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Lst>
  <p:sldSz cx="15113000" cy="21374100"/>
  <p:notesSz cx="6858000" cy="9144000"/>
  <p:embeddedFontLst>
    <p:embeddedFont>
      <p:font typeface="Public Sans" panose="020B0604020202020204" charset="0"/>
      <p:regular r:id="rId4"/>
    </p:embeddedFont>
    <p:embeddedFont>
      <p:font typeface="Public Sans Bold"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5" d="100"/>
          <a:sy n="25" d="100"/>
        </p:scale>
        <p:origin x="2635"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10" Type="http://schemas.microsoft.com/office/2016/11/relationships/changesInfo" Target="changesInfos/changesInfo1.xml"/><Relationship Id="rId4" Type="http://schemas.openxmlformats.org/officeDocument/2006/relationships/font" Target="fonts/font1.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jit Keahvala" userId="a998e7d6c26653f4" providerId="LiveId" clId="{AE9240FB-859D-4644-91FC-35C5186FBF5E}"/>
    <pc:docChg chg="custSel modSld">
      <pc:chgData name="Ranjit Keahvala" userId="a998e7d6c26653f4" providerId="LiveId" clId="{AE9240FB-859D-4644-91FC-35C5186FBF5E}" dt="2026-04-05T07:28:00.922" v="81" actId="255"/>
      <pc:docMkLst>
        <pc:docMk/>
      </pc:docMkLst>
      <pc:sldChg chg="modSp mod">
        <pc:chgData name="Ranjit Keahvala" userId="a998e7d6c26653f4" providerId="LiveId" clId="{AE9240FB-859D-4644-91FC-35C5186FBF5E}" dt="2026-04-05T07:28:00.922" v="81" actId="255"/>
        <pc:sldMkLst>
          <pc:docMk/>
          <pc:sldMk cId="3197164074" sldId="257"/>
        </pc:sldMkLst>
        <pc:spChg chg="mod">
          <ac:chgData name="Ranjit Keahvala" userId="a998e7d6c26653f4" providerId="LiveId" clId="{AE9240FB-859D-4644-91FC-35C5186FBF5E}" dt="2026-04-05T07:28:00.922" v="81" actId="255"/>
          <ac:spMkLst>
            <pc:docMk/>
            <pc:sldMk cId="3197164074" sldId="257"/>
            <ac:spMk id="3" creationId="{2BE55A8F-38B0-4C14-9388-A335A24ACFC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18" Type="http://schemas.openxmlformats.org/officeDocument/2006/relationships/hyperlink" Target="https://www.reuters.com/technology/nvidia-shares-rise-ai-boom-lifts-hopes-another-strong-revenue-forecast-2023-08-22/" TargetMode="External"/><Relationship Id="rId3" Type="http://schemas.openxmlformats.org/officeDocument/2006/relationships/image" Target="../media/image3.svg"/><Relationship Id="rId21" Type="http://schemas.openxmlformats.org/officeDocument/2006/relationships/hyperlink" Target="https://www.statista.com/chart/32358/nvidia-share-price/?srsltid=AfmBOoo_Xy4ZX9De1ha-GEKt3y69Ng5kCoccy7sem2jSa4U_YcQW2pM0" TargetMode="External"/><Relationship Id="rId7" Type="http://schemas.openxmlformats.org/officeDocument/2006/relationships/image" Target="../media/image7.svg"/><Relationship Id="rId12" Type="http://schemas.openxmlformats.org/officeDocument/2006/relationships/image" Target="../media/image12.png"/><Relationship Id="rId17" Type="http://schemas.openxmlformats.org/officeDocument/2006/relationships/image" Target="../media/image17.png"/><Relationship Id="rId2" Type="http://schemas.openxmlformats.org/officeDocument/2006/relationships/image" Target="../media/image2.png"/><Relationship Id="rId16" Type="http://schemas.openxmlformats.org/officeDocument/2006/relationships/image" Target="../media/image16.png"/><Relationship Id="rId20" Type="http://schemas.openxmlformats.org/officeDocument/2006/relationships/hyperlink" Target="https://finance.yahoo.com/news/nvidia-rise-ai-powerhouse-explained-180518517.html" TargetMode="Externa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svg"/><Relationship Id="rId24" Type="http://schemas.openxmlformats.org/officeDocument/2006/relationships/hyperlink" Target="https://www.academia.edu/download/121862265/IJACT_V1I1P107.pdf" TargetMode="External"/><Relationship Id="rId5" Type="http://schemas.openxmlformats.org/officeDocument/2006/relationships/image" Target="../media/image5.svg"/><Relationship Id="rId15" Type="http://schemas.openxmlformats.org/officeDocument/2006/relationships/image" Target="../media/image15.png"/><Relationship Id="rId23" Type="http://schemas.openxmlformats.org/officeDocument/2006/relationships/hyperlink" Target="https://www.researchgate.net/profile/Breno-Niero/publication/374419515_NVIDIA's_AI_Revolution_A_comprehensive_strategic_analysis_-_2nd_Edition_FY2025/links/66d1580bfa5e11512c3fc6ff/NVIDIAs-AI-Revolution-A-comprehensive-strategic-analysis-2nd-Edition-FY2025.pdf" TargetMode="External"/><Relationship Id="rId10" Type="http://schemas.openxmlformats.org/officeDocument/2006/relationships/image" Target="../media/image10.png"/><Relationship Id="rId19" Type="http://schemas.openxmlformats.org/officeDocument/2006/relationships/hyperlink" Target="https://www.statista.com/chart/34787/nvidia-market-cap-in-comparison-to-major-companies/?srsltid=AfmBOoohXctegz_F8btTHGard5f9ZELnw_3c3TfzV9s3-x-OH7cpeE33" TargetMode="External"/><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4.png"/><Relationship Id="rId22" Type="http://schemas.openxmlformats.org/officeDocument/2006/relationships/hyperlink" Target="https://www.atlantis-press.com/article/12601711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2BE55A8F-38B0-4C14-9388-A335A24ACFCB}"/>
              </a:ext>
            </a:extLst>
          </p:cNvPr>
          <p:cNvSpPr>
            <a:spLocks noChangeArrowheads="1"/>
          </p:cNvSpPr>
          <p:nvPr/>
        </p:nvSpPr>
        <p:spPr bwMode="auto">
          <a:xfrm>
            <a:off x="2668152" y="5469332"/>
            <a:ext cx="10222347" cy="7355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Student Name: </a:t>
            </a:r>
            <a:r>
              <a:rPr kumimoji="0" lang="en-GB" altLang="en-US" sz="2800" b="1" i="0" u="none" strike="noStrike" cap="none" normalizeH="0" baseline="0" dirty="0">
                <a:ln>
                  <a:noFill/>
                </a:ln>
                <a:solidFill>
                  <a:srgbClr val="FF0000"/>
                </a:solidFill>
                <a:effectLst/>
                <a:latin typeface="Arial" panose="020B0604020202020204" pitchFamily="34" charset="0"/>
                <a:ea typeface="Droid Sans"/>
                <a:cs typeface="Arial" panose="020B0604020202020204" pitchFamily="34" charset="0"/>
              </a:rPr>
              <a:t>RANJITKUMAR JIVABHAI KESHVALA</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Student ID: </a:t>
            </a:r>
            <a:r>
              <a:rPr kumimoji="0" lang="en-GB" altLang="en-US" sz="2800" b="1" i="0" u="none" strike="noStrike" cap="none" normalizeH="0" baseline="0" dirty="0">
                <a:ln>
                  <a:noFill/>
                </a:ln>
                <a:solidFill>
                  <a:srgbClr val="FF0000"/>
                </a:solidFill>
                <a:effectLst/>
                <a:latin typeface="Arial" panose="020B0604020202020204" pitchFamily="34" charset="0"/>
                <a:ea typeface="Droid Sans"/>
                <a:cs typeface="Arial" panose="020B0604020202020204" pitchFamily="34" charset="0"/>
              </a:rPr>
              <a:t>2532564</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2800" b="1" dirty="0">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4000" b="1" dirty="0">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Module Name: Marketing Management</a:t>
            </a:r>
            <a:endParaRPr kumimoji="0" lang="en-GB" altLang="en-US" sz="2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Module Code: LCMB7024</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2800" b="1" dirty="0">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2800" b="1" dirty="0">
              <a:latin typeface="Arial" panose="020B0604020202020204" pitchFamily="34" charset="0"/>
              <a:cs typeface="Arial" panose="020B0604020202020204" pitchFamily="34" charset="0"/>
            </a:endParaRPr>
          </a:p>
          <a:p>
            <a:pPr algn="ctr" eaLnBrk="0" fontAlgn="base" hangingPunct="0">
              <a:spcBef>
                <a:spcPct val="0"/>
              </a:spcBef>
              <a:spcAft>
                <a:spcPct val="0"/>
              </a:spcAft>
            </a:pPr>
            <a:r>
              <a:rPr lang="en-GB" altLang="en-US" sz="2800" b="1" dirty="0">
                <a:latin typeface="Arial" panose="020B0604020202020204" pitchFamily="34" charset="0"/>
                <a:ea typeface="Droid Sans"/>
                <a:cs typeface="Arial" panose="020B0604020202020204" pitchFamily="34" charset="0"/>
              </a:rPr>
              <a:t>Lecturer</a:t>
            </a:r>
            <a:r>
              <a:rPr lang="en-GB" altLang="en-US" sz="2800" b="1" dirty="0">
                <a:latin typeface="Times New Roman" panose="02020603050405020304" pitchFamily="18" charset="0"/>
                <a:ea typeface="Droid Sans"/>
                <a:cs typeface="Arial" panose="020B0604020202020204" pitchFamily="34" charset="0"/>
              </a:rPr>
              <a:t>’</a:t>
            </a:r>
            <a:r>
              <a:rPr lang="en-GB" altLang="en-US" sz="2800" b="1" dirty="0">
                <a:latin typeface="Arial" panose="020B0604020202020204" pitchFamily="34" charset="0"/>
                <a:ea typeface="Droid Sans"/>
                <a:cs typeface="Arial" panose="020B0604020202020204" pitchFamily="34" charset="0"/>
              </a:rPr>
              <a:t>s Name: Dr </a:t>
            </a:r>
            <a:r>
              <a:rPr lang="en-GB" altLang="en-US" sz="2800" b="1" dirty="0" err="1">
                <a:latin typeface="Arial" panose="020B0604020202020204" pitchFamily="34" charset="0"/>
                <a:ea typeface="Droid Sans"/>
                <a:cs typeface="Arial" panose="020B0604020202020204" pitchFamily="34" charset="0"/>
              </a:rPr>
              <a:t>Mustakkima</a:t>
            </a:r>
            <a:r>
              <a:rPr lang="en-GB" altLang="en-US" sz="2800" b="1" dirty="0">
                <a:latin typeface="Arial" panose="020B0604020202020204" pitchFamily="34" charset="0"/>
                <a:ea typeface="Droid Sans"/>
                <a:cs typeface="Arial" panose="020B0604020202020204" pitchFamily="34" charset="0"/>
              </a:rPr>
              <a:t> Afrin</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2800" b="1" dirty="0">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chemeClr val="tx1"/>
                </a:solidFill>
                <a:effectLst/>
              </a:rPr>
              <a:t>Poster – Marketing strategy pitch</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Term 1</a:t>
            </a:r>
            <a:endParaRPr kumimoji="0" lang="en-GB" altLang="en-US" sz="28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5808F79A-DFFC-43C3-B4F5-57F136550C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3647" y="400050"/>
            <a:ext cx="9085705" cy="3794760"/>
          </a:xfrm>
          <a:prstGeom prst="rect">
            <a:avLst/>
          </a:prstGeom>
        </p:spPr>
      </p:pic>
    </p:spTree>
    <p:extLst>
      <p:ext uri="{BB962C8B-B14F-4D97-AF65-F5344CB8AC3E}">
        <p14:creationId xmlns:p14="http://schemas.microsoft.com/office/powerpoint/2010/main" val="3197164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1E2"/>
        </a:solidFill>
        <a:effectLst/>
      </p:bgPr>
    </p:bg>
    <p:spTree>
      <p:nvGrpSpPr>
        <p:cNvPr id="1" name=""/>
        <p:cNvGrpSpPr/>
        <p:nvPr/>
      </p:nvGrpSpPr>
      <p:grpSpPr>
        <a:xfrm>
          <a:off x="0" y="0"/>
          <a:ext cx="0" cy="0"/>
          <a:chOff x="0" y="0"/>
          <a:chExt cx="0" cy="0"/>
        </a:xfrm>
      </p:grpSpPr>
      <p:sp>
        <p:nvSpPr>
          <p:cNvPr id="2" name="Freeform 2"/>
          <p:cNvSpPr/>
          <p:nvPr/>
        </p:nvSpPr>
        <p:spPr>
          <a:xfrm>
            <a:off x="1491224" y="16874561"/>
            <a:ext cx="8986826" cy="2942750"/>
          </a:xfrm>
          <a:custGeom>
            <a:avLst/>
            <a:gdLst/>
            <a:ahLst/>
            <a:cxnLst/>
            <a:rect l="l" t="t" r="r" b="b"/>
            <a:pathLst>
              <a:path w="8986826" h="2942750">
                <a:moveTo>
                  <a:pt x="0" y="0"/>
                </a:moveTo>
                <a:lnTo>
                  <a:pt x="8986826" y="0"/>
                </a:lnTo>
                <a:lnTo>
                  <a:pt x="8986826" y="2942750"/>
                </a:lnTo>
                <a:lnTo>
                  <a:pt x="0" y="2942750"/>
                </a:lnTo>
                <a:lnTo>
                  <a:pt x="0" y="0"/>
                </a:lnTo>
                <a:close/>
              </a:path>
            </a:pathLst>
          </a:custGeom>
          <a:blipFill>
            <a:blip r:embed="rId2">
              <a:extLst>
                <a:ext uri="{96DAC541-7B7A-43D3-8B79-37D633B846F1}">
                  <asvg:svgBlip xmlns:asvg="http://schemas.microsoft.com/office/drawing/2016/SVG/main" r:embed="rId3"/>
                </a:ext>
              </a:extLst>
            </a:blip>
            <a:stretch>
              <a:fillRect t="-1043" r="-30391"/>
            </a:stretch>
          </a:blipFill>
        </p:spPr>
      </p:sp>
      <p:sp>
        <p:nvSpPr>
          <p:cNvPr id="3" name="Freeform 3"/>
          <p:cNvSpPr/>
          <p:nvPr/>
        </p:nvSpPr>
        <p:spPr>
          <a:xfrm>
            <a:off x="7428997" y="16874561"/>
            <a:ext cx="6179003" cy="2942750"/>
          </a:xfrm>
          <a:custGeom>
            <a:avLst/>
            <a:gdLst/>
            <a:ahLst/>
            <a:cxnLst/>
            <a:rect l="l" t="t" r="r" b="b"/>
            <a:pathLst>
              <a:path w="6179003" h="2942750">
                <a:moveTo>
                  <a:pt x="0" y="0"/>
                </a:moveTo>
                <a:lnTo>
                  <a:pt x="6179003" y="0"/>
                </a:lnTo>
                <a:lnTo>
                  <a:pt x="6179003" y="2942750"/>
                </a:lnTo>
                <a:lnTo>
                  <a:pt x="0" y="294275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7428997" y="13618830"/>
            <a:ext cx="6179003" cy="2942750"/>
          </a:xfrm>
          <a:custGeom>
            <a:avLst/>
            <a:gdLst/>
            <a:ahLst/>
            <a:cxnLst/>
            <a:rect l="l" t="t" r="r" b="b"/>
            <a:pathLst>
              <a:path w="6179003" h="2942750">
                <a:moveTo>
                  <a:pt x="0" y="2942750"/>
                </a:moveTo>
                <a:lnTo>
                  <a:pt x="6179003" y="2942750"/>
                </a:lnTo>
                <a:lnTo>
                  <a:pt x="6179003" y="0"/>
                </a:lnTo>
                <a:lnTo>
                  <a:pt x="0" y="0"/>
                </a:lnTo>
                <a:lnTo>
                  <a:pt x="0" y="294275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flipV="1">
            <a:off x="1512000" y="13618830"/>
            <a:ext cx="6179003" cy="2942750"/>
          </a:xfrm>
          <a:custGeom>
            <a:avLst/>
            <a:gdLst/>
            <a:ahLst/>
            <a:cxnLst/>
            <a:rect l="l" t="t" r="r" b="b"/>
            <a:pathLst>
              <a:path w="6179003" h="2942750">
                <a:moveTo>
                  <a:pt x="0" y="2942750"/>
                </a:moveTo>
                <a:lnTo>
                  <a:pt x="6179003" y="2942750"/>
                </a:lnTo>
                <a:lnTo>
                  <a:pt x="6179003" y="0"/>
                </a:lnTo>
                <a:lnTo>
                  <a:pt x="0" y="0"/>
                </a:lnTo>
                <a:lnTo>
                  <a:pt x="0" y="294275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flipV="1">
            <a:off x="4339495" y="13618830"/>
            <a:ext cx="6179003" cy="2942750"/>
          </a:xfrm>
          <a:custGeom>
            <a:avLst/>
            <a:gdLst/>
            <a:ahLst/>
            <a:cxnLst/>
            <a:rect l="l" t="t" r="r" b="b"/>
            <a:pathLst>
              <a:path w="6179003" h="2942750">
                <a:moveTo>
                  <a:pt x="0" y="2942750"/>
                </a:moveTo>
                <a:lnTo>
                  <a:pt x="6179003" y="2942750"/>
                </a:lnTo>
                <a:lnTo>
                  <a:pt x="6179003" y="0"/>
                </a:lnTo>
                <a:lnTo>
                  <a:pt x="0" y="0"/>
                </a:lnTo>
                <a:lnTo>
                  <a:pt x="0" y="294275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a:off x="7428997" y="10364741"/>
            <a:ext cx="6179003" cy="2942750"/>
          </a:xfrm>
          <a:custGeom>
            <a:avLst/>
            <a:gdLst/>
            <a:ahLst/>
            <a:cxnLst/>
            <a:rect l="l" t="t" r="r" b="b"/>
            <a:pathLst>
              <a:path w="6179003" h="2942750">
                <a:moveTo>
                  <a:pt x="0" y="0"/>
                </a:moveTo>
                <a:lnTo>
                  <a:pt x="6179003" y="0"/>
                </a:lnTo>
                <a:lnTo>
                  <a:pt x="6179003" y="2942750"/>
                </a:lnTo>
                <a:lnTo>
                  <a:pt x="0" y="29427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Freeform 8"/>
          <p:cNvSpPr/>
          <p:nvPr/>
        </p:nvSpPr>
        <p:spPr>
          <a:xfrm>
            <a:off x="1512000" y="10364741"/>
            <a:ext cx="6179003" cy="2942750"/>
          </a:xfrm>
          <a:custGeom>
            <a:avLst/>
            <a:gdLst/>
            <a:ahLst/>
            <a:cxnLst/>
            <a:rect l="l" t="t" r="r" b="b"/>
            <a:pathLst>
              <a:path w="6179003" h="2942750">
                <a:moveTo>
                  <a:pt x="0" y="0"/>
                </a:moveTo>
                <a:lnTo>
                  <a:pt x="6179003" y="0"/>
                </a:lnTo>
                <a:lnTo>
                  <a:pt x="6179003" y="2942750"/>
                </a:lnTo>
                <a:lnTo>
                  <a:pt x="0" y="29427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9" name="Freeform 9"/>
          <p:cNvSpPr/>
          <p:nvPr/>
        </p:nvSpPr>
        <p:spPr>
          <a:xfrm>
            <a:off x="4327358" y="10364741"/>
            <a:ext cx="6179003" cy="2942750"/>
          </a:xfrm>
          <a:custGeom>
            <a:avLst/>
            <a:gdLst/>
            <a:ahLst/>
            <a:cxnLst/>
            <a:rect l="l" t="t" r="r" b="b"/>
            <a:pathLst>
              <a:path w="6179003" h="2942750">
                <a:moveTo>
                  <a:pt x="0" y="0"/>
                </a:moveTo>
                <a:lnTo>
                  <a:pt x="6179003" y="0"/>
                </a:lnTo>
                <a:lnTo>
                  <a:pt x="6179003" y="2942750"/>
                </a:lnTo>
                <a:lnTo>
                  <a:pt x="0" y="29427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grpSp>
        <p:nvGrpSpPr>
          <p:cNvPr id="10" name="Group 10"/>
          <p:cNvGrpSpPr/>
          <p:nvPr/>
        </p:nvGrpSpPr>
        <p:grpSpPr>
          <a:xfrm>
            <a:off x="10506361" y="16561580"/>
            <a:ext cx="3101639" cy="312981"/>
            <a:chOff x="0" y="0"/>
            <a:chExt cx="638629" cy="64443"/>
          </a:xfrm>
        </p:grpSpPr>
        <p:sp>
          <p:nvSpPr>
            <p:cNvPr id="11" name="Freeform 11"/>
            <p:cNvSpPr/>
            <p:nvPr/>
          </p:nvSpPr>
          <p:spPr>
            <a:xfrm>
              <a:off x="0" y="0"/>
              <a:ext cx="638629" cy="64443"/>
            </a:xfrm>
            <a:custGeom>
              <a:avLst/>
              <a:gdLst/>
              <a:ahLst/>
              <a:cxnLst/>
              <a:rect l="l" t="t" r="r" b="b"/>
              <a:pathLst>
                <a:path w="638629" h="64443">
                  <a:moveTo>
                    <a:pt x="0" y="0"/>
                  </a:moveTo>
                  <a:lnTo>
                    <a:pt x="638629" y="0"/>
                  </a:lnTo>
                  <a:lnTo>
                    <a:pt x="638629" y="64443"/>
                  </a:lnTo>
                  <a:lnTo>
                    <a:pt x="0" y="64443"/>
                  </a:lnTo>
                  <a:close/>
                </a:path>
              </a:pathLst>
            </a:custGeom>
            <a:solidFill>
              <a:srgbClr val="404040"/>
            </a:solidFill>
          </p:spPr>
        </p:sp>
        <p:sp>
          <p:nvSpPr>
            <p:cNvPr id="12" name="TextBox 12"/>
            <p:cNvSpPr txBox="1"/>
            <p:nvPr/>
          </p:nvSpPr>
          <p:spPr>
            <a:xfrm>
              <a:off x="0" y="-57150"/>
              <a:ext cx="638629" cy="121593"/>
            </a:xfrm>
            <a:prstGeom prst="rect">
              <a:avLst/>
            </a:prstGeom>
          </p:spPr>
          <p:txBody>
            <a:bodyPr lIns="50800" tIns="50800" rIns="50800" bIns="50800" rtlCol="0" anchor="ctr"/>
            <a:lstStyle/>
            <a:p>
              <a:pPr algn="ctr">
                <a:lnSpc>
                  <a:spcPts val="4060"/>
                </a:lnSpc>
              </a:pPr>
              <a:endParaRPr/>
            </a:p>
          </p:txBody>
        </p:sp>
      </p:grpSp>
      <p:grpSp>
        <p:nvGrpSpPr>
          <p:cNvPr id="13" name="Group 13"/>
          <p:cNvGrpSpPr/>
          <p:nvPr/>
        </p:nvGrpSpPr>
        <p:grpSpPr>
          <a:xfrm>
            <a:off x="1512000" y="13307491"/>
            <a:ext cx="3101639" cy="312981"/>
            <a:chOff x="0" y="0"/>
            <a:chExt cx="638629" cy="64443"/>
          </a:xfrm>
        </p:grpSpPr>
        <p:sp>
          <p:nvSpPr>
            <p:cNvPr id="14" name="Freeform 14"/>
            <p:cNvSpPr/>
            <p:nvPr/>
          </p:nvSpPr>
          <p:spPr>
            <a:xfrm>
              <a:off x="0" y="0"/>
              <a:ext cx="638629" cy="64443"/>
            </a:xfrm>
            <a:custGeom>
              <a:avLst/>
              <a:gdLst/>
              <a:ahLst/>
              <a:cxnLst/>
              <a:rect l="l" t="t" r="r" b="b"/>
              <a:pathLst>
                <a:path w="638629" h="64443">
                  <a:moveTo>
                    <a:pt x="0" y="0"/>
                  </a:moveTo>
                  <a:lnTo>
                    <a:pt x="638629" y="0"/>
                  </a:lnTo>
                  <a:lnTo>
                    <a:pt x="638629" y="64443"/>
                  </a:lnTo>
                  <a:lnTo>
                    <a:pt x="0" y="64443"/>
                  </a:lnTo>
                  <a:close/>
                </a:path>
              </a:pathLst>
            </a:custGeom>
            <a:solidFill>
              <a:srgbClr val="404040"/>
            </a:solidFill>
          </p:spPr>
        </p:sp>
        <p:sp>
          <p:nvSpPr>
            <p:cNvPr id="15" name="TextBox 15"/>
            <p:cNvSpPr txBox="1"/>
            <p:nvPr/>
          </p:nvSpPr>
          <p:spPr>
            <a:xfrm>
              <a:off x="0" y="-57150"/>
              <a:ext cx="638629" cy="121593"/>
            </a:xfrm>
            <a:prstGeom prst="rect">
              <a:avLst/>
            </a:prstGeom>
          </p:spPr>
          <p:txBody>
            <a:bodyPr lIns="50800" tIns="50800" rIns="50800" bIns="50800" rtlCol="0" anchor="ctr"/>
            <a:lstStyle/>
            <a:p>
              <a:pPr algn="ctr">
                <a:lnSpc>
                  <a:spcPts val="4060"/>
                </a:lnSpc>
              </a:pPr>
              <a:endParaRPr/>
            </a:p>
          </p:txBody>
        </p:sp>
      </p:grpSp>
      <p:grpSp>
        <p:nvGrpSpPr>
          <p:cNvPr id="16" name="Group 16"/>
          <p:cNvGrpSpPr/>
          <p:nvPr/>
        </p:nvGrpSpPr>
        <p:grpSpPr>
          <a:xfrm>
            <a:off x="10506361" y="10049747"/>
            <a:ext cx="3101639" cy="316636"/>
            <a:chOff x="0" y="0"/>
            <a:chExt cx="638629" cy="65196"/>
          </a:xfrm>
        </p:grpSpPr>
        <p:sp>
          <p:nvSpPr>
            <p:cNvPr id="17" name="Freeform 17"/>
            <p:cNvSpPr/>
            <p:nvPr/>
          </p:nvSpPr>
          <p:spPr>
            <a:xfrm>
              <a:off x="0" y="0"/>
              <a:ext cx="638629" cy="65196"/>
            </a:xfrm>
            <a:custGeom>
              <a:avLst/>
              <a:gdLst/>
              <a:ahLst/>
              <a:cxnLst/>
              <a:rect l="l" t="t" r="r" b="b"/>
              <a:pathLst>
                <a:path w="638629" h="65196">
                  <a:moveTo>
                    <a:pt x="0" y="0"/>
                  </a:moveTo>
                  <a:lnTo>
                    <a:pt x="638629" y="0"/>
                  </a:lnTo>
                  <a:lnTo>
                    <a:pt x="638629" y="65196"/>
                  </a:lnTo>
                  <a:lnTo>
                    <a:pt x="0" y="65196"/>
                  </a:lnTo>
                  <a:close/>
                </a:path>
              </a:pathLst>
            </a:custGeom>
            <a:solidFill>
              <a:srgbClr val="404040"/>
            </a:solidFill>
          </p:spPr>
        </p:sp>
        <p:sp>
          <p:nvSpPr>
            <p:cNvPr id="18" name="TextBox 18"/>
            <p:cNvSpPr txBox="1"/>
            <p:nvPr/>
          </p:nvSpPr>
          <p:spPr>
            <a:xfrm>
              <a:off x="0" y="-57150"/>
              <a:ext cx="638629" cy="122346"/>
            </a:xfrm>
            <a:prstGeom prst="rect">
              <a:avLst/>
            </a:prstGeom>
          </p:spPr>
          <p:txBody>
            <a:bodyPr lIns="50800" tIns="50800" rIns="50800" bIns="50800" rtlCol="0" anchor="ctr"/>
            <a:lstStyle/>
            <a:p>
              <a:pPr algn="ctr">
                <a:lnSpc>
                  <a:spcPts val="4060"/>
                </a:lnSpc>
              </a:pPr>
              <a:endParaRPr/>
            </a:p>
          </p:txBody>
        </p:sp>
      </p:grpSp>
      <p:sp>
        <p:nvSpPr>
          <p:cNvPr id="19" name="Freeform 19"/>
          <p:cNvSpPr/>
          <p:nvPr/>
        </p:nvSpPr>
        <p:spPr>
          <a:xfrm flipV="1">
            <a:off x="7428997" y="7106996"/>
            <a:ext cx="6179003" cy="2942750"/>
          </a:xfrm>
          <a:custGeom>
            <a:avLst/>
            <a:gdLst/>
            <a:ahLst/>
            <a:cxnLst/>
            <a:rect l="l" t="t" r="r" b="b"/>
            <a:pathLst>
              <a:path w="6179003" h="2942750">
                <a:moveTo>
                  <a:pt x="0" y="2942751"/>
                </a:moveTo>
                <a:lnTo>
                  <a:pt x="6179003" y="2942751"/>
                </a:lnTo>
                <a:lnTo>
                  <a:pt x="6179003" y="0"/>
                </a:lnTo>
                <a:lnTo>
                  <a:pt x="0" y="0"/>
                </a:lnTo>
                <a:lnTo>
                  <a:pt x="0" y="2942751"/>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20" name="Freeform 20"/>
          <p:cNvSpPr/>
          <p:nvPr/>
        </p:nvSpPr>
        <p:spPr>
          <a:xfrm flipV="1">
            <a:off x="1512000" y="7106996"/>
            <a:ext cx="6179003" cy="2942750"/>
          </a:xfrm>
          <a:custGeom>
            <a:avLst/>
            <a:gdLst/>
            <a:ahLst/>
            <a:cxnLst/>
            <a:rect l="l" t="t" r="r" b="b"/>
            <a:pathLst>
              <a:path w="6179003" h="2942750">
                <a:moveTo>
                  <a:pt x="0" y="2942751"/>
                </a:moveTo>
                <a:lnTo>
                  <a:pt x="6179003" y="2942751"/>
                </a:lnTo>
                <a:lnTo>
                  <a:pt x="6179003" y="0"/>
                </a:lnTo>
                <a:lnTo>
                  <a:pt x="0" y="0"/>
                </a:lnTo>
                <a:lnTo>
                  <a:pt x="0" y="2942751"/>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21" name="Freeform 21"/>
          <p:cNvSpPr/>
          <p:nvPr/>
        </p:nvSpPr>
        <p:spPr>
          <a:xfrm flipV="1">
            <a:off x="4470498" y="7107665"/>
            <a:ext cx="6179003" cy="2942750"/>
          </a:xfrm>
          <a:custGeom>
            <a:avLst/>
            <a:gdLst/>
            <a:ahLst/>
            <a:cxnLst/>
            <a:rect l="l" t="t" r="r" b="b"/>
            <a:pathLst>
              <a:path w="6179003" h="2942750">
                <a:moveTo>
                  <a:pt x="0" y="2942751"/>
                </a:moveTo>
                <a:lnTo>
                  <a:pt x="6179004" y="2942751"/>
                </a:lnTo>
                <a:lnTo>
                  <a:pt x="6179004" y="0"/>
                </a:lnTo>
                <a:lnTo>
                  <a:pt x="0" y="0"/>
                </a:lnTo>
                <a:lnTo>
                  <a:pt x="0" y="2942751"/>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22" name="Freeform 22"/>
          <p:cNvSpPr/>
          <p:nvPr/>
        </p:nvSpPr>
        <p:spPr>
          <a:xfrm>
            <a:off x="1512000" y="3849252"/>
            <a:ext cx="6179003" cy="2942750"/>
          </a:xfrm>
          <a:custGeom>
            <a:avLst/>
            <a:gdLst/>
            <a:ahLst/>
            <a:cxnLst/>
            <a:rect l="l" t="t" r="r" b="b"/>
            <a:pathLst>
              <a:path w="6179003" h="2942750">
                <a:moveTo>
                  <a:pt x="0" y="0"/>
                </a:moveTo>
                <a:lnTo>
                  <a:pt x="6179003" y="0"/>
                </a:lnTo>
                <a:lnTo>
                  <a:pt x="6179003" y="2942750"/>
                </a:lnTo>
                <a:lnTo>
                  <a:pt x="0" y="294275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grpSp>
        <p:nvGrpSpPr>
          <p:cNvPr id="23" name="Group 23"/>
          <p:cNvGrpSpPr/>
          <p:nvPr/>
        </p:nvGrpSpPr>
        <p:grpSpPr>
          <a:xfrm>
            <a:off x="4601502" y="3849252"/>
            <a:ext cx="9006498" cy="2942750"/>
            <a:chOff x="0" y="0"/>
            <a:chExt cx="1243816" cy="406400"/>
          </a:xfrm>
        </p:grpSpPr>
        <p:sp>
          <p:nvSpPr>
            <p:cNvPr id="24" name="Freeform 24"/>
            <p:cNvSpPr/>
            <p:nvPr/>
          </p:nvSpPr>
          <p:spPr>
            <a:xfrm>
              <a:off x="0" y="0"/>
              <a:ext cx="1243816" cy="406400"/>
            </a:xfrm>
            <a:custGeom>
              <a:avLst/>
              <a:gdLst/>
              <a:ahLst/>
              <a:cxnLst/>
              <a:rect l="l" t="t" r="r" b="b"/>
              <a:pathLst>
                <a:path w="1243816" h="406400">
                  <a:moveTo>
                    <a:pt x="1040616" y="0"/>
                  </a:moveTo>
                  <a:lnTo>
                    <a:pt x="0" y="0"/>
                  </a:lnTo>
                  <a:lnTo>
                    <a:pt x="0" y="406400"/>
                  </a:lnTo>
                  <a:lnTo>
                    <a:pt x="1040616" y="406400"/>
                  </a:lnTo>
                  <a:lnTo>
                    <a:pt x="1243816" y="203200"/>
                  </a:lnTo>
                  <a:lnTo>
                    <a:pt x="1040616" y="0"/>
                  </a:lnTo>
                  <a:close/>
                </a:path>
              </a:pathLst>
            </a:custGeom>
            <a:solidFill>
              <a:srgbClr val="EFD6B1"/>
            </a:solidFill>
          </p:spPr>
        </p:sp>
        <p:sp>
          <p:nvSpPr>
            <p:cNvPr id="25" name="TextBox 25"/>
            <p:cNvSpPr txBox="1"/>
            <p:nvPr/>
          </p:nvSpPr>
          <p:spPr>
            <a:xfrm>
              <a:off x="0" y="-57150"/>
              <a:ext cx="1129516" cy="463550"/>
            </a:xfrm>
            <a:prstGeom prst="rect">
              <a:avLst/>
            </a:prstGeom>
          </p:spPr>
          <p:txBody>
            <a:bodyPr lIns="50800" tIns="50800" rIns="50800" bIns="50800" rtlCol="0" anchor="ctr"/>
            <a:lstStyle/>
            <a:p>
              <a:pPr algn="ctr">
                <a:lnSpc>
                  <a:spcPts val="4060"/>
                </a:lnSpc>
              </a:pPr>
              <a:endParaRPr/>
            </a:p>
          </p:txBody>
        </p:sp>
      </p:grpSp>
      <p:grpSp>
        <p:nvGrpSpPr>
          <p:cNvPr id="26" name="Group 26"/>
          <p:cNvGrpSpPr/>
          <p:nvPr/>
        </p:nvGrpSpPr>
        <p:grpSpPr>
          <a:xfrm>
            <a:off x="1512000" y="6792002"/>
            <a:ext cx="3101639" cy="312981"/>
            <a:chOff x="0" y="0"/>
            <a:chExt cx="638629" cy="64443"/>
          </a:xfrm>
        </p:grpSpPr>
        <p:sp>
          <p:nvSpPr>
            <p:cNvPr id="27" name="Freeform 27"/>
            <p:cNvSpPr/>
            <p:nvPr/>
          </p:nvSpPr>
          <p:spPr>
            <a:xfrm>
              <a:off x="0" y="0"/>
              <a:ext cx="638629" cy="64443"/>
            </a:xfrm>
            <a:custGeom>
              <a:avLst/>
              <a:gdLst/>
              <a:ahLst/>
              <a:cxnLst/>
              <a:rect l="l" t="t" r="r" b="b"/>
              <a:pathLst>
                <a:path w="638629" h="64443">
                  <a:moveTo>
                    <a:pt x="0" y="0"/>
                  </a:moveTo>
                  <a:lnTo>
                    <a:pt x="638629" y="0"/>
                  </a:lnTo>
                  <a:lnTo>
                    <a:pt x="638629" y="64443"/>
                  </a:lnTo>
                  <a:lnTo>
                    <a:pt x="0" y="64443"/>
                  </a:lnTo>
                  <a:close/>
                </a:path>
              </a:pathLst>
            </a:custGeom>
            <a:solidFill>
              <a:srgbClr val="404040"/>
            </a:solidFill>
          </p:spPr>
        </p:sp>
        <p:sp>
          <p:nvSpPr>
            <p:cNvPr id="28" name="TextBox 28"/>
            <p:cNvSpPr txBox="1"/>
            <p:nvPr/>
          </p:nvSpPr>
          <p:spPr>
            <a:xfrm>
              <a:off x="0" y="-57150"/>
              <a:ext cx="638629" cy="121593"/>
            </a:xfrm>
            <a:prstGeom prst="rect">
              <a:avLst/>
            </a:prstGeom>
          </p:spPr>
          <p:txBody>
            <a:bodyPr lIns="50800" tIns="50800" rIns="50800" bIns="50800" rtlCol="0" anchor="ctr"/>
            <a:lstStyle/>
            <a:p>
              <a:pPr algn="ctr">
                <a:lnSpc>
                  <a:spcPts val="4060"/>
                </a:lnSpc>
              </a:pPr>
              <a:endParaRPr/>
            </a:p>
          </p:txBody>
        </p:sp>
      </p:grpSp>
      <p:grpSp>
        <p:nvGrpSpPr>
          <p:cNvPr id="29" name="Group 29"/>
          <p:cNvGrpSpPr/>
          <p:nvPr/>
        </p:nvGrpSpPr>
        <p:grpSpPr>
          <a:xfrm>
            <a:off x="2574690" y="5251499"/>
            <a:ext cx="1541172" cy="1541172"/>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47625" cap="sq">
              <a:solidFill>
                <a:srgbClr val="404040"/>
              </a:solidFill>
              <a:prstDash val="dash"/>
              <a:miter/>
            </a:ln>
          </p:spPr>
        </p:sp>
        <p:sp>
          <p:nvSpPr>
            <p:cNvPr id="31" name="TextBox 31"/>
            <p:cNvSpPr txBox="1"/>
            <p:nvPr/>
          </p:nvSpPr>
          <p:spPr>
            <a:xfrm>
              <a:off x="76200" y="-28575"/>
              <a:ext cx="660400" cy="765175"/>
            </a:xfrm>
            <a:prstGeom prst="rect">
              <a:avLst/>
            </a:prstGeom>
          </p:spPr>
          <p:txBody>
            <a:bodyPr lIns="50800" tIns="50800" rIns="50800" bIns="50800" rtlCol="0" anchor="ctr"/>
            <a:lstStyle/>
            <a:p>
              <a:pPr algn="ctr">
                <a:lnSpc>
                  <a:spcPts val="6719"/>
                </a:lnSpc>
              </a:pPr>
              <a:r>
                <a:rPr lang="en-US" sz="4800" b="1">
                  <a:solidFill>
                    <a:srgbClr val="404040"/>
                  </a:solidFill>
                  <a:latin typeface="Public Sans Bold"/>
                  <a:ea typeface="Public Sans Bold"/>
                  <a:cs typeface="Public Sans Bold"/>
                  <a:sym typeface="Public Sans Bold"/>
                </a:rPr>
                <a:t>01</a:t>
              </a:r>
            </a:p>
          </p:txBody>
        </p:sp>
      </p:grpSp>
      <p:grpSp>
        <p:nvGrpSpPr>
          <p:cNvPr id="32" name="Group 32"/>
          <p:cNvGrpSpPr/>
          <p:nvPr/>
        </p:nvGrpSpPr>
        <p:grpSpPr>
          <a:xfrm>
            <a:off x="10845576" y="8508574"/>
            <a:ext cx="1541172" cy="1541172"/>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47625" cap="sq">
              <a:solidFill>
                <a:srgbClr val="404040"/>
              </a:solidFill>
              <a:prstDash val="dash"/>
              <a:miter/>
            </a:ln>
          </p:spPr>
        </p:sp>
        <p:sp>
          <p:nvSpPr>
            <p:cNvPr id="34" name="TextBox 34"/>
            <p:cNvSpPr txBox="1"/>
            <p:nvPr/>
          </p:nvSpPr>
          <p:spPr>
            <a:xfrm>
              <a:off x="76200" y="-28575"/>
              <a:ext cx="660400" cy="765175"/>
            </a:xfrm>
            <a:prstGeom prst="rect">
              <a:avLst/>
            </a:prstGeom>
          </p:spPr>
          <p:txBody>
            <a:bodyPr lIns="50800" tIns="50800" rIns="50800" bIns="50800" rtlCol="0" anchor="ctr"/>
            <a:lstStyle/>
            <a:p>
              <a:pPr algn="ctr">
                <a:lnSpc>
                  <a:spcPts val="6719"/>
                </a:lnSpc>
              </a:pPr>
              <a:r>
                <a:rPr lang="en-US" sz="4800" b="1">
                  <a:solidFill>
                    <a:srgbClr val="404040"/>
                  </a:solidFill>
                  <a:latin typeface="Public Sans Bold"/>
                  <a:ea typeface="Public Sans Bold"/>
                  <a:cs typeface="Public Sans Bold"/>
                  <a:sym typeface="Public Sans Bold"/>
                </a:rPr>
                <a:t>02</a:t>
              </a:r>
            </a:p>
          </p:txBody>
        </p:sp>
      </p:grpSp>
      <p:grpSp>
        <p:nvGrpSpPr>
          <p:cNvPr id="35" name="Group 35"/>
          <p:cNvGrpSpPr/>
          <p:nvPr/>
        </p:nvGrpSpPr>
        <p:grpSpPr>
          <a:xfrm>
            <a:off x="2726323" y="11740997"/>
            <a:ext cx="1541172" cy="1541172"/>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47625" cap="sq">
              <a:solidFill>
                <a:srgbClr val="404040"/>
              </a:solidFill>
              <a:prstDash val="dash"/>
              <a:miter/>
            </a:ln>
          </p:spPr>
        </p:sp>
        <p:sp>
          <p:nvSpPr>
            <p:cNvPr id="37" name="TextBox 37"/>
            <p:cNvSpPr txBox="1"/>
            <p:nvPr/>
          </p:nvSpPr>
          <p:spPr>
            <a:xfrm>
              <a:off x="76200" y="-28575"/>
              <a:ext cx="660400" cy="765175"/>
            </a:xfrm>
            <a:prstGeom prst="rect">
              <a:avLst/>
            </a:prstGeom>
          </p:spPr>
          <p:txBody>
            <a:bodyPr lIns="50800" tIns="50800" rIns="50800" bIns="50800" rtlCol="0" anchor="ctr"/>
            <a:lstStyle/>
            <a:p>
              <a:pPr algn="ctr">
                <a:lnSpc>
                  <a:spcPts val="6719"/>
                </a:lnSpc>
              </a:pPr>
              <a:r>
                <a:rPr lang="en-US" sz="4800" b="1">
                  <a:solidFill>
                    <a:srgbClr val="404040"/>
                  </a:solidFill>
                  <a:latin typeface="Public Sans Bold"/>
                  <a:ea typeface="Public Sans Bold"/>
                  <a:cs typeface="Public Sans Bold"/>
                  <a:sym typeface="Public Sans Bold"/>
                </a:rPr>
                <a:t>03</a:t>
              </a:r>
            </a:p>
          </p:txBody>
        </p:sp>
      </p:grpSp>
      <p:grpSp>
        <p:nvGrpSpPr>
          <p:cNvPr id="38" name="Group 38"/>
          <p:cNvGrpSpPr/>
          <p:nvPr/>
        </p:nvGrpSpPr>
        <p:grpSpPr>
          <a:xfrm>
            <a:off x="10917576" y="15020408"/>
            <a:ext cx="1541172" cy="1541172"/>
            <a:chOff x="0" y="0"/>
            <a:chExt cx="812800" cy="812800"/>
          </a:xfrm>
        </p:grpSpPr>
        <p:sp>
          <p:nvSpPr>
            <p:cNvPr id="39" name="Freeform 3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47625" cap="sq">
              <a:solidFill>
                <a:srgbClr val="404040"/>
              </a:solidFill>
              <a:prstDash val="dash"/>
              <a:miter/>
            </a:ln>
          </p:spPr>
        </p:sp>
        <p:sp>
          <p:nvSpPr>
            <p:cNvPr id="40" name="TextBox 40"/>
            <p:cNvSpPr txBox="1"/>
            <p:nvPr/>
          </p:nvSpPr>
          <p:spPr>
            <a:xfrm>
              <a:off x="76200" y="-28575"/>
              <a:ext cx="660400" cy="765175"/>
            </a:xfrm>
            <a:prstGeom prst="rect">
              <a:avLst/>
            </a:prstGeom>
          </p:spPr>
          <p:txBody>
            <a:bodyPr lIns="50800" tIns="50800" rIns="50800" bIns="50800" rtlCol="0" anchor="ctr"/>
            <a:lstStyle/>
            <a:p>
              <a:pPr algn="ctr">
                <a:lnSpc>
                  <a:spcPts val="6719"/>
                </a:lnSpc>
              </a:pPr>
              <a:r>
                <a:rPr lang="en-US" sz="4800" b="1">
                  <a:solidFill>
                    <a:srgbClr val="404040"/>
                  </a:solidFill>
                  <a:latin typeface="Public Sans Bold"/>
                  <a:ea typeface="Public Sans Bold"/>
                  <a:cs typeface="Public Sans Bold"/>
                  <a:sym typeface="Public Sans Bold"/>
                </a:rPr>
                <a:t>04</a:t>
              </a:r>
            </a:p>
          </p:txBody>
        </p:sp>
      </p:grpSp>
      <p:grpSp>
        <p:nvGrpSpPr>
          <p:cNvPr id="41" name="Group 41"/>
          <p:cNvGrpSpPr/>
          <p:nvPr/>
        </p:nvGrpSpPr>
        <p:grpSpPr>
          <a:xfrm>
            <a:off x="2574690" y="17908725"/>
            <a:ext cx="1541172" cy="1541172"/>
            <a:chOff x="0" y="0"/>
            <a:chExt cx="812800" cy="812800"/>
          </a:xfrm>
        </p:grpSpPr>
        <p:sp>
          <p:nvSpPr>
            <p:cNvPr id="42" name="Freeform 4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47625" cap="sq">
              <a:solidFill>
                <a:srgbClr val="404040"/>
              </a:solidFill>
              <a:prstDash val="dash"/>
              <a:miter/>
            </a:ln>
          </p:spPr>
        </p:sp>
        <p:sp>
          <p:nvSpPr>
            <p:cNvPr id="43" name="TextBox 43"/>
            <p:cNvSpPr txBox="1"/>
            <p:nvPr/>
          </p:nvSpPr>
          <p:spPr>
            <a:xfrm>
              <a:off x="76200" y="-28575"/>
              <a:ext cx="660400" cy="765175"/>
            </a:xfrm>
            <a:prstGeom prst="rect">
              <a:avLst/>
            </a:prstGeom>
          </p:spPr>
          <p:txBody>
            <a:bodyPr lIns="50800" tIns="50800" rIns="50800" bIns="50800" rtlCol="0" anchor="ctr"/>
            <a:lstStyle/>
            <a:p>
              <a:pPr algn="ctr">
                <a:lnSpc>
                  <a:spcPts val="6719"/>
                </a:lnSpc>
              </a:pPr>
              <a:r>
                <a:rPr lang="en-US" sz="4800" b="1">
                  <a:solidFill>
                    <a:srgbClr val="404040"/>
                  </a:solidFill>
                  <a:latin typeface="Public Sans Bold"/>
                  <a:ea typeface="Public Sans Bold"/>
                  <a:cs typeface="Public Sans Bold"/>
                  <a:sym typeface="Public Sans Bold"/>
                </a:rPr>
                <a:t>05</a:t>
              </a:r>
            </a:p>
          </p:txBody>
        </p:sp>
      </p:grpSp>
      <p:grpSp>
        <p:nvGrpSpPr>
          <p:cNvPr id="44" name="Group 44"/>
          <p:cNvGrpSpPr/>
          <p:nvPr/>
        </p:nvGrpSpPr>
        <p:grpSpPr>
          <a:xfrm>
            <a:off x="1368859" y="19449897"/>
            <a:ext cx="3101639" cy="312981"/>
            <a:chOff x="0" y="0"/>
            <a:chExt cx="638629" cy="64443"/>
          </a:xfrm>
        </p:grpSpPr>
        <p:sp>
          <p:nvSpPr>
            <p:cNvPr id="45" name="Freeform 45"/>
            <p:cNvSpPr/>
            <p:nvPr/>
          </p:nvSpPr>
          <p:spPr>
            <a:xfrm>
              <a:off x="0" y="0"/>
              <a:ext cx="638629" cy="64443"/>
            </a:xfrm>
            <a:custGeom>
              <a:avLst/>
              <a:gdLst/>
              <a:ahLst/>
              <a:cxnLst/>
              <a:rect l="l" t="t" r="r" b="b"/>
              <a:pathLst>
                <a:path w="638629" h="64443">
                  <a:moveTo>
                    <a:pt x="0" y="0"/>
                  </a:moveTo>
                  <a:lnTo>
                    <a:pt x="638629" y="0"/>
                  </a:lnTo>
                  <a:lnTo>
                    <a:pt x="638629" y="64443"/>
                  </a:lnTo>
                  <a:lnTo>
                    <a:pt x="0" y="64443"/>
                  </a:lnTo>
                  <a:close/>
                </a:path>
              </a:pathLst>
            </a:custGeom>
            <a:solidFill>
              <a:srgbClr val="404040"/>
            </a:solidFill>
          </p:spPr>
        </p:sp>
        <p:sp>
          <p:nvSpPr>
            <p:cNvPr id="46" name="TextBox 46"/>
            <p:cNvSpPr txBox="1"/>
            <p:nvPr/>
          </p:nvSpPr>
          <p:spPr>
            <a:xfrm>
              <a:off x="0" y="-57150"/>
              <a:ext cx="638629" cy="121593"/>
            </a:xfrm>
            <a:prstGeom prst="rect">
              <a:avLst/>
            </a:prstGeom>
          </p:spPr>
          <p:txBody>
            <a:bodyPr lIns="50800" tIns="50800" rIns="50800" bIns="50800" rtlCol="0" anchor="ctr"/>
            <a:lstStyle/>
            <a:p>
              <a:pPr algn="ctr">
                <a:lnSpc>
                  <a:spcPts val="4060"/>
                </a:lnSpc>
              </a:pPr>
              <a:endParaRPr/>
            </a:p>
          </p:txBody>
        </p:sp>
      </p:grpSp>
      <p:sp>
        <p:nvSpPr>
          <p:cNvPr id="47" name="Freeform 47"/>
          <p:cNvSpPr/>
          <p:nvPr/>
        </p:nvSpPr>
        <p:spPr>
          <a:xfrm>
            <a:off x="11001927" y="4318659"/>
            <a:ext cx="3575893" cy="2869923"/>
          </a:xfrm>
          <a:custGeom>
            <a:avLst/>
            <a:gdLst/>
            <a:ahLst/>
            <a:cxnLst/>
            <a:rect l="l" t="t" r="r" b="b"/>
            <a:pathLst>
              <a:path w="3575893" h="2869923">
                <a:moveTo>
                  <a:pt x="0" y="0"/>
                </a:moveTo>
                <a:lnTo>
                  <a:pt x="3575893" y="0"/>
                </a:lnTo>
                <a:lnTo>
                  <a:pt x="3575893" y="2869923"/>
                </a:lnTo>
                <a:lnTo>
                  <a:pt x="0" y="2869923"/>
                </a:lnTo>
                <a:lnTo>
                  <a:pt x="0" y="0"/>
                </a:lnTo>
                <a:close/>
              </a:path>
            </a:pathLst>
          </a:custGeom>
          <a:blipFill>
            <a:blip r:embed="rId14"/>
            <a:stretch>
              <a:fillRect/>
            </a:stretch>
          </a:blipFill>
          <a:ln w="38100" cap="sq">
            <a:solidFill>
              <a:srgbClr val="000000"/>
            </a:solidFill>
            <a:prstDash val="solid"/>
            <a:miter/>
          </a:ln>
        </p:spPr>
      </p:sp>
      <p:sp>
        <p:nvSpPr>
          <p:cNvPr id="48" name="Freeform 48"/>
          <p:cNvSpPr/>
          <p:nvPr/>
        </p:nvSpPr>
        <p:spPr>
          <a:xfrm>
            <a:off x="319929" y="8398689"/>
            <a:ext cx="4150569" cy="2293311"/>
          </a:xfrm>
          <a:custGeom>
            <a:avLst/>
            <a:gdLst/>
            <a:ahLst/>
            <a:cxnLst/>
            <a:rect l="l" t="t" r="r" b="b"/>
            <a:pathLst>
              <a:path w="4150569" h="2293311">
                <a:moveTo>
                  <a:pt x="0" y="0"/>
                </a:moveTo>
                <a:lnTo>
                  <a:pt x="4150569" y="0"/>
                </a:lnTo>
                <a:lnTo>
                  <a:pt x="4150569" y="2293311"/>
                </a:lnTo>
                <a:lnTo>
                  <a:pt x="0" y="2293311"/>
                </a:lnTo>
                <a:lnTo>
                  <a:pt x="0" y="0"/>
                </a:lnTo>
                <a:close/>
              </a:path>
            </a:pathLst>
          </a:custGeom>
          <a:blipFill>
            <a:blip r:embed="rId15"/>
            <a:stretch>
              <a:fillRect/>
            </a:stretch>
          </a:blipFill>
        </p:spPr>
      </p:sp>
      <p:sp>
        <p:nvSpPr>
          <p:cNvPr id="49" name="Freeform 49"/>
          <p:cNvSpPr/>
          <p:nvPr/>
        </p:nvSpPr>
        <p:spPr>
          <a:xfrm>
            <a:off x="10917576" y="11690358"/>
            <a:ext cx="3903140" cy="2390674"/>
          </a:xfrm>
          <a:custGeom>
            <a:avLst/>
            <a:gdLst/>
            <a:ahLst/>
            <a:cxnLst/>
            <a:rect l="l" t="t" r="r" b="b"/>
            <a:pathLst>
              <a:path w="3903140" h="2390674">
                <a:moveTo>
                  <a:pt x="0" y="0"/>
                </a:moveTo>
                <a:lnTo>
                  <a:pt x="3903141" y="0"/>
                </a:lnTo>
                <a:lnTo>
                  <a:pt x="3903141" y="2390674"/>
                </a:lnTo>
                <a:lnTo>
                  <a:pt x="0" y="2390674"/>
                </a:lnTo>
                <a:lnTo>
                  <a:pt x="0" y="0"/>
                </a:lnTo>
                <a:close/>
              </a:path>
            </a:pathLst>
          </a:custGeom>
          <a:blipFill>
            <a:blip r:embed="rId16"/>
            <a:stretch>
              <a:fillRect/>
            </a:stretch>
          </a:blipFill>
        </p:spPr>
      </p:sp>
      <p:sp>
        <p:nvSpPr>
          <p:cNvPr id="50" name="Freeform 50"/>
          <p:cNvSpPr/>
          <p:nvPr/>
        </p:nvSpPr>
        <p:spPr>
          <a:xfrm>
            <a:off x="381354" y="14356589"/>
            <a:ext cx="3900991" cy="3133036"/>
          </a:xfrm>
          <a:custGeom>
            <a:avLst/>
            <a:gdLst/>
            <a:ahLst/>
            <a:cxnLst/>
            <a:rect l="l" t="t" r="r" b="b"/>
            <a:pathLst>
              <a:path w="3900991" h="3133036">
                <a:moveTo>
                  <a:pt x="0" y="0"/>
                </a:moveTo>
                <a:lnTo>
                  <a:pt x="3900991" y="0"/>
                </a:lnTo>
                <a:lnTo>
                  <a:pt x="3900991" y="3133036"/>
                </a:lnTo>
                <a:lnTo>
                  <a:pt x="0" y="3133036"/>
                </a:lnTo>
                <a:lnTo>
                  <a:pt x="0" y="0"/>
                </a:lnTo>
                <a:close/>
              </a:path>
            </a:pathLst>
          </a:custGeom>
          <a:blipFill>
            <a:blip r:embed="rId17"/>
            <a:stretch>
              <a:fillRect/>
            </a:stretch>
          </a:blipFill>
        </p:spPr>
      </p:sp>
      <p:sp>
        <p:nvSpPr>
          <p:cNvPr id="51" name="TextBox 51"/>
          <p:cNvSpPr txBox="1"/>
          <p:nvPr/>
        </p:nvSpPr>
        <p:spPr>
          <a:xfrm>
            <a:off x="1181308" y="869380"/>
            <a:ext cx="13019390" cy="2764154"/>
          </a:xfrm>
          <a:prstGeom prst="rect">
            <a:avLst/>
          </a:prstGeom>
        </p:spPr>
        <p:txBody>
          <a:bodyPr lIns="0" tIns="0" rIns="0" bIns="0" rtlCol="0" anchor="t">
            <a:spAutoFit/>
          </a:bodyPr>
          <a:lstStyle/>
          <a:p>
            <a:pPr algn="ctr">
              <a:lnSpc>
                <a:spcPts val="7199"/>
              </a:lnSpc>
            </a:pPr>
            <a:r>
              <a:rPr lang="en-US" sz="7199" b="1">
                <a:solidFill>
                  <a:srgbClr val="404040"/>
                </a:solidFill>
                <a:latin typeface="Public Sans Bold"/>
                <a:ea typeface="Public Sans Bold"/>
                <a:cs typeface="Public Sans Bold"/>
                <a:sym typeface="Public Sans Bold"/>
              </a:rPr>
              <a:t>NVIDIA AI Home: Powering the Future of Intelligent Living</a:t>
            </a:r>
          </a:p>
        </p:txBody>
      </p:sp>
      <p:sp>
        <p:nvSpPr>
          <p:cNvPr id="52" name="TextBox 52"/>
          <p:cNvSpPr txBox="1"/>
          <p:nvPr/>
        </p:nvSpPr>
        <p:spPr>
          <a:xfrm>
            <a:off x="4732505" y="4019873"/>
            <a:ext cx="5916997" cy="2851785"/>
          </a:xfrm>
          <a:prstGeom prst="rect">
            <a:avLst/>
          </a:prstGeom>
        </p:spPr>
        <p:txBody>
          <a:bodyPr lIns="0" tIns="0" rIns="0" bIns="0" rtlCol="0" anchor="t">
            <a:spAutoFit/>
          </a:bodyPr>
          <a:lstStyle/>
          <a:p>
            <a:pPr algn="ctr">
              <a:lnSpc>
                <a:spcPts val="3190"/>
              </a:lnSpc>
            </a:pPr>
            <a:r>
              <a:rPr lang="en-US" sz="2900" b="1">
                <a:solidFill>
                  <a:srgbClr val="404040"/>
                </a:solidFill>
                <a:latin typeface="Public Sans Bold"/>
                <a:ea typeface="Public Sans Bold"/>
                <a:cs typeface="Public Sans Bold"/>
                <a:sym typeface="Public Sans Bold"/>
              </a:rPr>
              <a:t>Introduction </a:t>
            </a:r>
          </a:p>
          <a:p>
            <a:pPr algn="just">
              <a:lnSpc>
                <a:spcPts val="2420"/>
              </a:lnSpc>
            </a:pPr>
            <a:r>
              <a:rPr lang="en-US" sz="2200">
                <a:solidFill>
                  <a:srgbClr val="404040"/>
                </a:solidFill>
                <a:latin typeface="Public Sans"/>
                <a:ea typeface="Public Sans"/>
                <a:cs typeface="Public Sans"/>
                <a:sym typeface="Public Sans"/>
              </a:rPr>
              <a:t>NVIDIA is a leading technology company specialising in graphics processing units (GPUs), artificial intelligence (AI), and high-performance computing. With its strong presence in gaming, data centres, and AI innovation, NVIDIA is well-positioned to expand into new technology-driven markets.</a:t>
            </a:r>
          </a:p>
          <a:p>
            <a:pPr algn="just">
              <a:lnSpc>
                <a:spcPts val="2420"/>
              </a:lnSpc>
            </a:pPr>
            <a:endParaRPr lang="en-US" sz="2200">
              <a:solidFill>
                <a:srgbClr val="404040"/>
              </a:solidFill>
              <a:latin typeface="Public Sans"/>
              <a:ea typeface="Public Sans"/>
              <a:cs typeface="Public Sans"/>
              <a:sym typeface="Public Sans"/>
            </a:endParaRPr>
          </a:p>
        </p:txBody>
      </p:sp>
      <p:sp>
        <p:nvSpPr>
          <p:cNvPr id="53" name="TextBox 53"/>
          <p:cNvSpPr txBox="1"/>
          <p:nvPr/>
        </p:nvSpPr>
        <p:spPr>
          <a:xfrm>
            <a:off x="4601502" y="7198107"/>
            <a:ext cx="5916997" cy="2837815"/>
          </a:xfrm>
          <a:prstGeom prst="rect">
            <a:avLst/>
          </a:prstGeom>
        </p:spPr>
        <p:txBody>
          <a:bodyPr lIns="0" tIns="0" rIns="0" bIns="0" rtlCol="0" anchor="t">
            <a:spAutoFit/>
          </a:bodyPr>
          <a:lstStyle/>
          <a:p>
            <a:pPr algn="ctr">
              <a:lnSpc>
                <a:spcPts val="2640"/>
              </a:lnSpc>
            </a:pPr>
            <a:r>
              <a:rPr lang="en-US" sz="2400" b="1">
                <a:solidFill>
                  <a:srgbClr val="404040"/>
                </a:solidFill>
                <a:latin typeface="Public Sans Bold"/>
                <a:ea typeface="Public Sans Bold"/>
                <a:cs typeface="Public Sans Bold"/>
                <a:sym typeface="Public Sans Bold"/>
              </a:rPr>
              <a:t>Brand Extension </a:t>
            </a:r>
          </a:p>
          <a:p>
            <a:pPr algn="just">
              <a:lnSpc>
                <a:spcPts val="2200"/>
              </a:lnSpc>
            </a:pPr>
            <a:r>
              <a:rPr lang="en-US" sz="2000">
                <a:solidFill>
                  <a:srgbClr val="404040"/>
                </a:solidFill>
                <a:latin typeface="Public Sans"/>
                <a:ea typeface="Public Sans"/>
                <a:cs typeface="Public Sans"/>
                <a:sym typeface="Public Sans"/>
              </a:rPr>
              <a:t>The proposed brand extension is NVIDIA AI Home, a smart home ecosystem powered by advanced AI chips and edge computing. This system integrates home devices such as security, energy management, and personal assistants into a single AI-driven platform (Shen, 2025). Leveraging NVIDIA’s expertise in AI processing, the system delivers real-time decision-making, automation, and enhanced user experience.</a:t>
            </a:r>
          </a:p>
        </p:txBody>
      </p:sp>
      <p:sp>
        <p:nvSpPr>
          <p:cNvPr id="54" name="TextBox 54"/>
          <p:cNvSpPr txBox="1"/>
          <p:nvPr/>
        </p:nvSpPr>
        <p:spPr>
          <a:xfrm>
            <a:off x="4732505" y="10410952"/>
            <a:ext cx="5916997" cy="2872741"/>
          </a:xfrm>
          <a:prstGeom prst="rect">
            <a:avLst/>
          </a:prstGeom>
        </p:spPr>
        <p:txBody>
          <a:bodyPr lIns="0" tIns="0" rIns="0" bIns="0" rtlCol="0" anchor="t">
            <a:spAutoFit/>
          </a:bodyPr>
          <a:lstStyle/>
          <a:p>
            <a:pPr algn="ctr">
              <a:lnSpc>
                <a:spcPts val="2200"/>
              </a:lnSpc>
            </a:pPr>
            <a:r>
              <a:rPr lang="en-US" sz="2000" b="1">
                <a:solidFill>
                  <a:srgbClr val="404040"/>
                </a:solidFill>
                <a:latin typeface="Public Sans Bold"/>
                <a:ea typeface="Public Sans Bold"/>
                <a:cs typeface="Public Sans Bold"/>
                <a:sym typeface="Public Sans Bold"/>
              </a:rPr>
              <a:t>Brand Extension and Current Trends </a:t>
            </a:r>
          </a:p>
          <a:p>
            <a:pPr algn="just">
              <a:lnSpc>
                <a:spcPts val="2090"/>
              </a:lnSpc>
            </a:pPr>
            <a:r>
              <a:rPr lang="en-US" sz="1900">
                <a:solidFill>
                  <a:srgbClr val="404040"/>
                </a:solidFill>
                <a:latin typeface="Public Sans"/>
                <a:ea typeface="Public Sans"/>
                <a:cs typeface="Public Sans"/>
                <a:sym typeface="Public Sans"/>
              </a:rPr>
              <a:t>This extension aligns with key emerging trends, including the rapid growth of artificial intelligence, smart homes, and the Internet of Things (IoT). Consumers increasingly demand intelligent, connected living environments that offer convenience, security, and efficiency (Niero, 2024). Additionally, the rise of edge AI processing data locally rather than in the cloud creates opportunities for faster and more secure smart home solutions, making NVIDIA AI Home highly relevant.</a:t>
            </a:r>
          </a:p>
        </p:txBody>
      </p:sp>
      <p:sp>
        <p:nvSpPr>
          <p:cNvPr id="55" name="TextBox 55"/>
          <p:cNvSpPr txBox="1"/>
          <p:nvPr/>
        </p:nvSpPr>
        <p:spPr>
          <a:xfrm>
            <a:off x="4470498" y="13763347"/>
            <a:ext cx="5916997" cy="2615566"/>
          </a:xfrm>
          <a:prstGeom prst="rect">
            <a:avLst/>
          </a:prstGeom>
        </p:spPr>
        <p:txBody>
          <a:bodyPr lIns="0" tIns="0" rIns="0" bIns="0" rtlCol="0" anchor="t">
            <a:spAutoFit/>
          </a:bodyPr>
          <a:lstStyle/>
          <a:p>
            <a:pPr algn="ctr">
              <a:lnSpc>
                <a:spcPts val="2200"/>
              </a:lnSpc>
            </a:pPr>
            <a:r>
              <a:rPr lang="en-US" sz="2000" b="1">
                <a:solidFill>
                  <a:srgbClr val="404040"/>
                </a:solidFill>
                <a:latin typeface="Public Sans Bold"/>
                <a:ea typeface="Public Sans Bold"/>
                <a:cs typeface="Public Sans Bold"/>
                <a:sym typeface="Public Sans Bold"/>
              </a:rPr>
              <a:t>Brand Extension and Sustainability </a:t>
            </a:r>
          </a:p>
          <a:p>
            <a:pPr algn="just">
              <a:lnSpc>
                <a:spcPts val="2090"/>
              </a:lnSpc>
            </a:pPr>
            <a:r>
              <a:rPr lang="en-US" sz="1900">
                <a:solidFill>
                  <a:srgbClr val="404040"/>
                </a:solidFill>
                <a:latin typeface="Public Sans"/>
                <a:ea typeface="Public Sans"/>
                <a:cs typeface="Public Sans"/>
                <a:sym typeface="Public Sans"/>
              </a:rPr>
              <a:t>NVIDIA AI Home supports sustainability by optimising energy consumption through intelligent automation. The system can monitor and reduce electricity usage, manage renewable energy sources, and minimise waste (Vaithianathan et al., 2023). Furthermore, NVIDIA’s commitment to energy-efficient computing enhances the environmental benefits of this solution, aligning with global sustainability goals.</a:t>
            </a:r>
          </a:p>
        </p:txBody>
      </p:sp>
      <p:sp>
        <p:nvSpPr>
          <p:cNvPr id="56" name="TextBox 56"/>
          <p:cNvSpPr txBox="1"/>
          <p:nvPr/>
        </p:nvSpPr>
        <p:spPr>
          <a:xfrm>
            <a:off x="4673072" y="16929569"/>
            <a:ext cx="5773856" cy="2851785"/>
          </a:xfrm>
          <a:prstGeom prst="rect">
            <a:avLst/>
          </a:prstGeom>
        </p:spPr>
        <p:txBody>
          <a:bodyPr lIns="0" tIns="0" rIns="0" bIns="0" rtlCol="0" anchor="t">
            <a:spAutoFit/>
          </a:bodyPr>
          <a:lstStyle/>
          <a:p>
            <a:pPr algn="ctr">
              <a:lnSpc>
                <a:spcPts val="3190"/>
              </a:lnSpc>
            </a:pPr>
            <a:r>
              <a:rPr lang="en-US" sz="2900" b="1">
                <a:solidFill>
                  <a:srgbClr val="404040"/>
                </a:solidFill>
                <a:latin typeface="Public Sans Bold"/>
                <a:ea typeface="Public Sans Bold"/>
                <a:cs typeface="Public Sans Bold"/>
                <a:sym typeface="Public Sans Bold"/>
              </a:rPr>
              <a:t>Conclusion </a:t>
            </a:r>
          </a:p>
          <a:p>
            <a:pPr algn="just">
              <a:lnSpc>
                <a:spcPts val="2420"/>
              </a:lnSpc>
            </a:pPr>
            <a:r>
              <a:rPr lang="en-US" sz="2200">
                <a:solidFill>
                  <a:srgbClr val="404040"/>
                </a:solidFill>
                <a:latin typeface="Public Sans"/>
                <a:ea typeface="Public Sans"/>
                <a:cs typeface="Public Sans"/>
                <a:sym typeface="Public Sans"/>
              </a:rPr>
              <a:t>Overall, NVIDIA AI Home represents a strategic brand extension that leverages NVIDIA’s core competencies in AI and computing. It meets evolving consumer demands for smart living while supporting sustainability and innovation, positioning NVIDIA for long-term growth in the smart home market.</a:t>
            </a:r>
          </a:p>
        </p:txBody>
      </p:sp>
      <p:sp>
        <p:nvSpPr>
          <p:cNvPr id="57" name="TextBox 57"/>
          <p:cNvSpPr txBox="1"/>
          <p:nvPr/>
        </p:nvSpPr>
        <p:spPr>
          <a:xfrm>
            <a:off x="381354" y="19883986"/>
            <a:ext cx="14371313" cy="1487612"/>
          </a:xfrm>
          <a:prstGeom prst="rect">
            <a:avLst/>
          </a:prstGeom>
        </p:spPr>
        <p:txBody>
          <a:bodyPr lIns="0" tIns="0" rIns="0" bIns="0" rtlCol="0" anchor="t">
            <a:spAutoFit/>
          </a:bodyPr>
          <a:lstStyle/>
          <a:p>
            <a:pPr algn="ctr">
              <a:lnSpc>
                <a:spcPts val="3190"/>
              </a:lnSpc>
            </a:pPr>
            <a:r>
              <a:rPr lang="en-US" sz="2900" b="1">
                <a:solidFill>
                  <a:srgbClr val="404040"/>
                </a:solidFill>
                <a:latin typeface="Public Sans Bold"/>
                <a:ea typeface="Public Sans Bold"/>
                <a:cs typeface="Public Sans Bold"/>
                <a:sym typeface="Public Sans Bold"/>
              </a:rPr>
              <a:t>References</a:t>
            </a:r>
          </a:p>
          <a:p>
            <a:pPr marL="151132" lvl="1" indent="-75566" algn="just">
              <a:lnSpc>
                <a:spcPts val="770"/>
              </a:lnSpc>
              <a:buFont typeface="Arial"/>
              <a:buChar char="•"/>
            </a:pPr>
            <a:r>
              <a:rPr lang="en-US" sz="700">
                <a:solidFill>
                  <a:srgbClr val="404040"/>
                </a:solidFill>
                <a:latin typeface="Public Sans"/>
                <a:ea typeface="Public Sans"/>
                <a:cs typeface="Public Sans"/>
                <a:sym typeface="Public Sans"/>
              </a:rPr>
              <a:t>Reuters. 2023. Nvidia hits record high as AI boom lifts bets on another strong forecast. </a:t>
            </a:r>
            <a:r>
              <a:rPr lang="en-US" sz="700" u="sng">
                <a:solidFill>
                  <a:srgbClr val="404040"/>
                </a:solidFill>
                <a:latin typeface="Public Sans"/>
                <a:ea typeface="Public Sans"/>
                <a:cs typeface="Public Sans"/>
                <a:sym typeface="Public Sans"/>
                <a:hlinkClick r:id="rId18" tooltip="https://www.reuters.com/technology/nvidia-shares-rise-ai-boom-lifts-hopes-another-strong-revenue-forecast-2023-08-22/"/>
              </a:rPr>
              <a:t>https://www.reuters.com/technology/nvidia-shares-rise-ai-boom-lifts-hopes-another-strong-revenue-forecast-2023-08-22/</a:t>
            </a:r>
            <a:r>
              <a:rPr lang="en-US" sz="700">
                <a:solidFill>
                  <a:srgbClr val="404040"/>
                </a:solidFill>
                <a:latin typeface="Public Sans"/>
                <a:ea typeface="Public Sans"/>
                <a:cs typeface="Public Sans"/>
                <a:sym typeface="Public Sans"/>
              </a:rPr>
              <a:t> </a:t>
            </a:r>
          </a:p>
          <a:p>
            <a:pPr marL="151132" lvl="1" indent="-75566" algn="just">
              <a:lnSpc>
                <a:spcPts val="770"/>
              </a:lnSpc>
              <a:buFont typeface="Arial"/>
              <a:buChar char="•"/>
            </a:pPr>
            <a:r>
              <a:rPr lang="en-US" sz="700">
                <a:solidFill>
                  <a:srgbClr val="404040"/>
                </a:solidFill>
                <a:latin typeface="Public Sans"/>
                <a:ea typeface="Public Sans"/>
                <a:cs typeface="Public Sans"/>
                <a:sym typeface="Public Sans"/>
              </a:rPr>
              <a:t>Statista. 2026. $5 Trillion: How Big Is Nvidia? </a:t>
            </a:r>
            <a:r>
              <a:rPr lang="en-US" sz="700" u="sng">
                <a:solidFill>
                  <a:srgbClr val="404040"/>
                </a:solidFill>
                <a:latin typeface="Public Sans"/>
                <a:ea typeface="Public Sans"/>
                <a:cs typeface="Public Sans"/>
                <a:sym typeface="Public Sans"/>
                <a:hlinkClick r:id="rId19" tooltip="https://www.statista.com/chart/34787/nvidia-market-cap-in-comparison-to-major-companies/?srsltid=AfmBOoohXctegz_F8btTHGard5f9ZELnw_3c3TfzV9s3-x-OH7cpeE33"/>
              </a:rPr>
              <a:t>https://www.statista.com/chart/34787/nvidia-market-cap-in-comparison-to-major-companies/?srsltid=AfmBOoohXctegz_F8btTHGard5f9ZELnw_3c3TfzV9s3-x-OH7cpeE33</a:t>
            </a:r>
            <a:r>
              <a:rPr lang="en-US" sz="700">
                <a:solidFill>
                  <a:srgbClr val="404040"/>
                </a:solidFill>
                <a:latin typeface="Public Sans"/>
                <a:ea typeface="Public Sans"/>
                <a:cs typeface="Public Sans"/>
                <a:sym typeface="Public Sans"/>
              </a:rPr>
              <a:t> </a:t>
            </a:r>
          </a:p>
          <a:p>
            <a:pPr marL="151132" lvl="1" indent="-75566" algn="just">
              <a:lnSpc>
                <a:spcPts val="770"/>
              </a:lnSpc>
              <a:buFont typeface="Arial"/>
              <a:buChar char="•"/>
            </a:pPr>
            <a:r>
              <a:rPr lang="en-US" sz="700">
                <a:solidFill>
                  <a:srgbClr val="404040"/>
                </a:solidFill>
                <a:latin typeface="Public Sans"/>
                <a:ea typeface="Public Sans"/>
                <a:cs typeface="Public Sans"/>
                <a:sym typeface="Public Sans"/>
              </a:rPr>
              <a:t>Yahoo. 2026. Nvidia’s Rise to AI Powerhouse Explained in Three Charts. </a:t>
            </a:r>
            <a:r>
              <a:rPr lang="en-US" sz="700" u="sng">
                <a:solidFill>
                  <a:srgbClr val="404040"/>
                </a:solidFill>
                <a:latin typeface="Public Sans"/>
                <a:ea typeface="Public Sans"/>
                <a:cs typeface="Public Sans"/>
                <a:sym typeface="Public Sans"/>
                <a:hlinkClick r:id="rId20" tooltip="https://finance.yahoo.com/news/nvidia-rise-ai-powerhouse-explained-180518517.html"/>
              </a:rPr>
              <a:t>https://finance.yahoo.com/news/nvidia-rise-ai-powerhouse-explained-180518517.html</a:t>
            </a:r>
            <a:r>
              <a:rPr lang="en-US" sz="700">
                <a:solidFill>
                  <a:srgbClr val="404040"/>
                </a:solidFill>
                <a:latin typeface="Public Sans"/>
                <a:ea typeface="Public Sans"/>
                <a:cs typeface="Public Sans"/>
                <a:sym typeface="Public Sans"/>
              </a:rPr>
              <a:t> </a:t>
            </a:r>
          </a:p>
          <a:p>
            <a:pPr marL="151132" lvl="1" indent="-75566" algn="just">
              <a:lnSpc>
                <a:spcPts val="770"/>
              </a:lnSpc>
              <a:buFont typeface="Arial"/>
              <a:buChar char="•"/>
            </a:pPr>
            <a:r>
              <a:rPr lang="en-US" sz="700">
                <a:solidFill>
                  <a:srgbClr val="404040"/>
                </a:solidFill>
                <a:latin typeface="Public Sans"/>
                <a:ea typeface="Public Sans"/>
                <a:cs typeface="Public Sans"/>
                <a:sym typeface="Public Sans"/>
              </a:rPr>
              <a:t>Statista. 2026. AI Boost: Nvidia' Surges 1,000% in 30 Months. </a:t>
            </a:r>
            <a:r>
              <a:rPr lang="en-US" sz="700" u="sng">
                <a:solidFill>
                  <a:srgbClr val="404040"/>
                </a:solidFill>
                <a:latin typeface="Public Sans"/>
                <a:ea typeface="Public Sans"/>
                <a:cs typeface="Public Sans"/>
                <a:sym typeface="Public Sans"/>
                <a:hlinkClick r:id="rId21" tooltip="https://www.statista.com/chart/32358/nvidia-share-price/?srsltid=AfmBOoo_Xy4ZX9De1ha-GEKt3y69Ng5kCoccy7sem2jSa4U_YcQW2pM0"/>
              </a:rPr>
              <a:t>https://www.statista.com/chart/32358/nvidia-share-price/?srsltid=AfmBOoo_Xy4ZX9De1ha-GEKt3y69Ng5kCoccy7sem2jSa4U_YcQW2pM0</a:t>
            </a:r>
            <a:r>
              <a:rPr lang="en-US" sz="700">
                <a:solidFill>
                  <a:srgbClr val="404040"/>
                </a:solidFill>
                <a:latin typeface="Public Sans"/>
                <a:ea typeface="Public Sans"/>
                <a:cs typeface="Public Sans"/>
                <a:sym typeface="Public Sans"/>
              </a:rPr>
              <a:t> </a:t>
            </a:r>
          </a:p>
          <a:p>
            <a:pPr marL="151132" lvl="1" indent="-75566" algn="just">
              <a:lnSpc>
                <a:spcPts val="770"/>
              </a:lnSpc>
              <a:buFont typeface="Arial"/>
              <a:buChar char="•"/>
            </a:pPr>
            <a:r>
              <a:rPr lang="en-US" sz="700">
                <a:solidFill>
                  <a:srgbClr val="404040"/>
                </a:solidFill>
                <a:latin typeface="Public Sans"/>
                <a:ea typeface="Public Sans"/>
                <a:cs typeface="Public Sans"/>
                <a:sym typeface="Public Sans"/>
              </a:rPr>
              <a:t>Shen, Y., 2025, November. Analysis of Corporate Financial Status: A Case Study of Nvidia Corporation. In 2025 International Conference on Financial Innovation and Marketing Management (FIMM 2025) (pp. 797-802). Atlantis Press.</a:t>
            </a:r>
            <a:r>
              <a:rPr lang="en-US" sz="700" u="sng">
                <a:solidFill>
                  <a:srgbClr val="404040"/>
                </a:solidFill>
                <a:latin typeface="Public Sans"/>
                <a:ea typeface="Public Sans"/>
                <a:cs typeface="Public Sans"/>
                <a:sym typeface="Public Sans"/>
                <a:hlinkClick r:id="rId22" tooltip="https://www.atlantis-press.com/article/126017112.pdf"/>
              </a:rPr>
              <a:t>https://www.atlantis-press.com/article/126017112.pdf</a:t>
            </a:r>
            <a:r>
              <a:rPr lang="en-US" sz="700">
                <a:solidFill>
                  <a:srgbClr val="404040"/>
                </a:solidFill>
                <a:latin typeface="Public Sans"/>
                <a:ea typeface="Public Sans"/>
                <a:cs typeface="Public Sans"/>
                <a:sym typeface="Public Sans"/>
              </a:rPr>
              <a:t> </a:t>
            </a:r>
          </a:p>
          <a:p>
            <a:pPr marL="151132" lvl="1" indent="-75566" algn="just">
              <a:lnSpc>
                <a:spcPts val="770"/>
              </a:lnSpc>
              <a:buFont typeface="Arial"/>
              <a:buChar char="•"/>
            </a:pPr>
            <a:r>
              <a:rPr lang="en-US" sz="700">
                <a:solidFill>
                  <a:srgbClr val="404040"/>
                </a:solidFill>
                <a:latin typeface="Public Sans"/>
                <a:ea typeface="Public Sans"/>
                <a:cs typeface="Public Sans"/>
                <a:sym typeface="Public Sans"/>
              </a:rPr>
              <a:t>Niero, B., 2024. NVIDIA's AI Revolution: A Comprehensive Strategic Analysis.</a:t>
            </a:r>
            <a:r>
              <a:rPr lang="en-US" sz="700" u="sng">
                <a:solidFill>
                  <a:srgbClr val="404040"/>
                </a:solidFill>
                <a:latin typeface="Public Sans"/>
                <a:ea typeface="Public Sans"/>
                <a:cs typeface="Public Sans"/>
                <a:sym typeface="Public Sans"/>
                <a:hlinkClick r:id="rId23" tooltip="https://www.researchgate.net/profile/Breno-Niero/publication/374419515_NVIDIA's_AI_Revolution_A_comprehensive_strategic_analysis_-_2nd_Edition_FY2025/links/66d1580bfa5e11512c3fc6ff/NVIDIAs-AI-Revolution-A-comprehensive-strategic-analysis-2nd-Edition-FY2025.pdf"/>
              </a:rPr>
              <a:t>https://www.researchgate.net/profile/Breno-Niero/publication/374419515_NVIDIA's_AI_Revolution_A_comprehensive_strategic_analysis_-_2nd_Edition_FY2025/links/66d1580bfa5e11512c3fc6ff/NVIDIAs-AI-Revolution-A-comprehensive-strategic-analysis-2nd-Edition-FY2025.pdf</a:t>
            </a:r>
            <a:r>
              <a:rPr lang="en-US" sz="700">
                <a:solidFill>
                  <a:srgbClr val="404040"/>
                </a:solidFill>
                <a:latin typeface="Public Sans"/>
                <a:ea typeface="Public Sans"/>
                <a:cs typeface="Public Sans"/>
                <a:sym typeface="Public Sans"/>
              </a:rPr>
              <a:t> </a:t>
            </a:r>
          </a:p>
          <a:p>
            <a:pPr marL="151132" lvl="1" indent="-75566" algn="just">
              <a:lnSpc>
                <a:spcPts val="770"/>
              </a:lnSpc>
              <a:buFont typeface="Arial"/>
              <a:buChar char="•"/>
            </a:pPr>
            <a:r>
              <a:rPr lang="en-US" sz="700">
                <a:solidFill>
                  <a:srgbClr val="404040"/>
                </a:solidFill>
                <a:latin typeface="Public Sans"/>
                <a:ea typeface="Public Sans"/>
                <a:cs typeface="Public Sans"/>
                <a:sym typeface="Public Sans"/>
              </a:rPr>
              <a:t>Vaithianathan, M., Patil, M., Ng, S.F. and Udkar, S., 2023. Comparative study of FPGA and GPU for high-performance computing and AI. ESP International Journal of Advancements in Computational Technology (ESP-IJACT), 1(1), pp.37-46.</a:t>
            </a:r>
            <a:r>
              <a:rPr lang="en-US" sz="700" u="sng">
                <a:solidFill>
                  <a:srgbClr val="404040"/>
                </a:solidFill>
                <a:latin typeface="Public Sans"/>
                <a:ea typeface="Public Sans"/>
                <a:cs typeface="Public Sans"/>
                <a:sym typeface="Public Sans"/>
                <a:hlinkClick r:id="rId24" tooltip="https://www.academia.edu/download/121862265/IJACT_V1I1P107.pdf"/>
              </a:rPr>
              <a:t>https://www.academia.edu/download/121862265/IJACT_V1I1P107.pdf</a:t>
            </a:r>
            <a:r>
              <a:rPr lang="en-US" sz="700">
                <a:solidFill>
                  <a:srgbClr val="404040"/>
                </a:solidFill>
                <a:latin typeface="Public Sans"/>
                <a:ea typeface="Public Sans"/>
                <a:cs typeface="Public Sans"/>
                <a:sym typeface="Public Sans"/>
              </a:rPr>
              <a:t> </a:t>
            </a:r>
          </a:p>
          <a:p>
            <a:pPr algn="just">
              <a:lnSpc>
                <a:spcPts val="2420"/>
              </a:lnSpc>
            </a:pPr>
            <a:endParaRPr lang="en-US" sz="700">
              <a:solidFill>
                <a:srgbClr val="404040"/>
              </a:solidFill>
              <a:latin typeface="Public Sans"/>
              <a:ea typeface="Public Sans"/>
              <a:cs typeface="Public Sans"/>
              <a:sym typeface="Public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668</Words>
  <Application>Microsoft Office PowerPoint</Application>
  <PresentationFormat>Custom</PresentationFormat>
  <Paragraphs>40</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Public Sans</vt:lpstr>
      <vt:lpstr>Public Sans Bold</vt:lpstr>
      <vt:lpstr>Arial</vt:lpstr>
      <vt:lpstr>Calibri</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Ranjit Keahvala</cp:lastModifiedBy>
  <cp:revision>1</cp:revision>
  <dcterms:created xsi:type="dcterms:W3CDTF">2006-08-16T00:00:00Z</dcterms:created>
  <dcterms:modified xsi:type="dcterms:W3CDTF">2026-04-05T07:28:08Z</dcterms:modified>
  <dc:identifier>DAHF6QJwPys</dc:identifier>
</cp:coreProperties>
</file>