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7" r:id="rId4"/>
    <p:sldId id="261" r:id="rId5"/>
    <p:sldId id="258" r:id="rId6"/>
    <p:sldId id="259" r:id="rId7"/>
    <p:sldId id="262" r:id="rId8"/>
    <p:sldId id="265" r:id="rId9"/>
    <p:sldId id="267" r:id="rId10"/>
    <p:sldId id="268" r:id="rId11"/>
    <p:sldId id="266" r:id="rId12"/>
    <p:sldId id="264" r:id="rId13"/>
    <p:sldId id="270" r:id="rId14"/>
    <p:sldId id="271"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7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224485E-941B-4DC9-B50A-0B7C9556D3C8}"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763524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4485E-941B-4DC9-B50A-0B7C9556D3C8}"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135005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24485E-941B-4DC9-B50A-0B7C9556D3C8}"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110634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224485E-941B-4DC9-B50A-0B7C9556D3C8}"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879773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224485E-941B-4DC9-B50A-0B7C9556D3C8}" type="datetimeFigureOut">
              <a:rPr lang="en-GB" smtClean="0"/>
              <a:t>10/01/2020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093294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224485E-941B-4DC9-B50A-0B7C9556D3C8}" type="datetimeFigureOut">
              <a:rPr lang="en-GB" smtClean="0"/>
              <a:t>10/01/2020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3627989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4485E-941B-4DC9-B50A-0B7C9556D3C8}" type="datetimeFigureOut">
              <a:rPr lang="en-GB" smtClean="0"/>
              <a:t>10/01/2020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567118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24485E-941B-4DC9-B50A-0B7C9556D3C8}"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6431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24485E-941B-4DC9-B50A-0B7C9556D3C8}"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2404542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4485E-941B-4DC9-B50A-0B7C9556D3C8}"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3063839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24485E-941B-4DC9-B50A-0B7C9556D3C8}"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9EEE5-EB0A-4F6E-A055-01CCE672C212}" type="slidenum">
              <a:rPr lang="en-GB" smtClean="0"/>
              <a:t>‹#›</a:t>
            </a:fld>
            <a:endParaRPr lang="en-GB"/>
          </a:p>
        </p:txBody>
      </p:sp>
    </p:spTree>
    <p:extLst>
      <p:ext uri="{BB962C8B-B14F-4D97-AF65-F5344CB8AC3E}">
        <p14:creationId xmlns:p14="http://schemas.microsoft.com/office/powerpoint/2010/main" val="1729065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4485E-941B-4DC9-B50A-0B7C9556D3C8}" type="datetimeFigureOut">
              <a:rPr lang="en-GB" smtClean="0"/>
              <a:t>10/01/2020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09EEE5-EB0A-4F6E-A055-01CCE672C212}" type="slidenum">
              <a:rPr lang="en-GB" smtClean="0"/>
              <a:t>‹#›</a:t>
            </a:fld>
            <a:endParaRPr lang="en-GB"/>
          </a:p>
        </p:txBody>
      </p:sp>
    </p:spTree>
    <p:extLst>
      <p:ext uri="{BB962C8B-B14F-4D97-AF65-F5344CB8AC3E}">
        <p14:creationId xmlns:p14="http://schemas.microsoft.com/office/powerpoint/2010/main" val="1034163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
            </a:r>
            <a:br>
              <a:rPr lang="en-GB" dirty="0" smtClean="0"/>
            </a:br>
            <a:r>
              <a:rPr lang="en-GB" b="1" dirty="0" smtClean="0">
                <a:latin typeface="+mn-lt"/>
              </a:rPr>
              <a:t>Industrialisation</a:t>
            </a:r>
            <a:r>
              <a:rPr lang="en-GB" dirty="0" smtClean="0"/>
              <a:t/>
            </a:r>
            <a:br>
              <a:rPr lang="en-GB" dirty="0" smtClean="0"/>
            </a:br>
            <a:r>
              <a:rPr lang="en-GB" b="1" dirty="0" smtClean="0">
                <a:solidFill>
                  <a:srgbClr val="C00000"/>
                </a:solidFill>
              </a:rPr>
              <a:t>Class Exercise</a:t>
            </a:r>
            <a:r>
              <a:rPr lang="en-GB" b="1" dirty="0">
                <a:solidFill>
                  <a:srgbClr val="C00000"/>
                </a:solidFill>
              </a:rPr>
              <a:t/>
            </a:r>
            <a:br>
              <a:rPr lang="en-GB" b="1" dirty="0">
                <a:solidFill>
                  <a:srgbClr val="C00000"/>
                </a:solidFill>
              </a:rPr>
            </a:br>
            <a:endParaRPr lang="en-GB" dirty="0"/>
          </a:p>
        </p:txBody>
      </p:sp>
      <p:sp>
        <p:nvSpPr>
          <p:cNvPr id="6" name="Content Placeholder 5"/>
          <p:cNvSpPr>
            <a:spLocks noGrp="1"/>
          </p:cNvSpPr>
          <p:nvPr>
            <p:ph sz="half" idx="2"/>
          </p:nvPr>
        </p:nvSpPr>
        <p:spPr/>
        <p:txBody>
          <a:bodyPr>
            <a:normAutofit/>
          </a:bodyPr>
          <a:lstStyle/>
          <a:p>
            <a:pPr marL="0" indent="0">
              <a:buNone/>
            </a:pPr>
            <a:r>
              <a:rPr lang="en-GB" sz="3200" b="1" dirty="0" smtClean="0"/>
              <a:t>Workshop on Canals and Railways in industrial and social development</a:t>
            </a:r>
            <a:endParaRPr lang="en-GB" sz="3200" b="1" dirty="0"/>
          </a:p>
        </p:txBody>
      </p:sp>
      <p:pic>
        <p:nvPicPr>
          <p:cNvPr id="8"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31839" y="1623574"/>
            <a:ext cx="4038600" cy="2622895"/>
          </a:xfrm>
        </p:spPr>
      </p:pic>
    </p:spTree>
    <p:extLst>
      <p:ext uri="{BB962C8B-B14F-4D97-AF65-F5344CB8AC3E}">
        <p14:creationId xmlns:p14="http://schemas.microsoft.com/office/powerpoint/2010/main" val="2182176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 session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first 10 slides are “visual cues” for the workshop session which follows.</a:t>
            </a:r>
          </a:p>
          <a:p>
            <a:endParaRPr lang="en-GB" dirty="0"/>
          </a:p>
          <a:p>
            <a:r>
              <a:rPr lang="en-GB" dirty="0"/>
              <a:t>After each of the workshop groups has reported back, a plenary discussion will take </a:t>
            </a:r>
            <a:r>
              <a:rPr lang="en-GB" dirty="0" smtClean="0"/>
              <a:t>place.</a:t>
            </a:r>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Following the plenary discussion, notes taken from the posters from each group will be added to this presentation and added to the Moodle page for this module </a:t>
            </a:r>
            <a:endParaRPr lang="en-GB" dirty="0"/>
          </a:p>
        </p:txBody>
      </p:sp>
    </p:spTree>
    <p:extLst>
      <p:ext uri="{BB962C8B-B14F-4D97-AF65-F5344CB8AC3E}">
        <p14:creationId xmlns:p14="http://schemas.microsoft.com/office/powerpoint/2010/main" val="384284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Canals 1750-1800</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6" y="1988840"/>
            <a:ext cx="3816519" cy="316835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16016" y="1988840"/>
            <a:ext cx="3960012" cy="3168352"/>
          </a:xfrm>
        </p:spPr>
      </p:pic>
    </p:spTree>
    <p:extLst>
      <p:ext uri="{BB962C8B-B14F-4D97-AF65-F5344CB8AC3E}">
        <p14:creationId xmlns:p14="http://schemas.microsoft.com/office/powerpoint/2010/main" val="1831669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Canal-building</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92678" y="1600200"/>
            <a:ext cx="3767644" cy="452596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59370" y="1600200"/>
            <a:ext cx="3616259" cy="4525963"/>
          </a:xfrm>
        </p:spPr>
      </p:pic>
    </p:spTree>
    <p:extLst>
      <p:ext uri="{BB962C8B-B14F-4D97-AF65-F5344CB8AC3E}">
        <p14:creationId xmlns:p14="http://schemas.microsoft.com/office/powerpoint/2010/main" val="912116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Newtown Mills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1772816"/>
            <a:ext cx="3240360" cy="39604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27984" y="1772816"/>
            <a:ext cx="4201793" cy="3960440"/>
          </a:xfrm>
        </p:spPr>
      </p:pic>
    </p:spTree>
    <p:extLst>
      <p:ext uri="{BB962C8B-B14F-4D97-AF65-F5344CB8AC3E}">
        <p14:creationId xmlns:p14="http://schemas.microsoft.com/office/powerpoint/2010/main" val="421908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Docks</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6" y="1628800"/>
            <a:ext cx="6480720" cy="4486530"/>
          </a:xfrm>
        </p:spPr>
      </p:pic>
    </p:spTree>
    <p:extLst>
      <p:ext uri="{BB962C8B-B14F-4D97-AF65-F5344CB8AC3E}">
        <p14:creationId xmlns:p14="http://schemas.microsoft.com/office/powerpoint/2010/main" val="2698346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290396"/>
            <a:ext cx="3960440" cy="4658884"/>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53091" y="1196752"/>
            <a:ext cx="4028817" cy="4929411"/>
          </a:xfrm>
        </p:spPr>
      </p:pic>
    </p:spTree>
    <p:extLst>
      <p:ext uri="{BB962C8B-B14F-4D97-AF65-F5344CB8AC3E}">
        <p14:creationId xmlns:p14="http://schemas.microsoft.com/office/powerpoint/2010/main" val="3578312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 infrastructure</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33419"/>
            <a:ext cx="4267300" cy="4071845"/>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64476" y="1772816"/>
            <a:ext cx="3732199" cy="4032448"/>
          </a:xfrm>
        </p:spPr>
      </p:pic>
    </p:spTree>
    <p:extLst>
      <p:ext uri="{BB962C8B-B14F-4D97-AF65-F5344CB8AC3E}">
        <p14:creationId xmlns:p14="http://schemas.microsoft.com/office/powerpoint/2010/main" val="1060427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Heavy freight: coal</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06571" y="1916832"/>
            <a:ext cx="4705989" cy="3600400"/>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163552" y="1916832"/>
            <a:ext cx="3440896" cy="3600400"/>
          </a:xfrm>
        </p:spPr>
      </p:pic>
    </p:spTree>
    <p:extLst>
      <p:ext uri="{BB962C8B-B14F-4D97-AF65-F5344CB8AC3E}">
        <p14:creationId xmlns:p14="http://schemas.microsoft.com/office/powerpoint/2010/main" val="1995364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Bulk liquid transport: milk</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41176" y="1628800"/>
            <a:ext cx="4590864" cy="3816424"/>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3600400" cy="3744416"/>
          </a:xfrm>
        </p:spPr>
      </p:pic>
    </p:spTree>
    <p:extLst>
      <p:ext uri="{BB962C8B-B14F-4D97-AF65-F5344CB8AC3E}">
        <p14:creationId xmlns:p14="http://schemas.microsoft.com/office/powerpoint/2010/main" val="3236119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Railway terminus building: </a:t>
            </a:r>
            <a:br>
              <a:rPr lang="en-GB" sz="4800" dirty="0" smtClean="0"/>
            </a:br>
            <a:r>
              <a:rPr lang="en-GB" sz="4800" dirty="0" smtClean="0"/>
              <a:t>new urban “hubs”</a:t>
            </a:r>
            <a:endParaRPr lang="en-GB" sz="48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916832"/>
            <a:ext cx="4550666" cy="39604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1916832"/>
            <a:ext cx="3702419" cy="3960440"/>
          </a:xfrm>
        </p:spPr>
      </p:pic>
    </p:spTree>
    <p:extLst>
      <p:ext uri="{BB962C8B-B14F-4D97-AF65-F5344CB8AC3E}">
        <p14:creationId xmlns:p14="http://schemas.microsoft.com/office/powerpoint/2010/main" val="1191288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Canals and Railways</a:t>
            </a:r>
            <a:br>
              <a:rPr lang="en-GB" dirty="0" smtClean="0"/>
            </a:br>
            <a:r>
              <a:rPr lang="en-GB" sz="3100" dirty="0"/>
              <a:t>Workshop session (</a:t>
            </a:r>
            <a:r>
              <a:rPr lang="en-GB" sz="3100" dirty="0" err="1"/>
              <a:t>groupwork</a:t>
            </a:r>
            <a:r>
              <a:rPr lang="en-GB" sz="3100" dirty="0"/>
              <a:t>)</a:t>
            </a:r>
            <a:br>
              <a:rPr lang="en-GB" sz="3100" dirty="0"/>
            </a:br>
            <a:endParaRPr lang="en-GB" sz="3100"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In each group:</a:t>
            </a:r>
          </a:p>
          <a:p>
            <a:pPr>
              <a:buFont typeface="Arial" charset="0"/>
              <a:buChar char="•"/>
            </a:pPr>
            <a:r>
              <a:rPr lang="en-GB" dirty="0" smtClean="0"/>
              <a:t>Choose a </a:t>
            </a:r>
            <a:r>
              <a:rPr lang="en-GB" i="1" dirty="0" smtClean="0"/>
              <a:t>note-taker</a:t>
            </a:r>
            <a:r>
              <a:rPr lang="en-GB" dirty="0" smtClean="0"/>
              <a:t> and a </a:t>
            </a:r>
            <a:r>
              <a:rPr lang="en-GB" i="1" dirty="0" smtClean="0"/>
              <a:t>rapporteur</a:t>
            </a:r>
          </a:p>
          <a:p>
            <a:pPr>
              <a:buFont typeface="Arial" charset="0"/>
              <a:buChar char="•"/>
            </a:pPr>
            <a:r>
              <a:rPr lang="en-GB" dirty="0" smtClean="0"/>
              <a:t>Make a list of direct and indirect </a:t>
            </a:r>
            <a:r>
              <a:rPr lang="en-GB" i="1" dirty="0" smtClean="0"/>
              <a:t>consequences</a:t>
            </a:r>
            <a:r>
              <a:rPr lang="en-GB" dirty="0" smtClean="0"/>
              <a:t> of the spread of canals and railways in Britain between 1750 and 1850</a:t>
            </a:r>
          </a:p>
          <a:p>
            <a:pPr>
              <a:buFont typeface="Arial" charset="0"/>
              <a:buChar char="•"/>
            </a:pPr>
            <a:r>
              <a:rPr lang="en-GB" dirty="0" smtClean="0"/>
              <a:t>Make a poster showing the main conclusions of your group</a:t>
            </a:r>
          </a:p>
          <a:p>
            <a:pPr>
              <a:buFont typeface="Arial" charset="0"/>
              <a:buChar char="•"/>
            </a:pPr>
            <a:r>
              <a:rPr lang="en-GB" dirty="0" smtClean="0"/>
              <a:t>The </a:t>
            </a:r>
            <a:r>
              <a:rPr lang="en-GB" i="1" dirty="0" smtClean="0"/>
              <a:t>rapporteur</a:t>
            </a:r>
            <a:r>
              <a:rPr lang="en-GB" dirty="0" smtClean="0"/>
              <a:t> will present your group’s poster</a:t>
            </a:r>
          </a:p>
          <a:p>
            <a:pPr>
              <a:buFont typeface="Arial" charset="0"/>
              <a:buChar char="•"/>
            </a:pPr>
            <a:endParaRPr lang="en-GB" dirty="0"/>
          </a:p>
        </p:txBody>
      </p:sp>
    </p:spTree>
    <p:extLst>
      <p:ext uri="{BB962C8B-B14F-4D97-AF65-F5344CB8AC3E}">
        <p14:creationId xmlns:p14="http://schemas.microsoft.com/office/powerpoint/2010/main" val="927866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1 Poster</a:t>
            </a:r>
            <a:br>
              <a:rPr lang="en-GB" dirty="0" smtClean="0"/>
            </a:br>
            <a:r>
              <a:rPr lang="en-GB" sz="2200" dirty="0" smtClean="0"/>
              <a:t>Jasmine, Siobhan and Stephanie</a:t>
            </a:r>
            <a:endParaRPr lang="en-GB" sz="2200" dirty="0"/>
          </a:p>
        </p:txBody>
      </p:sp>
      <p:sp>
        <p:nvSpPr>
          <p:cNvPr id="3" name="Content Placeholder 2"/>
          <p:cNvSpPr>
            <a:spLocks noGrp="1"/>
          </p:cNvSpPr>
          <p:nvPr>
            <p:ph idx="1"/>
          </p:nvPr>
        </p:nvSpPr>
        <p:spPr/>
        <p:txBody>
          <a:bodyPr>
            <a:normAutofit fontScale="47500" lnSpcReduction="20000"/>
          </a:bodyPr>
          <a:lstStyle/>
          <a:p>
            <a:pPr marL="0" indent="0">
              <a:buNone/>
            </a:pPr>
            <a:r>
              <a:rPr lang="en-GB" b="1" dirty="0" smtClean="0"/>
              <a:t>Direct Impacts:</a:t>
            </a:r>
          </a:p>
          <a:p>
            <a:r>
              <a:rPr lang="en-GB" dirty="0" smtClean="0"/>
              <a:t>More jobs</a:t>
            </a:r>
          </a:p>
          <a:p>
            <a:r>
              <a:rPr lang="en-GB" dirty="0" smtClean="0"/>
              <a:t>Mass production</a:t>
            </a:r>
          </a:p>
          <a:p>
            <a:r>
              <a:rPr lang="en-GB" dirty="0" smtClean="0"/>
              <a:t>Increased emissions – pollution</a:t>
            </a:r>
          </a:p>
          <a:p>
            <a:r>
              <a:rPr lang="en-GB" dirty="0" smtClean="0"/>
              <a:t>Increased availability of goods to all</a:t>
            </a:r>
          </a:p>
          <a:p>
            <a:r>
              <a:rPr lang="en-GB" dirty="0" smtClean="0"/>
              <a:t>(Local) population fluctuations – migration to towns</a:t>
            </a:r>
          </a:p>
          <a:p>
            <a:r>
              <a:rPr lang="en-GB" dirty="0" smtClean="0"/>
              <a:t>Over-population of urban areas</a:t>
            </a:r>
          </a:p>
          <a:p>
            <a:pPr marL="0" indent="0">
              <a:buNone/>
            </a:pPr>
            <a:endParaRPr lang="en-GB" dirty="0"/>
          </a:p>
          <a:p>
            <a:pPr marL="0" indent="0">
              <a:buNone/>
            </a:pPr>
            <a:r>
              <a:rPr lang="en-GB" b="1" dirty="0" smtClean="0"/>
              <a:t>Indirect Impacts:</a:t>
            </a:r>
          </a:p>
          <a:p>
            <a:r>
              <a:rPr lang="en-GB" dirty="0" smtClean="0"/>
              <a:t>Increased geographical mobility</a:t>
            </a:r>
          </a:p>
          <a:p>
            <a:r>
              <a:rPr lang="en-GB" dirty="0" smtClean="0"/>
              <a:t>Quantity over quality – but cheaper goods</a:t>
            </a:r>
          </a:p>
          <a:p>
            <a:r>
              <a:rPr lang="en-GB" dirty="0" smtClean="0"/>
              <a:t>Poorer health</a:t>
            </a:r>
          </a:p>
          <a:p>
            <a:r>
              <a:rPr lang="en-GB" dirty="0" smtClean="0"/>
              <a:t>Changes to society’s structure – emergence of (new) classes; alienation of workforce</a:t>
            </a:r>
          </a:p>
          <a:p>
            <a:r>
              <a:rPr lang="en-GB" dirty="0" smtClean="0"/>
              <a:t>Less extended families; infant mortality; concerns over transmission of property (for the “respectable” classes)</a:t>
            </a:r>
          </a:p>
          <a:p>
            <a:r>
              <a:rPr lang="en-GB" dirty="0" smtClean="0"/>
              <a:t>More emigration</a:t>
            </a:r>
          </a:p>
          <a:p>
            <a:endParaRPr lang="en-GB" dirty="0"/>
          </a:p>
        </p:txBody>
      </p:sp>
    </p:spTree>
    <p:extLst>
      <p:ext uri="{BB962C8B-B14F-4D97-AF65-F5344CB8AC3E}">
        <p14:creationId xmlns:p14="http://schemas.microsoft.com/office/powerpoint/2010/main" val="1555799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2 Poster</a:t>
            </a:r>
            <a:br>
              <a:rPr lang="en-GB" dirty="0" smtClean="0"/>
            </a:br>
            <a:r>
              <a:rPr lang="en-GB" sz="2200" dirty="0" smtClean="0"/>
              <a:t>Bradley, Tara and Natasha</a:t>
            </a:r>
            <a:endParaRPr lang="en-GB" sz="2200" dirty="0"/>
          </a:p>
        </p:txBody>
      </p:sp>
      <p:sp>
        <p:nvSpPr>
          <p:cNvPr id="3" name="Content Placeholder 2"/>
          <p:cNvSpPr>
            <a:spLocks noGrp="1"/>
          </p:cNvSpPr>
          <p:nvPr>
            <p:ph idx="1"/>
          </p:nvPr>
        </p:nvSpPr>
        <p:spPr/>
        <p:txBody>
          <a:bodyPr>
            <a:normAutofit fontScale="55000" lnSpcReduction="20000"/>
          </a:bodyPr>
          <a:lstStyle/>
          <a:p>
            <a:pPr marL="0" indent="0">
              <a:buNone/>
            </a:pPr>
            <a:r>
              <a:rPr lang="en-GB" dirty="0" smtClean="0"/>
              <a:t>Expansion of Business:</a:t>
            </a:r>
          </a:p>
          <a:p>
            <a:r>
              <a:rPr lang="en-GB" dirty="0" smtClean="0"/>
              <a:t>Job opportunities – commuters</a:t>
            </a:r>
          </a:p>
          <a:p>
            <a:r>
              <a:rPr lang="en-GB" dirty="0" smtClean="0"/>
              <a:t>Pollution/illness</a:t>
            </a:r>
          </a:p>
          <a:p>
            <a:r>
              <a:rPr lang="en-GB" dirty="0" smtClean="0"/>
              <a:t>Social travel</a:t>
            </a:r>
          </a:p>
          <a:p>
            <a:r>
              <a:rPr lang="en-GB" dirty="0" err="1" smtClean="0"/>
              <a:t>Londoncentricity</a:t>
            </a:r>
            <a:r>
              <a:rPr lang="en-GB" dirty="0" smtClean="0"/>
              <a:t> (beginnings of)</a:t>
            </a:r>
          </a:p>
          <a:p>
            <a:r>
              <a:rPr lang="en-GB" dirty="0" smtClean="0"/>
              <a:t>Expansion of workforce – population increase</a:t>
            </a:r>
          </a:p>
          <a:p>
            <a:r>
              <a:rPr lang="en-GB" dirty="0" smtClean="0"/>
              <a:t>Break-up of family unit (family members moving away to work)</a:t>
            </a:r>
          </a:p>
          <a:p>
            <a:r>
              <a:rPr lang="en-GB" dirty="0" smtClean="0"/>
              <a:t>Increased production – more exports/ trade</a:t>
            </a:r>
          </a:p>
          <a:p>
            <a:r>
              <a:rPr lang="en-GB" dirty="0" smtClean="0"/>
              <a:t>Illness due to overcrowding (TB, cholera etc.)</a:t>
            </a:r>
          </a:p>
          <a:p>
            <a:pPr marL="0" indent="0">
              <a:buNone/>
            </a:pPr>
            <a:endParaRPr lang="en-GB" dirty="0"/>
          </a:p>
          <a:p>
            <a:pPr marL="0" indent="0">
              <a:buNone/>
            </a:pPr>
            <a:r>
              <a:rPr lang="en-GB" dirty="0" smtClean="0"/>
              <a:t>Population increase necessitates:</a:t>
            </a:r>
          </a:p>
          <a:p>
            <a:r>
              <a:rPr lang="en-GB" dirty="0" smtClean="0"/>
              <a:t>New social structures: education, policing, sewerage and sanitation, housing  etc.</a:t>
            </a:r>
          </a:p>
          <a:p>
            <a:r>
              <a:rPr lang="en-GB" dirty="0" smtClean="0"/>
              <a:t>Creation of a more modern class system (?)</a:t>
            </a:r>
          </a:p>
          <a:p>
            <a:r>
              <a:rPr lang="en-GB" dirty="0" smtClean="0"/>
              <a:t>Loss of rural/artisanal skills (?) due to city living</a:t>
            </a:r>
          </a:p>
          <a:p>
            <a:r>
              <a:rPr lang="en-GB" dirty="0" smtClean="0"/>
              <a:t>Breakdown of communities</a:t>
            </a:r>
            <a:endParaRPr lang="en-GB" dirty="0"/>
          </a:p>
        </p:txBody>
      </p:sp>
    </p:spTree>
    <p:extLst>
      <p:ext uri="{BB962C8B-B14F-4D97-AF65-F5344CB8AC3E}">
        <p14:creationId xmlns:p14="http://schemas.microsoft.com/office/powerpoint/2010/main" val="3912837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discussion</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A general discussion followed and the following additional points were </a:t>
            </a:r>
            <a:r>
              <a:rPr lang="en-GB" smtClean="0"/>
              <a:t>made:</a:t>
            </a:r>
          </a:p>
          <a:p>
            <a:pPr marL="0" indent="0">
              <a:buNone/>
            </a:pPr>
            <a:endParaRPr lang="en-GB" dirty="0" smtClean="0"/>
          </a:p>
          <a:p>
            <a:r>
              <a:rPr lang="en-GB" dirty="0" smtClean="0"/>
              <a:t>The expansion of railways necessitated a standardisation of time across the whole UK – part of a new </a:t>
            </a:r>
            <a:r>
              <a:rPr lang="en-GB" i="1" dirty="0" smtClean="0"/>
              <a:t>capitalist </a:t>
            </a:r>
            <a:r>
              <a:rPr lang="en-GB" dirty="0" smtClean="0"/>
              <a:t>work discipline (different from the rural, more seasonal rhythms of life)</a:t>
            </a:r>
          </a:p>
          <a:p>
            <a:r>
              <a:rPr lang="en-GB" dirty="0" smtClean="0"/>
              <a:t>Social travel: this included relatively cheap Third Class holiday rail travel later in the Victorian era </a:t>
            </a:r>
            <a:r>
              <a:rPr lang="en-GB" dirty="0"/>
              <a:t>– </a:t>
            </a:r>
            <a:r>
              <a:rPr lang="en-GB" dirty="0" smtClean="0"/>
              <a:t>and organised </a:t>
            </a:r>
            <a:r>
              <a:rPr lang="en-GB" dirty="0"/>
              <a:t>pressure for recognised holidays</a:t>
            </a:r>
            <a:r>
              <a:rPr lang="en-GB" dirty="0" smtClean="0"/>
              <a:t>)</a:t>
            </a:r>
          </a:p>
          <a:p>
            <a:r>
              <a:rPr lang="en-GB" dirty="0" smtClean="0"/>
              <a:t>Many of the issues identified in this class exercise in Britain’s rapid urbanisation of the nineteenth century are affecting rapidly urbanising poorer countries in Latin America, Africa and Asia in the 21</a:t>
            </a:r>
            <a:r>
              <a:rPr lang="en-GB" baseline="30000" dirty="0" smtClean="0"/>
              <a:t>st</a:t>
            </a:r>
            <a:r>
              <a:rPr lang="en-GB" dirty="0" smtClean="0"/>
              <a:t> century</a:t>
            </a:r>
          </a:p>
          <a:p>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35751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TotalTime>
  <Words>428</Words>
  <Application>Microsoft Office PowerPoint</Application>
  <PresentationFormat>On-screen Show (4:3)</PresentationFormat>
  <Paragraphs>61</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 Industrialisation Class Exercise </vt:lpstr>
      <vt:lpstr>Workshop session</vt:lpstr>
      <vt:lpstr>Canals 1750-1800</vt:lpstr>
      <vt:lpstr>Canal-building</vt:lpstr>
      <vt:lpstr>Newtown Mills</vt:lpstr>
      <vt:lpstr>Swansea Docks</vt:lpstr>
      <vt:lpstr>Railways</vt:lpstr>
      <vt:lpstr>Railway infrastructure</vt:lpstr>
      <vt:lpstr>Heavy freight: coal</vt:lpstr>
      <vt:lpstr>Bulk liquid transport: milk</vt:lpstr>
      <vt:lpstr>Railway terminus building:  new urban “hubs”</vt:lpstr>
      <vt:lpstr> Canals and Railways Workshop session (groupwork) </vt:lpstr>
      <vt:lpstr>Group 1 Poster Jasmine, Siobhan and Stephanie</vt:lpstr>
      <vt:lpstr>Group 2 Poster Bradley, Tara and Natasha</vt:lpstr>
      <vt:lpstr>Class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Industrialisation</dc:title>
  <dc:creator>Administrator</dc:creator>
  <cp:lastModifiedBy>Andy Bevan</cp:lastModifiedBy>
  <cp:revision>25</cp:revision>
  <dcterms:created xsi:type="dcterms:W3CDTF">2016-10-17T13:07:14Z</dcterms:created>
  <dcterms:modified xsi:type="dcterms:W3CDTF">2020-01-10T09:09:12Z</dcterms:modified>
</cp:coreProperties>
</file>