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45"/>
  </p:handoutMasterIdLst>
  <p:sldIdLst>
    <p:sldId id="256" r:id="rId5"/>
    <p:sldId id="259" r:id="rId6"/>
    <p:sldId id="260" r:id="rId7"/>
    <p:sldId id="261" r:id="rId8"/>
    <p:sldId id="262" r:id="rId9"/>
    <p:sldId id="263" r:id="rId10"/>
    <p:sldId id="291" r:id="rId11"/>
    <p:sldId id="257" r:id="rId12"/>
    <p:sldId id="265" r:id="rId13"/>
    <p:sldId id="266" r:id="rId14"/>
    <p:sldId id="267" r:id="rId15"/>
    <p:sldId id="268" r:id="rId16"/>
    <p:sldId id="269" r:id="rId17"/>
    <p:sldId id="271" r:id="rId18"/>
    <p:sldId id="272" r:id="rId19"/>
    <p:sldId id="273" r:id="rId20"/>
    <p:sldId id="292"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3" r:id="rId39"/>
    <p:sldId id="294" r:id="rId40"/>
    <p:sldId id="296" r:id="rId41"/>
    <p:sldId id="297" r:id="rId42"/>
    <p:sldId id="298" r:id="rId43"/>
    <p:sldId id="295"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2" d="100"/>
          <a:sy n="82" d="100"/>
        </p:scale>
        <p:origin x="1474"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15/10/2017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15/10/2017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15/10/2017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15/10/2017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15/10/2017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15/10/2017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15/10/2017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15/10/2017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15/10/2017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15/10/2017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15/10/2017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15/10/2017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15/10/2017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www.wru.co.uk/eng/development/ministomillennium/player/club_programme.php" TargetMode="External"/><Relationship Id="rId3" Type="http://schemas.openxmlformats.org/officeDocument/2006/relationships/hyperlink" Target="http://www.wru.co.uk/eng/development/ministomillennium/player/schools_programme.php" TargetMode="External"/><Relationship Id="rId7" Type="http://schemas.openxmlformats.org/officeDocument/2006/relationships/hyperlink" Target="http://www.ospreysrugby.com/News/Article/46129" TargetMode="External"/><Relationship Id="rId2" Type="http://schemas.openxmlformats.org/officeDocument/2006/relationships/hyperlink" Target="http://www.wru.co.uk/eng/news/35315.php#.V_j7oPkrJhE" TargetMode="External"/><Relationship Id="rId1" Type="http://schemas.openxmlformats.org/officeDocument/2006/relationships/slideLayout" Target="../slideLayouts/slideLayout2.xml"/><Relationship Id="rId6" Type="http://schemas.openxmlformats.org/officeDocument/2006/relationships/hyperlink" Target="http://www.democracy.caerphilly.gov.uk/documents/s9587/7.%20Secondary%20School%20Rugby%20Provision%20Within%20Caerphilly%20County%20Borough%20Appendix%201.pdf?LLL=0" TargetMode="External"/><Relationship Id="rId5" Type="http://schemas.openxmlformats.org/officeDocument/2006/relationships/hyperlink" Target="https://www.eteach.com/DataFiles/VacDocs/18532/588167/Job%20Description.pdf" TargetMode="External"/><Relationship Id="rId10" Type="http://schemas.openxmlformats.org/officeDocument/2006/relationships/hyperlink" Target="http://thewaleswewant.co.uk/about/well-being-future-generations-wales-act-2015" TargetMode="External"/><Relationship Id="rId4" Type="http://schemas.openxmlformats.org/officeDocument/2006/relationships/hyperlink" Target="http://www.pitchero.com/clubs/ovalzonerugby/news/marc-roberts-thrilled-with-progress-of-wrus-school-1512410.html" TargetMode="External"/><Relationship Id="rId9" Type="http://schemas.openxmlformats.org/officeDocument/2006/relationships/hyperlink" Target="http://www.ospreysrugby.com/Page/Content/1645"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port.wales/about-us/about-sport-wales/our-vision/every-child-hooked-on-sport-for-life.aspx" TargetMode="External"/><Relationship Id="rId2" Type="http://schemas.openxmlformats.org/officeDocument/2006/relationships/hyperlink" Target="http://sport.wales/news--events/news--events/our-news/latest-news/more-children-hooked-on-sport.aspx" TargetMode="External"/><Relationship Id="rId1" Type="http://schemas.openxmlformats.org/officeDocument/2006/relationships/slideLayout" Target="../slideLayouts/slideLayout2.xml"/><Relationship Id="rId6" Type="http://schemas.openxmlformats.org/officeDocument/2006/relationships/hyperlink" Target="http://projects.huffingtonpost.com/ncaa/sports-at-any-cost" TargetMode="External"/><Relationship Id="rId5" Type="http://schemas.openxmlformats.org/officeDocument/2006/relationships/hyperlink" Target="http://www.tsdsu.co.uk/english" TargetMode="External"/><Relationship Id="rId4" Type="http://schemas.openxmlformats.org/officeDocument/2006/relationships/hyperlink" Target="http://www.swansea.gov.uk/article/27405/Active-Young-People"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sportengland.org/about-us/what-we-do/" TargetMode="External"/><Relationship Id="rId7" Type="http://schemas.openxmlformats.org/officeDocument/2006/relationships/hyperlink" Target="http://www.swansea.gov.uk/article/2895/Full-version---improvement-objective-G" TargetMode="External"/><Relationship Id="rId2" Type="http://schemas.openxmlformats.org/officeDocument/2006/relationships/hyperlink" Target="http://www.makesportfun.com/wp-content/uploads/2011/07/Top-10-ways-to-increase-participation-report1.pdf" TargetMode="External"/><Relationship Id="rId1" Type="http://schemas.openxmlformats.org/officeDocument/2006/relationships/slideLayout" Target="../slideLayouts/slideLayout2.xml"/><Relationship Id="rId6" Type="http://schemas.openxmlformats.org/officeDocument/2006/relationships/hyperlink" Target="http://sport.wales/media/506916/sport_wales_english_vision_doc_reprint_all_v3.pdf" TargetMode="External"/><Relationship Id="rId5" Type="http://schemas.openxmlformats.org/officeDocument/2006/relationships/hyperlink" Target="https://www.brent.gov.uk/media/2025468/Increasing%20participation%20in%20sport%20task%20group%20report.pdf" TargetMode="External"/><Relationship Id="rId4" Type="http://schemas.openxmlformats.org/officeDocument/2006/relationships/hyperlink" Target="https://www.sportscoachuk.org/sites/default/files/Coaching-and-participation.pdf"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www.sdu.dk/en/Om_SDU/Institutter_centre/C_Isc/Forskningsprojekter/SIVSCE" TargetMode="External"/><Relationship Id="rId3" Type="http://schemas.openxmlformats.org/officeDocument/2006/relationships/hyperlink" Target="http://www.bbc.co.uk/news/uk-england-36023503" TargetMode="External"/><Relationship Id="rId7" Type="http://schemas.openxmlformats.org/officeDocument/2006/relationships/hyperlink" Target="http://www.sport.wales/coaching.aspx?tab=3" TargetMode="External"/><Relationship Id="rId2" Type="http://schemas.openxmlformats.org/officeDocument/2006/relationships/hyperlink" Target="http://www.parkrun.org.uk/" TargetMode="External"/><Relationship Id="rId1" Type="http://schemas.openxmlformats.org/officeDocument/2006/relationships/slideLayout" Target="../slideLayouts/slideLayout2.xml"/><Relationship Id="rId6" Type="http://schemas.openxmlformats.org/officeDocument/2006/relationships/hyperlink" Target="http://www.sport.wales/givetogain" TargetMode="External"/><Relationship Id="rId5" Type="http://schemas.openxmlformats.org/officeDocument/2006/relationships/hyperlink" Target="https://www.sportengland.org/our-work/volunteers-and-coaches/volunteers/" TargetMode="External"/><Relationship Id="rId4" Type="http://schemas.openxmlformats.org/officeDocument/2006/relationships/hyperlink" Target="https://en.wikipedia.org/wiki/Parkrun"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www.bbc.co.uk/news/uk-england-36023503" TargetMode="External"/><Relationship Id="rId2" Type="http://schemas.openxmlformats.org/officeDocument/2006/relationships/hyperlink" Target="http://www.parkrun.org.uk/" TargetMode="External"/><Relationship Id="rId1" Type="http://schemas.openxmlformats.org/officeDocument/2006/relationships/slideLayout" Target="../slideLayouts/slideLayout2.xml"/><Relationship Id="rId5" Type="http://schemas.openxmlformats.org/officeDocument/2006/relationships/hyperlink" Target="http://sport.wales/research--policy/surveys-and-statistics/statistics.aspx" TargetMode="External"/><Relationship Id="rId4" Type="http://schemas.openxmlformats.org/officeDocument/2006/relationships/hyperlink" Target="http://sport.wales/research--policy/tools-and-resources/people-segmentation.aspx"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port.wales/media/1018674/community_sport_strategy___eng_.pdf" TargetMode="External"/><Relationship Id="rId7" Type="http://schemas.openxmlformats.org/officeDocument/2006/relationships/hyperlink" Target="http://sport.wales/research--policy/surveys-and-statistics/statistics.aspx" TargetMode="External"/><Relationship Id="rId2" Type="http://schemas.openxmlformats.org/officeDocument/2006/relationships/hyperlink" Target="http://www.walesonline.co.uk/sport/rugby/rugby-news/welsh-rugby-clubs-dying-out-11823052" TargetMode="External"/><Relationship Id="rId1" Type="http://schemas.openxmlformats.org/officeDocument/2006/relationships/slideLayout" Target="../slideLayouts/slideLayout2.xml"/><Relationship Id="rId6" Type="http://schemas.openxmlformats.org/officeDocument/2006/relationships/hyperlink" Target="http://www.sportcal.com/News/PressReleases/76781?sportID=225&amp;size=50" TargetMode="External"/><Relationship Id="rId5" Type="http://schemas.openxmlformats.org/officeDocument/2006/relationships/hyperlink" Target="http://www.dailytelegraph.com.au/sport/rugby/almost-7000-players-left-club-rugby-in-australia-last-season-according-to-aru-figures/news-story/8845fc040d01ce82b395c90a8a444724" TargetMode="External"/><Relationship Id="rId4" Type="http://schemas.openxmlformats.org/officeDocument/2006/relationships/hyperlink" Target="http://www.wru.co.uk/eng/news/29967.php#.V_48LU0VCUk" TargetMode="External"/></Relationships>
</file>

<file path=ppt/slides/_rels/slide14.xml.rels><?xml version="1.0" encoding="UTF-8" standalone="yes"?>
<Relationships xmlns="http://schemas.openxmlformats.org/package/2006/relationships"><Relationship Id="rId2" Type="http://schemas.openxmlformats.org/officeDocument/2006/relationships/hyperlink" Target="http://sport.wales/media/1667685/further_education_sport_survey_-_state_of_the_nation_2015_english__final__2.pdf"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port.wales/media/1667685/further_education_sport_survey_-_state_of_the_nation_2015_english__final__2.pdf"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port.wales/media/1667685/further_education_sport_survey_-_state_of_the_nation_2015_english__final__2.pdf"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sportsthinktank.com-eu-referendum/" TargetMode="External"/><Relationship Id="rId2" Type="http://schemas.openxmlformats.org/officeDocument/2006/relationships/hyperlink" Target="http://www.telegraph.co.uk/" TargetMode="External"/><Relationship Id="rId1" Type="http://schemas.openxmlformats.org/officeDocument/2006/relationships/slideLayout" Target="../slideLayouts/slideLayout2.xml"/><Relationship Id="rId4" Type="http://schemas.openxmlformats.org/officeDocument/2006/relationships/hyperlink" Target="mailto:guides@wsj.com"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www.footballfancast.com/" TargetMode="External"/><Relationship Id="rId2" Type="http://schemas.openxmlformats.org/officeDocument/2006/relationships/hyperlink" Target="http://www.dailymail.co.uk/" TargetMode="External"/><Relationship Id="rId1" Type="http://schemas.openxmlformats.org/officeDocument/2006/relationships/slideLayout" Target="../slideLayouts/slideLayout2.xml"/><Relationship Id="rId4" Type="http://schemas.openxmlformats.org/officeDocument/2006/relationships/hyperlink" Target="http://www.90min.com/" TargetMode="External"/></Relationships>
</file>

<file path=ppt/slides/_rels/slide22.xml.rels><?xml version="1.0" encoding="UTF-8" standalone="yes"?>
<Relationships xmlns="http://schemas.openxmlformats.org/package/2006/relationships"><Relationship Id="rId2" Type="http://schemas.openxmlformats.org/officeDocument/2006/relationships/hyperlink" Target="mailto:beth.cummings@uwtsd.ac.uk"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mailto:beth.cummings@uwtsd.ac.uk"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mailto:beth.cummings@uwtsd.ac.uk"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port.wales/community-sport/sporting-communities/community-strategy-evidence-base.aspx" TargetMode="External"/><Relationship Id="rId2" Type="http://schemas.openxmlformats.org/officeDocument/2006/relationships/hyperlink" Target="http://sport.wales/media/929360/quality_education.pdf" TargetMode="External"/><Relationship Id="rId1" Type="http://schemas.openxmlformats.org/officeDocument/2006/relationships/slideLayout" Target="../slideLayouts/slideLayout2.xml"/><Relationship Id="rId5" Type="http://schemas.openxmlformats.org/officeDocument/2006/relationships/hyperlink" Target="https://www.womenssportsfoundation.org/home/support-us/do-you-know-the-factors-influencing-girls-participation-in-sports" TargetMode="External"/><Relationship Id="rId4" Type="http://schemas.openxmlformats.org/officeDocument/2006/relationships/hyperlink" Target="https://www.icsspe.org/sites/default/files/Girls.pdf"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www.swansea.gov.uk/article/2895/Full-version---improvement-objective-G" TargetMode="External"/><Relationship Id="rId2" Type="http://schemas.openxmlformats.org/officeDocument/2006/relationships/hyperlink" Target="http://www.assembly.wales/NAfW%20Documents/cyp_3__sp_16__sports_council_for_wales.pdf%20-%2024022010/cyp_3__sp_16__sports_council_for_wales-" TargetMode="External"/><Relationship Id="rId1" Type="http://schemas.openxmlformats.org/officeDocument/2006/relationships/slideLayout" Target="../slideLayouts/slideLayout2.xml"/><Relationship Id="rId5" Type="http://schemas.openxmlformats.org/officeDocument/2006/relationships/hyperlink" Target="http://gov.wales/topics/cultureandsport/sportandactiverecreation/5x60-programme/?lang=en" TargetMode="External"/><Relationship Id="rId4" Type="http://schemas.openxmlformats.org/officeDocument/2006/relationships/hyperlink" Target="http://sport.wales/media/937078/five60thesis201103.pdf"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www.sportengland.org/research/about-our-research/what-is-the-active-people-survey/" TargetMode="External"/><Relationship Id="rId2" Type="http://schemas.openxmlformats.org/officeDocument/2006/relationships/hyperlink" Target="https://www.bhf.org.uk/-/media/files/.../bhf_physical-activity-statistics-2015feb.pdf" TargetMode="External"/><Relationship Id="rId1" Type="http://schemas.openxmlformats.org/officeDocument/2006/relationships/slideLayout" Target="../slideLayouts/slideLayout2.xml"/><Relationship Id="rId4" Type="http://schemas.openxmlformats.org/officeDocument/2006/relationships/hyperlink" Target="http://ukactive.com/downloads/managed/Turning_the_tide/Turning_the_Tide_of_Inactivity.pdf"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www.rugbycoach.com/index.php/17-set-up-program/31-adaptive-game-vs-planned" TargetMode="External"/><Relationship Id="rId2" Type="http://schemas.openxmlformats.org/officeDocument/2006/relationships/hyperlink" Target="http://www.irishrugby.ie/downloads/2010_-_Marcoussis.pdf" TargetMode="External"/><Relationship Id="rId1" Type="http://schemas.openxmlformats.org/officeDocument/2006/relationships/slideLayout" Target="../slideLayouts/slideLayout2.xml"/><Relationship Id="rId6" Type="http://schemas.openxmlformats.org/officeDocument/2006/relationships/hyperlink" Target="http://www.wru.co.uk/eng/home.php" TargetMode="External"/><Relationship Id="rId5" Type="http://schemas.openxmlformats.org/officeDocument/2006/relationships/hyperlink" Target="http://ccg.doc.gold.ac.uk/teaching/ludic_computing/ludic12.pdf" TargetMode="External"/><Relationship Id="rId4" Type="http://schemas.openxmlformats.org/officeDocument/2006/relationships/hyperlink" Target="http://www.englandrugby.com/mm/Document/MyRugby/Coaches/01/30/94/07/EnglandRugbyCourseDescriptors_Neutral.pdf"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port.wales/community-sport/sporting-communities/tackling-child-poverty-and-promotion-equality.aspx" TargetMode="External"/><Relationship Id="rId2" Type="http://schemas.openxmlformats.org/officeDocument/2006/relationships/hyperlink" Target="http://citeseerx.ist.psu.edu/viewdoc/summary?doi=10.1.1.625.3785" TargetMode="External"/><Relationship Id="rId1" Type="http://schemas.openxmlformats.org/officeDocument/2006/relationships/slideLayout" Target="../slideLayouts/slideLayout2.xml"/><Relationship Id="rId6" Type="http://schemas.openxmlformats.org/officeDocument/2006/relationships/hyperlink" Target="http://www.thetalentequation.co.uk/single-post/2015/10/26/Hey-parents-Your-%E2%80%98support%E2%80%99-could-be-destroying-your-child%E2%80%99s-chances-in-sport-and-life" TargetMode="External"/><Relationship Id="rId5" Type="http://schemas.openxmlformats.org/officeDocument/2006/relationships/hyperlink" Target="http://www.sportandrecreation.org.uk/news/industry/youngsters-in-deprived-areas-priced-out-of-sp" TargetMode="External"/><Relationship Id="rId4" Type="http://schemas.openxmlformats.org/officeDocument/2006/relationships/hyperlink" Target="https://www.sportengland.org/news-and-features/news/2013/december/9/75-million-boost-for-sports-projects-in-deprived-areas/"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www.therugbypaper.co.uk/features/columnists/peter-jackson/7562/peter-jackson-talks-to-maesteg-coach-richard-webster-about-the-startling-decline-of-welsh-club-rugby/" TargetMode="External"/><Relationship Id="rId2" Type="http://schemas.openxmlformats.org/officeDocument/2006/relationships/hyperlink" Target="https://www.theguardian.com/sport/gallery/2013/feb/01/rugby-union-wales-rugby-union-team" TargetMode="External"/><Relationship Id="rId1" Type="http://schemas.openxmlformats.org/officeDocument/2006/relationships/slideLayout" Target="../slideLayouts/slideLayout2.xml"/><Relationship Id="rId5" Type="http://schemas.openxmlformats.org/officeDocument/2006/relationships/hyperlink" Target="https://www.theguardian.com/sport/video/2016/feb/25/welsh-schoolchildren-rugby-wales-football-real-madrid-video" TargetMode="External"/><Relationship Id="rId4" Type="http://schemas.openxmlformats.org/officeDocument/2006/relationships/hyperlink" Target="http://www.walesonline.co.uk/sport/rugby/rugby-news/welsh-rugby-versus-welsh-football-9356774"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www.livestrong.com/article/38085-social-effects-sports-young-children/" TargetMode="External"/><Relationship Id="rId2" Type="http://schemas.openxmlformats.org/officeDocument/2006/relationships/hyperlink" Target="http://ijbnpa.biomedcentral.com/articles/10.1186/1479-5868-10-98" TargetMode="External"/><Relationship Id="rId1" Type="http://schemas.openxmlformats.org/officeDocument/2006/relationships/slideLayout" Target="../slideLayouts/slideLayout2.xml"/><Relationship Id="rId6" Type="http://schemas.openxmlformats.org/officeDocument/2006/relationships/hyperlink" Target="http://www.fitnessadvisory.org/2013/03/29/sports-players-social-skills-success/" TargetMode="External"/><Relationship Id="rId5" Type="http://schemas.openxmlformats.org/officeDocument/2006/relationships/hyperlink" Target="http://discoversoccer.info/3-ways-team-sports-can-improve-social-skills/" TargetMode="External"/><Relationship Id="rId4" Type="http://schemas.openxmlformats.org/officeDocument/2006/relationships/hyperlink" Target="http://psychcentral.com/news/2010/03/15/physical-activity-helps-improve-social-skills/12120.html" TargetMode="External"/></Relationships>
</file>

<file path=ppt/slides/_rels/slide32.xml.rels><?xml version="1.0" encoding="UTF-8" standalone="yes"?>
<Relationships xmlns="http://schemas.openxmlformats.org/package/2006/relationships"><Relationship Id="rId2" Type="http://schemas.openxmlformats.org/officeDocument/2006/relationships/hyperlink" Target="mailto:mark.napieralla@uwtsd.ac.uk"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mailto:mark.napieralla@uwtsd.ac.uk"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mailto:mark.napieralla@uwtsd.ac.uk"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www.sportsmanagement.co.uk/Sports-news/latest/Research-Olympic-Games-Olympics-Rio-Rio-2016-Team-GB/327979"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www.lidl.co.uk/en/11023.htm" TargetMode="External"/><Relationship Id="rId2" Type="http://schemas.openxmlformats.org/officeDocument/2006/relationships/hyperlink" Target="http://welshfootballtrust.org.uk/LidlPlayMore.ink" TargetMode="External"/><Relationship Id="rId1" Type="http://schemas.openxmlformats.org/officeDocument/2006/relationships/slideLayout" Target="../slideLayouts/slideLayout2.xml"/><Relationship Id="rId5" Type="http://schemas.openxmlformats.org/officeDocument/2006/relationships/hyperlink" Target="http://metro.co.uk/2016/04/19/wales-manager-chris-coleman-backing-innovative-new-grass-roots-scheme-5827483/" TargetMode="External"/><Relationship Id="rId4" Type="http://schemas.openxmlformats.org/officeDocument/2006/relationships/hyperlink" Target="http://www.southwalesargus.co.uk/news/14435524.Lidl_launch_Play_More_Football_initiative_in_Newport/?ref=rss"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port.wales/news--events/news--events/our-news/latest-news/welsh-push-to-get-female-sport-moving.aspx" TargetMode="External"/><Relationship Id="rId2" Type="http://schemas.openxmlformats.org/officeDocument/2006/relationships/hyperlink" Target="http://www.welshfootballtrust.org.uk/news/WFT94881.ink" TargetMode="External"/><Relationship Id="rId1" Type="http://schemas.openxmlformats.org/officeDocument/2006/relationships/slideLayout" Target="../slideLayouts/slideLayout2.xml"/><Relationship Id="rId5" Type="http://schemas.openxmlformats.org/officeDocument/2006/relationships/hyperlink" Target="http://www.thefa.com/~/media/ACFF26069B6A4156B8375A3475A2E658.ashx" TargetMode="External"/><Relationship Id="rId4" Type="http://schemas.openxmlformats.org/officeDocument/2006/relationships/hyperlink" Target="http://sport.wales/research--policy/surveys-and-statistics/statistics.aspx"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www.bbc.co.uk/news/uk-wales-36540991" TargetMode="External"/><Relationship Id="rId2" Type="http://schemas.openxmlformats.org/officeDocument/2006/relationships/hyperlink" Target="http://welshfootballtrust.org.uk/news/WFT104293.ink" TargetMode="External"/><Relationship Id="rId1" Type="http://schemas.openxmlformats.org/officeDocument/2006/relationships/slideLayout" Target="../slideLayouts/slideLayout2.xml"/><Relationship Id="rId5" Type="http://schemas.openxmlformats.org/officeDocument/2006/relationships/hyperlink" Target="https://www.russellgeorge.com/news/welsh-conservatives-debate-public-health-legacy-euro-2016" TargetMode="External"/><Relationship Id="rId4" Type="http://schemas.openxmlformats.org/officeDocument/2006/relationships/hyperlink" Target="http://www.senedd.assembly.wales/documents/s17863/Consultation%20Response%20-%20PS%2010%20Football%20Association%20of%20Wales%20and%20the%20Welsh%20Football%20Trust.html?CT=2" TargetMode="External"/></Relationships>
</file>

<file path=ppt/slides/_rels/slide40.xml.rels><?xml version="1.0" encoding="UTF-8" standalone="yes"?>
<Relationships xmlns="http://schemas.openxmlformats.org/package/2006/relationships"><Relationship Id="rId2" Type="http://schemas.openxmlformats.org/officeDocument/2006/relationships/hyperlink" Target="mailto:Andrew.thomas@uwtsd.ac.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059832" y="1844824"/>
            <a:ext cx="3816424" cy="2304256"/>
          </a:xfrm>
        </p:spPr>
        <p:txBody>
          <a:bodyPr>
            <a:normAutofit fontScale="90000"/>
          </a:bodyPr>
          <a:lstStyle/>
          <a:p>
            <a:r>
              <a:rPr lang="en-GB" dirty="0">
                <a:solidFill>
                  <a:schemeClr val="bg1"/>
                </a:solidFill>
              </a:rPr>
              <a:t>Sports Industry </a:t>
            </a:r>
            <a:br>
              <a:rPr lang="en-GB" dirty="0">
                <a:solidFill>
                  <a:schemeClr val="bg1"/>
                </a:solidFill>
              </a:rPr>
            </a:br>
            <a:r>
              <a:rPr lang="en-GB" dirty="0">
                <a:solidFill>
                  <a:schemeClr val="bg1"/>
                </a:solidFill>
              </a:rPr>
              <a:t>Research Project            </a:t>
            </a:r>
            <a:br>
              <a:rPr lang="en-GB" dirty="0">
                <a:solidFill>
                  <a:schemeClr val="bg1"/>
                </a:solidFill>
              </a:rPr>
            </a:br>
            <a:r>
              <a:rPr lang="en-GB" dirty="0">
                <a:solidFill>
                  <a:schemeClr val="bg1"/>
                </a:solidFill>
              </a:rPr>
              <a:t>M6X02100</a:t>
            </a:r>
            <a:br>
              <a:rPr lang="en-GB" dirty="0">
                <a:solidFill>
                  <a:schemeClr val="bg1"/>
                </a:solidFill>
              </a:rPr>
            </a:b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solidFill>
              </a:rPr>
              <a:t>Aims</a:t>
            </a:r>
          </a:p>
        </p:txBody>
      </p:sp>
      <p:sp>
        <p:nvSpPr>
          <p:cNvPr id="3" name="Content Placeholder 2"/>
          <p:cNvSpPr>
            <a:spLocks noGrp="1"/>
          </p:cNvSpPr>
          <p:nvPr>
            <p:ph idx="1"/>
          </p:nvPr>
        </p:nvSpPr>
        <p:spPr/>
        <p:txBody>
          <a:bodyPr>
            <a:normAutofit lnSpcReduction="10000"/>
          </a:bodyPr>
          <a:lstStyle/>
          <a:p>
            <a:pPr algn="just"/>
            <a:r>
              <a:rPr lang="en-GB" dirty="0"/>
              <a:t>To combine the process of industry research and project management within the sports sector.</a:t>
            </a:r>
          </a:p>
          <a:p>
            <a:pPr marL="0" indent="0">
              <a:buNone/>
            </a:pPr>
            <a:endParaRPr lang="en-GB" dirty="0"/>
          </a:p>
          <a:p>
            <a:pPr algn="just"/>
            <a:r>
              <a:rPr lang="en-GB" dirty="0"/>
              <a:t>To produce a substantial body of work which has been instigated, developed and produced by the students and will allow an opportunity for independent research.  </a:t>
            </a:r>
          </a:p>
        </p:txBody>
      </p:sp>
    </p:spTree>
    <p:extLst>
      <p:ext uri="{BB962C8B-B14F-4D97-AF65-F5344CB8AC3E}">
        <p14:creationId xmlns:p14="http://schemas.microsoft.com/office/powerpoint/2010/main" val="35086167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solidFill>
              </a:rPr>
              <a:t>Assessments</a:t>
            </a:r>
          </a:p>
        </p:txBody>
      </p:sp>
      <p:sp>
        <p:nvSpPr>
          <p:cNvPr id="3" name="Content Placeholder 2"/>
          <p:cNvSpPr>
            <a:spLocks noGrp="1"/>
          </p:cNvSpPr>
          <p:nvPr>
            <p:ph idx="1"/>
          </p:nvPr>
        </p:nvSpPr>
        <p:spPr>
          <a:xfrm>
            <a:off x="251520" y="1600200"/>
            <a:ext cx="8568952" cy="4061047"/>
          </a:xfrm>
        </p:spPr>
        <p:txBody>
          <a:bodyPr>
            <a:normAutofit fontScale="92500" lnSpcReduction="20000"/>
          </a:bodyPr>
          <a:lstStyle/>
          <a:p>
            <a:pPr marL="0" indent="0">
              <a:buNone/>
            </a:pPr>
            <a:r>
              <a:rPr lang="en-GB" b="1" dirty="0"/>
              <a:t>Stage 1 </a:t>
            </a:r>
            <a:r>
              <a:rPr lang="en-GB" dirty="0"/>
              <a:t>- Assessment 1 – Project Proposal (20%)</a:t>
            </a:r>
          </a:p>
          <a:p>
            <a:pPr marL="0" indent="0" algn="ctr">
              <a:buNone/>
            </a:pPr>
            <a:r>
              <a:rPr lang="en-GB" sz="2800" dirty="0"/>
              <a:t>Presentation -15 minutes + Viva (10 minutes)</a:t>
            </a:r>
          </a:p>
          <a:p>
            <a:pPr marL="0" indent="0" algn="ctr">
              <a:buNone/>
            </a:pPr>
            <a:r>
              <a:rPr lang="en-GB" sz="1400" b="1" u="sng" dirty="0">
                <a:solidFill>
                  <a:srgbClr val="FF0000"/>
                </a:solidFill>
              </a:rPr>
              <a:t>Deadline – Present during Enterprise week in November (submission Monday prior 2pm)</a:t>
            </a:r>
          </a:p>
          <a:p>
            <a:pPr marL="0" indent="0">
              <a:buNone/>
            </a:pPr>
            <a:endParaRPr lang="en-GB" b="1" dirty="0"/>
          </a:p>
          <a:p>
            <a:pPr marL="0" indent="0">
              <a:buNone/>
            </a:pPr>
            <a:r>
              <a:rPr lang="en-GB" sz="1700" b="1" dirty="0"/>
              <a:t>Stage 2 </a:t>
            </a:r>
            <a:r>
              <a:rPr lang="en-GB" sz="1700" dirty="0"/>
              <a:t>- Ethics submission - Refer to assessment calendar (Multiple relevant signatures)</a:t>
            </a:r>
          </a:p>
          <a:p>
            <a:pPr marL="0" indent="0">
              <a:buNone/>
            </a:pPr>
            <a:endParaRPr lang="en-GB" sz="1700" dirty="0"/>
          </a:p>
          <a:p>
            <a:pPr marL="0" indent="0">
              <a:buNone/>
            </a:pPr>
            <a:r>
              <a:rPr lang="en-GB" sz="1700" b="1" dirty="0"/>
              <a:t>Stage 3 </a:t>
            </a:r>
            <a:r>
              <a:rPr lang="en-GB" sz="1700" dirty="0"/>
              <a:t>- Primary Data Submission - Refer to assessment calendar (All data, no analysis)</a:t>
            </a:r>
          </a:p>
          <a:p>
            <a:pPr marL="0" indent="0">
              <a:buNone/>
            </a:pPr>
            <a:endParaRPr lang="en-GB" dirty="0"/>
          </a:p>
          <a:p>
            <a:pPr marL="0" indent="0">
              <a:buNone/>
            </a:pPr>
            <a:r>
              <a:rPr lang="en-GB" b="1" dirty="0"/>
              <a:t>Stage 4 </a:t>
            </a:r>
            <a:r>
              <a:rPr lang="en-GB" dirty="0"/>
              <a:t>-</a:t>
            </a:r>
            <a:r>
              <a:rPr lang="en-GB" b="1" dirty="0"/>
              <a:t> </a:t>
            </a:r>
            <a:r>
              <a:rPr lang="en-GB" dirty="0"/>
              <a:t>Assessment 2 – Research Project </a:t>
            </a:r>
          </a:p>
          <a:p>
            <a:pPr marL="0" indent="0" algn="ctr">
              <a:buNone/>
            </a:pPr>
            <a:r>
              <a:rPr lang="en-GB" dirty="0"/>
              <a:t>Formal Report (8000 Words/1-2-1 Support)</a:t>
            </a:r>
          </a:p>
          <a:p>
            <a:pPr marL="0" indent="0" algn="ctr">
              <a:buNone/>
            </a:pPr>
            <a:r>
              <a:rPr lang="en-GB" sz="1400" b="1" u="sng" dirty="0">
                <a:solidFill>
                  <a:srgbClr val="FF0000"/>
                </a:solidFill>
              </a:rPr>
              <a:t>Deadline – Refer to assessment Calendar Friday 2pm</a:t>
            </a:r>
          </a:p>
          <a:p>
            <a:pPr marL="0" indent="0" algn="ctr">
              <a:buNone/>
            </a:pPr>
            <a:r>
              <a:rPr lang="en-GB" sz="1400" b="1" u="sng" dirty="0">
                <a:solidFill>
                  <a:srgbClr val="FF0000"/>
                </a:solidFill>
              </a:rPr>
              <a:t> (Turnitin and Binded Paper Copy to the Faculty Office) </a:t>
            </a:r>
          </a:p>
          <a:p>
            <a:pPr marL="0" indent="0" algn="ctr">
              <a:buNone/>
            </a:pPr>
            <a:endParaRPr lang="en-GB" dirty="0"/>
          </a:p>
        </p:txBody>
      </p:sp>
    </p:spTree>
    <p:extLst>
      <p:ext uri="{BB962C8B-B14F-4D97-AF65-F5344CB8AC3E}">
        <p14:creationId xmlns:p14="http://schemas.microsoft.com/office/powerpoint/2010/main" val="41507469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solidFill>
                  <a:schemeClr val="tx2"/>
                </a:solidFill>
              </a:rPr>
              <a:t>Assessment 1 - Project Proposal </a:t>
            </a:r>
          </a:p>
        </p:txBody>
      </p:sp>
      <p:sp>
        <p:nvSpPr>
          <p:cNvPr id="3" name="Content Placeholder 2"/>
          <p:cNvSpPr>
            <a:spLocks noGrp="1"/>
          </p:cNvSpPr>
          <p:nvPr>
            <p:ph idx="1"/>
          </p:nvPr>
        </p:nvSpPr>
        <p:spPr>
          <a:xfrm>
            <a:off x="457200" y="1340768"/>
            <a:ext cx="8229600" cy="4176465"/>
          </a:xfrm>
        </p:spPr>
        <p:txBody>
          <a:bodyPr>
            <a:normAutofit fontScale="70000" lnSpcReduction="20000"/>
          </a:bodyPr>
          <a:lstStyle/>
          <a:p>
            <a:pPr marL="0" indent="0" algn="ctr">
              <a:buNone/>
            </a:pPr>
            <a:r>
              <a:rPr lang="en-GB" dirty="0"/>
              <a:t>Students to produce a project proposal via PowerPoint and answer key questions.</a:t>
            </a:r>
          </a:p>
          <a:p>
            <a:pPr marL="0" indent="0" algn="ctr">
              <a:buNone/>
            </a:pPr>
            <a:endParaRPr lang="en-GB" sz="1200" dirty="0"/>
          </a:p>
          <a:p>
            <a:pPr marL="0" indent="0">
              <a:buNone/>
            </a:pPr>
            <a:r>
              <a:rPr lang="en-GB" b="1" u="sng" dirty="0"/>
              <a:t>Consider:</a:t>
            </a:r>
          </a:p>
          <a:p>
            <a:r>
              <a:rPr lang="en-GB" sz="2600" dirty="0"/>
              <a:t>Rationale (</a:t>
            </a:r>
            <a:r>
              <a:rPr lang="en-GB" sz="2100" dirty="0">
                <a:solidFill>
                  <a:schemeClr val="bg1">
                    <a:lumMod val="50000"/>
                  </a:schemeClr>
                </a:solidFill>
              </a:rPr>
              <a:t>why is this relevant or contemporary?</a:t>
            </a:r>
            <a:r>
              <a:rPr lang="en-GB" sz="2600" dirty="0"/>
              <a:t>)</a:t>
            </a:r>
          </a:p>
          <a:p>
            <a:r>
              <a:rPr lang="en-GB" sz="2600" dirty="0"/>
              <a:t>Title</a:t>
            </a:r>
          </a:p>
          <a:p>
            <a:r>
              <a:rPr lang="en-GB" sz="2600" dirty="0"/>
              <a:t>Aim </a:t>
            </a:r>
            <a:r>
              <a:rPr lang="en-GB" dirty="0"/>
              <a:t>(</a:t>
            </a:r>
            <a:r>
              <a:rPr lang="en-GB" sz="2100" dirty="0">
                <a:solidFill>
                  <a:schemeClr val="bg1">
                    <a:lumMod val="50000"/>
                  </a:schemeClr>
                </a:solidFill>
              </a:rPr>
              <a:t>singular</a:t>
            </a:r>
            <a:r>
              <a:rPr lang="en-GB" dirty="0"/>
              <a:t>)</a:t>
            </a:r>
            <a:endParaRPr lang="en-GB" sz="2600" dirty="0"/>
          </a:p>
          <a:p>
            <a:r>
              <a:rPr lang="en-GB" sz="2600" dirty="0"/>
              <a:t>Objectives (</a:t>
            </a:r>
            <a:r>
              <a:rPr lang="en-GB" sz="2100" dirty="0">
                <a:solidFill>
                  <a:schemeClr val="bg1">
                    <a:lumMod val="50000"/>
                  </a:schemeClr>
                </a:solidFill>
              </a:rPr>
              <a:t>3 or 4</a:t>
            </a:r>
            <a:r>
              <a:rPr lang="en-GB" sz="2600" dirty="0"/>
              <a:t>)</a:t>
            </a:r>
          </a:p>
          <a:p>
            <a:r>
              <a:rPr lang="en-GB" sz="2600" dirty="0"/>
              <a:t>Background </a:t>
            </a:r>
          </a:p>
          <a:p>
            <a:r>
              <a:rPr lang="en-GB" sz="2600" dirty="0"/>
              <a:t>Key Literature (</a:t>
            </a:r>
            <a:r>
              <a:rPr lang="en-GB" sz="2100" dirty="0">
                <a:solidFill>
                  <a:schemeClr val="bg1">
                    <a:lumMod val="50000"/>
                  </a:schemeClr>
                </a:solidFill>
              </a:rPr>
              <a:t>mini literature review</a:t>
            </a:r>
            <a:r>
              <a:rPr lang="en-GB" sz="2600" dirty="0"/>
              <a:t>)</a:t>
            </a:r>
          </a:p>
          <a:p>
            <a:r>
              <a:rPr lang="en-GB" sz="2600" dirty="0"/>
              <a:t>Access to resources - Methodology</a:t>
            </a:r>
          </a:p>
          <a:p>
            <a:r>
              <a:rPr lang="en-GB" sz="2600" dirty="0"/>
              <a:t>Ethical considerations - Ethics form partially completed (</a:t>
            </a:r>
            <a:r>
              <a:rPr lang="en-GB" sz="2100" dirty="0">
                <a:solidFill>
                  <a:schemeClr val="bg1">
                    <a:lumMod val="50000"/>
                  </a:schemeClr>
                </a:solidFill>
              </a:rPr>
              <a:t>submit to template</a:t>
            </a:r>
            <a:r>
              <a:rPr lang="en-GB" sz="2600" dirty="0"/>
              <a:t>)</a:t>
            </a:r>
          </a:p>
          <a:p>
            <a:r>
              <a:rPr lang="en-GB" sz="2600" dirty="0"/>
              <a:t>Letter linked to Ethics Form</a:t>
            </a:r>
          </a:p>
          <a:p>
            <a:r>
              <a:rPr lang="en-GB" sz="2600" dirty="0"/>
              <a:t>Timeline (</a:t>
            </a:r>
            <a:r>
              <a:rPr lang="en-GB" sz="2100" dirty="0">
                <a:solidFill>
                  <a:schemeClr val="bg1">
                    <a:lumMod val="50000"/>
                  </a:schemeClr>
                </a:solidFill>
              </a:rPr>
              <a:t>Gantt Chart</a:t>
            </a:r>
            <a:r>
              <a:rPr lang="en-GB" sz="2600" dirty="0"/>
              <a:t>)</a:t>
            </a:r>
          </a:p>
          <a:p>
            <a:r>
              <a:rPr lang="en-GB" sz="2600" dirty="0"/>
              <a:t>Bibliography – Books, Online Articles, Journals, Professional Bodies.</a:t>
            </a:r>
          </a:p>
        </p:txBody>
      </p:sp>
    </p:spTree>
    <p:extLst>
      <p:ext uri="{BB962C8B-B14F-4D97-AF65-F5344CB8AC3E}">
        <p14:creationId xmlns:p14="http://schemas.microsoft.com/office/powerpoint/2010/main" val="25016906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solidFill>
                  <a:schemeClr val="tx2"/>
                </a:solidFill>
              </a:rPr>
              <a:t>Assessment 2 – Research Project</a:t>
            </a:r>
            <a:endParaRPr lang="en-GB" dirty="0"/>
          </a:p>
        </p:txBody>
      </p:sp>
      <p:sp>
        <p:nvSpPr>
          <p:cNvPr id="3" name="Content Placeholder 2"/>
          <p:cNvSpPr>
            <a:spLocks noGrp="1"/>
          </p:cNvSpPr>
          <p:nvPr>
            <p:ph idx="1"/>
          </p:nvPr>
        </p:nvSpPr>
        <p:spPr>
          <a:xfrm>
            <a:off x="107504" y="1452768"/>
            <a:ext cx="8856984" cy="4136471"/>
          </a:xfrm>
        </p:spPr>
        <p:txBody>
          <a:bodyPr>
            <a:normAutofit/>
          </a:bodyPr>
          <a:lstStyle/>
          <a:p>
            <a:pPr marL="0" indent="0" algn="just">
              <a:buNone/>
            </a:pPr>
            <a:r>
              <a:rPr lang="en-GB" sz="2400" dirty="0"/>
              <a:t>Students produce a research project in report format which considers contemporary themes in the industry and highlights key recommendations for the organisation, community or sector.</a:t>
            </a:r>
          </a:p>
          <a:p>
            <a:pPr marL="0" indent="0" algn="just">
              <a:buNone/>
            </a:pPr>
            <a:r>
              <a:rPr lang="en-GB" sz="2400" b="1" u="sng" dirty="0"/>
              <a:t>Consider:</a:t>
            </a:r>
          </a:p>
          <a:p>
            <a:pPr marL="0" indent="0" algn="just">
              <a:buNone/>
            </a:pPr>
            <a:r>
              <a:rPr lang="en-GB" sz="2400" dirty="0"/>
              <a:t> </a:t>
            </a:r>
          </a:p>
        </p:txBody>
      </p:sp>
      <p:graphicFrame>
        <p:nvGraphicFramePr>
          <p:cNvPr id="4" name="Table 3"/>
          <p:cNvGraphicFramePr>
            <a:graphicFrameLocks noGrp="1"/>
          </p:cNvGraphicFramePr>
          <p:nvPr>
            <p:extLst>
              <p:ext uri="{D42A27DB-BD31-4B8C-83A1-F6EECF244321}">
                <p14:modId xmlns:p14="http://schemas.microsoft.com/office/powerpoint/2010/main" val="4166480838"/>
              </p:ext>
            </p:extLst>
          </p:nvPr>
        </p:nvGraphicFramePr>
        <p:xfrm>
          <a:off x="678396" y="3394792"/>
          <a:ext cx="7787208" cy="1112520"/>
        </p:xfrm>
        <a:graphic>
          <a:graphicData uri="http://schemas.openxmlformats.org/drawingml/2006/table">
            <a:tbl>
              <a:tblPr firstRow="1" bandRow="1">
                <a:tableStyleId>{5C22544A-7EE6-4342-B048-85BDC9FD1C3A}</a:tableStyleId>
              </a:tblPr>
              <a:tblGrid>
                <a:gridCol w="2595736">
                  <a:extLst>
                    <a:ext uri="{9D8B030D-6E8A-4147-A177-3AD203B41FA5}">
                      <a16:colId xmlns:a16="http://schemas.microsoft.com/office/drawing/2014/main" val="20000"/>
                    </a:ext>
                  </a:extLst>
                </a:gridCol>
                <a:gridCol w="2595736">
                  <a:extLst>
                    <a:ext uri="{9D8B030D-6E8A-4147-A177-3AD203B41FA5}">
                      <a16:colId xmlns:a16="http://schemas.microsoft.com/office/drawing/2014/main" val="20001"/>
                    </a:ext>
                  </a:extLst>
                </a:gridCol>
                <a:gridCol w="2595736">
                  <a:extLst>
                    <a:ext uri="{9D8B030D-6E8A-4147-A177-3AD203B41FA5}">
                      <a16:colId xmlns:a16="http://schemas.microsoft.com/office/drawing/2014/main" val="20002"/>
                    </a:ext>
                  </a:extLst>
                </a:gridCol>
              </a:tblGrid>
              <a:tr h="370840">
                <a:tc>
                  <a:txBody>
                    <a:bodyPr/>
                    <a:lstStyle/>
                    <a:p>
                      <a:pPr algn="ctr"/>
                      <a:r>
                        <a:rPr lang="en-GB" dirty="0"/>
                        <a:t>Declaration</a:t>
                      </a:r>
                    </a:p>
                  </a:txBody>
                  <a:tcPr/>
                </a:tc>
                <a:tc>
                  <a:txBody>
                    <a:bodyPr/>
                    <a:lstStyle/>
                    <a:p>
                      <a:pPr algn="ctr"/>
                      <a:r>
                        <a:rPr lang="en-GB" dirty="0"/>
                        <a:t>Title</a:t>
                      </a:r>
                    </a:p>
                  </a:txBody>
                  <a:tcPr/>
                </a:tc>
                <a:tc>
                  <a:txBody>
                    <a:bodyPr/>
                    <a:lstStyle/>
                    <a:p>
                      <a:pPr algn="ctr"/>
                      <a:r>
                        <a:rPr lang="en-GB" dirty="0"/>
                        <a:t>Acknowledgements</a:t>
                      </a:r>
                    </a:p>
                  </a:txBody>
                  <a:tcPr/>
                </a:tc>
                <a:extLst>
                  <a:ext uri="{0D108BD9-81ED-4DB2-BD59-A6C34878D82A}">
                    <a16:rowId xmlns:a16="http://schemas.microsoft.com/office/drawing/2014/main" val="10000"/>
                  </a:ext>
                </a:extLst>
              </a:tr>
              <a:tr h="370840">
                <a:tc>
                  <a:txBody>
                    <a:bodyPr/>
                    <a:lstStyle/>
                    <a:p>
                      <a:pPr algn="ctr"/>
                      <a:r>
                        <a:rPr lang="en-GB" dirty="0"/>
                        <a:t>Abstract</a:t>
                      </a:r>
                    </a:p>
                  </a:txBody>
                  <a:tcPr/>
                </a:tc>
                <a:tc>
                  <a:txBody>
                    <a:bodyPr/>
                    <a:lstStyle/>
                    <a:p>
                      <a:pPr algn="ctr"/>
                      <a:r>
                        <a:rPr lang="en-GB" dirty="0"/>
                        <a:t>Table of Contents</a:t>
                      </a:r>
                    </a:p>
                  </a:txBody>
                  <a:tcPr/>
                </a:tc>
                <a:tc>
                  <a:txBody>
                    <a:bodyPr/>
                    <a:lstStyle/>
                    <a:p>
                      <a:pPr algn="ctr"/>
                      <a:r>
                        <a:rPr lang="en-GB" dirty="0"/>
                        <a:t>Introduction</a:t>
                      </a:r>
                    </a:p>
                  </a:txBody>
                  <a:tcPr/>
                </a:tc>
                <a:extLst>
                  <a:ext uri="{0D108BD9-81ED-4DB2-BD59-A6C34878D82A}">
                    <a16:rowId xmlns:a16="http://schemas.microsoft.com/office/drawing/2014/main" val="10001"/>
                  </a:ext>
                </a:extLst>
              </a:tr>
              <a:tr h="370840">
                <a:tc>
                  <a:txBody>
                    <a:bodyPr/>
                    <a:lstStyle/>
                    <a:p>
                      <a:pPr algn="ctr"/>
                      <a:r>
                        <a:rPr lang="en-GB" dirty="0"/>
                        <a:t>Review of Literature</a:t>
                      </a:r>
                    </a:p>
                  </a:txBody>
                  <a:tcPr/>
                </a:tc>
                <a:tc>
                  <a:txBody>
                    <a:bodyPr/>
                    <a:lstStyle/>
                    <a:p>
                      <a:pPr algn="ctr"/>
                      <a:r>
                        <a:rPr lang="en-GB" dirty="0"/>
                        <a:t>Research Methodology</a:t>
                      </a:r>
                    </a:p>
                  </a:txBody>
                  <a:tcPr/>
                </a:tc>
                <a:tc>
                  <a:txBody>
                    <a:bodyPr/>
                    <a:lstStyle/>
                    <a:p>
                      <a:pPr algn="ctr"/>
                      <a:r>
                        <a:rPr lang="en-GB" dirty="0"/>
                        <a:t>Analysis of Results</a:t>
                      </a:r>
                    </a:p>
                  </a:txBody>
                  <a:tcPr/>
                </a:tc>
                <a:extLst>
                  <a:ext uri="{0D108BD9-81ED-4DB2-BD59-A6C34878D82A}">
                    <a16:rowId xmlns:a16="http://schemas.microsoft.com/office/drawing/2014/main" val="10002"/>
                  </a:ext>
                </a:extLst>
              </a:tr>
            </a:tbl>
          </a:graphicData>
        </a:graphic>
      </p:graphicFrame>
      <p:graphicFrame>
        <p:nvGraphicFramePr>
          <p:cNvPr id="7" name="Table 6"/>
          <p:cNvGraphicFramePr>
            <a:graphicFrameLocks noGrp="1"/>
          </p:cNvGraphicFramePr>
          <p:nvPr>
            <p:extLst>
              <p:ext uri="{D42A27DB-BD31-4B8C-83A1-F6EECF244321}">
                <p14:modId xmlns:p14="http://schemas.microsoft.com/office/powerpoint/2010/main" val="28019956"/>
              </p:ext>
            </p:extLst>
          </p:nvPr>
        </p:nvGraphicFramePr>
        <p:xfrm>
          <a:off x="1475656" y="4557858"/>
          <a:ext cx="5760640" cy="1066511"/>
        </p:xfrm>
        <a:graphic>
          <a:graphicData uri="http://schemas.openxmlformats.org/drawingml/2006/table">
            <a:tbl>
              <a:tblPr firstRow="1" bandRow="1">
                <a:tableStyleId>{5C22544A-7EE6-4342-B048-85BDC9FD1C3A}</a:tableStyleId>
              </a:tblPr>
              <a:tblGrid>
                <a:gridCol w="2880320">
                  <a:extLst>
                    <a:ext uri="{9D8B030D-6E8A-4147-A177-3AD203B41FA5}">
                      <a16:colId xmlns:a16="http://schemas.microsoft.com/office/drawing/2014/main" val="20000"/>
                    </a:ext>
                  </a:extLst>
                </a:gridCol>
                <a:gridCol w="2880320">
                  <a:extLst>
                    <a:ext uri="{9D8B030D-6E8A-4147-A177-3AD203B41FA5}">
                      <a16:colId xmlns:a16="http://schemas.microsoft.com/office/drawing/2014/main" val="20001"/>
                    </a:ext>
                  </a:extLst>
                </a:gridCol>
              </a:tblGrid>
              <a:tr h="552178">
                <a:tc>
                  <a:txBody>
                    <a:bodyPr/>
                    <a:lstStyle/>
                    <a:p>
                      <a:pPr algn="ctr"/>
                      <a:r>
                        <a:rPr lang="en-GB" dirty="0"/>
                        <a:t>Conclusion</a:t>
                      </a:r>
                    </a:p>
                  </a:txBody>
                  <a:tcPr/>
                </a:tc>
                <a:tc>
                  <a:txBody>
                    <a:bodyPr/>
                    <a:lstStyle/>
                    <a:p>
                      <a:pPr algn="ctr"/>
                      <a:r>
                        <a:rPr lang="en-GB" dirty="0"/>
                        <a:t>Recommendations</a:t>
                      </a:r>
                    </a:p>
                  </a:txBody>
                  <a:tcPr/>
                </a:tc>
                <a:extLst>
                  <a:ext uri="{0D108BD9-81ED-4DB2-BD59-A6C34878D82A}">
                    <a16:rowId xmlns:a16="http://schemas.microsoft.com/office/drawing/2014/main" val="10000"/>
                  </a:ext>
                </a:extLst>
              </a:tr>
              <a:tr h="514333">
                <a:tc>
                  <a:txBody>
                    <a:bodyPr/>
                    <a:lstStyle/>
                    <a:p>
                      <a:pPr algn="ctr"/>
                      <a:r>
                        <a:rPr lang="en-GB" dirty="0"/>
                        <a:t>Referencing/</a:t>
                      </a:r>
                      <a:r>
                        <a:rPr lang="en-GB" baseline="0" dirty="0"/>
                        <a:t> </a:t>
                      </a:r>
                      <a:r>
                        <a:rPr lang="en-GB" dirty="0"/>
                        <a:t>Bibliography</a:t>
                      </a:r>
                    </a:p>
                  </a:txBody>
                  <a:tcPr/>
                </a:tc>
                <a:tc>
                  <a:txBody>
                    <a:bodyPr/>
                    <a:lstStyle/>
                    <a:p>
                      <a:pPr algn="ctr"/>
                      <a:r>
                        <a:rPr lang="en-GB" dirty="0"/>
                        <a:t>Appendices</a:t>
                      </a: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0898181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059832" y="1844824"/>
            <a:ext cx="3816424" cy="2304256"/>
          </a:xfrm>
        </p:spPr>
        <p:txBody>
          <a:bodyPr>
            <a:normAutofit fontScale="90000"/>
          </a:bodyPr>
          <a:lstStyle/>
          <a:p>
            <a:r>
              <a:rPr lang="en-GB" sz="6700" dirty="0">
                <a:solidFill>
                  <a:schemeClr val="bg1"/>
                </a:solidFill>
              </a:rPr>
              <a:t>Options </a:t>
            </a:r>
            <a:br>
              <a:rPr lang="en-GB" sz="6700" dirty="0">
                <a:solidFill>
                  <a:schemeClr val="bg1"/>
                </a:solidFill>
              </a:rPr>
            </a:br>
            <a:r>
              <a:rPr lang="en-GB" sz="6700" dirty="0">
                <a:solidFill>
                  <a:schemeClr val="bg1"/>
                </a:solidFill>
              </a:rPr>
              <a:t>Go Alone?</a:t>
            </a:r>
            <a:br>
              <a:rPr lang="en-GB" dirty="0">
                <a:solidFill>
                  <a:schemeClr val="bg1"/>
                </a:solidFill>
              </a:rPr>
            </a:br>
            <a:endParaRPr lang="en-GB" dirty="0">
              <a:solidFill>
                <a:schemeClr val="bg1"/>
              </a:solidFill>
            </a:endParaRPr>
          </a:p>
        </p:txBody>
      </p:sp>
    </p:spTree>
    <p:extLst>
      <p:ext uri="{BB962C8B-B14F-4D97-AF65-F5344CB8AC3E}">
        <p14:creationId xmlns:p14="http://schemas.microsoft.com/office/powerpoint/2010/main" val="924584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descr="Image result for conor mcgregor there is no skill"/>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4696" y="44624"/>
            <a:ext cx="9043807" cy="56166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89636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solidFill>
              </a:rPr>
              <a:t>Title &amp; Source</a:t>
            </a:r>
          </a:p>
        </p:txBody>
      </p:sp>
      <p:sp>
        <p:nvSpPr>
          <p:cNvPr id="3" name="Content Placeholder 2"/>
          <p:cNvSpPr>
            <a:spLocks noGrp="1"/>
          </p:cNvSpPr>
          <p:nvPr>
            <p:ph idx="1"/>
          </p:nvPr>
        </p:nvSpPr>
        <p:spPr>
          <a:xfrm>
            <a:off x="35496" y="1417638"/>
            <a:ext cx="8784976" cy="4171602"/>
          </a:xfrm>
        </p:spPr>
        <p:txBody>
          <a:bodyPr>
            <a:normAutofit fontScale="92500" lnSpcReduction="10000"/>
          </a:bodyPr>
          <a:lstStyle/>
          <a:p>
            <a:pPr marL="0" indent="0">
              <a:buNone/>
            </a:pPr>
            <a:r>
              <a:rPr lang="en-GB" dirty="0"/>
              <a:t>Evaluation of the impact of the WRU’s School Hub Programme on the health &amp; well-being of pupils in the Ospreys rugby region.</a:t>
            </a:r>
          </a:p>
          <a:p>
            <a:pPr marL="0" indent="0">
              <a:buNone/>
            </a:pPr>
            <a:endParaRPr lang="en-GB" sz="1000" dirty="0"/>
          </a:p>
          <a:p>
            <a:r>
              <a:rPr lang="en-GB" sz="1600" dirty="0">
                <a:hlinkClick r:id="rId2"/>
              </a:rPr>
              <a:t>http://www.wru.co.uk/eng/news/35315.php#.V_j7oPkrJhE</a:t>
            </a:r>
            <a:endParaRPr lang="en-GB" sz="1600" dirty="0"/>
          </a:p>
          <a:p>
            <a:r>
              <a:rPr lang="en-GB" sz="1600" dirty="0">
                <a:hlinkClick r:id="rId3"/>
              </a:rPr>
              <a:t>http://www.wru.co.uk/eng/development/ministomillennium/player/schools_programme.php</a:t>
            </a:r>
            <a:endParaRPr lang="en-GB" sz="1600" dirty="0"/>
          </a:p>
          <a:p>
            <a:r>
              <a:rPr lang="en-GB" sz="1600" dirty="0">
                <a:hlinkClick r:id="rId4"/>
              </a:rPr>
              <a:t>http://www.pitchero.com/clubs/ovalzonerugby/news/marc-roberts-thrilled-with-progress-of-wrus-school-1512410.html</a:t>
            </a:r>
            <a:endParaRPr lang="en-GB" sz="1600" dirty="0"/>
          </a:p>
          <a:p>
            <a:r>
              <a:rPr lang="en-GB" sz="1600" dirty="0">
                <a:hlinkClick r:id="rId5"/>
              </a:rPr>
              <a:t>https://www.eteach.com/DataFiles/VacDocs/18532/588167/Job%20Description.pdf</a:t>
            </a:r>
            <a:endParaRPr lang="en-GB" sz="1600" dirty="0"/>
          </a:p>
          <a:p>
            <a:r>
              <a:rPr lang="en-GB" sz="1600" dirty="0">
                <a:hlinkClick r:id="rId6"/>
              </a:rPr>
              <a:t>http://www.democracy.caerphilly.gov.uk/documents/s9587/7.%20Secondary%20School%20Rugby%20Provision%20Within%20Caerphilly%20County%20Borough%20Appendix%201.pdf?LLL=0</a:t>
            </a:r>
            <a:endParaRPr lang="en-GB" sz="1600" dirty="0"/>
          </a:p>
          <a:p>
            <a:r>
              <a:rPr lang="en-GB" sz="1600" dirty="0">
                <a:hlinkClick r:id="rId7"/>
              </a:rPr>
              <a:t>http://www.ospreysrugby.com/News/Article/46129</a:t>
            </a:r>
            <a:endParaRPr lang="en-GB" sz="1600" dirty="0"/>
          </a:p>
          <a:p>
            <a:r>
              <a:rPr lang="en-GB" sz="1600" dirty="0">
                <a:hlinkClick r:id="rId8"/>
              </a:rPr>
              <a:t>http://www.wru.co.uk/eng/development/ministomillennium/player/club_programme.php</a:t>
            </a:r>
            <a:endParaRPr lang="en-GB" sz="1600" dirty="0"/>
          </a:p>
          <a:p>
            <a:r>
              <a:rPr lang="en-GB" sz="1600" dirty="0">
                <a:hlinkClick r:id="rId9"/>
              </a:rPr>
              <a:t>http://www.ospreysrugby.com/Page/Content/1645</a:t>
            </a:r>
            <a:endParaRPr lang="en-GB" sz="1600" dirty="0"/>
          </a:p>
          <a:p>
            <a:r>
              <a:rPr lang="en-GB" sz="1600" dirty="0">
                <a:hlinkClick r:id="rId10"/>
              </a:rPr>
              <a:t>http://thewaleswewant.co.uk/about/well-being-future-generations-wales-act-2015</a:t>
            </a:r>
            <a:endParaRPr lang="en-GB" sz="1600" dirty="0"/>
          </a:p>
          <a:p>
            <a:pPr marL="0" indent="0">
              <a:buNone/>
            </a:pPr>
            <a:endParaRPr lang="en-GB" sz="1600" dirty="0"/>
          </a:p>
          <a:p>
            <a:pPr marL="0" indent="0">
              <a:buNone/>
            </a:pPr>
            <a:endParaRPr lang="en-GB" dirty="0"/>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9474632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solidFill>
              </a:rPr>
              <a:t>Title &amp; Source</a:t>
            </a:r>
          </a:p>
        </p:txBody>
      </p:sp>
      <p:sp>
        <p:nvSpPr>
          <p:cNvPr id="3" name="Content Placeholder 2"/>
          <p:cNvSpPr>
            <a:spLocks noGrp="1"/>
          </p:cNvSpPr>
          <p:nvPr>
            <p:ph idx="1"/>
          </p:nvPr>
        </p:nvSpPr>
        <p:spPr>
          <a:xfrm>
            <a:off x="35496" y="1417638"/>
            <a:ext cx="8784976" cy="4171602"/>
          </a:xfrm>
        </p:spPr>
        <p:txBody>
          <a:bodyPr>
            <a:normAutofit/>
          </a:bodyPr>
          <a:lstStyle/>
          <a:p>
            <a:pPr marL="0" indent="0">
              <a:buNone/>
            </a:pPr>
            <a:r>
              <a:rPr lang="en-GB" dirty="0"/>
              <a:t>Critically evaluate the role of the student union in promoting the ‘Hooked on Sport’ campaign</a:t>
            </a:r>
          </a:p>
          <a:p>
            <a:pPr marL="0" indent="0">
              <a:buNone/>
            </a:pPr>
            <a:endParaRPr lang="en-GB" sz="1200" dirty="0"/>
          </a:p>
          <a:p>
            <a:r>
              <a:rPr lang="en-GB" sz="2000" dirty="0">
                <a:hlinkClick r:id="rId2"/>
              </a:rPr>
              <a:t>http://sport.wales/news--events/news--events/our-news/latest-news/more-children-hooked-on-sport.aspx</a:t>
            </a:r>
            <a:endParaRPr lang="en-GB" sz="2000" dirty="0"/>
          </a:p>
          <a:p>
            <a:r>
              <a:rPr lang="en-GB" sz="2000" dirty="0">
                <a:hlinkClick r:id="rId3"/>
              </a:rPr>
              <a:t>http://sport.wales/about-us/about-sport-wales/our-vision/every-child-hooked-on-sport-for-life.aspx</a:t>
            </a:r>
            <a:endParaRPr lang="en-GB" sz="2000" dirty="0"/>
          </a:p>
          <a:p>
            <a:r>
              <a:rPr lang="en-GB" sz="2000" dirty="0">
                <a:hlinkClick r:id="rId4"/>
              </a:rPr>
              <a:t>http://www.swansea.gov.uk/article/27405/Active-Young-People</a:t>
            </a:r>
            <a:endParaRPr lang="en-GB" sz="2000" dirty="0"/>
          </a:p>
          <a:p>
            <a:r>
              <a:rPr lang="en-GB" sz="2000" dirty="0">
                <a:hlinkClick r:id="rId5"/>
              </a:rPr>
              <a:t>http://www.tsdsu.co.uk/english</a:t>
            </a:r>
            <a:endParaRPr lang="en-GB" sz="2000" dirty="0"/>
          </a:p>
          <a:p>
            <a:r>
              <a:rPr lang="en-GB" sz="2000" dirty="0">
                <a:hlinkClick r:id="rId6"/>
              </a:rPr>
              <a:t>http://projects.huffingtonpost.com/ncaa/sports-at-any-cost</a:t>
            </a:r>
            <a:endParaRPr lang="en-GB" sz="2000" dirty="0"/>
          </a:p>
          <a:p>
            <a:pPr marL="0" indent="0">
              <a:buNone/>
            </a:pPr>
            <a:endParaRPr lang="en-GB" sz="2000" dirty="0"/>
          </a:p>
          <a:p>
            <a:pPr marL="0" indent="0">
              <a:buNone/>
            </a:pPr>
            <a:endParaRPr lang="en-GB" dirty="0"/>
          </a:p>
          <a:p>
            <a:endParaRPr lang="en-GB" dirty="0"/>
          </a:p>
          <a:p>
            <a:pPr marL="0" indent="0">
              <a:buNone/>
            </a:pPr>
            <a:endParaRPr lang="en-GB" sz="1000" dirty="0"/>
          </a:p>
          <a:p>
            <a:pPr marL="0" indent="0">
              <a:buNone/>
            </a:pPr>
            <a:endParaRPr lang="en-GB" sz="1600" dirty="0"/>
          </a:p>
          <a:p>
            <a:pPr marL="0" indent="0">
              <a:buNone/>
            </a:pPr>
            <a:endParaRPr lang="en-GB" dirty="0"/>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2636501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solidFill>
              </a:rPr>
              <a:t>Title &amp; Source</a:t>
            </a:r>
          </a:p>
        </p:txBody>
      </p:sp>
      <p:sp>
        <p:nvSpPr>
          <p:cNvPr id="3" name="Content Placeholder 2"/>
          <p:cNvSpPr>
            <a:spLocks noGrp="1"/>
          </p:cNvSpPr>
          <p:nvPr>
            <p:ph idx="1"/>
          </p:nvPr>
        </p:nvSpPr>
        <p:spPr>
          <a:xfrm>
            <a:off x="35496" y="1417638"/>
            <a:ext cx="8784976" cy="4171602"/>
          </a:xfrm>
        </p:spPr>
        <p:txBody>
          <a:bodyPr>
            <a:normAutofit lnSpcReduction="10000"/>
          </a:bodyPr>
          <a:lstStyle/>
          <a:p>
            <a:pPr marL="0" indent="0">
              <a:buNone/>
            </a:pPr>
            <a:r>
              <a:rPr lang="en-GB" sz="2800" dirty="0"/>
              <a:t>Evaluate the key barriers to increasing participation at your local Primary and or Secondary School (more specific) and identity the key recommendations for increasing individual activity levels.</a:t>
            </a:r>
          </a:p>
          <a:p>
            <a:pPr marL="0" indent="0">
              <a:buNone/>
            </a:pPr>
            <a:endParaRPr lang="en-GB" sz="1000" dirty="0"/>
          </a:p>
          <a:p>
            <a:r>
              <a:rPr lang="en-GB" sz="1600" dirty="0">
                <a:hlinkClick r:id="rId2"/>
              </a:rPr>
              <a:t>http://www.makesportfun.com/wp-content/uploads/2011/07/Top-10-ways-to-increase-participation-report1.pdf</a:t>
            </a:r>
            <a:endParaRPr lang="en-GB" sz="1600" dirty="0"/>
          </a:p>
          <a:p>
            <a:r>
              <a:rPr lang="en-GB" sz="1600" dirty="0">
                <a:hlinkClick r:id="rId3"/>
              </a:rPr>
              <a:t>https://www.sportengland.org/about-us/what-we-do/</a:t>
            </a:r>
            <a:endParaRPr lang="en-GB" sz="1600" dirty="0"/>
          </a:p>
          <a:p>
            <a:r>
              <a:rPr lang="en-GB" sz="1600" dirty="0">
                <a:hlinkClick r:id="rId4"/>
              </a:rPr>
              <a:t>https://www.sportscoachuk.org/sites/default/files/Coaching-and-participation.pdf</a:t>
            </a:r>
            <a:endParaRPr lang="en-GB" sz="1600" dirty="0"/>
          </a:p>
          <a:p>
            <a:r>
              <a:rPr lang="en-GB" sz="1600" dirty="0">
                <a:hlinkClick r:id="rId5"/>
              </a:rPr>
              <a:t>https://www.brent.gov.uk/media/2025468/Increasing%20participation%20in%20sport%20task%20group%20report.pdf</a:t>
            </a:r>
            <a:endParaRPr lang="en-GB" sz="1600" dirty="0"/>
          </a:p>
          <a:p>
            <a:r>
              <a:rPr lang="en-GB" sz="1600" dirty="0">
                <a:hlinkClick r:id="rId6"/>
              </a:rPr>
              <a:t>http://sport.wales/media/506916/sport_wales_english_vision_doc_reprint_all_v3.pdf</a:t>
            </a:r>
            <a:endParaRPr lang="en-GB" sz="1600" dirty="0"/>
          </a:p>
          <a:p>
            <a:r>
              <a:rPr lang="en-GB" sz="1600" dirty="0">
                <a:hlinkClick r:id="rId7"/>
              </a:rPr>
              <a:t>http://www.swansea.gov.uk/article/2895/Full-version---improvement-objective-G</a:t>
            </a:r>
            <a:endParaRPr lang="en-GB" sz="1600" dirty="0"/>
          </a:p>
          <a:p>
            <a:pPr marL="0" indent="0">
              <a:buNone/>
            </a:pPr>
            <a:endParaRPr lang="en-GB" dirty="0"/>
          </a:p>
          <a:p>
            <a:pPr marL="0" indent="0">
              <a:buNone/>
            </a:pPr>
            <a:endParaRPr lang="en-GB" sz="1000" dirty="0"/>
          </a:p>
          <a:p>
            <a:pPr marL="0" indent="0">
              <a:buNone/>
            </a:pPr>
            <a:endParaRPr lang="en-GB" sz="1600" dirty="0"/>
          </a:p>
          <a:p>
            <a:pPr marL="0" indent="0">
              <a:buNone/>
            </a:pPr>
            <a:endParaRPr lang="en-GB" dirty="0"/>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6672734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1417638"/>
            <a:ext cx="8229600" cy="4925143"/>
          </a:xfrm>
        </p:spPr>
        <p:txBody>
          <a:bodyPr>
            <a:normAutofit/>
          </a:bodyPr>
          <a:lstStyle/>
          <a:p>
            <a:pPr marL="0" indent="0">
              <a:buNone/>
            </a:pPr>
            <a:r>
              <a:rPr lang="en-GB" sz="2800" dirty="0"/>
              <a:t>Critical evaluation of the volunteer management practices used by parkrun UK and the extent to which they have contributed to their success.</a:t>
            </a:r>
          </a:p>
          <a:p>
            <a:pPr marL="0" indent="0">
              <a:buNone/>
            </a:pPr>
            <a:endParaRPr lang="en-GB" sz="1600" dirty="0"/>
          </a:p>
          <a:p>
            <a:pPr marL="0" indent="0">
              <a:buNone/>
            </a:pPr>
            <a:r>
              <a:rPr lang="en-GB" sz="1600" dirty="0"/>
              <a:t>Methodology options: case study of local parkrun, questionnaire survey, focus group, interviews. (Matthew James)</a:t>
            </a:r>
          </a:p>
          <a:p>
            <a:pPr marL="0" indent="0">
              <a:buNone/>
            </a:pPr>
            <a:r>
              <a:rPr lang="en-GB" sz="1600" dirty="0">
                <a:hlinkClick r:id="rId2"/>
              </a:rPr>
              <a:t>http://www.parkrun.org.uk/</a:t>
            </a:r>
            <a:r>
              <a:rPr lang="en-GB" sz="1600" dirty="0"/>
              <a:t> </a:t>
            </a:r>
          </a:p>
          <a:p>
            <a:pPr marL="0" indent="0">
              <a:buNone/>
            </a:pPr>
            <a:r>
              <a:rPr lang="en-GB" sz="1600" dirty="0">
                <a:hlinkClick r:id="rId3"/>
              </a:rPr>
              <a:t>http://www.bbc.co.uk/news/uk-england-36023503</a:t>
            </a:r>
            <a:endParaRPr lang="en-GB" sz="1600" dirty="0"/>
          </a:p>
          <a:p>
            <a:pPr marL="0" indent="0">
              <a:buNone/>
            </a:pPr>
            <a:r>
              <a:rPr lang="en-GB" sz="1600" dirty="0">
                <a:hlinkClick r:id="rId4"/>
              </a:rPr>
              <a:t>https://en.wikipedia.org/wiki/Parkrun</a:t>
            </a:r>
            <a:endParaRPr lang="en-GB" sz="1600" dirty="0"/>
          </a:p>
          <a:p>
            <a:pPr marL="0" indent="0">
              <a:buNone/>
            </a:pPr>
            <a:r>
              <a:rPr lang="en-GB" sz="1600" dirty="0">
                <a:hlinkClick r:id="rId5"/>
              </a:rPr>
              <a:t>https://www.sportengland.org/our-work/volunteers-and-coaches/volunteers/</a:t>
            </a:r>
            <a:endParaRPr lang="en-GB" sz="1600" dirty="0"/>
          </a:p>
          <a:p>
            <a:pPr marL="0" indent="0">
              <a:buNone/>
            </a:pPr>
            <a:r>
              <a:rPr lang="en-GB" sz="1600" dirty="0">
                <a:hlinkClick r:id="rId6"/>
              </a:rPr>
              <a:t>http://www.sport.wales/givetogain</a:t>
            </a:r>
            <a:endParaRPr lang="en-GB" sz="1600" dirty="0"/>
          </a:p>
          <a:p>
            <a:pPr marL="0" indent="0">
              <a:buNone/>
            </a:pPr>
            <a:r>
              <a:rPr lang="en-GB" sz="1600" dirty="0">
                <a:hlinkClick r:id="rId7"/>
              </a:rPr>
              <a:t>http://www.sport.wales/coaching.aspx?tab=3</a:t>
            </a:r>
            <a:endParaRPr lang="en-GB" sz="1600" dirty="0"/>
          </a:p>
          <a:p>
            <a:pPr marL="0" indent="0">
              <a:buNone/>
            </a:pPr>
            <a:r>
              <a:rPr lang="en-GB" sz="1600" dirty="0">
                <a:hlinkClick r:id="rId8"/>
              </a:rPr>
              <a:t>http://www.sdu.dk/en/Om_SDU/Institutter_centre/C_Isc/Forskningsprojekter/SIVSCE</a:t>
            </a:r>
            <a:endParaRPr lang="en-GB" sz="1600" dirty="0"/>
          </a:p>
          <a:p>
            <a:pPr marL="0" indent="0">
              <a:buNone/>
            </a:pPr>
            <a:endParaRPr lang="en-GB" sz="1600" dirty="0"/>
          </a:p>
        </p:txBody>
      </p:sp>
      <p:sp>
        <p:nvSpPr>
          <p:cNvPr id="4" name="Title 1"/>
          <p:cNvSpPr>
            <a:spLocks noGrp="1"/>
          </p:cNvSpPr>
          <p:nvPr>
            <p:ph type="title"/>
          </p:nvPr>
        </p:nvSpPr>
        <p:spPr/>
        <p:txBody>
          <a:bodyPr/>
          <a:lstStyle/>
          <a:p>
            <a:r>
              <a:rPr lang="en-GB" dirty="0">
                <a:solidFill>
                  <a:schemeClr val="tx2"/>
                </a:solidFill>
              </a:rPr>
              <a:t>Title &amp; Source</a:t>
            </a:r>
          </a:p>
        </p:txBody>
      </p:sp>
    </p:spTree>
    <p:extLst>
      <p:ext uri="{BB962C8B-B14F-4D97-AF65-F5344CB8AC3E}">
        <p14:creationId xmlns:p14="http://schemas.microsoft.com/office/powerpoint/2010/main" val="40490404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8229600" cy="4925143"/>
          </a:xfrm>
        </p:spPr>
        <p:txBody>
          <a:bodyPr>
            <a:normAutofit/>
          </a:bodyPr>
          <a:lstStyle/>
          <a:p>
            <a:pPr marL="0" indent="0">
              <a:buNone/>
            </a:pPr>
            <a:r>
              <a:rPr lang="en-GB" sz="2800" dirty="0"/>
              <a:t>An analysis of adult participation at a local parkrun to determine its appeal to different segments of the population and to explore their pathway into running.  </a:t>
            </a:r>
          </a:p>
          <a:p>
            <a:pPr marL="0" indent="0">
              <a:buNone/>
            </a:pPr>
            <a:r>
              <a:rPr lang="en-GB" sz="1600" dirty="0"/>
              <a:t>Methodology options: case study of local parkrun, questionnaire survey, focus group, interviews. (Matthew James)</a:t>
            </a:r>
          </a:p>
          <a:p>
            <a:pPr marL="0" indent="0">
              <a:buNone/>
            </a:pPr>
            <a:r>
              <a:rPr lang="en-GB" sz="1600" dirty="0">
                <a:hlinkClick r:id="rId2"/>
              </a:rPr>
              <a:t>http://www.parkrun.org.uk/</a:t>
            </a:r>
            <a:r>
              <a:rPr lang="en-GB" sz="1600" dirty="0"/>
              <a:t> </a:t>
            </a:r>
          </a:p>
          <a:p>
            <a:pPr marL="0" indent="0">
              <a:buNone/>
            </a:pPr>
            <a:r>
              <a:rPr lang="en-GB" sz="1600" dirty="0">
                <a:hlinkClick r:id="rId3"/>
              </a:rPr>
              <a:t>http://www.bbc.co.uk/news/uk-england-36023503</a:t>
            </a:r>
            <a:endParaRPr lang="en-GB" sz="1600" dirty="0"/>
          </a:p>
          <a:p>
            <a:pPr marL="0" indent="0">
              <a:buNone/>
            </a:pPr>
            <a:r>
              <a:rPr lang="en-GB" sz="1600" dirty="0">
                <a:hlinkClick r:id="rId4"/>
              </a:rPr>
              <a:t>http://sport.wales/research--policy/tools-and-resources/people-segmentation.aspx</a:t>
            </a:r>
            <a:endParaRPr lang="en-GB" sz="1600" dirty="0"/>
          </a:p>
          <a:p>
            <a:pPr marL="0" indent="0">
              <a:buNone/>
            </a:pPr>
            <a:r>
              <a:rPr lang="en-GB" sz="1600" dirty="0">
                <a:hlinkClick r:id="rId5"/>
              </a:rPr>
              <a:t>http://sport.wales/research--policy/surveys-and-statistics/statistics.aspx</a:t>
            </a:r>
            <a:endParaRPr lang="en-GB" sz="1600" dirty="0"/>
          </a:p>
          <a:p>
            <a:pPr marL="0" indent="0">
              <a:buNone/>
            </a:pPr>
            <a:endParaRPr lang="en-GB" sz="1600" dirty="0"/>
          </a:p>
        </p:txBody>
      </p:sp>
      <p:sp>
        <p:nvSpPr>
          <p:cNvPr id="4" name="Title 1"/>
          <p:cNvSpPr>
            <a:spLocks noGrp="1"/>
          </p:cNvSpPr>
          <p:nvPr>
            <p:ph type="title"/>
          </p:nvPr>
        </p:nvSpPr>
        <p:spPr/>
        <p:txBody>
          <a:bodyPr/>
          <a:lstStyle/>
          <a:p>
            <a:r>
              <a:rPr lang="en-GB" dirty="0">
                <a:solidFill>
                  <a:schemeClr val="tx2"/>
                </a:solidFill>
              </a:rPr>
              <a:t>Title &amp; Source</a:t>
            </a:r>
          </a:p>
        </p:txBody>
      </p:sp>
    </p:spTree>
    <p:extLst>
      <p:ext uri="{BB962C8B-B14F-4D97-AF65-F5344CB8AC3E}">
        <p14:creationId xmlns:p14="http://schemas.microsoft.com/office/powerpoint/2010/main" val="35147444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0594" y="1268760"/>
            <a:ext cx="8229600" cy="4925143"/>
          </a:xfrm>
        </p:spPr>
        <p:txBody>
          <a:bodyPr>
            <a:normAutofit/>
          </a:bodyPr>
          <a:lstStyle/>
          <a:p>
            <a:pPr marL="0" indent="0">
              <a:buNone/>
            </a:pPr>
            <a:r>
              <a:rPr lang="en-GB" sz="2800" dirty="0"/>
              <a:t>An critical analysis of the adult player recruitment and retention challenges that village rugby clubs in Wales increasingly face. </a:t>
            </a:r>
          </a:p>
          <a:p>
            <a:pPr marL="0" indent="0">
              <a:buNone/>
            </a:pPr>
            <a:r>
              <a:rPr lang="en-GB" sz="1600" dirty="0"/>
              <a:t>Methodology options: case study of local club or clubs, questionnaire survey, focus group, interviews. Produce recommendations. (Matthew James)</a:t>
            </a:r>
          </a:p>
          <a:p>
            <a:pPr marL="0" indent="0">
              <a:buNone/>
            </a:pPr>
            <a:r>
              <a:rPr lang="en-GB" sz="1600" dirty="0">
                <a:hlinkClick r:id="rId2"/>
              </a:rPr>
              <a:t>http://www.walesonline.co.uk/sport/rugby/rugby-news/welsh-rugby-clubs-dying-out-11823052</a:t>
            </a:r>
            <a:endParaRPr lang="en-GB" sz="1600" dirty="0"/>
          </a:p>
          <a:p>
            <a:pPr marL="0" indent="0">
              <a:buNone/>
            </a:pPr>
            <a:r>
              <a:rPr lang="en-GB" sz="1600" dirty="0">
                <a:hlinkClick r:id="rId3"/>
              </a:rPr>
              <a:t>http://sport.wales/media/1018674/community_sport_strategy___eng_.pdf</a:t>
            </a:r>
            <a:endParaRPr lang="en-GB" sz="1600" dirty="0"/>
          </a:p>
          <a:p>
            <a:pPr marL="0" indent="0">
              <a:buNone/>
            </a:pPr>
            <a:r>
              <a:rPr lang="en-GB" sz="1600" dirty="0">
                <a:hlinkClick r:id="rId4"/>
              </a:rPr>
              <a:t>http://www.wru.co.uk/eng/news/29967.php#.V_48LU0VCUk</a:t>
            </a:r>
            <a:endParaRPr lang="en-GB" sz="1600" dirty="0"/>
          </a:p>
          <a:p>
            <a:pPr marL="0" indent="0">
              <a:buNone/>
            </a:pPr>
            <a:r>
              <a:rPr lang="en-GB" sz="1600" dirty="0">
                <a:hlinkClick r:id="rId5"/>
              </a:rPr>
              <a:t>http://www.dailytelegraph.com.au/sport/rugby/almost-7000-players-left-club-rugby-in-australia-last-season-according-to-aru-figures/news-story/8845fc040d01ce82b395c90a8a444724</a:t>
            </a:r>
            <a:endParaRPr lang="en-GB" sz="1600" dirty="0"/>
          </a:p>
          <a:p>
            <a:pPr marL="0" indent="0">
              <a:buNone/>
            </a:pPr>
            <a:r>
              <a:rPr lang="en-GB" sz="1600" dirty="0">
                <a:hlinkClick r:id="rId6"/>
              </a:rPr>
              <a:t>http://www.sportcal.com/News/PressReleases/76781?sportID=225&amp;size=50</a:t>
            </a:r>
            <a:endParaRPr lang="en-GB" sz="1600" dirty="0"/>
          </a:p>
          <a:p>
            <a:pPr marL="0" indent="0">
              <a:buNone/>
            </a:pPr>
            <a:r>
              <a:rPr lang="en-GB" sz="1600" dirty="0">
                <a:hlinkClick r:id="rId7"/>
              </a:rPr>
              <a:t>http://sport.wales/research--policy/surveys-and-statistics/statistics.aspx</a:t>
            </a:r>
            <a:endParaRPr lang="en-GB" sz="1600" dirty="0"/>
          </a:p>
          <a:p>
            <a:pPr marL="0" indent="0">
              <a:buNone/>
            </a:pPr>
            <a:endParaRPr lang="en-GB" sz="1600" dirty="0"/>
          </a:p>
        </p:txBody>
      </p:sp>
      <p:sp>
        <p:nvSpPr>
          <p:cNvPr id="4" name="Title 1"/>
          <p:cNvSpPr>
            <a:spLocks noGrp="1"/>
          </p:cNvSpPr>
          <p:nvPr>
            <p:ph type="title"/>
          </p:nvPr>
        </p:nvSpPr>
        <p:spPr/>
        <p:txBody>
          <a:bodyPr/>
          <a:lstStyle/>
          <a:p>
            <a:r>
              <a:rPr lang="en-GB" dirty="0">
                <a:solidFill>
                  <a:schemeClr val="tx2"/>
                </a:solidFill>
              </a:rPr>
              <a:t>Title &amp; Source</a:t>
            </a:r>
          </a:p>
        </p:txBody>
      </p:sp>
    </p:spTree>
    <p:extLst>
      <p:ext uri="{BB962C8B-B14F-4D97-AF65-F5344CB8AC3E}">
        <p14:creationId xmlns:p14="http://schemas.microsoft.com/office/powerpoint/2010/main" val="12089428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dirty="0">
                <a:solidFill>
                  <a:schemeClr val="tx2"/>
                </a:solidFill>
              </a:rPr>
              <a:t>Title &amp; Source</a:t>
            </a:r>
            <a:endParaRPr lang="en-GB" dirty="0"/>
          </a:p>
        </p:txBody>
      </p:sp>
      <p:sp>
        <p:nvSpPr>
          <p:cNvPr id="3" name="Content Placeholder 2"/>
          <p:cNvSpPr>
            <a:spLocks noGrp="1"/>
          </p:cNvSpPr>
          <p:nvPr>
            <p:ph idx="1"/>
          </p:nvPr>
        </p:nvSpPr>
        <p:spPr>
          <a:xfrm>
            <a:off x="457200" y="1196752"/>
            <a:ext cx="8229600" cy="4464496"/>
          </a:xfrm>
        </p:spPr>
        <p:txBody>
          <a:bodyPr>
            <a:normAutofit/>
          </a:bodyPr>
          <a:lstStyle/>
          <a:p>
            <a:pPr marL="0" indent="0">
              <a:buNone/>
            </a:pPr>
            <a:r>
              <a:rPr lang="en-GB" dirty="0"/>
              <a:t>Analysis of the barriers affecting female students aged 16-19 engaging in sport and physical activity in Gower College. </a:t>
            </a:r>
          </a:p>
          <a:p>
            <a:pPr marL="0" indent="0">
              <a:buNone/>
            </a:pPr>
            <a:endParaRPr lang="en-GB" dirty="0"/>
          </a:p>
          <a:p>
            <a:r>
              <a:rPr lang="en-GB" sz="1800" dirty="0"/>
              <a:t>Plenty of data / support for the dissertation  in house and with sports Wales. </a:t>
            </a:r>
          </a:p>
          <a:p>
            <a:r>
              <a:rPr lang="en-GB" sz="1800" dirty="0">
                <a:hlinkClick r:id="rId2"/>
              </a:rPr>
              <a:t>http://sport.wales/media/1667685/further_education_sport_survey_-_state_of_the_nation_2015_english__final__2.pdf</a:t>
            </a:r>
            <a:endParaRPr lang="en-GB" sz="1800" dirty="0"/>
          </a:p>
          <a:p>
            <a:r>
              <a:rPr lang="en-GB" sz="1800" dirty="0"/>
              <a:t>For further information please contact: </a:t>
            </a:r>
          </a:p>
          <a:p>
            <a:pPr lvl="1"/>
            <a:r>
              <a:rPr lang="en-GB" sz="1800" dirty="0"/>
              <a:t>James.prosser@uwtsd.ac.uk</a:t>
            </a:r>
          </a:p>
        </p:txBody>
      </p:sp>
    </p:spTree>
    <p:extLst>
      <p:ext uri="{BB962C8B-B14F-4D97-AF65-F5344CB8AC3E}">
        <p14:creationId xmlns:p14="http://schemas.microsoft.com/office/powerpoint/2010/main" val="10950323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dirty="0">
                <a:solidFill>
                  <a:schemeClr val="tx2"/>
                </a:solidFill>
              </a:rPr>
              <a:t>Title &amp; Source</a:t>
            </a:r>
            <a:endParaRPr lang="en-GB" dirty="0"/>
          </a:p>
        </p:txBody>
      </p:sp>
      <p:sp>
        <p:nvSpPr>
          <p:cNvPr id="3" name="Content Placeholder 2"/>
          <p:cNvSpPr>
            <a:spLocks noGrp="1"/>
          </p:cNvSpPr>
          <p:nvPr>
            <p:ph idx="1"/>
          </p:nvPr>
        </p:nvSpPr>
        <p:spPr>
          <a:xfrm>
            <a:off x="457200" y="1196752"/>
            <a:ext cx="8229600" cy="4392488"/>
          </a:xfrm>
        </p:spPr>
        <p:txBody>
          <a:bodyPr>
            <a:normAutofit/>
          </a:bodyPr>
          <a:lstStyle/>
          <a:p>
            <a:pPr marL="0" indent="0">
              <a:buNone/>
            </a:pPr>
            <a:r>
              <a:rPr lang="en-GB" dirty="0"/>
              <a:t>Evaluate the impact of the “fitness 4 life” campaign on the number of girls participating in regular physical activity in Health &amp; social care students in Gower college. </a:t>
            </a:r>
          </a:p>
          <a:p>
            <a:r>
              <a:rPr lang="en-GB" sz="1800" dirty="0"/>
              <a:t>Plenty of data / support for the dissertation in house and with sports Wales staff.</a:t>
            </a:r>
          </a:p>
          <a:p>
            <a:r>
              <a:rPr lang="en-GB" sz="1600" dirty="0">
                <a:hlinkClick r:id="rId2"/>
              </a:rPr>
              <a:t>http://sport.wales/media/1667685/further_education_sport_survey_-_state_of_the_nation_2015_english__final__2.pdf</a:t>
            </a:r>
            <a:endParaRPr lang="en-GB" sz="1600" dirty="0"/>
          </a:p>
          <a:p>
            <a:r>
              <a:rPr lang="en-GB" sz="1800" dirty="0"/>
              <a:t>For further information please contact: </a:t>
            </a:r>
          </a:p>
          <a:p>
            <a:pPr lvl="1"/>
            <a:r>
              <a:rPr lang="en-GB" sz="1800" dirty="0"/>
              <a:t>James.prosser@uwtsd.ac.uk</a:t>
            </a:r>
          </a:p>
          <a:p>
            <a:endParaRPr lang="en-GB" dirty="0"/>
          </a:p>
        </p:txBody>
      </p:sp>
    </p:spTree>
    <p:extLst>
      <p:ext uri="{BB962C8B-B14F-4D97-AF65-F5344CB8AC3E}">
        <p14:creationId xmlns:p14="http://schemas.microsoft.com/office/powerpoint/2010/main" val="32497222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solidFill>
              </a:rPr>
              <a:t>Title &amp; Source</a:t>
            </a:r>
            <a:endParaRPr lang="en-GB" dirty="0"/>
          </a:p>
        </p:txBody>
      </p:sp>
      <p:sp>
        <p:nvSpPr>
          <p:cNvPr id="3" name="Content Placeholder 2"/>
          <p:cNvSpPr>
            <a:spLocks noGrp="1"/>
          </p:cNvSpPr>
          <p:nvPr>
            <p:ph idx="1"/>
          </p:nvPr>
        </p:nvSpPr>
        <p:spPr>
          <a:xfrm>
            <a:off x="457200" y="1340768"/>
            <a:ext cx="8229600" cy="4176465"/>
          </a:xfrm>
        </p:spPr>
        <p:txBody>
          <a:bodyPr/>
          <a:lstStyle/>
          <a:p>
            <a:pPr marL="0" indent="0">
              <a:buNone/>
            </a:pPr>
            <a:r>
              <a:rPr lang="en-GB" dirty="0"/>
              <a:t>Analyses the barriers to Participation for students aged 16-19 in Gower College Swansea.   </a:t>
            </a:r>
          </a:p>
          <a:p>
            <a:pPr marL="0" indent="0">
              <a:buNone/>
            </a:pPr>
            <a:endParaRPr lang="en-GB" sz="1800" dirty="0"/>
          </a:p>
          <a:p>
            <a:r>
              <a:rPr lang="en-GB" sz="1800" dirty="0"/>
              <a:t>Plenty of data / support for the dissertation in house and with sports Wales staff</a:t>
            </a:r>
          </a:p>
          <a:p>
            <a:r>
              <a:rPr lang="en-GB" sz="1600" dirty="0">
                <a:hlinkClick r:id="rId2"/>
              </a:rPr>
              <a:t>http://sport.wales/media/1667685/further_education_sport_survey_-_state_of_the_nation_2015_english__final__2.pdf</a:t>
            </a:r>
            <a:endParaRPr lang="en-GB" sz="1600" dirty="0"/>
          </a:p>
          <a:p>
            <a:r>
              <a:rPr lang="en-GB" sz="1800" dirty="0"/>
              <a:t>For further information please contact: </a:t>
            </a:r>
          </a:p>
          <a:p>
            <a:pPr lvl="1"/>
            <a:r>
              <a:rPr lang="en-GB" sz="1800" dirty="0"/>
              <a:t>James.prosser@uwtsd.ac.uk</a:t>
            </a:r>
          </a:p>
          <a:p>
            <a:endParaRPr lang="en-GB" dirty="0"/>
          </a:p>
        </p:txBody>
      </p:sp>
    </p:spTree>
    <p:extLst>
      <p:ext uri="{BB962C8B-B14F-4D97-AF65-F5344CB8AC3E}">
        <p14:creationId xmlns:p14="http://schemas.microsoft.com/office/powerpoint/2010/main" val="37595303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solidFill>
              </a:rPr>
              <a:t>Title &amp; Source</a:t>
            </a:r>
            <a:endParaRPr lang="en-GB" dirty="0"/>
          </a:p>
        </p:txBody>
      </p:sp>
      <p:sp>
        <p:nvSpPr>
          <p:cNvPr id="3" name="Content Placeholder 2"/>
          <p:cNvSpPr>
            <a:spLocks noGrp="1"/>
          </p:cNvSpPr>
          <p:nvPr>
            <p:ph idx="1"/>
          </p:nvPr>
        </p:nvSpPr>
        <p:spPr/>
        <p:txBody>
          <a:bodyPr/>
          <a:lstStyle/>
          <a:p>
            <a:pPr marL="0" indent="0" algn="just">
              <a:buNone/>
            </a:pPr>
            <a:r>
              <a:rPr lang="en-GB" dirty="0"/>
              <a:t>Evaluate the Elite sports Academy in GCS or the Swans Academy and their influence on long term participation and career development in elite/ semi professional environment</a:t>
            </a:r>
          </a:p>
          <a:p>
            <a:pPr marL="0" indent="0">
              <a:buNone/>
            </a:pPr>
            <a:endParaRPr lang="en-GB" dirty="0"/>
          </a:p>
          <a:p>
            <a:r>
              <a:rPr lang="en-GB" sz="1800" dirty="0"/>
              <a:t>For further information please contact: </a:t>
            </a:r>
          </a:p>
          <a:p>
            <a:pPr lvl="1"/>
            <a:r>
              <a:rPr lang="en-GB" sz="1800" dirty="0"/>
              <a:t>James.prosser@uwtsd.ac.uk</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5180509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solidFill>
              </a:rPr>
              <a:t>Title &amp; Source</a:t>
            </a:r>
          </a:p>
        </p:txBody>
      </p:sp>
      <p:sp>
        <p:nvSpPr>
          <p:cNvPr id="3" name="Content Placeholder 2"/>
          <p:cNvSpPr>
            <a:spLocks noGrp="1"/>
          </p:cNvSpPr>
          <p:nvPr>
            <p:ph idx="1"/>
          </p:nvPr>
        </p:nvSpPr>
        <p:spPr/>
        <p:txBody>
          <a:bodyPr>
            <a:normAutofit/>
          </a:bodyPr>
          <a:lstStyle/>
          <a:p>
            <a:r>
              <a:rPr lang="en-GB" sz="2400" b="1" dirty="0"/>
              <a:t>Evaluate how effectively ‘local’ sporting organisations attract and use sponsorship.</a:t>
            </a:r>
          </a:p>
          <a:p>
            <a:pPr marL="0" indent="0">
              <a:buNone/>
            </a:pPr>
            <a:r>
              <a:rPr lang="en-GB" sz="2000" dirty="0"/>
              <a:t>Journal of advertising, European journal of marketing, Global sport sponsorship journal.</a:t>
            </a:r>
          </a:p>
          <a:p>
            <a:pPr marL="0" indent="0">
              <a:buNone/>
            </a:pPr>
            <a:endParaRPr lang="en-GB" sz="2400" dirty="0"/>
          </a:p>
          <a:p>
            <a:r>
              <a:rPr lang="en-GB" sz="2400" b="1" dirty="0"/>
              <a:t>Critically evaluate how well sports clubs engage with schools and colleges (or vice versa).</a:t>
            </a:r>
          </a:p>
          <a:p>
            <a:pPr marL="0" indent="0">
              <a:buNone/>
            </a:pPr>
            <a:r>
              <a:rPr lang="en-GB" sz="2000" dirty="0"/>
              <a:t>Sport Wales, WRU, FAW, Leisure Services Dept, Local Schools and Colleges.</a:t>
            </a:r>
          </a:p>
          <a:p>
            <a:pPr marL="0" indent="0">
              <a:buNone/>
            </a:pPr>
            <a:r>
              <a:rPr lang="en-GB" sz="2400" dirty="0"/>
              <a:t>                                                                   </a:t>
            </a:r>
            <a:r>
              <a:rPr lang="en-GB" sz="1600" dirty="0"/>
              <a:t>Maria/ Brynach Heffernan</a:t>
            </a:r>
          </a:p>
          <a:p>
            <a:endParaRPr lang="en-GB" sz="2400" dirty="0"/>
          </a:p>
        </p:txBody>
      </p:sp>
    </p:spTree>
    <p:extLst>
      <p:ext uri="{BB962C8B-B14F-4D97-AF65-F5344CB8AC3E}">
        <p14:creationId xmlns:p14="http://schemas.microsoft.com/office/powerpoint/2010/main" val="10780898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solidFill>
              </a:rPr>
              <a:t>Title &amp; Source</a:t>
            </a:r>
          </a:p>
        </p:txBody>
      </p:sp>
      <p:sp>
        <p:nvSpPr>
          <p:cNvPr id="3" name="Content Placeholder 2"/>
          <p:cNvSpPr>
            <a:spLocks noGrp="1"/>
          </p:cNvSpPr>
          <p:nvPr>
            <p:ph idx="1"/>
          </p:nvPr>
        </p:nvSpPr>
        <p:spPr/>
        <p:txBody>
          <a:bodyPr>
            <a:normAutofit/>
          </a:bodyPr>
          <a:lstStyle/>
          <a:p>
            <a:r>
              <a:rPr lang="en-GB" sz="2400" b="1" dirty="0"/>
              <a:t>How do Captains/Managers of sports teams perceive the role of leader.</a:t>
            </a:r>
          </a:p>
          <a:p>
            <a:pPr marL="0" indent="0">
              <a:buNone/>
            </a:pPr>
            <a:r>
              <a:rPr lang="en-GB" sz="2000" dirty="0"/>
              <a:t>ACAS, CIM,ILM,CIPD</a:t>
            </a:r>
          </a:p>
          <a:p>
            <a:endParaRPr lang="en-GB" sz="2400" dirty="0"/>
          </a:p>
          <a:p>
            <a:r>
              <a:rPr lang="en-GB" sz="2400" b="1" dirty="0"/>
              <a:t>Succession planning for a move into management- How effectively do clubs/sporting organisations prepare players for management.</a:t>
            </a:r>
          </a:p>
          <a:p>
            <a:pPr marL="0" indent="0">
              <a:buNone/>
            </a:pPr>
            <a:r>
              <a:rPr lang="en-GB" sz="2000" dirty="0"/>
              <a:t>CIPD, ILM, Sports Management journals/websites.</a:t>
            </a:r>
          </a:p>
          <a:p>
            <a:pPr marL="0" indent="0">
              <a:buNone/>
            </a:pPr>
            <a:r>
              <a:rPr lang="en-GB" sz="1600" dirty="0"/>
              <a:t>                         </a:t>
            </a:r>
          </a:p>
          <a:p>
            <a:pPr marL="0" indent="0">
              <a:buNone/>
            </a:pPr>
            <a:r>
              <a:rPr lang="en-GB" sz="1600" dirty="0"/>
              <a:t>                                                                                                    Maria/ Brynach Heffernan</a:t>
            </a:r>
          </a:p>
          <a:p>
            <a:pPr marL="0" indent="0">
              <a:buNone/>
            </a:pPr>
            <a:endParaRPr lang="en-GB" sz="2400" dirty="0"/>
          </a:p>
        </p:txBody>
      </p:sp>
    </p:spTree>
    <p:extLst>
      <p:ext uri="{BB962C8B-B14F-4D97-AF65-F5344CB8AC3E}">
        <p14:creationId xmlns:p14="http://schemas.microsoft.com/office/powerpoint/2010/main" val="2666076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solidFill>
              </a:rPr>
              <a:t>Title &amp; Source</a:t>
            </a:r>
          </a:p>
        </p:txBody>
      </p:sp>
      <p:sp>
        <p:nvSpPr>
          <p:cNvPr id="3" name="Content Placeholder 2"/>
          <p:cNvSpPr>
            <a:spLocks noGrp="1"/>
          </p:cNvSpPr>
          <p:nvPr>
            <p:ph idx="1"/>
          </p:nvPr>
        </p:nvSpPr>
        <p:spPr>
          <a:xfrm>
            <a:off x="457200" y="1600201"/>
            <a:ext cx="8229600" cy="3773015"/>
          </a:xfrm>
        </p:spPr>
        <p:txBody>
          <a:bodyPr>
            <a:normAutofit fontScale="85000" lnSpcReduction="20000"/>
          </a:bodyPr>
          <a:lstStyle/>
          <a:p>
            <a:r>
              <a:rPr lang="en-GB" sz="2400" b="1" dirty="0" err="1"/>
              <a:t>Brexit</a:t>
            </a:r>
            <a:r>
              <a:rPr lang="en-GB" sz="2400" b="1" dirty="0"/>
              <a:t>- What impact may this have on the ‘transfer’ market for clubs.</a:t>
            </a:r>
          </a:p>
          <a:p>
            <a:pPr marL="0" indent="0">
              <a:buNone/>
            </a:pPr>
            <a:endParaRPr lang="en-GB" sz="1600" dirty="0"/>
          </a:p>
          <a:p>
            <a:pPr marL="0" indent="0">
              <a:buNone/>
            </a:pPr>
            <a:r>
              <a:rPr lang="en-GB" sz="1600" dirty="0"/>
              <a:t>Brexit vote: What does it mean for professional sport in the UK-www.theguardian.com 24.6.16</a:t>
            </a:r>
          </a:p>
          <a:p>
            <a:pPr marL="0" indent="0">
              <a:buNone/>
            </a:pPr>
            <a:r>
              <a:rPr lang="en-GB" sz="1600" dirty="0"/>
              <a:t>What will </a:t>
            </a:r>
            <a:r>
              <a:rPr lang="en-GB" sz="1600" dirty="0" err="1"/>
              <a:t>Brexit</a:t>
            </a:r>
            <a:r>
              <a:rPr lang="en-GB" sz="1600" dirty="0"/>
              <a:t> mean for UK sport- </a:t>
            </a:r>
            <a:r>
              <a:rPr lang="en-GB" sz="1600" dirty="0">
                <a:hlinkClick r:id="rId2"/>
              </a:rPr>
              <a:t>www.telegraph.co.uk</a:t>
            </a:r>
            <a:r>
              <a:rPr lang="en-GB" sz="1600" dirty="0"/>
              <a:t> 24.6.16</a:t>
            </a:r>
          </a:p>
          <a:p>
            <a:pPr marL="0" indent="0">
              <a:buNone/>
            </a:pPr>
            <a:r>
              <a:rPr lang="en-GB" sz="1600" dirty="0">
                <a:hlinkClick r:id="rId3"/>
              </a:rPr>
              <a:t>www.sportsthinktank.com-eu-referendum</a:t>
            </a:r>
            <a:endParaRPr lang="en-GB" sz="1600" dirty="0"/>
          </a:p>
          <a:p>
            <a:pPr marL="0" indent="0">
              <a:buNone/>
            </a:pPr>
            <a:endParaRPr lang="en-GB" sz="1600" dirty="0"/>
          </a:p>
          <a:p>
            <a:r>
              <a:rPr lang="en-GB" sz="2400" b="1" dirty="0"/>
              <a:t>Do club managers need to be ‘leaders’.</a:t>
            </a:r>
          </a:p>
          <a:p>
            <a:pPr marL="0" indent="0">
              <a:buNone/>
            </a:pPr>
            <a:endParaRPr lang="en-GB" sz="1600" dirty="0"/>
          </a:p>
          <a:p>
            <a:pPr marL="0" indent="0">
              <a:buNone/>
            </a:pPr>
            <a:r>
              <a:rPr lang="en-GB" sz="1600" dirty="0"/>
              <a:t>Managers and Leaders –Are they the same or different- er.educause.edu</a:t>
            </a:r>
          </a:p>
          <a:p>
            <a:pPr marL="0" indent="0">
              <a:buNone/>
            </a:pPr>
            <a:r>
              <a:rPr lang="en-GB" sz="1600" dirty="0"/>
              <a:t>What is the difference between management and leadership </a:t>
            </a:r>
            <a:r>
              <a:rPr lang="en-GB" sz="1600" dirty="0">
                <a:hlinkClick r:id="rId4"/>
              </a:rPr>
              <a:t>guides@wsj.com</a:t>
            </a:r>
            <a:endParaRPr lang="en-GB" sz="1600" dirty="0"/>
          </a:p>
          <a:p>
            <a:pPr marL="0" indent="0">
              <a:buNone/>
            </a:pPr>
            <a:r>
              <a:rPr lang="en-GB" sz="1800" dirty="0"/>
              <a:t>What football managers can teach you about leadership-edition.cnn.com 1.10.2013</a:t>
            </a:r>
          </a:p>
          <a:p>
            <a:pPr marL="0" indent="0">
              <a:buNone/>
            </a:pPr>
            <a:r>
              <a:rPr lang="en-GB" sz="1800" dirty="0"/>
              <a:t>The Manager- Inside the minds of Football’s Leaders- Amazon Textbook</a:t>
            </a:r>
          </a:p>
          <a:p>
            <a:pPr marL="0" indent="0">
              <a:buNone/>
            </a:pPr>
            <a:endParaRPr lang="en-GB" sz="1800" dirty="0"/>
          </a:p>
          <a:p>
            <a:pPr marL="0" indent="0">
              <a:buNone/>
            </a:pPr>
            <a:r>
              <a:rPr lang="en-GB" sz="1800" dirty="0"/>
              <a:t>                                                                                                           Maria/ Brynach Heffernan</a:t>
            </a:r>
          </a:p>
          <a:p>
            <a:endParaRPr lang="en-GB" sz="2400" dirty="0"/>
          </a:p>
          <a:p>
            <a:endParaRPr lang="en-GB" dirty="0"/>
          </a:p>
        </p:txBody>
      </p:sp>
    </p:spTree>
    <p:extLst>
      <p:ext uri="{BB962C8B-B14F-4D97-AF65-F5344CB8AC3E}">
        <p14:creationId xmlns:p14="http://schemas.microsoft.com/office/powerpoint/2010/main" val="11160512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solidFill>
              </a:rPr>
              <a:t>Title and Source</a:t>
            </a:r>
          </a:p>
        </p:txBody>
      </p:sp>
      <p:sp>
        <p:nvSpPr>
          <p:cNvPr id="3" name="Content Placeholder 2"/>
          <p:cNvSpPr>
            <a:spLocks noGrp="1"/>
          </p:cNvSpPr>
          <p:nvPr>
            <p:ph idx="1"/>
          </p:nvPr>
        </p:nvSpPr>
        <p:spPr/>
        <p:txBody>
          <a:bodyPr/>
          <a:lstStyle/>
          <a:p>
            <a:r>
              <a:rPr lang="en-GB" dirty="0"/>
              <a:t>Has foreign ownership impacted on the ‘culture’ of the English football league.</a:t>
            </a:r>
          </a:p>
          <a:p>
            <a:pPr marL="0" indent="0">
              <a:buNone/>
            </a:pPr>
            <a:endParaRPr lang="en-GB" sz="1600" dirty="0"/>
          </a:p>
          <a:p>
            <a:pPr marL="0" indent="0">
              <a:buNone/>
            </a:pPr>
            <a:r>
              <a:rPr lang="en-GB" sz="1600" dirty="0"/>
              <a:t>Wolves takeover means 25 of the top English clubs now have foreign ownership- </a:t>
            </a:r>
            <a:r>
              <a:rPr lang="en-GB" sz="1600" dirty="0">
                <a:hlinkClick r:id="rId2"/>
              </a:rPr>
              <a:t>www.dailymail.co.uk</a:t>
            </a:r>
            <a:r>
              <a:rPr lang="en-GB" sz="1600" dirty="0"/>
              <a:t> article 3703138</a:t>
            </a:r>
          </a:p>
          <a:p>
            <a:pPr marL="0" indent="0">
              <a:buNone/>
            </a:pPr>
            <a:r>
              <a:rPr lang="en-GB" sz="1600" dirty="0"/>
              <a:t>Foreign ownership in the premier league- Why so much and what does it mean- </a:t>
            </a:r>
            <a:r>
              <a:rPr lang="en-GB" sz="1600" dirty="0">
                <a:hlinkClick r:id="rId3"/>
              </a:rPr>
              <a:t>www.footballfancast.com</a:t>
            </a:r>
            <a:endParaRPr lang="en-GB" sz="1600" dirty="0"/>
          </a:p>
          <a:p>
            <a:pPr marL="0" indent="0">
              <a:buNone/>
            </a:pPr>
            <a:r>
              <a:rPr lang="en-GB" sz="1600" dirty="0"/>
              <a:t>Are ‘foreign owners’ destroying our English game- </a:t>
            </a:r>
            <a:r>
              <a:rPr lang="en-GB" sz="1600" dirty="0">
                <a:hlinkClick r:id="rId4"/>
              </a:rPr>
              <a:t>www.90min.com</a:t>
            </a:r>
            <a:endParaRPr lang="en-GB" sz="1600" dirty="0"/>
          </a:p>
          <a:p>
            <a:pPr marL="0" indent="0">
              <a:buNone/>
            </a:pPr>
            <a:endParaRPr lang="en-GB" sz="1600" dirty="0"/>
          </a:p>
          <a:p>
            <a:pPr marL="0" indent="0">
              <a:buNone/>
            </a:pPr>
            <a:endParaRPr lang="en-GB" sz="1600" dirty="0"/>
          </a:p>
          <a:p>
            <a:pPr marL="0" indent="0">
              <a:buNone/>
            </a:pPr>
            <a:r>
              <a:rPr lang="en-GB" sz="1600" dirty="0"/>
              <a:t>						    Maria/ Brynach Heffernan</a:t>
            </a:r>
          </a:p>
          <a:p>
            <a:pPr marL="0" indent="0">
              <a:buNone/>
            </a:pPr>
            <a:endParaRPr lang="en-GB" sz="1600" dirty="0"/>
          </a:p>
        </p:txBody>
      </p:sp>
    </p:spTree>
    <p:extLst>
      <p:ext uri="{BB962C8B-B14F-4D97-AF65-F5344CB8AC3E}">
        <p14:creationId xmlns:p14="http://schemas.microsoft.com/office/powerpoint/2010/main" val="24370391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solidFill>
              </a:rPr>
              <a:t>Title and Source</a:t>
            </a:r>
            <a:r>
              <a:rPr lang="en-GB" dirty="0"/>
              <a:t> </a:t>
            </a:r>
          </a:p>
        </p:txBody>
      </p:sp>
      <p:sp>
        <p:nvSpPr>
          <p:cNvPr id="3" name="Content Placeholder 2"/>
          <p:cNvSpPr>
            <a:spLocks noGrp="1"/>
          </p:cNvSpPr>
          <p:nvPr>
            <p:ph idx="1"/>
          </p:nvPr>
        </p:nvSpPr>
        <p:spPr/>
        <p:txBody>
          <a:bodyPr>
            <a:normAutofit/>
          </a:bodyPr>
          <a:lstStyle/>
          <a:p>
            <a:pPr marL="0" indent="0">
              <a:buNone/>
            </a:pPr>
            <a:r>
              <a:rPr lang="en-GB" dirty="0"/>
              <a:t>“A critical evaluation of Swansea City online marketing campaigns during sporting events” </a:t>
            </a:r>
          </a:p>
          <a:p>
            <a:pPr marL="0" indent="0">
              <a:buNone/>
            </a:pPr>
            <a:endParaRPr lang="en-GB" dirty="0"/>
          </a:p>
          <a:p>
            <a:pPr marL="0" indent="0">
              <a:buNone/>
            </a:pPr>
            <a:r>
              <a:rPr lang="en-GB" sz="2000" dirty="0"/>
              <a:t>Plenty of data available. Support for the dissertation in house and via professional bodies such as sports Wales, CIM and textbooks and journals. For further information please contact </a:t>
            </a:r>
            <a:r>
              <a:rPr lang="en-GB" sz="2000" dirty="0">
                <a:hlinkClick r:id="rId2"/>
              </a:rPr>
              <a:t>beth.cummings@uwtsd.ac.uk</a:t>
            </a:r>
            <a:r>
              <a:rPr lang="en-GB" sz="2000" dirty="0"/>
              <a:t> </a:t>
            </a:r>
          </a:p>
        </p:txBody>
      </p:sp>
    </p:spTree>
    <p:extLst>
      <p:ext uri="{BB962C8B-B14F-4D97-AF65-F5344CB8AC3E}">
        <p14:creationId xmlns:p14="http://schemas.microsoft.com/office/powerpoint/2010/main" val="12777744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solidFill>
              </a:rPr>
              <a:t>Title and Source</a:t>
            </a:r>
            <a:r>
              <a:rPr lang="en-GB" dirty="0"/>
              <a:t> </a:t>
            </a:r>
          </a:p>
        </p:txBody>
      </p:sp>
      <p:sp>
        <p:nvSpPr>
          <p:cNvPr id="3" name="Content Placeholder 2"/>
          <p:cNvSpPr>
            <a:spLocks noGrp="1"/>
          </p:cNvSpPr>
          <p:nvPr>
            <p:ph idx="1"/>
          </p:nvPr>
        </p:nvSpPr>
        <p:spPr/>
        <p:txBody>
          <a:bodyPr>
            <a:normAutofit/>
          </a:bodyPr>
          <a:lstStyle/>
          <a:p>
            <a:pPr marL="0" indent="0">
              <a:buNone/>
            </a:pPr>
            <a:r>
              <a:rPr lang="en-GB" dirty="0"/>
              <a:t>“The power of brand loyalty – An evaluation of the leading sporting brands and their impact on consumer behaviour.” </a:t>
            </a:r>
          </a:p>
          <a:p>
            <a:pPr marL="0" indent="0">
              <a:buNone/>
            </a:pPr>
            <a:endParaRPr lang="en-GB" dirty="0"/>
          </a:p>
          <a:p>
            <a:pPr marL="0" indent="0">
              <a:buNone/>
            </a:pPr>
            <a:r>
              <a:rPr lang="en-GB" sz="2000" dirty="0"/>
              <a:t>Plenty of data available. Support for the dissertation in house and via professional bodies such as sports Wales, CIM and textbooks and journals. For further information please contact  </a:t>
            </a:r>
            <a:r>
              <a:rPr lang="en-GB" sz="2000" dirty="0">
                <a:hlinkClick r:id="rId2"/>
              </a:rPr>
              <a:t>beth.cummings@uwtsd.ac.uk</a:t>
            </a:r>
            <a:r>
              <a:rPr lang="en-GB" sz="2000" dirty="0"/>
              <a:t> </a:t>
            </a:r>
          </a:p>
          <a:p>
            <a:pPr marL="0" indent="0">
              <a:buNone/>
            </a:pPr>
            <a:endParaRPr lang="en-GB" dirty="0"/>
          </a:p>
        </p:txBody>
      </p:sp>
    </p:spTree>
    <p:extLst>
      <p:ext uri="{BB962C8B-B14F-4D97-AF65-F5344CB8AC3E}">
        <p14:creationId xmlns:p14="http://schemas.microsoft.com/office/powerpoint/2010/main" val="11360695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solidFill>
              </a:rPr>
              <a:t>Title and Source</a:t>
            </a:r>
            <a:r>
              <a:rPr lang="en-GB" dirty="0"/>
              <a:t> </a:t>
            </a:r>
          </a:p>
        </p:txBody>
      </p:sp>
      <p:sp>
        <p:nvSpPr>
          <p:cNvPr id="3" name="Content Placeholder 2"/>
          <p:cNvSpPr>
            <a:spLocks noGrp="1"/>
          </p:cNvSpPr>
          <p:nvPr>
            <p:ph idx="1"/>
          </p:nvPr>
        </p:nvSpPr>
        <p:spPr/>
        <p:txBody>
          <a:bodyPr>
            <a:normAutofit/>
          </a:bodyPr>
          <a:lstStyle/>
          <a:p>
            <a:pPr marL="0" indent="0">
              <a:buNone/>
            </a:pPr>
            <a:r>
              <a:rPr lang="en-GB" dirty="0"/>
              <a:t>“How does corporate sponsoring of a team affect both the brand and the team itself?”</a:t>
            </a:r>
          </a:p>
          <a:p>
            <a:pPr marL="0" indent="0">
              <a:buNone/>
            </a:pPr>
            <a:endParaRPr lang="en-GB" dirty="0"/>
          </a:p>
          <a:p>
            <a:pPr marL="0" indent="0">
              <a:buNone/>
            </a:pPr>
            <a:r>
              <a:rPr lang="en-GB" sz="2000" dirty="0"/>
              <a:t>Plenty of data available. Support for the dissertation in house and via professional bodies such as sports Wales, CIM and textbooks and journals. For further information please contact  </a:t>
            </a:r>
            <a:r>
              <a:rPr lang="en-GB" sz="2000" dirty="0">
                <a:hlinkClick r:id="rId2"/>
              </a:rPr>
              <a:t>beth.cummings@uwtsd.ac.uk</a:t>
            </a:r>
            <a:r>
              <a:rPr lang="en-GB" sz="2000" dirty="0"/>
              <a:t> </a:t>
            </a:r>
          </a:p>
        </p:txBody>
      </p:sp>
    </p:spTree>
    <p:extLst>
      <p:ext uri="{BB962C8B-B14F-4D97-AF65-F5344CB8AC3E}">
        <p14:creationId xmlns:p14="http://schemas.microsoft.com/office/powerpoint/2010/main" val="23321872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solidFill>
              </a:rPr>
              <a:t>Title &amp; Source</a:t>
            </a:r>
            <a:endParaRPr lang="en-GB" dirty="0"/>
          </a:p>
        </p:txBody>
      </p:sp>
      <p:sp>
        <p:nvSpPr>
          <p:cNvPr id="3" name="Content Placeholder 2"/>
          <p:cNvSpPr>
            <a:spLocks noGrp="1"/>
          </p:cNvSpPr>
          <p:nvPr>
            <p:ph idx="1"/>
          </p:nvPr>
        </p:nvSpPr>
        <p:spPr>
          <a:xfrm>
            <a:off x="395536" y="1600201"/>
            <a:ext cx="8291264" cy="3773015"/>
          </a:xfrm>
        </p:spPr>
        <p:txBody>
          <a:bodyPr>
            <a:normAutofit fontScale="25000" lnSpcReduction="20000"/>
          </a:bodyPr>
          <a:lstStyle/>
          <a:p>
            <a:pPr algn="just"/>
            <a:r>
              <a:rPr lang="en-GB" sz="9600" dirty="0"/>
              <a:t>Evaluate the barriers affecting participation in sports by girls at secondary school and identify key recommendations to overcome these barriers and provide quality school sports provision for girls.</a:t>
            </a:r>
          </a:p>
          <a:p>
            <a:pPr marL="0" indent="0">
              <a:buNone/>
            </a:pPr>
            <a:endParaRPr lang="en-GB" sz="7400" dirty="0"/>
          </a:p>
          <a:p>
            <a:r>
              <a:rPr lang="en-GB" sz="7200" dirty="0">
                <a:solidFill>
                  <a:srgbClr val="0070C0"/>
                </a:solidFill>
                <a:hlinkClick r:id="rId2"/>
              </a:rPr>
              <a:t>http://sport.wales/media/929360/quality_education.pdf</a:t>
            </a:r>
            <a:endParaRPr lang="en-GB" sz="7200" dirty="0">
              <a:solidFill>
                <a:srgbClr val="0070C0"/>
              </a:solidFill>
            </a:endParaRPr>
          </a:p>
          <a:p>
            <a:r>
              <a:rPr lang="en-GB" sz="7200" dirty="0">
                <a:solidFill>
                  <a:srgbClr val="0070C0"/>
                </a:solidFill>
                <a:hlinkClick r:id="rId3"/>
              </a:rPr>
              <a:t>http://sport.wales/community-sport/sporting-communities/community-strategy-evidence-base.aspx</a:t>
            </a:r>
            <a:r>
              <a:rPr lang="en-GB" sz="7200" dirty="0">
                <a:solidFill>
                  <a:srgbClr val="0070C0"/>
                </a:solidFill>
              </a:rPr>
              <a:t>  </a:t>
            </a:r>
          </a:p>
          <a:p>
            <a:pPr fontAlgn="ctr"/>
            <a:r>
              <a:rPr lang="en-GB" sz="7200" dirty="0">
                <a:hlinkClick r:id="rId4"/>
              </a:rPr>
              <a:t>https://www.icsspe.org/sites/default/files/</a:t>
            </a:r>
            <a:r>
              <a:rPr lang="en-GB" sz="7200" b="1" dirty="0">
                <a:hlinkClick r:id="rId4"/>
              </a:rPr>
              <a:t>Girls</a:t>
            </a:r>
            <a:r>
              <a:rPr lang="en-GB" sz="7200" dirty="0">
                <a:hlinkClick r:id="rId4"/>
              </a:rPr>
              <a:t>.pdf</a:t>
            </a:r>
            <a:endParaRPr lang="en-GB" sz="7200" dirty="0"/>
          </a:p>
          <a:p>
            <a:pPr fontAlgn="ctr"/>
            <a:r>
              <a:rPr lang="en-GB" sz="7200" dirty="0">
                <a:hlinkClick r:id="rId5"/>
              </a:rPr>
              <a:t>https://www.womenssportsfoundation.org/home/support-us/do-you-know-the-factors-influencing-girls-participation-in-sports</a:t>
            </a:r>
            <a:endParaRPr lang="en-GB" sz="7200" dirty="0"/>
          </a:p>
          <a:p>
            <a:pPr fontAlgn="ctr">
              <a:buNone/>
            </a:pPr>
            <a:endParaRPr lang="en-GB" sz="2200" dirty="0"/>
          </a:p>
          <a:p>
            <a:pPr fontAlgn="ctr">
              <a:buNone/>
            </a:pPr>
            <a:endParaRPr lang="en-GB" sz="2000" dirty="0"/>
          </a:p>
          <a:p>
            <a:pPr fontAlgn="ctr">
              <a:buNone/>
            </a:pPr>
            <a:endParaRPr lang="en-GB" sz="2000" dirty="0"/>
          </a:p>
          <a:p>
            <a:pPr fontAlgn="ctr">
              <a:buNone/>
            </a:pPr>
            <a:r>
              <a:rPr lang="en-GB" sz="2000" dirty="0"/>
              <a:t>    </a:t>
            </a:r>
          </a:p>
          <a:p>
            <a:pPr fontAlgn="ctr">
              <a:buNone/>
            </a:pPr>
            <a:endParaRPr lang="en-GB" sz="2000" dirty="0"/>
          </a:p>
          <a:p>
            <a:pPr>
              <a:buNone/>
            </a:pPr>
            <a:br>
              <a:rPr lang="en-GB" sz="4800" dirty="0"/>
            </a:br>
            <a:r>
              <a:rPr lang="en-GB" sz="4800" dirty="0"/>
              <a:t>							                  Iwan Davies</a:t>
            </a:r>
            <a:endParaRPr lang="en-GB" sz="4800" dirty="0">
              <a:solidFill>
                <a:srgbClr val="0070C0"/>
              </a:solidFill>
            </a:endParaRPr>
          </a:p>
          <a:p>
            <a:pPr>
              <a:buNone/>
            </a:pPr>
            <a:r>
              <a:rPr lang="en-GB" dirty="0"/>
              <a:t> </a:t>
            </a:r>
          </a:p>
        </p:txBody>
      </p:sp>
    </p:spTree>
    <p:extLst>
      <p:ext uri="{BB962C8B-B14F-4D97-AF65-F5344CB8AC3E}">
        <p14:creationId xmlns:p14="http://schemas.microsoft.com/office/powerpoint/2010/main" val="20284598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solidFill>
              </a:rPr>
              <a:t>Title &amp; Source</a:t>
            </a:r>
            <a:endParaRPr lang="en-GB" dirty="0"/>
          </a:p>
        </p:txBody>
      </p:sp>
      <p:sp>
        <p:nvSpPr>
          <p:cNvPr id="3" name="Content Placeholder 2"/>
          <p:cNvSpPr>
            <a:spLocks noGrp="1"/>
          </p:cNvSpPr>
          <p:nvPr>
            <p:ph idx="1"/>
          </p:nvPr>
        </p:nvSpPr>
        <p:spPr/>
        <p:txBody>
          <a:bodyPr>
            <a:normAutofit/>
          </a:bodyPr>
          <a:lstStyle/>
          <a:p>
            <a:pPr algn="just"/>
            <a:r>
              <a:rPr lang="en-GB" sz="2400" dirty="0"/>
              <a:t>Evaluate the impact of the 5x60 scheme on increasing participation in extracurricular physical activities and also school sport.</a:t>
            </a:r>
          </a:p>
          <a:p>
            <a:pPr marL="0" indent="0" algn="just">
              <a:buNone/>
            </a:pPr>
            <a:endParaRPr lang="en-GB" sz="2400" dirty="0"/>
          </a:p>
          <a:p>
            <a:r>
              <a:rPr lang="en-GB" sz="1700" dirty="0">
                <a:hlinkClick r:id="rId2"/>
              </a:rPr>
              <a:t>http://www.assembly.wales/NAfW%20Documents/cyp_3__sp_16__sports_council_for_wales.pdf%20-%2024022010/cyp_3__sp_16__sports_council_for_wales-</a:t>
            </a:r>
            <a:endParaRPr lang="en-GB" sz="1700" dirty="0"/>
          </a:p>
          <a:p>
            <a:r>
              <a:rPr lang="en-GB" sz="1700" dirty="0">
                <a:hlinkClick r:id="rId3"/>
              </a:rPr>
              <a:t>http://www.swansea.gov.uk/article/2895/Full-version---improvement-objective-G</a:t>
            </a:r>
            <a:endParaRPr lang="en-GB" sz="1700" dirty="0"/>
          </a:p>
          <a:p>
            <a:r>
              <a:rPr lang="en-GB" sz="1700" dirty="0">
                <a:hlinkClick r:id="rId4"/>
              </a:rPr>
              <a:t>http://sport.wales/media/937078/five60thesis201103.pdf</a:t>
            </a:r>
            <a:endParaRPr lang="en-GB" sz="1700" dirty="0"/>
          </a:p>
          <a:p>
            <a:r>
              <a:rPr lang="en-GB" sz="1700" dirty="0">
                <a:hlinkClick r:id="rId5"/>
              </a:rPr>
              <a:t>http://gov.wales/topics/cultureandsport/sportandactiverecreation/5x60-programme/?lang=en</a:t>
            </a:r>
            <a:endParaRPr lang="en-GB" sz="1700" dirty="0"/>
          </a:p>
          <a:p>
            <a:pPr marL="0" indent="0">
              <a:buNone/>
            </a:pPr>
            <a:r>
              <a:rPr lang="en-GB" sz="2000" dirty="0"/>
              <a:t>							  Iwan Davies</a:t>
            </a:r>
            <a:endParaRPr lang="en-GB" sz="2000" dirty="0">
              <a:solidFill>
                <a:srgbClr val="0070C0"/>
              </a:solidFill>
            </a:endParaRPr>
          </a:p>
          <a:p>
            <a:endParaRPr lang="en-GB" sz="1900" dirty="0"/>
          </a:p>
          <a:p>
            <a:endParaRPr lang="en-GB" sz="1900" dirty="0"/>
          </a:p>
          <a:p>
            <a:endParaRPr lang="en-GB" sz="1900" dirty="0"/>
          </a:p>
          <a:p>
            <a:endParaRPr lang="en-GB" sz="1900" dirty="0"/>
          </a:p>
          <a:p>
            <a:endParaRPr lang="en-GB" dirty="0"/>
          </a:p>
        </p:txBody>
      </p:sp>
    </p:spTree>
    <p:extLst>
      <p:ext uri="{BB962C8B-B14F-4D97-AF65-F5344CB8AC3E}">
        <p14:creationId xmlns:p14="http://schemas.microsoft.com/office/powerpoint/2010/main" val="22775109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solidFill>
              </a:rPr>
              <a:t>Title &amp; Source</a:t>
            </a:r>
            <a:endParaRPr lang="en-GB" dirty="0"/>
          </a:p>
        </p:txBody>
      </p:sp>
      <p:sp>
        <p:nvSpPr>
          <p:cNvPr id="3" name="Content Placeholder 2"/>
          <p:cNvSpPr>
            <a:spLocks noGrp="1"/>
          </p:cNvSpPr>
          <p:nvPr>
            <p:ph idx="1"/>
          </p:nvPr>
        </p:nvSpPr>
        <p:spPr/>
        <p:txBody>
          <a:bodyPr>
            <a:normAutofit fontScale="77500" lnSpcReduction="20000"/>
          </a:bodyPr>
          <a:lstStyle/>
          <a:p>
            <a:pPr algn="just"/>
            <a:r>
              <a:rPr lang="en-GB" dirty="0"/>
              <a:t>Evaluate the trends in adult participation in physical activity in Wales and consider the impacts on general health and well being of the population</a:t>
            </a:r>
          </a:p>
          <a:p>
            <a:endParaRPr lang="en-GB" sz="2300" dirty="0">
              <a:solidFill>
                <a:srgbClr val="0000FF"/>
              </a:solidFill>
              <a:hlinkClick r:id="rId2"/>
            </a:endParaRPr>
          </a:p>
          <a:p>
            <a:r>
              <a:rPr lang="en-GB" sz="2300" dirty="0">
                <a:solidFill>
                  <a:srgbClr val="0000FF"/>
                </a:solidFill>
                <a:hlinkClick r:id="rId2"/>
              </a:rPr>
              <a:t>https://www.bhf.org.uk/-/media/files/.../bhf_</a:t>
            </a:r>
            <a:r>
              <a:rPr lang="en-GB" sz="2300" b="1" dirty="0">
                <a:solidFill>
                  <a:srgbClr val="0000FF"/>
                </a:solidFill>
                <a:hlinkClick r:id="rId2"/>
              </a:rPr>
              <a:t>physical</a:t>
            </a:r>
            <a:r>
              <a:rPr lang="en-GB" sz="2300" dirty="0">
                <a:solidFill>
                  <a:srgbClr val="0000FF"/>
                </a:solidFill>
                <a:hlinkClick r:id="rId2"/>
              </a:rPr>
              <a:t>-</a:t>
            </a:r>
            <a:r>
              <a:rPr lang="en-GB" sz="2300" b="1" dirty="0">
                <a:solidFill>
                  <a:srgbClr val="0000FF"/>
                </a:solidFill>
                <a:hlinkClick r:id="rId2"/>
              </a:rPr>
              <a:t>activity</a:t>
            </a:r>
            <a:r>
              <a:rPr lang="en-GB" sz="2300" dirty="0">
                <a:solidFill>
                  <a:srgbClr val="0000FF"/>
                </a:solidFill>
                <a:hlinkClick r:id="rId2"/>
              </a:rPr>
              <a:t>-statistics-2015feb.pdf</a:t>
            </a:r>
            <a:endParaRPr lang="en-GB" sz="2300" dirty="0">
              <a:solidFill>
                <a:srgbClr val="0000FF"/>
              </a:solidFill>
            </a:endParaRPr>
          </a:p>
          <a:p>
            <a:r>
              <a:rPr lang="en-GB" sz="2300" dirty="0" err="1">
                <a:solidFill>
                  <a:srgbClr val="0000FF"/>
                </a:solidFill>
              </a:rPr>
              <a:t>sport.wales</a:t>
            </a:r>
            <a:r>
              <a:rPr lang="en-GB" sz="2300" dirty="0">
                <a:solidFill>
                  <a:srgbClr val="0000FF"/>
                </a:solidFill>
              </a:rPr>
              <a:t>/research--policy/tools-and-resources/publications.aspx</a:t>
            </a:r>
          </a:p>
          <a:p>
            <a:pPr fontAlgn="ctr"/>
            <a:r>
              <a:rPr lang="en-GB" sz="2300" dirty="0" err="1">
                <a:solidFill>
                  <a:srgbClr val="0000FF"/>
                </a:solidFill>
              </a:rPr>
              <a:t>gov.</a:t>
            </a:r>
            <a:r>
              <a:rPr lang="en-GB" sz="2300" b="1" dirty="0" err="1">
                <a:solidFill>
                  <a:srgbClr val="0000FF"/>
                </a:solidFill>
              </a:rPr>
              <a:t>wales</a:t>
            </a:r>
            <a:r>
              <a:rPr lang="en-GB" sz="2300" dirty="0">
                <a:solidFill>
                  <a:srgbClr val="0000FF"/>
                </a:solidFill>
              </a:rPr>
              <a:t>/statistics-and-research/</a:t>
            </a:r>
            <a:r>
              <a:rPr lang="en-GB" sz="2300" b="1" dirty="0">
                <a:solidFill>
                  <a:srgbClr val="0000FF"/>
                </a:solidFill>
              </a:rPr>
              <a:t>welsh</a:t>
            </a:r>
            <a:r>
              <a:rPr lang="en-GB" sz="2300" dirty="0">
                <a:solidFill>
                  <a:srgbClr val="0000FF"/>
                </a:solidFill>
              </a:rPr>
              <a:t>-</a:t>
            </a:r>
            <a:r>
              <a:rPr lang="en-GB" sz="2300" b="1" dirty="0">
                <a:solidFill>
                  <a:srgbClr val="0000FF"/>
                </a:solidFill>
              </a:rPr>
              <a:t>health</a:t>
            </a:r>
            <a:r>
              <a:rPr lang="en-GB" sz="2300" dirty="0">
                <a:solidFill>
                  <a:srgbClr val="0000FF"/>
                </a:solidFill>
              </a:rPr>
              <a:t>-survey/?</a:t>
            </a:r>
            <a:r>
              <a:rPr lang="en-GB" sz="2300" dirty="0" err="1">
                <a:solidFill>
                  <a:srgbClr val="0000FF"/>
                </a:solidFill>
              </a:rPr>
              <a:t>lang</a:t>
            </a:r>
            <a:r>
              <a:rPr lang="en-GB" sz="2300" dirty="0">
                <a:solidFill>
                  <a:srgbClr val="0000FF"/>
                </a:solidFill>
              </a:rPr>
              <a:t>=en</a:t>
            </a:r>
          </a:p>
          <a:p>
            <a:r>
              <a:rPr lang="en-GB" sz="2300" dirty="0">
                <a:solidFill>
                  <a:srgbClr val="0000FF"/>
                </a:solidFill>
                <a:hlinkClick r:id="rId3"/>
              </a:rPr>
              <a:t>http://www.sportengland.org/research/about-our-research/what-is-the-active-people-survey/</a:t>
            </a:r>
            <a:endParaRPr lang="en-GB" sz="2300" dirty="0">
              <a:solidFill>
                <a:srgbClr val="0000FF"/>
              </a:solidFill>
            </a:endParaRPr>
          </a:p>
          <a:p>
            <a:r>
              <a:rPr lang="en-GB" sz="2300" dirty="0">
                <a:solidFill>
                  <a:srgbClr val="0000FF"/>
                </a:solidFill>
                <a:hlinkClick r:id="rId4"/>
              </a:rPr>
              <a:t>http://ukactive.com/downloads/managed/Turning_the_tide/Turning_the_Tide_of_Inactivity.pdf</a:t>
            </a:r>
            <a:endParaRPr lang="en-GB" sz="2300" dirty="0">
              <a:solidFill>
                <a:srgbClr val="0000FF"/>
              </a:solidFill>
            </a:endParaRPr>
          </a:p>
          <a:p>
            <a:pPr marL="0" indent="0">
              <a:buNone/>
            </a:pPr>
            <a:r>
              <a:rPr lang="en-GB" sz="2400" dirty="0"/>
              <a:t>							    </a:t>
            </a:r>
          </a:p>
          <a:p>
            <a:pPr marL="0" indent="0">
              <a:buNone/>
            </a:pPr>
            <a:r>
              <a:rPr lang="en-GB" sz="2400" dirty="0"/>
              <a:t>							   Iwan Davies</a:t>
            </a:r>
            <a:endParaRPr lang="en-GB" sz="2400" dirty="0">
              <a:solidFill>
                <a:srgbClr val="0070C0"/>
              </a:solidFill>
            </a:endParaRPr>
          </a:p>
          <a:p>
            <a:endParaRPr lang="en-GB" sz="2400" dirty="0">
              <a:solidFill>
                <a:srgbClr val="0000FF"/>
              </a:solidFill>
            </a:endParaRPr>
          </a:p>
          <a:p>
            <a:endParaRPr lang="en-GB" sz="2400" dirty="0"/>
          </a:p>
          <a:p>
            <a:endParaRPr lang="en-GB" sz="2400" dirty="0"/>
          </a:p>
          <a:p>
            <a:endParaRPr lang="en-GB" sz="2400" dirty="0"/>
          </a:p>
          <a:p>
            <a:endParaRPr lang="en-GB" sz="2400" dirty="0"/>
          </a:p>
          <a:p>
            <a:endParaRPr lang="en-GB" dirty="0"/>
          </a:p>
          <a:p>
            <a:endParaRPr lang="en-GB" dirty="0"/>
          </a:p>
        </p:txBody>
      </p:sp>
    </p:spTree>
    <p:extLst>
      <p:ext uri="{BB962C8B-B14F-4D97-AF65-F5344CB8AC3E}">
        <p14:creationId xmlns:p14="http://schemas.microsoft.com/office/powerpoint/2010/main" val="30965075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83568"/>
            <a:ext cx="8229600" cy="5256584"/>
          </a:xfrm>
        </p:spPr>
        <p:txBody>
          <a:bodyPr>
            <a:normAutofit/>
          </a:bodyPr>
          <a:lstStyle/>
          <a:p>
            <a:r>
              <a:rPr lang="en-US" sz="2800" dirty="0"/>
              <a:t>Critically evaluate the the use of adaptive games(game sense) for the acquisition of skills within the WRU player and coach development pathways</a:t>
            </a:r>
          </a:p>
        </p:txBody>
      </p:sp>
      <p:sp>
        <p:nvSpPr>
          <p:cNvPr id="3" name="Content Placeholder 2"/>
          <p:cNvSpPr>
            <a:spLocks noGrp="1"/>
          </p:cNvSpPr>
          <p:nvPr>
            <p:ph idx="1"/>
          </p:nvPr>
        </p:nvSpPr>
        <p:spPr>
          <a:xfrm>
            <a:off x="467544" y="1916832"/>
            <a:ext cx="8229600" cy="3672409"/>
          </a:xfrm>
        </p:spPr>
        <p:txBody>
          <a:bodyPr>
            <a:normAutofit lnSpcReduction="10000"/>
          </a:bodyPr>
          <a:lstStyle/>
          <a:p>
            <a:pPr marL="0" indent="0">
              <a:buNone/>
            </a:pPr>
            <a:r>
              <a:rPr lang="en-US" sz="2400" dirty="0">
                <a:hlinkClick r:id="rId2"/>
              </a:rPr>
              <a:t>www.irish</a:t>
            </a:r>
            <a:r>
              <a:rPr lang="en-US" sz="2400" b="1" dirty="0">
                <a:hlinkClick r:id="rId2"/>
              </a:rPr>
              <a:t>rugby</a:t>
            </a:r>
            <a:r>
              <a:rPr lang="en-US" sz="2400" dirty="0">
                <a:hlinkClick r:id="rId2"/>
              </a:rPr>
              <a:t>.ie/downloads/2010_-_Marcoussis.pdf</a:t>
            </a:r>
            <a:endParaRPr lang="en-US" sz="2400" dirty="0"/>
          </a:p>
          <a:p>
            <a:pPr marL="0" indent="0">
              <a:buNone/>
            </a:pPr>
            <a:r>
              <a:rPr lang="en-US" sz="2400" dirty="0">
                <a:hlinkClick r:id="rId3"/>
              </a:rPr>
              <a:t>www.rugbycoach.com/index.php/17-set-up-program/31-adaptive-game-vs-planned</a:t>
            </a:r>
            <a:endParaRPr lang="en-US" sz="2400" dirty="0"/>
          </a:p>
          <a:p>
            <a:pPr marL="0" indent="0">
              <a:buNone/>
            </a:pPr>
            <a:r>
              <a:rPr lang="en-US" sz="2400" dirty="0">
                <a:hlinkClick r:id="rId4"/>
              </a:rPr>
              <a:t>http://www.englandrugby.com/mm/Document/MyRugby/Coaches/01/30/94/07/EnglandRugbyCourseDescriptors_Neutral.pdf</a:t>
            </a:r>
            <a:endParaRPr lang="en-US" sz="2400" dirty="0"/>
          </a:p>
          <a:p>
            <a:pPr marL="0" indent="0">
              <a:buNone/>
            </a:pPr>
            <a:r>
              <a:rPr lang="en-US" sz="2400" dirty="0">
                <a:hlinkClick r:id="rId5"/>
              </a:rPr>
              <a:t>http://ccg.doc.gold.ac.uk/teaching/ludic_computing/ludic12.pdf</a:t>
            </a:r>
            <a:endParaRPr lang="en-US" sz="2400" dirty="0"/>
          </a:p>
          <a:p>
            <a:pPr marL="0" indent="0">
              <a:buNone/>
            </a:pPr>
            <a:r>
              <a:rPr lang="en-US" sz="2400" dirty="0">
                <a:hlinkClick r:id="rId6"/>
              </a:rPr>
              <a:t>http://www.wru.co.uk/eng/home.php</a:t>
            </a:r>
            <a:endParaRPr lang="en-US" sz="2400" dirty="0"/>
          </a:p>
          <a:p>
            <a:pPr marL="0" indent="0">
              <a:buNone/>
            </a:pPr>
            <a:endParaRPr lang="en-US" sz="2400" dirty="0"/>
          </a:p>
        </p:txBody>
      </p:sp>
    </p:spTree>
    <p:extLst>
      <p:ext uri="{BB962C8B-B14F-4D97-AF65-F5344CB8AC3E}">
        <p14:creationId xmlns:p14="http://schemas.microsoft.com/office/powerpoint/2010/main" val="39298451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800" dirty="0"/>
              <a:t>Critically evaluate the provision of sport for primary age children in both affluent and deprived areas of Swansea and compare and contrast your findings</a:t>
            </a:r>
          </a:p>
        </p:txBody>
      </p:sp>
      <p:sp>
        <p:nvSpPr>
          <p:cNvPr id="3" name="Content Placeholder 2"/>
          <p:cNvSpPr>
            <a:spLocks noGrp="1"/>
          </p:cNvSpPr>
          <p:nvPr>
            <p:ph idx="1"/>
          </p:nvPr>
        </p:nvSpPr>
        <p:spPr/>
        <p:txBody>
          <a:bodyPr>
            <a:normAutofit fontScale="92500" lnSpcReduction="20000"/>
          </a:bodyPr>
          <a:lstStyle/>
          <a:p>
            <a:r>
              <a:rPr lang="en-US" sz="2400" dirty="0">
                <a:hlinkClick r:id="rId2"/>
              </a:rPr>
              <a:t>http://citeseerx.ist.psu.edu/viewdoc/summary?doi=10.1.1.625.3785</a:t>
            </a:r>
            <a:endParaRPr lang="en-US" sz="2400" dirty="0"/>
          </a:p>
          <a:p>
            <a:r>
              <a:rPr lang="en-US" sz="2400" dirty="0">
                <a:hlinkClick r:id="rId3"/>
              </a:rPr>
              <a:t>http://sport.wales/community-sport/sporting-communities/tackling-child-poverty-and-promotion-equality.aspx</a:t>
            </a:r>
            <a:endParaRPr lang="en-US" sz="2400" dirty="0"/>
          </a:p>
          <a:p>
            <a:r>
              <a:rPr lang="en-US" sz="2400" dirty="0">
                <a:hlinkClick r:id="rId4"/>
              </a:rPr>
              <a:t>https://www.sportengland.org/news-and-features/news/2013/december/9/75-million-boost-for-sports-projects-in-deprived-areas/</a:t>
            </a:r>
            <a:endParaRPr lang="en-US" sz="2400" dirty="0"/>
          </a:p>
          <a:p>
            <a:r>
              <a:rPr lang="en-US" sz="2400" dirty="0">
                <a:hlinkClick r:id="rId5"/>
              </a:rPr>
              <a:t>http://www.sportandrecreation.org.uk/news/industry/youngsters-in-deprived-areas-priced-out-of-sp</a:t>
            </a:r>
            <a:endParaRPr lang="en-US" sz="2400" dirty="0"/>
          </a:p>
          <a:p>
            <a:r>
              <a:rPr lang="en-US" sz="2400" dirty="0">
                <a:hlinkClick r:id="rId6"/>
              </a:rPr>
              <a:t>http://www.thetalentequation.co.uk/single-post/2015/10/26/Hey-parents-Your-‘support’-could-be-destroying-your-child’s-chances-in-sport-and-life</a:t>
            </a:r>
            <a:endParaRPr lang="en-US" sz="2400" dirty="0"/>
          </a:p>
          <a:p>
            <a:endParaRPr lang="en-US" sz="2400" dirty="0"/>
          </a:p>
        </p:txBody>
      </p:sp>
    </p:spTree>
    <p:extLst>
      <p:ext uri="{BB962C8B-B14F-4D97-AF65-F5344CB8AC3E}">
        <p14:creationId xmlns:p14="http://schemas.microsoft.com/office/powerpoint/2010/main" val="27633336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0319"/>
            <a:ext cx="8229600" cy="1143000"/>
          </a:xfrm>
        </p:spPr>
        <p:txBody>
          <a:bodyPr>
            <a:normAutofit fontScale="90000"/>
          </a:bodyPr>
          <a:lstStyle/>
          <a:p>
            <a:r>
              <a:rPr lang="en-US" sz="3100" dirty="0"/>
              <a:t>Research and critically evaluate the reasons for the drop in the number of senior male rugby players in Wales</a:t>
            </a:r>
          </a:p>
        </p:txBody>
      </p:sp>
      <p:sp>
        <p:nvSpPr>
          <p:cNvPr id="3" name="Content Placeholder 2"/>
          <p:cNvSpPr>
            <a:spLocks noGrp="1"/>
          </p:cNvSpPr>
          <p:nvPr>
            <p:ph idx="1"/>
          </p:nvPr>
        </p:nvSpPr>
        <p:spPr/>
        <p:txBody>
          <a:bodyPr>
            <a:normAutofit fontScale="92500"/>
          </a:bodyPr>
          <a:lstStyle/>
          <a:p>
            <a:r>
              <a:rPr lang="en-US" sz="2400" dirty="0">
                <a:hlinkClick r:id="rId2"/>
              </a:rPr>
              <a:t>https://www.theguardian.com/sport/gallery/2013/feb/01/rugby-union-wales-rugby-union-team</a:t>
            </a:r>
            <a:endParaRPr lang="en-US" sz="2400" dirty="0"/>
          </a:p>
          <a:p>
            <a:r>
              <a:rPr lang="en-US" sz="2400" dirty="0">
                <a:hlinkClick r:id="rId3"/>
              </a:rPr>
              <a:t>http://www.therugbypaper.co.uk/features/columnists/peter-jackson/7562/peter-jackson-talks-to-maesteg-coach-richard-webster-about-the-startling-decline-of-welsh-club-rugby/</a:t>
            </a:r>
            <a:endParaRPr lang="en-US" sz="2400" dirty="0"/>
          </a:p>
          <a:p>
            <a:r>
              <a:rPr lang="en-US" sz="2400" dirty="0">
                <a:hlinkClick r:id="rId4"/>
              </a:rPr>
              <a:t>http://www.walesonline.co.uk/sport/rugby/rugby-news/welsh-rugby-versus-welsh-football-9356774</a:t>
            </a:r>
            <a:endParaRPr lang="en-US" sz="2400" dirty="0"/>
          </a:p>
          <a:p>
            <a:r>
              <a:rPr lang="en-US" sz="2800" dirty="0">
                <a:hlinkClick r:id="rId5"/>
              </a:rPr>
              <a:t>https://www.theguardian.com/sport/video/2016/feb/25/welsh-schoolchildren-rugby-wales-football-real-madrid-video</a:t>
            </a:r>
            <a:endParaRPr lang="en-US" sz="2800" dirty="0"/>
          </a:p>
          <a:p>
            <a:endParaRPr lang="en-US" sz="2800" dirty="0"/>
          </a:p>
        </p:txBody>
      </p:sp>
    </p:spTree>
    <p:extLst>
      <p:ext uri="{BB962C8B-B14F-4D97-AF65-F5344CB8AC3E}">
        <p14:creationId xmlns:p14="http://schemas.microsoft.com/office/powerpoint/2010/main" val="21626585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dirty="0"/>
              <a:t>Research and evaluate the role of Welsh GB’s in developing the social skills of young athletes.</a:t>
            </a:r>
          </a:p>
        </p:txBody>
      </p:sp>
      <p:sp>
        <p:nvSpPr>
          <p:cNvPr id="3" name="Content Placeholder 2"/>
          <p:cNvSpPr>
            <a:spLocks noGrp="1"/>
          </p:cNvSpPr>
          <p:nvPr>
            <p:ph idx="1"/>
          </p:nvPr>
        </p:nvSpPr>
        <p:spPr/>
        <p:txBody>
          <a:bodyPr>
            <a:normAutofit lnSpcReduction="10000"/>
          </a:bodyPr>
          <a:lstStyle/>
          <a:p>
            <a:r>
              <a:rPr lang="en-US" sz="2400" dirty="0">
                <a:hlinkClick r:id="rId2"/>
              </a:rPr>
              <a:t>http://ijbnpa.biomedcentral.com/articles/10.1186/1479-5868-10-98</a:t>
            </a:r>
            <a:endParaRPr lang="en-US" sz="2400" dirty="0"/>
          </a:p>
          <a:p>
            <a:r>
              <a:rPr lang="en-US" sz="2400" dirty="0">
                <a:hlinkClick r:id="rId3"/>
              </a:rPr>
              <a:t>http://www.livestrong.com/article/38085-social-effects-sports-young-children/</a:t>
            </a:r>
            <a:endParaRPr lang="en-US" sz="2400" dirty="0"/>
          </a:p>
          <a:p>
            <a:r>
              <a:rPr lang="en-US" sz="2400" dirty="0">
                <a:hlinkClick r:id="rId4"/>
              </a:rPr>
              <a:t>http://psychcentral.com/news/2010/03/15/physical-activity-helps-improve-social-skills/12120.html</a:t>
            </a:r>
            <a:endParaRPr lang="en-US" sz="2400" dirty="0"/>
          </a:p>
          <a:p>
            <a:r>
              <a:rPr lang="en-US" sz="2400" dirty="0">
                <a:hlinkClick r:id="rId5"/>
              </a:rPr>
              <a:t>http://discoversoccer.info/3-ways-team-sports-can-improve-social-skills/</a:t>
            </a:r>
            <a:endParaRPr lang="en-US" sz="2400" dirty="0"/>
          </a:p>
          <a:p>
            <a:r>
              <a:rPr lang="en-US" sz="2400" dirty="0">
                <a:hlinkClick r:id="rId6"/>
              </a:rPr>
              <a:t>http://www.fitnessadvisory.org</a:t>
            </a:r>
            <a:r>
              <a:rPr lang="en-US" sz="2400">
                <a:hlinkClick r:id="rId6"/>
              </a:rPr>
              <a:t>/2013/03/29/sports-players-social-skills-success/</a:t>
            </a:r>
            <a:endParaRPr lang="en-US" sz="2400"/>
          </a:p>
          <a:p>
            <a:endParaRPr lang="en-US" sz="2400" dirty="0"/>
          </a:p>
        </p:txBody>
      </p:sp>
    </p:spTree>
    <p:extLst>
      <p:ext uri="{BB962C8B-B14F-4D97-AF65-F5344CB8AC3E}">
        <p14:creationId xmlns:p14="http://schemas.microsoft.com/office/powerpoint/2010/main" val="24005541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solidFill>
              </a:rPr>
              <a:t>Title &amp; Source</a:t>
            </a:r>
            <a:endParaRPr lang="en-GB" dirty="0"/>
          </a:p>
        </p:txBody>
      </p:sp>
      <p:sp>
        <p:nvSpPr>
          <p:cNvPr id="3" name="Content Placeholder 2"/>
          <p:cNvSpPr>
            <a:spLocks noGrp="1"/>
          </p:cNvSpPr>
          <p:nvPr>
            <p:ph idx="1"/>
          </p:nvPr>
        </p:nvSpPr>
        <p:spPr/>
        <p:txBody>
          <a:bodyPr/>
          <a:lstStyle/>
          <a:p>
            <a:pPr marL="0" indent="0" algn="just">
              <a:buNone/>
            </a:pPr>
            <a:r>
              <a:rPr lang="en-GB" dirty="0"/>
              <a:t>Evaluation of the delivery of physical activity in socially deprived areas. Identifying the challenges to overcome to increase activity levels.</a:t>
            </a:r>
          </a:p>
          <a:p>
            <a:pPr marL="0" indent="0">
              <a:buNone/>
            </a:pPr>
            <a:endParaRPr lang="en-GB" dirty="0"/>
          </a:p>
          <a:p>
            <a:pPr marL="0" indent="0">
              <a:buNone/>
            </a:pPr>
            <a:r>
              <a:rPr lang="en-GB" dirty="0">
                <a:hlinkClick r:id="rId2"/>
              </a:rPr>
              <a:t>mark.napieralla@uwtsd.ac.uk</a:t>
            </a:r>
            <a:endParaRPr lang="en-GB" dirty="0"/>
          </a:p>
          <a:p>
            <a:pPr marL="0" indent="0">
              <a:buNone/>
            </a:pPr>
            <a:endParaRPr lang="en-GB" dirty="0"/>
          </a:p>
        </p:txBody>
      </p:sp>
    </p:spTree>
    <p:extLst>
      <p:ext uri="{BB962C8B-B14F-4D97-AF65-F5344CB8AC3E}">
        <p14:creationId xmlns:p14="http://schemas.microsoft.com/office/powerpoint/2010/main" val="27042412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solidFill>
              </a:rPr>
              <a:t>Title &amp; Source</a:t>
            </a:r>
            <a:endParaRPr lang="en-GB" dirty="0"/>
          </a:p>
        </p:txBody>
      </p:sp>
      <p:sp>
        <p:nvSpPr>
          <p:cNvPr id="3" name="Content Placeholder 2"/>
          <p:cNvSpPr>
            <a:spLocks noGrp="1"/>
          </p:cNvSpPr>
          <p:nvPr>
            <p:ph idx="1"/>
          </p:nvPr>
        </p:nvSpPr>
        <p:spPr/>
        <p:txBody>
          <a:bodyPr/>
          <a:lstStyle/>
          <a:p>
            <a:pPr marL="0" indent="0" algn="just">
              <a:buNone/>
            </a:pPr>
            <a:r>
              <a:rPr lang="en-GB" dirty="0"/>
              <a:t>Evaluate the impact of the young sports ambassador scheme and indemnify the key roles and responsibilities taken by the ambassadors on influencing physical activity and sport.</a:t>
            </a:r>
          </a:p>
          <a:p>
            <a:pPr marL="0" indent="0">
              <a:buNone/>
            </a:pPr>
            <a:endParaRPr lang="en-GB" dirty="0"/>
          </a:p>
          <a:p>
            <a:pPr marL="0" indent="0">
              <a:buNone/>
            </a:pPr>
            <a:r>
              <a:rPr lang="en-GB" dirty="0">
                <a:hlinkClick r:id="rId2"/>
              </a:rPr>
              <a:t>mark.napieralla@uwtsd.ac.uk</a:t>
            </a:r>
            <a:endParaRPr lang="en-GB" dirty="0"/>
          </a:p>
          <a:p>
            <a:pPr marL="0" indent="0">
              <a:buNone/>
            </a:pPr>
            <a:endParaRPr lang="en-GB" dirty="0"/>
          </a:p>
        </p:txBody>
      </p:sp>
    </p:spTree>
    <p:extLst>
      <p:ext uri="{BB962C8B-B14F-4D97-AF65-F5344CB8AC3E}">
        <p14:creationId xmlns:p14="http://schemas.microsoft.com/office/powerpoint/2010/main" val="21271906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solidFill>
              </a:rPr>
              <a:t>Title &amp; Source</a:t>
            </a:r>
            <a:endParaRPr lang="en-GB" dirty="0"/>
          </a:p>
        </p:txBody>
      </p:sp>
      <p:sp>
        <p:nvSpPr>
          <p:cNvPr id="3" name="Content Placeholder 2"/>
          <p:cNvSpPr>
            <a:spLocks noGrp="1"/>
          </p:cNvSpPr>
          <p:nvPr>
            <p:ph idx="1"/>
          </p:nvPr>
        </p:nvSpPr>
        <p:spPr/>
        <p:txBody>
          <a:bodyPr/>
          <a:lstStyle/>
          <a:p>
            <a:pPr marL="0" indent="0" algn="just">
              <a:buNone/>
            </a:pPr>
            <a:r>
              <a:rPr lang="en-GB" dirty="0"/>
              <a:t>Critically evaluate the influence of other organizations impact on the delivery of an NGB’s sporting pathway.</a:t>
            </a:r>
          </a:p>
          <a:p>
            <a:pPr marL="0" indent="0">
              <a:buNone/>
            </a:pPr>
            <a:endParaRPr lang="en-GB" dirty="0"/>
          </a:p>
          <a:p>
            <a:pPr marL="0" indent="0">
              <a:buNone/>
            </a:pPr>
            <a:r>
              <a:rPr lang="en-GB" dirty="0">
                <a:hlinkClick r:id="rId2"/>
              </a:rPr>
              <a:t>mark.napieralla@uwtsd.ac.uk</a:t>
            </a:r>
            <a:endParaRPr lang="en-GB" dirty="0"/>
          </a:p>
          <a:p>
            <a:pPr marL="0" indent="0">
              <a:buNone/>
            </a:pPr>
            <a:endParaRPr lang="en-GB" dirty="0"/>
          </a:p>
        </p:txBody>
      </p:sp>
    </p:spTree>
    <p:extLst>
      <p:ext uri="{BB962C8B-B14F-4D97-AF65-F5344CB8AC3E}">
        <p14:creationId xmlns:p14="http://schemas.microsoft.com/office/powerpoint/2010/main" val="21336764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solidFill>
              </a:rPr>
              <a:t>Title &amp; Source</a:t>
            </a:r>
            <a:endParaRPr lang="en-GB" dirty="0"/>
          </a:p>
        </p:txBody>
      </p:sp>
      <p:sp>
        <p:nvSpPr>
          <p:cNvPr id="3" name="Content Placeholder 2"/>
          <p:cNvSpPr>
            <a:spLocks noGrp="1"/>
          </p:cNvSpPr>
          <p:nvPr>
            <p:ph idx="1"/>
          </p:nvPr>
        </p:nvSpPr>
        <p:spPr/>
        <p:txBody>
          <a:bodyPr/>
          <a:lstStyle/>
          <a:p>
            <a:pPr algn="just"/>
            <a:r>
              <a:rPr lang="en-GB" dirty="0"/>
              <a:t>Critically evaluate the success of the learn to swim programme within a Local Authority on swimming participation rates.</a:t>
            </a:r>
          </a:p>
        </p:txBody>
      </p:sp>
    </p:spTree>
    <p:extLst>
      <p:ext uri="{BB962C8B-B14F-4D97-AF65-F5344CB8AC3E}">
        <p14:creationId xmlns:p14="http://schemas.microsoft.com/office/powerpoint/2010/main" val="193703740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solidFill>
              </a:rPr>
              <a:t>Title &amp; Source</a:t>
            </a:r>
            <a:endParaRPr lang="en-GB" dirty="0"/>
          </a:p>
        </p:txBody>
      </p:sp>
      <p:sp>
        <p:nvSpPr>
          <p:cNvPr id="3" name="Content Placeholder 2"/>
          <p:cNvSpPr>
            <a:spLocks noGrp="1"/>
          </p:cNvSpPr>
          <p:nvPr>
            <p:ph idx="1"/>
          </p:nvPr>
        </p:nvSpPr>
        <p:spPr>
          <a:xfrm>
            <a:off x="318356" y="1340768"/>
            <a:ext cx="8718140" cy="4176464"/>
          </a:xfrm>
        </p:spPr>
        <p:txBody>
          <a:bodyPr>
            <a:normAutofit fontScale="70000" lnSpcReduction="20000"/>
          </a:bodyPr>
          <a:lstStyle/>
          <a:p>
            <a:pPr marL="0" indent="0" algn="ctr">
              <a:buNone/>
            </a:pPr>
            <a:r>
              <a:rPr lang="en-GB" sz="2800" u="sng" dirty="0"/>
              <a:t>Research Project Option - Rio 2016 Welsh Medals</a:t>
            </a:r>
          </a:p>
          <a:p>
            <a:pPr marL="0" indent="0" algn="just">
              <a:buNone/>
            </a:pPr>
            <a:endParaRPr lang="en-GB" sz="2800" dirty="0"/>
          </a:p>
          <a:p>
            <a:pPr algn="just"/>
            <a:r>
              <a:rPr lang="en-GB" sz="2800" dirty="0"/>
              <a:t>The average cost of each Team GB Olympic medal was calculated at £4.29m. Gymnastics and shooting finished as the most cost-effective, while hockey and sailing the most expensive. (</a:t>
            </a:r>
            <a:r>
              <a:rPr lang="en-GB" sz="2800" u="sng" dirty="0">
                <a:hlinkClick r:id="rId2"/>
              </a:rPr>
              <a:t>http://www.sportsmanagement.co.uk/Sports-news/latest/Research-Olympic-Games-Olympics-Rio-Rio-2016-Team-GB/327979</a:t>
            </a:r>
            <a:r>
              <a:rPr lang="en-GB" sz="2800" dirty="0"/>
              <a:t>)</a:t>
            </a:r>
          </a:p>
          <a:p>
            <a:pPr algn="just"/>
            <a:endParaRPr lang="en-GB" sz="2800" dirty="0"/>
          </a:p>
          <a:p>
            <a:pPr algn="just"/>
            <a:r>
              <a:rPr lang="en-GB" sz="2800" dirty="0"/>
              <a:t>There may be an opportunity here to consider public perception e.g. value for money. Also some of these smaller governing bodies are usually more willing to have interviews with students. Or you could consider this from an athletes perspective. Overall at Rio 2016 Wales won 10 medals 4 of which were gold and these were the best performing Welsh athletes in history surpassing the 7 won at London 2012.</a:t>
            </a:r>
          </a:p>
          <a:p>
            <a:pPr marL="0" indent="0" algn="just">
              <a:buNone/>
            </a:pPr>
            <a:endParaRPr lang="en-GB" sz="2800" dirty="0"/>
          </a:p>
        </p:txBody>
      </p:sp>
    </p:spTree>
    <p:extLst>
      <p:ext uri="{BB962C8B-B14F-4D97-AF65-F5344CB8AC3E}">
        <p14:creationId xmlns:p14="http://schemas.microsoft.com/office/powerpoint/2010/main" val="8623774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solidFill>
              </a:rPr>
              <a:t>Title &amp; Source</a:t>
            </a:r>
          </a:p>
        </p:txBody>
      </p:sp>
      <p:sp>
        <p:nvSpPr>
          <p:cNvPr id="3" name="Content Placeholder 2"/>
          <p:cNvSpPr>
            <a:spLocks noGrp="1"/>
          </p:cNvSpPr>
          <p:nvPr>
            <p:ph idx="1"/>
          </p:nvPr>
        </p:nvSpPr>
        <p:spPr>
          <a:xfrm>
            <a:off x="35496" y="1417638"/>
            <a:ext cx="8928992" cy="4171602"/>
          </a:xfrm>
        </p:spPr>
        <p:txBody>
          <a:bodyPr>
            <a:normAutofit/>
          </a:bodyPr>
          <a:lstStyle/>
          <a:p>
            <a:pPr marL="0" indent="0">
              <a:buNone/>
            </a:pPr>
            <a:r>
              <a:rPr lang="en-GB" sz="2800" dirty="0"/>
              <a:t>Evaluate the Impact of the </a:t>
            </a:r>
            <a:r>
              <a:rPr lang="en-GB" sz="2800" dirty="0" err="1"/>
              <a:t>Lidl</a:t>
            </a:r>
            <a:r>
              <a:rPr lang="en-GB" sz="2800" dirty="0"/>
              <a:t> Play more football initiative has had  on increasing participation  in football and identifications its strengths and weaknesses.</a:t>
            </a:r>
            <a:endParaRPr lang="en-GB" sz="1000" dirty="0"/>
          </a:p>
          <a:p>
            <a:pPr marL="0" indent="0">
              <a:buNone/>
            </a:pPr>
            <a:r>
              <a:rPr lang="en-GB" sz="1600" dirty="0">
                <a:hlinkClick r:id="rId2"/>
              </a:rPr>
              <a:t>http://welshfootballtrust.org.uk/LidlPlayMore.ink</a:t>
            </a:r>
            <a:endParaRPr lang="en-GB" sz="1600" dirty="0"/>
          </a:p>
          <a:p>
            <a:pPr marL="0" indent="0">
              <a:buNone/>
            </a:pPr>
            <a:r>
              <a:rPr lang="en-GB" sz="1600" dirty="0">
                <a:hlinkClick r:id="rId3"/>
              </a:rPr>
              <a:t>http://www.lidl.co.uk/en/11023.htm</a:t>
            </a:r>
            <a:endParaRPr lang="en-GB" sz="1600" dirty="0"/>
          </a:p>
          <a:p>
            <a:pPr marL="0" indent="0">
              <a:buNone/>
            </a:pPr>
            <a:r>
              <a:rPr lang="en-GB" sz="1600" dirty="0">
                <a:hlinkClick r:id="rId4"/>
              </a:rPr>
              <a:t>http://www.southwalesargus.co.uk/news/14435524.Lidl_launch_Play_More_Football_initiative_in_Newport/?ref=rss</a:t>
            </a:r>
            <a:endParaRPr lang="en-GB" sz="1600" dirty="0"/>
          </a:p>
          <a:p>
            <a:pPr marL="0" indent="0">
              <a:buNone/>
            </a:pPr>
            <a:r>
              <a:rPr lang="en-GB" sz="1600" dirty="0">
                <a:hlinkClick r:id="rId5"/>
              </a:rPr>
              <a:t>http://metro.co.uk/2016/04/19/wales-manager-chris-coleman-backing-innovative-new-grass-roots-scheme-5827483/</a:t>
            </a:r>
            <a:endParaRPr lang="en-GB" sz="1600" dirty="0"/>
          </a:p>
          <a:p>
            <a:pPr marL="0" indent="0">
              <a:buNone/>
            </a:pPr>
            <a:endParaRPr lang="en-GB" sz="2400" dirty="0"/>
          </a:p>
          <a:p>
            <a:pPr marL="0" indent="0">
              <a:buNone/>
            </a:pPr>
            <a:endParaRPr lang="en-GB" sz="1000" dirty="0"/>
          </a:p>
          <a:p>
            <a:pPr marL="0" indent="0">
              <a:buNone/>
            </a:pPr>
            <a:endParaRPr lang="en-GB" sz="1600" dirty="0"/>
          </a:p>
          <a:p>
            <a:pPr marL="0" indent="0">
              <a:buNone/>
            </a:pPr>
            <a:endParaRPr lang="en-GB" dirty="0"/>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40832529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solidFill>
              </a:rPr>
              <a:t>Title &amp; Source</a:t>
            </a:r>
          </a:p>
        </p:txBody>
      </p:sp>
      <p:sp>
        <p:nvSpPr>
          <p:cNvPr id="3" name="Content Placeholder 2"/>
          <p:cNvSpPr>
            <a:spLocks noGrp="1"/>
          </p:cNvSpPr>
          <p:nvPr>
            <p:ph idx="1"/>
          </p:nvPr>
        </p:nvSpPr>
        <p:spPr>
          <a:xfrm>
            <a:off x="35496" y="1417638"/>
            <a:ext cx="8784976" cy="4171602"/>
          </a:xfrm>
        </p:spPr>
        <p:txBody>
          <a:bodyPr>
            <a:normAutofit/>
          </a:bodyPr>
          <a:lstStyle/>
          <a:p>
            <a:pPr marL="0" indent="0">
              <a:buNone/>
            </a:pPr>
            <a:r>
              <a:rPr lang="en-GB" dirty="0"/>
              <a:t>Critical appraise the post 16 drop out in female football, and is enough doing to reduce barriers to participation in South- west wales. </a:t>
            </a:r>
          </a:p>
          <a:p>
            <a:pPr marL="0" indent="0">
              <a:buNone/>
            </a:pPr>
            <a:endParaRPr lang="en-GB" sz="1000" dirty="0"/>
          </a:p>
          <a:p>
            <a:pPr marL="0" indent="0">
              <a:buNone/>
            </a:pPr>
            <a:r>
              <a:rPr lang="en-GB" sz="1600" dirty="0">
                <a:hlinkClick r:id="rId2"/>
              </a:rPr>
              <a:t>http://www.welshfootballtrust.org.uk/news/WFT94881.ink</a:t>
            </a:r>
            <a:endParaRPr lang="en-GB" sz="1600" dirty="0"/>
          </a:p>
          <a:p>
            <a:pPr marL="0" indent="0">
              <a:buNone/>
            </a:pPr>
            <a:r>
              <a:rPr lang="en-GB" sz="1600" dirty="0">
                <a:hlinkClick r:id="rId3"/>
              </a:rPr>
              <a:t>http://sport.wales/news--events/news--events/our-news/latest-news/welsh-push-to-get-female-sport-moving.aspx</a:t>
            </a:r>
            <a:endParaRPr lang="en-GB" sz="1600" dirty="0"/>
          </a:p>
          <a:p>
            <a:pPr marL="0" indent="0">
              <a:buNone/>
            </a:pPr>
            <a:r>
              <a:rPr lang="en-GB" sz="1600" dirty="0">
                <a:hlinkClick r:id="rId4"/>
              </a:rPr>
              <a:t>http://sport.wales/research--policy/surveys-and-statistics/statistics.aspx</a:t>
            </a:r>
            <a:endParaRPr lang="en-GB" sz="1600" dirty="0"/>
          </a:p>
          <a:p>
            <a:pPr marL="0" indent="0">
              <a:buNone/>
            </a:pPr>
            <a:r>
              <a:rPr lang="en-US" sz="1600" dirty="0">
                <a:hlinkClick r:id="rId5"/>
              </a:rPr>
              <a:t>www.thefa.com/~/media/ACFF26069B6A4156B8375A3475A2E658.ashx</a:t>
            </a:r>
            <a:endParaRPr lang="en-US" sz="1600" dirty="0"/>
          </a:p>
          <a:p>
            <a:pPr marL="0" indent="0">
              <a:buNone/>
            </a:pPr>
            <a:endParaRPr lang="en-GB" sz="2200" dirty="0"/>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86731124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260648"/>
            <a:ext cx="8229600" cy="1143000"/>
          </a:xfrm>
        </p:spPr>
        <p:txBody>
          <a:bodyPr/>
          <a:lstStyle/>
          <a:p>
            <a:r>
              <a:rPr lang="en-GB" dirty="0">
                <a:solidFill>
                  <a:schemeClr val="tx2"/>
                </a:solidFill>
              </a:rPr>
              <a:t>Title &amp; Source</a:t>
            </a:r>
          </a:p>
        </p:txBody>
      </p:sp>
      <p:sp>
        <p:nvSpPr>
          <p:cNvPr id="3" name="Content Placeholder 2"/>
          <p:cNvSpPr>
            <a:spLocks noGrp="1"/>
          </p:cNvSpPr>
          <p:nvPr>
            <p:ph idx="1"/>
          </p:nvPr>
        </p:nvSpPr>
        <p:spPr>
          <a:xfrm>
            <a:off x="35496" y="1417638"/>
            <a:ext cx="8784976" cy="4171602"/>
          </a:xfrm>
        </p:spPr>
        <p:txBody>
          <a:bodyPr>
            <a:normAutofit lnSpcReduction="10000"/>
          </a:bodyPr>
          <a:lstStyle/>
          <a:p>
            <a:pPr marL="0" indent="0">
              <a:buNone/>
            </a:pPr>
            <a:r>
              <a:rPr lang="en-GB" dirty="0" err="1"/>
              <a:t>Cricitally</a:t>
            </a:r>
            <a:r>
              <a:rPr lang="en-GB" dirty="0"/>
              <a:t> evaluate the success of the Wales national football team and its success at Euro 2016, how has this impacted local football in Swansea, has it increased participation or increased awareness of the game. </a:t>
            </a:r>
            <a:endParaRPr lang="en-GB" sz="1000" dirty="0"/>
          </a:p>
          <a:p>
            <a:pPr marL="0" indent="0">
              <a:buNone/>
            </a:pPr>
            <a:r>
              <a:rPr lang="en-GB" sz="1600" dirty="0">
                <a:hlinkClick r:id="rId2"/>
              </a:rPr>
              <a:t>http://welshfootballtrust.org.uk/news/WFT104293.ink</a:t>
            </a:r>
            <a:endParaRPr lang="en-GB" sz="1600" dirty="0"/>
          </a:p>
          <a:p>
            <a:pPr marL="0" indent="0">
              <a:buNone/>
            </a:pPr>
            <a:r>
              <a:rPr lang="en-GB" sz="1600" dirty="0">
                <a:hlinkClick r:id="rId3"/>
              </a:rPr>
              <a:t>http://www.bbc.co.uk/news/uk-wales-36540991</a:t>
            </a:r>
            <a:endParaRPr lang="en-GB" sz="1600" dirty="0"/>
          </a:p>
          <a:p>
            <a:pPr marL="0" indent="0">
              <a:buNone/>
            </a:pPr>
            <a:r>
              <a:rPr lang="en-GB" sz="1600" dirty="0">
                <a:hlinkClick r:id="rId4"/>
              </a:rPr>
              <a:t>http://www.senedd.assembly.wales/documents/s17863/Consultation%20Response%20-%20PS%2010%20Football%20Association%20of%20Wales%20and%20the%20Welsh%20Football%20Trust.html?CT=2</a:t>
            </a:r>
            <a:endParaRPr lang="en-GB" sz="1600" dirty="0"/>
          </a:p>
          <a:p>
            <a:pPr marL="0" indent="0">
              <a:buNone/>
            </a:pPr>
            <a:r>
              <a:rPr lang="en-GB" sz="1600" dirty="0">
                <a:hlinkClick r:id="rId5"/>
              </a:rPr>
              <a:t>https://www.russellgeorge.com</a:t>
            </a:r>
            <a:r>
              <a:rPr lang="en-GB" sz="1600">
                <a:hlinkClick r:id="rId5"/>
              </a:rPr>
              <a:t>/news/welsh-conservatives-debate-public-health-legacy-euro-2016</a:t>
            </a:r>
            <a:endParaRPr lang="en-GB" sz="1600"/>
          </a:p>
          <a:p>
            <a:pPr marL="0" indent="0">
              <a:buNone/>
            </a:pPr>
            <a:endParaRPr lang="en-GB" sz="1600" dirty="0"/>
          </a:p>
          <a:p>
            <a:pPr marL="0" indent="0">
              <a:buNone/>
            </a:pPr>
            <a:endParaRPr lang="en-GB" dirty="0"/>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15729286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solidFill>
                  <a:srgbClr val="0070C0"/>
                </a:solidFill>
              </a:rPr>
              <a:t>GO IT ALONE</a:t>
            </a:r>
          </a:p>
        </p:txBody>
      </p:sp>
      <p:sp>
        <p:nvSpPr>
          <p:cNvPr id="3" name="Content Placeholder 2"/>
          <p:cNvSpPr>
            <a:spLocks noGrp="1"/>
          </p:cNvSpPr>
          <p:nvPr>
            <p:ph idx="1"/>
          </p:nvPr>
        </p:nvSpPr>
        <p:spPr/>
        <p:txBody>
          <a:bodyPr/>
          <a:lstStyle/>
          <a:p>
            <a:pPr marL="0" indent="0">
              <a:buNone/>
            </a:pPr>
            <a:endParaRPr lang="en-GB" dirty="0"/>
          </a:p>
          <a:p>
            <a:pPr marL="0" indent="0" algn="ctr">
              <a:buNone/>
            </a:pPr>
            <a:r>
              <a:rPr lang="en-GB" dirty="0"/>
              <a:t>Needs Approval – </a:t>
            </a:r>
            <a:r>
              <a:rPr lang="en-GB" dirty="0">
                <a:hlinkClick r:id="rId2"/>
              </a:rPr>
              <a:t>Andrew.thomas@uwtsd.ac.uk</a:t>
            </a:r>
            <a:endParaRPr lang="en-GB" dirty="0"/>
          </a:p>
          <a:p>
            <a:pPr marL="0" indent="0">
              <a:buNone/>
            </a:pPr>
            <a:endParaRPr lang="en-GB" dirty="0"/>
          </a:p>
          <a:p>
            <a:pPr marL="0" indent="0" algn="ctr">
              <a:buNone/>
            </a:pPr>
            <a:r>
              <a:rPr lang="en-GB" dirty="0"/>
              <a:t>&amp;</a:t>
            </a:r>
          </a:p>
          <a:p>
            <a:pPr marL="0" indent="0" algn="ctr">
              <a:buNone/>
            </a:pPr>
            <a:r>
              <a:rPr lang="en-GB" dirty="0"/>
              <a:t>Allocated supervisor </a:t>
            </a:r>
          </a:p>
        </p:txBody>
      </p:sp>
    </p:spTree>
    <p:extLst>
      <p:ext uri="{BB962C8B-B14F-4D97-AF65-F5344CB8AC3E}">
        <p14:creationId xmlns:p14="http://schemas.microsoft.com/office/powerpoint/2010/main" val="26512814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http://schemas.microsoft.com/office/2006/documentManagement/types"/>
    <ds:schemaRef ds:uri="http://www.w3.org/XML/1998/namespace"/>
    <ds:schemaRef ds:uri="http://purl.org/dc/elements/1.1/"/>
    <ds:schemaRef ds:uri="http://purl.org/dc/terms/"/>
    <ds:schemaRef ds:uri="http://schemas.microsoft.com/office/infopath/2007/PartnerControls"/>
    <ds:schemaRef ds:uri="http://schemas.openxmlformats.org/package/2006/metadata/core-properties"/>
    <ds:schemaRef ds:uri="303dbf9b-b85b-46a0-94f1-894078c07ecd"/>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7534</TotalTime>
  <Words>3267</Words>
  <Application>Microsoft Office PowerPoint</Application>
  <PresentationFormat>On-screen Show (4:3)</PresentationFormat>
  <Paragraphs>316</Paragraphs>
  <Slides>40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40</vt:i4>
      </vt:variant>
    </vt:vector>
  </HeadingPairs>
  <TitlesOfParts>
    <vt:vector size="44" baseType="lpstr">
      <vt:lpstr>Arial</vt:lpstr>
      <vt:lpstr>Calibri</vt:lpstr>
      <vt:lpstr>Myriad Pro</vt:lpstr>
      <vt:lpstr>20140311PresentationUWTSDTemplate</vt:lpstr>
      <vt:lpstr>Sports Industry  Research Project             M6X02100 </vt:lpstr>
      <vt:lpstr>Aims</vt:lpstr>
      <vt:lpstr>Assessments</vt:lpstr>
      <vt:lpstr>Assessment 1 - Project Proposal </vt:lpstr>
      <vt:lpstr>Assessment 2 – Research Project</vt:lpstr>
      <vt:lpstr>Options  Go Alone? </vt:lpstr>
      <vt:lpstr>PowerPoint Presentation</vt:lpstr>
      <vt:lpstr>Title &amp; Source</vt:lpstr>
      <vt:lpstr>Title &amp; Source</vt:lpstr>
      <vt:lpstr>Title &amp; Source</vt:lpstr>
      <vt:lpstr>Title &amp; Source</vt:lpstr>
      <vt:lpstr>Title &amp; Source</vt:lpstr>
      <vt:lpstr>Title &amp; Source</vt:lpstr>
      <vt:lpstr>Title &amp; Source</vt:lpstr>
      <vt:lpstr>Title &amp; Source</vt:lpstr>
      <vt:lpstr>Title &amp; Source</vt:lpstr>
      <vt:lpstr>Title &amp; Source</vt:lpstr>
      <vt:lpstr>Title &amp; Source</vt:lpstr>
      <vt:lpstr>Title &amp; Source</vt:lpstr>
      <vt:lpstr>Title &amp; Source</vt:lpstr>
      <vt:lpstr>Title and Source</vt:lpstr>
      <vt:lpstr>Title and Source </vt:lpstr>
      <vt:lpstr>Title and Source </vt:lpstr>
      <vt:lpstr>Title and Source </vt:lpstr>
      <vt:lpstr>Title &amp; Source</vt:lpstr>
      <vt:lpstr>Title &amp; Source</vt:lpstr>
      <vt:lpstr>Title &amp; Source</vt:lpstr>
      <vt:lpstr>Critically evaluate the the use of adaptive games(game sense) for the acquisition of skills within the WRU player and coach development pathways</vt:lpstr>
      <vt:lpstr>Critically evaluate the provision of sport for primary age children in both affluent and deprived areas of Swansea and compare and contrast your findings</vt:lpstr>
      <vt:lpstr>Research and critically evaluate the reasons for the drop in the number of senior male rugby players in Wales</vt:lpstr>
      <vt:lpstr>Research and evaluate the role of Welsh GB’s in developing the social skills of young athletes.</vt:lpstr>
      <vt:lpstr>Title &amp; Source</vt:lpstr>
      <vt:lpstr>Title &amp; Source</vt:lpstr>
      <vt:lpstr>Title &amp; Source</vt:lpstr>
      <vt:lpstr>Title &amp; Source</vt:lpstr>
      <vt:lpstr>Title &amp; Source</vt:lpstr>
      <vt:lpstr>Title &amp; Source</vt:lpstr>
      <vt:lpstr>Title &amp; Source</vt:lpstr>
      <vt:lpstr>Title &amp; Source</vt:lpstr>
      <vt:lpstr>GO IT ALONE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Andrew Thomas</cp:lastModifiedBy>
  <cp:revision>31</cp:revision>
  <dcterms:created xsi:type="dcterms:W3CDTF">2015-04-14T15:21:28Z</dcterms:created>
  <dcterms:modified xsi:type="dcterms:W3CDTF">2017-10-15T19:44:14Z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