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7" r:id="rId4"/>
    <p:sldId id="259" r:id="rId5"/>
    <p:sldId id="272" r:id="rId6"/>
    <p:sldId id="265" r:id="rId7"/>
    <p:sldId id="270" r:id="rId8"/>
    <p:sldId id="266" r:id="rId9"/>
    <p:sldId id="269" r:id="rId10"/>
    <p:sldId id="271" r:id="rId11"/>
    <p:sldId id="267" r:id="rId12"/>
    <p:sldId id="268" r:id="rId13"/>
    <p:sldId id="274" r:id="rId14"/>
    <p:sldId id="27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35" autoAdjust="0"/>
    <p:restoredTop sz="94660"/>
  </p:normalViewPr>
  <p:slideViewPr>
    <p:cSldViewPr snapToGrid="0">
      <p:cViewPr varScale="1">
        <p:scale>
          <a:sx n="72" d="100"/>
          <a:sy n="72" d="100"/>
        </p:scale>
        <p:origin x="40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3/12/2020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3/12/2020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3/12/2020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3/12/2020</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3.jpeg"/><Relationship Id="rId7"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5.jpeg"/><Relationship Id="rId5" Type="http://schemas.microsoft.com/office/2007/relationships/hdphoto" Target="../media/hdphoto1.wdp"/><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cZdOyeUbfPU" TargetMode="Externa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equalityintourism.org/our-vision/" TargetMode="External"/><Relationship Id="rId2" Type="http://schemas.openxmlformats.org/officeDocument/2006/relationships/hyperlink" Target="https://www.visitscotland.org/binaries/content/assets/dot-org/pdf/policies/equality-outcomes-and-mainstreaming-report-april-2015.pdf" TargetMode="External"/><Relationship Id="rId1" Type="http://schemas.openxmlformats.org/officeDocument/2006/relationships/slideLayout" Target="../slideLayouts/slideLayout6.xml"/><Relationship Id="rId4" Type="http://schemas.openxmlformats.org/officeDocument/2006/relationships/hyperlink" Target="http://equalityintourism.org/wp-content/uploads/2013/07/Sun_Sand_Ceiling_F.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Equality and diversity </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229658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Equality and diversity </a:t>
            </a:r>
          </a:p>
        </p:txBody>
      </p:sp>
      <p:sp>
        <p:nvSpPr>
          <p:cNvPr id="3" name="Content Placeholder 2"/>
          <p:cNvSpPr>
            <a:spLocks noGrp="1"/>
          </p:cNvSpPr>
          <p:nvPr>
            <p:ph idx="1"/>
          </p:nvPr>
        </p:nvSpPr>
        <p:spPr>
          <a:xfrm>
            <a:off x="1451579" y="2107172"/>
            <a:ext cx="9603275" cy="3450613"/>
          </a:xfrm>
        </p:spPr>
        <p:txBody>
          <a:bodyPr/>
          <a:lstStyle/>
          <a:p>
            <a:pPr>
              <a:lnSpc>
                <a:spcPct val="90000"/>
              </a:lnSpc>
            </a:pPr>
            <a:r>
              <a:rPr lang="en-GB" altLang="en-US" sz="2400" dirty="0"/>
              <a:t>Equality and Diversity is the current term used for ‘Equal Opportunities’.</a:t>
            </a:r>
          </a:p>
          <a:p>
            <a:pPr>
              <a:lnSpc>
                <a:spcPct val="90000"/>
              </a:lnSpc>
            </a:pPr>
            <a:r>
              <a:rPr lang="en-GB" altLang="en-US" sz="2400" dirty="0"/>
              <a:t>It is the legal obligation to protect against discrimination.</a:t>
            </a:r>
          </a:p>
          <a:p>
            <a:pPr>
              <a:lnSpc>
                <a:spcPct val="90000"/>
              </a:lnSpc>
            </a:pPr>
            <a:r>
              <a:rPr lang="en-GB" altLang="en-US" sz="2400" dirty="0"/>
              <a:t>Discrimination can be against a person’s sex, gender, disability, sexual orientation, religion, belief, race or age.</a:t>
            </a:r>
          </a:p>
          <a:p>
            <a:pPr>
              <a:lnSpc>
                <a:spcPct val="90000"/>
              </a:lnSpc>
            </a:pPr>
            <a:r>
              <a:rPr lang="en-GB" altLang="en-US" sz="2400" dirty="0"/>
              <a:t>What do you think  the definition of Equality &amp; Diversity might be?</a:t>
            </a:r>
          </a:p>
          <a:p>
            <a:endParaRPr lang="en-GB" dirty="0"/>
          </a:p>
        </p:txBody>
      </p:sp>
    </p:spTree>
    <p:extLst>
      <p:ext uri="{BB962C8B-B14F-4D97-AF65-F5344CB8AC3E}">
        <p14:creationId xmlns:p14="http://schemas.microsoft.com/office/powerpoint/2010/main" val="2504099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 </a:t>
            </a:r>
          </a:p>
        </p:txBody>
      </p:sp>
      <p:sp>
        <p:nvSpPr>
          <p:cNvPr id="3" name="Rectangle 2"/>
          <p:cNvSpPr/>
          <p:nvPr/>
        </p:nvSpPr>
        <p:spPr>
          <a:xfrm>
            <a:off x="2560320" y="2850957"/>
            <a:ext cx="7215447" cy="1200329"/>
          </a:xfrm>
          <a:prstGeom prst="rect">
            <a:avLst/>
          </a:prstGeom>
        </p:spPr>
        <p:txBody>
          <a:bodyPr wrap="square">
            <a:spAutoFit/>
          </a:bodyPr>
          <a:lstStyle/>
          <a:p>
            <a:r>
              <a:rPr lang="en-GB" altLang="en-US" sz="2400" dirty="0"/>
              <a:t>Equality – ‘equal rights and treatment to all individuals’</a:t>
            </a:r>
          </a:p>
          <a:p>
            <a:endParaRPr lang="en-GB" altLang="en-US" sz="2400" dirty="0"/>
          </a:p>
          <a:p>
            <a:r>
              <a:rPr lang="en-GB" altLang="en-US" sz="2400" dirty="0"/>
              <a:t>Diversity – ‘difference from what is normal or expected’</a:t>
            </a:r>
          </a:p>
        </p:txBody>
      </p:sp>
    </p:spTree>
    <p:extLst>
      <p:ext uri="{BB962C8B-B14F-4D97-AF65-F5344CB8AC3E}">
        <p14:creationId xmlns:p14="http://schemas.microsoft.com/office/powerpoint/2010/main" val="2622682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a:t>
            </a:r>
          </a:p>
        </p:txBody>
      </p:sp>
      <p:sp>
        <p:nvSpPr>
          <p:cNvPr id="3" name="Rectangle 2"/>
          <p:cNvSpPr/>
          <p:nvPr/>
        </p:nvSpPr>
        <p:spPr>
          <a:xfrm>
            <a:off x="1451579" y="2183398"/>
            <a:ext cx="6096000" cy="2677656"/>
          </a:xfrm>
          <a:prstGeom prst="rect">
            <a:avLst/>
          </a:prstGeom>
        </p:spPr>
        <p:txBody>
          <a:bodyPr>
            <a:spAutoFit/>
          </a:bodyPr>
          <a:lstStyle/>
          <a:p>
            <a:r>
              <a:rPr lang="en-GB" altLang="en-US" sz="2400" dirty="0">
                <a:cs typeface="Times New Roman" panose="02020603050405020304" pitchFamily="18" charset="0"/>
              </a:rPr>
              <a:t>Draw one of the following:</a:t>
            </a:r>
          </a:p>
          <a:p>
            <a:endParaRPr lang="en-GB" altLang="en-US" sz="2400" dirty="0">
              <a:cs typeface="Times New Roman" panose="02020603050405020304" pitchFamily="18" charset="0"/>
            </a:endParaRPr>
          </a:p>
          <a:p>
            <a:pPr marL="342900" indent="-342900">
              <a:buFont typeface="Arial" panose="020B0604020202020204" pitchFamily="34" charset="0"/>
              <a:buChar char="•"/>
            </a:pPr>
            <a:r>
              <a:rPr lang="en-GB" altLang="en-US" sz="2400" dirty="0">
                <a:cs typeface="Times New Roman" panose="02020603050405020304" pitchFamily="18" charset="0"/>
              </a:rPr>
              <a:t>Footballer</a:t>
            </a:r>
          </a:p>
          <a:p>
            <a:pPr marL="342900" indent="-342900">
              <a:buFont typeface="Arial" panose="020B0604020202020204" pitchFamily="34" charset="0"/>
              <a:buChar char="•"/>
            </a:pPr>
            <a:r>
              <a:rPr lang="en-GB" altLang="en-US" sz="2400" dirty="0">
                <a:cs typeface="Times New Roman" panose="02020603050405020304" pitchFamily="18" charset="0"/>
              </a:rPr>
              <a:t>Athlete</a:t>
            </a:r>
          </a:p>
          <a:p>
            <a:pPr marL="342900" indent="-342900">
              <a:buFont typeface="Arial" panose="020B0604020202020204" pitchFamily="34" charset="0"/>
              <a:buChar char="•"/>
            </a:pPr>
            <a:r>
              <a:rPr lang="en-GB" altLang="en-US" sz="2400" dirty="0">
                <a:cs typeface="Times New Roman" panose="02020603050405020304" pitchFamily="18" charset="0"/>
              </a:rPr>
              <a:t>Receptionist</a:t>
            </a:r>
          </a:p>
          <a:p>
            <a:pPr marL="342900" indent="-342900">
              <a:buFont typeface="Arial" panose="020B0604020202020204" pitchFamily="34" charset="0"/>
              <a:buChar char="•"/>
            </a:pPr>
            <a:r>
              <a:rPr lang="en-GB" altLang="en-US" sz="2400" dirty="0">
                <a:cs typeface="Times New Roman" panose="02020603050405020304" pitchFamily="18" charset="0"/>
              </a:rPr>
              <a:t>Construction Worker</a:t>
            </a:r>
          </a:p>
          <a:p>
            <a:pPr marL="342900" indent="-342900">
              <a:buFont typeface="Arial" panose="020B0604020202020204" pitchFamily="34" charset="0"/>
              <a:buChar char="•"/>
            </a:pPr>
            <a:r>
              <a:rPr lang="en-GB" altLang="en-US" sz="2400" dirty="0">
                <a:cs typeface="Times New Roman" panose="02020603050405020304" pitchFamily="18" charset="0"/>
              </a:rPr>
              <a:t>Beauty Therapist</a:t>
            </a:r>
          </a:p>
        </p:txBody>
      </p:sp>
    </p:spTree>
    <p:extLst>
      <p:ext uri="{BB962C8B-B14F-4D97-AF65-F5344CB8AC3E}">
        <p14:creationId xmlns:p14="http://schemas.microsoft.com/office/powerpoint/2010/main" val="162197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mage result for sumo wrestling"/>
          <p:cNvPicPr>
            <a:picLocks noChangeAspect="1" noChangeArrowheads="1"/>
          </p:cNvPicPr>
          <p:nvPr/>
        </p:nvPicPr>
        <p:blipFill rotWithShape="1">
          <a:blip r:embed="rId2">
            <a:extLst>
              <a:ext uri="{28A0092B-C50C-407E-A947-70E740481C1C}">
                <a14:useLocalDpi xmlns:a14="http://schemas.microsoft.com/office/drawing/2010/main" val="0"/>
              </a:ext>
            </a:extLst>
          </a:blip>
          <a:srcRect l="9753" r="38428" b="11412"/>
          <a:stretch/>
        </p:blipFill>
        <p:spPr bwMode="auto">
          <a:xfrm>
            <a:off x="681644" y="602359"/>
            <a:ext cx="2094807" cy="238743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Image result for male receptionis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86369" y="3639984"/>
            <a:ext cx="3483436" cy="217714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Image may contain: 2 people, people smiling, close-up"/>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8889" b="63056" l="54792" r="86319">
                        <a14:foregroundMark x1="77292" y1="47407" x2="77292" y2="47407"/>
                        <a14:foregroundMark x1="79028" y1="52222" x2="79028" y2="52222"/>
                        <a14:foregroundMark x1="77222" y1="53611" x2="77222" y2="53611"/>
                        <a14:foregroundMark x1="76250" y1="55648" x2="76250" y2="55648"/>
                        <a14:backgroundMark x1="77500" y1="55278" x2="79028" y2="55648"/>
                        <a14:backgroundMark x1="79028" y1="55648" x2="79028" y2="55648"/>
                        <a14:backgroundMark x1="79028" y1="55648" x2="79028" y2="55648"/>
                        <a14:backgroundMark x1="79514" y1="55278" x2="79514" y2="55278"/>
                        <a14:backgroundMark x1="79514" y1="53889" x2="79514" y2="53889"/>
                        <a14:backgroundMark x1="79514" y1="53241" x2="79514" y2="53241"/>
                        <a14:backgroundMark x1="81250" y1="47963" x2="81250" y2="47963"/>
                        <a14:backgroundMark x1="80833" y1="50000" x2="80833" y2="50000"/>
                        <a14:backgroundMark x1="80694" y1="51759" x2="80694" y2="51759"/>
                        <a14:backgroundMark x1="80486" y1="53241" x2="80486" y2="53241"/>
                        <a14:backgroundMark x1="79375" y1="56389" x2="79375" y2="56389"/>
                        <a14:backgroundMark x1="76944" y1="56667" x2="77500" y2="56667"/>
                        <a14:backgroundMark x1="78056" y1="55926" x2="78056" y2="55926"/>
                        <a14:backgroundMark x1="79028" y1="53704" x2="79028" y2="53704"/>
                        <a14:backgroundMark x1="79167" y1="52685" x2="79167" y2="52685"/>
                        <a14:backgroundMark x1="79722" y1="51759" x2="79722" y2="51759"/>
                        <a14:backgroundMark x1="80278" y1="50741" x2="80278" y2="50741"/>
                        <a14:backgroundMark x1="80278" y1="50741" x2="80278" y2="50741"/>
                        <a14:backgroundMark x1="80694" y1="50000" x2="80694" y2="50000"/>
                        <a14:backgroundMark x1="80694" y1="49259" x2="80694" y2="49259"/>
                        <a14:backgroundMark x1="80833" y1="48704" x2="80833" y2="48704"/>
                        <a14:backgroundMark x1="81458" y1="48519" x2="81458" y2="48519"/>
                        <a14:backgroundMark x1="80694" y1="46019" x2="80694" y2="46019"/>
                        <a14:backgroundMark x1="81042" y1="44259" x2="81042" y2="44259"/>
                        <a14:backgroundMark x1="81250" y1="43519" x2="81250" y2="43519"/>
                        <a14:backgroundMark x1="80694" y1="42593" x2="80694" y2="42593"/>
                        <a14:backgroundMark x1="81458" y1="42315" x2="81458" y2="42315"/>
                        <a14:backgroundMark x1="80694" y1="45278" x2="80694" y2="45278"/>
                        <a14:backgroundMark x1="80833" y1="47500" x2="80833" y2="47500"/>
                        <a14:backgroundMark x1="80833" y1="49444" x2="80833" y2="49444"/>
                        <a14:backgroundMark x1="79583" y1="51759" x2="79583" y2="51759"/>
                        <a14:backgroundMark x1="81458" y1="43056" x2="81458" y2="41574"/>
                        <a14:backgroundMark x1="81458" y1="41111" x2="81458" y2="41111"/>
                      </a14:backgroundRemoval>
                    </a14:imgEffect>
                  </a14:imgLayer>
                </a14:imgProps>
              </a:ext>
              <a:ext uri="{28A0092B-C50C-407E-A947-70E740481C1C}">
                <a14:useLocalDpi xmlns:a14="http://schemas.microsoft.com/office/drawing/2010/main" val="0"/>
              </a:ext>
            </a:extLst>
          </a:blip>
          <a:srcRect l="54185" t="9166" r="18575" b="43327"/>
          <a:stretch/>
        </p:blipFill>
        <p:spPr bwMode="auto">
          <a:xfrm>
            <a:off x="3027869" y="3905991"/>
            <a:ext cx="546964" cy="71549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Image result for construction worker femal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14480" y="602359"/>
            <a:ext cx="3390002" cy="226000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Image result for male beauty therapist"/>
          <p:cNvPicPr>
            <a:picLocks noChangeAspect="1" noChangeArrowheads="1"/>
          </p:cNvPicPr>
          <p:nvPr/>
        </p:nvPicPr>
        <p:blipFill rotWithShape="1">
          <a:blip r:embed="rId7">
            <a:extLst>
              <a:ext uri="{28A0092B-C50C-407E-A947-70E740481C1C}">
                <a14:useLocalDpi xmlns:a14="http://schemas.microsoft.com/office/drawing/2010/main" val="0"/>
              </a:ext>
            </a:extLst>
          </a:blip>
          <a:srcRect l="3258" t="2566" r="2109" b="1511"/>
          <a:stretch/>
        </p:blipFill>
        <p:spPr bwMode="auto">
          <a:xfrm>
            <a:off x="6608617" y="3250276"/>
            <a:ext cx="2826327" cy="252706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848600" y="532015"/>
            <a:ext cx="4005348" cy="2253008"/>
          </a:xfrm>
          <a:prstGeom prst="rect">
            <a:avLst/>
          </a:prstGeom>
        </p:spPr>
      </p:pic>
    </p:spTree>
    <p:extLst>
      <p:ext uri="{BB962C8B-B14F-4D97-AF65-F5344CB8AC3E}">
        <p14:creationId xmlns:p14="http://schemas.microsoft.com/office/powerpoint/2010/main" val="386318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diversity?</a:t>
            </a:r>
          </a:p>
        </p:txBody>
      </p:sp>
      <p:sp>
        <p:nvSpPr>
          <p:cNvPr id="3" name="Rectangle 2"/>
          <p:cNvSpPr/>
          <p:nvPr/>
        </p:nvSpPr>
        <p:spPr>
          <a:xfrm>
            <a:off x="1268698" y="2145801"/>
            <a:ext cx="9220514" cy="3400546"/>
          </a:xfrm>
          <a:prstGeom prst="rect">
            <a:avLst/>
          </a:prstGeom>
        </p:spPr>
        <p:txBody>
          <a:bodyPr wrap="square">
            <a:spAutoFit/>
          </a:bodyPr>
          <a:lstStyle/>
          <a:p>
            <a:pPr>
              <a:lnSpc>
                <a:spcPct val="107000"/>
              </a:lnSpc>
              <a:spcAft>
                <a:spcPts val="800"/>
              </a:spcAft>
            </a:pPr>
            <a:r>
              <a:rPr lang="en-GB" dirty="0">
                <a:ea typeface="Calibri" panose="020F0502020204030204" pitchFamily="34" charset="0"/>
                <a:cs typeface="Calibri" panose="020F0502020204030204" pitchFamily="34" charset="0"/>
              </a:rPr>
              <a:t>Diversity is defined broadly as “any significant difference that distinguishes one individual from another”(kreitz, 2008, p. 102). </a:t>
            </a:r>
          </a:p>
          <a:p>
            <a:pPr>
              <a:lnSpc>
                <a:spcPct val="107000"/>
              </a:lnSpc>
              <a:spcAft>
                <a:spcPts val="800"/>
              </a:spcAft>
            </a:pPr>
            <a:r>
              <a:rPr lang="en-GB" dirty="0">
                <a:ea typeface="Calibri" panose="020F0502020204030204" pitchFamily="34" charset="0"/>
                <a:cs typeface="Calibri" panose="020F0502020204030204" pitchFamily="34" charset="0"/>
              </a:rPr>
              <a:t>According to Dobbs (1996), diversity refers to any perceived difference among individuals such as age, sexual preference, geographic origin, life style, profession, functional specialty, and position or tenure with an organization.</a:t>
            </a:r>
          </a:p>
          <a:p>
            <a:pPr>
              <a:lnSpc>
                <a:spcPct val="107000"/>
              </a:lnSpc>
              <a:spcAft>
                <a:spcPts val="800"/>
              </a:spcAft>
            </a:pPr>
            <a:r>
              <a:rPr lang="en-GB" dirty="0"/>
              <a:t>Diversity can be seen in terms of visible (colour, gender, age) and non-visible differences (religion, culture, disability) and it is founded on the premise that harnessing these differences will create a productive environment in which everybody feels valued.</a:t>
            </a:r>
          </a:p>
          <a:p>
            <a:pPr>
              <a:lnSpc>
                <a:spcPct val="107000"/>
              </a:lnSpc>
              <a:spcAft>
                <a:spcPts val="800"/>
              </a:spcAft>
            </a:pPr>
            <a:endParaRPr lang="en-GB" sz="16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3"/>
          <p:cNvSpPr/>
          <p:nvPr/>
        </p:nvSpPr>
        <p:spPr>
          <a:xfrm>
            <a:off x="166537" y="5546347"/>
            <a:ext cx="4973606" cy="369332"/>
          </a:xfrm>
          <a:prstGeom prst="rect">
            <a:avLst/>
          </a:prstGeom>
        </p:spPr>
        <p:txBody>
          <a:bodyPr wrap="none">
            <a:spAutoFit/>
          </a:bodyPr>
          <a:lstStyle/>
          <a:p>
            <a:r>
              <a:rPr lang="en-GB" dirty="0">
                <a:hlinkClick r:id="rId2"/>
              </a:rPr>
              <a:t>https://www.youtube.com/watch?v=cZdOyeUbfPU</a:t>
            </a:r>
            <a:r>
              <a:rPr lang="en-GB" dirty="0"/>
              <a:t> </a:t>
            </a:r>
          </a:p>
        </p:txBody>
      </p:sp>
    </p:spTree>
    <p:extLst>
      <p:ext uri="{BB962C8B-B14F-4D97-AF65-F5344CB8AC3E}">
        <p14:creationId xmlns:p14="http://schemas.microsoft.com/office/powerpoint/2010/main" val="713641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Diversity within the tourism industry </a:t>
            </a:r>
          </a:p>
        </p:txBody>
      </p:sp>
      <p:sp>
        <p:nvSpPr>
          <p:cNvPr id="3" name="Rectangle 2"/>
          <p:cNvSpPr/>
          <p:nvPr/>
        </p:nvSpPr>
        <p:spPr>
          <a:xfrm>
            <a:off x="1451579" y="2647715"/>
            <a:ext cx="9928545" cy="1870512"/>
          </a:xfrm>
          <a:prstGeom prst="rect">
            <a:avLst/>
          </a:prstGeom>
        </p:spPr>
        <p:txBody>
          <a:bodyPr wrap="square">
            <a:spAutoFit/>
          </a:bodyPr>
          <a:lstStyle/>
          <a:p>
            <a:pPr marL="342900" lvl="0" indent="-342900">
              <a:lnSpc>
                <a:spcPct val="107000"/>
              </a:lnSpc>
              <a:spcAft>
                <a:spcPts val="0"/>
              </a:spcAft>
              <a:buFont typeface="Symbol" panose="05050102010706020507" pitchFamily="18" charset="2"/>
              <a:buChar char=""/>
            </a:pPr>
            <a:r>
              <a:rPr lang="en-GB" dirty="0">
                <a:latin typeface="+mj-lt"/>
                <a:ea typeface="Calibri" panose="020F0502020204030204" pitchFamily="34" charset="0"/>
                <a:cs typeface="Calibri" panose="020F0502020204030204" pitchFamily="34" charset="0"/>
              </a:rPr>
              <a:t>The hospitality and tourism industries are service-based; their job is to satisfy their guests. It’s not as simple as that, however. To grow the business, the industry must attract more people, and with that increase comes a greater exposure to differing cultures.</a:t>
            </a:r>
            <a:endParaRPr lang="en-GB" sz="1600" dirty="0">
              <a:latin typeface="+mj-lt"/>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dirty="0">
                <a:latin typeface="+mj-lt"/>
                <a:ea typeface="Calibri" panose="020F0502020204030204" pitchFamily="34" charset="0"/>
                <a:cs typeface="Calibri" panose="020F0502020204030204" pitchFamily="34" charset="0"/>
              </a:rPr>
              <a:t>High turnover has been a factor.</a:t>
            </a:r>
            <a:endParaRPr lang="en-GB" sz="1600" dirty="0">
              <a:latin typeface="+mj-l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dirty="0">
                <a:latin typeface="+mj-lt"/>
                <a:ea typeface="Calibri" panose="020F0502020204030204" pitchFamily="34" charset="0"/>
                <a:cs typeface="Calibri" panose="020F0502020204030204" pitchFamily="34" charset="0"/>
              </a:rPr>
              <a:t>Many businesses must recognize the advantages of developing a deeper understanding and appreciation for differing cultures at work to create a successful employee.</a:t>
            </a:r>
            <a:endParaRPr lang="en-GB" sz="16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84291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a:t>
            </a:r>
          </a:p>
        </p:txBody>
      </p:sp>
      <p:sp>
        <p:nvSpPr>
          <p:cNvPr id="3" name="Rectangle 2"/>
          <p:cNvSpPr/>
          <p:nvPr/>
        </p:nvSpPr>
        <p:spPr>
          <a:xfrm>
            <a:off x="1451579" y="2241840"/>
            <a:ext cx="10261054" cy="2200089"/>
          </a:xfrm>
          <a:prstGeom prst="rect">
            <a:avLst/>
          </a:prstGeom>
        </p:spPr>
        <p:txBody>
          <a:bodyPr wrap="square">
            <a:spAutoFit/>
          </a:bodyPr>
          <a:lstStyle/>
          <a:p>
            <a:pPr marL="342900" lvl="0" indent="-342900">
              <a:lnSpc>
                <a:spcPct val="107000"/>
              </a:lnSpc>
              <a:spcAft>
                <a:spcPts val="0"/>
              </a:spcAft>
              <a:buFont typeface="Symbol" panose="05050102010706020507" pitchFamily="18" charset="2"/>
              <a:buChar char=""/>
            </a:pPr>
            <a:r>
              <a:rPr lang="en-GB" sz="1600" dirty="0">
                <a:ea typeface="Calibri" panose="020F0502020204030204" pitchFamily="34" charset="0"/>
                <a:cs typeface="Calibri" panose="020F0502020204030204" pitchFamily="34" charset="0"/>
              </a:rPr>
              <a:t>Attracting candidates of all backgrounds provides the best chance of hiring stellar employees. </a:t>
            </a:r>
            <a:endParaRPr lang="en-GB" sz="1600" dirty="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600" dirty="0">
                <a:ea typeface="Calibri" panose="020F0502020204030204" pitchFamily="34" charset="0"/>
                <a:cs typeface="Calibri" panose="020F0502020204030204" pitchFamily="34" charset="0"/>
              </a:rPr>
              <a:t>A diverse workforce allows for positive organizational culture.</a:t>
            </a:r>
            <a:endParaRPr lang="en-GB" sz="1600" dirty="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600" dirty="0">
                <a:ea typeface="Calibri" panose="020F0502020204030204" pitchFamily="34" charset="0"/>
                <a:cs typeface="Calibri" panose="020F0502020204030204" pitchFamily="34" charset="0"/>
              </a:rPr>
              <a:t>A welcoming workplace encourages employee loyalty</a:t>
            </a:r>
            <a:endParaRPr lang="en-GB" sz="1600" dirty="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600" dirty="0">
                <a:ea typeface="Calibri" panose="020F0502020204030204" pitchFamily="34" charset="0"/>
                <a:cs typeface="Calibri" panose="020F0502020204030204" pitchFamily="34" charset="0"/>
              </a:rPr>
              <a:t>Promoting diversity can help build a stronger corporate culture. </a:t>
            </a:r>
            <a:endParaRPr lang="en-GB" sz="1600" dirty="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600" dirty="0">
                <a:ea typeface="Calibri" panose="020F0502020204030204" pitchFamily="34" charset="0"/>
                <a:cs typeface="Calibri" panose="020F0502020204030204" pitchFamily="34" charset="0"/>
              </a:rPr>
              <a:t>Language factor - </a:t>
            </a:r>
            <a:r>
              <a:rPr lang="en-GB" sz="1600" dirty="0"/>
              <a:t>Hotel Nikko in Sydney has one edge that staff in the areas of the user to connect directly speak a total of 34 different languages. </a:t>
            </a:r>
            <a:endParaRPr lang="en-GB" sz="1600" dirty="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600" dirty="0">
                <a:ea typeface="Calibri" panose="020F0502020204030204" pitchFamily="34" charset="0"/>
                <a:cs typeface="Calibri" panose="020F0502020204030204" pitchFamily="34" charset="0"/>
              </a:rPr>
              <a:t>Improved customer service.</a:t>
            </a:r>
            <a:endParaRPr lang="en-GB" sz="1600" dirty="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600" dirty="0">
                <a:ea typeface="Calibri" panose="020F0502020204030204" pitchFamily="34" charset="0"/>
                <a:cs typeface="Calibri" panose="020F0502020204030204" pitchFamily="34" charset="0"/>
              </a:rPr>
              <a:t>Improved team effectiveness</a:t>
            </a:r>
            <a:endParaRPr lang="en-GB" sz="16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735262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Negatives - expand</a:t>
            </a:r>
          </a:p>
        </p:txBody>
      </p:sp>
      <p:sp>
        <p:nvSpPr>
          <p:cNvPr id="4" name="Rectangle 3"/>
          <p:cNvSpPr/>
          <p:nvPr/>
        </p:nvSpPr>
        <p:spPr>
          <a:xfrm>
            <a:off x="1451579" y="2607601"/>
            <a:ext cx="9077499" cy="2068259"/>
          </a:xfrm>
          <a:prstGeom prst="rect">
            <a:avLst/>
          </a:prstGeom>
        </p:spPr>
        <p:txBody>
          <a:bodyPr wrap="square">
            <a:spAutoFit/>
          </a:bodyPr>
          <a:lstStyle/>
          <a:p>
            <a:pPr marL="342900" lvl="0" indent="-342900">
              <a:lnSpc>
                <a:spcPct val="107000"/>
              </a:lnSpc>
              <a:spcAft>
                <a:spcPts val="0"/>
              </a:spcAft>
              <a:buFont typeface="Symbol" panose="05050102010706020507" pitchFamily="18" charset="2"/>
              <a:buChar char=""/>
            </a:pPr>
            <a:r>
              <a:rPr lang="en-GB" sz="2000" dirty="0">
                <a:ea typeface="Calibri" panose="020F0502020204030204" pitchFamily="34" charset="0"/>
                <a:cs typeface="Calibri" panose="020F0502020204030204" pitchFamily="34" charset="0"/>
              </a:rPr>
              <a:t>A basis for personal conflicts can exist in many hospitality and tourism jobs</a:t>
            </a:r>
            <a:endParaRPr lang="en-GB" dirty="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2000" dirty="0">
                <a:ea typeface="Calibri" panose="020F0502020204030204" pitchFamily="34" charset="0"/>
                <a:cs typeface="Calibri" panose="020F0502020204030204" pitchFamily="34" charset="0"/>
              </a:rPr>
              <a:t>These conflicts can be attributed to people with differing cultural beliefs having contradictory values about certain elements of the job.</a:t>
            </a:r>
            <a:endParaRPr lang="en-GB" dirty="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2000" dirty="0">
                <a:ea typeface="Calibri" panose="020F0502020204030204" pitchFamily="34" charset="0"/>
                <a:cs typeface="Calibri" panose="020F0502020204030204" pitchFamily="34" charset="0"/>
              </a:rPr>
              <a:t>In some cultures tipping is not socially expected as it is in America.</a:t>
            </a:r>
            <a:endParaRPr lang="en-GB" dirty="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000" dirty="0">
                <a:ea typeface="Calibri" panose="020F0502020204030204" pitchFamily="34" charset="0"/>
                <a:cs typeface="Calibri" panose="020F0502020204030204" pitchFamily="34" charset="0"/>
              </a:rPr>
              <a:t>A lack of understanding these types of differing thought-processes and behaviours can contribute to confusion in the workplace.</a:t>
            </a:r>
            <a:endParaRPr lang="en-GB"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749332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8576" y="629951"/>
            <a:ext cx="9603275" cy="1049235"/>
          </a:xfrm>
        </p:spPr>
        <p:txBody>
          <a:bodyPr/>
          <a:lstStyle/>
          <a:p>
            <a:r>
              <a:rPr lang="en-GB" dirty="0"/>
              <a:t>Global diversity and inclusion goals – Marriott hotel</a:t>
            </a:r>
          </a:p>
        </p:txBody>
      </p:sp>
      <p:sp>
        <p:nvSpPr>
          <p:cNvPr id="5" name="Rectangle 4"/>
          <p:cNvSpPr/>
          <p:nvPr/>
        </p:nvSpPr>
        <p:spPr>
          <a:xfrm>
            <a:off x="914400" y="1878691"/>
            <a:ext cx="10914611" cy="3416320"/>
          </a:xfrm>
          <a:prstGeom prst="rect">
            <a:avLst/>
          </a:prstGeom>
        </p:spPr>
        <p:txBody>
          <a:bodyPr wrap="square">
            <a:spAutoFit/>
          </a:bodyPr>
          <a:lstStyle/>
          <a:p>
            <a:pPr marL="285750" indent="-285750">
              <a:buFont typeface="Arial" panose="020B0604020202020204" pitchFamily="34" charset="0"/>
              <a:buChar char="•"/>
            </a:pPr>
            <a:endParaRPr lang="en-GB" dirty="0"/>
          </a:p>
          <a:p>
            <a:r>
              <a:rPr lang="en-GB" dirty="0"/>
              <a:t>GOALS/ TARGETS: </a:t>
            </a:r>
          </a:p>
          <a:p>
            <a:pPr marL="285750" indent="-285750">
              <a:buFont typeface="Arial" panose="020B0604020202020204" pitchFamily="34" charset="0"/>
              <a:buChar char="•"/>
            </a:pPr>
            <a:r>
              <a:rPr lang="en-GB" dirty="0"/>
              <a:t>Leveraging core values to embed global diversity and inclusion so it is an integral part of how we do business.</a:t>
            </a:r>
          </a:p>
          <a:p>
            <a:pPr marL="285750" indent="-285750">
              <a:buFont typeface="Arial" panose="020B0604020202020204" pitchFamily="34" charset="0"/>
              <a:buChar char="•"/>
            </a:pPr>
            <a:r>
              <a:rPr lang="en-GB" dirty="0"/>
              <a:t>Positioning global diversity and inclusion as a business priority as we work with associates, suppliers and owners. </a:t>
            </a:r>
          </a:p>
          <a:p>
            <a:pPr marL="285750" indent="-285750">
              <a:buFont typeface="Arial" panose="020B0604020202020204" pitchFamily="34" charset="0"/>
              <a:buChar char="•"/>
            </a:pPr>
            <a:r>
              <a:rPr lang="en-GB" dirty="0"/>
              <a:t>Continuing to put our global diversity and inclusion strategies into practice while building leadership capacity to promote global thinking, optimize individual and team performance, and provide better service to our customers.</a:t>
            </a:r>
          </a:p>
          <a:p>
            <a:pPr marL="285750" indent="-285750">
              <a:buFont typeface="Arial" panose="020B0604020202020204" pitchFamily="34" charset="0"/>
              <a:buChar char="•"/>
            </a:pPr>
            <a:r>
              <a:rPr lang="en-GB" dirty="0"/>
              <a:t>Building preference with next-generation associates and travellers. </a:t>
            </a:r>
          </a:p>
          <a:p>
            <a:pPr marL="285750" indent="-285750">
              <a:buFont typeface="Arial" panose="020B0604020202020204" pitchFamily="34" charset="0"/>
              <a:buChar char="•"/>
            </a:pPr>
            <a:r>
              <a:rPr lang="en-GB" dirty="0"/>
              <a:t>Creating workplace and travel experiences that generate loyalty. </a:t>
            </a:r>
          </a:p>
          <a:p>
            <a:pPr marL="285750" indent="-285750">
              <a:buFont typeface="Arial" panose="020B0604020202020204" pitchFamily="34" charset="0"/>
              <a:buChar char="•"/>
            </a:pPr>
            <a:r>
              <a:rPr lang="en-GB" dirty="0"/>
              <a:t>Maintaining our position as a best-in-class diversity and inclusion leader. </a:t>
            </a:r>
          </a:p>
          <a:p>
            <a:pPr marL="285750" indent="-285750">
              <a:buFont typeface="Arial" panose="020B0604020202020204" pitchFamily="34" charset="0"/>
              <a:buChar char="•"/>
            </a:pPr>
            <a:r>
              <a:rPr lang="en-GB" dirty="0"/>
              <a:t>Increasing spend with diverse suppliers globally from $541M in 2014 to $568M in 2015.</a:t>
            </a:r>
          </a:p>
          <a:p>
            <a:pPr marL="285750" indent="-285750">
              <a:buFont typeface="Arial" panose="020B0604020202020204" pitchFamily="34" charset="0"/>
              <a:buChar char="•"/>
            </a:pPr>
            <a:r>
              <a:rPr lang="en-GB" dirty="0"/>
              <a:t>Increasing diverse and women-owned hotels to 1,000 by 2020.</a:t>
            </a:r>
          </a:p>
        </p:txBody>
      </p:sp>
    </p:spTree>
    <p:extLst>
      <p:ext uri="{BB962C8B-B14F-4D97-AF65-F5344CB8AC3E}">
        <p14:creationId xmlns:p14="http://schemas.microsoft.com/office/powerpoint/2010/main" val="118319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Equality in tourism: our vision</a:t>
            </a:r>
            <a:br>
              <a:rPr lang="en-GB" dirty="0"/>
            </a:br>
            <a:endParaRPr lang="en-GB" dirty="0"/>
          </a:p>
        </p:txBody>
      </p:sp>
      <p:sp>
        <p:nvSpPr>
          <p:cNvPr id="3" name="Rectangle 2"/>
          <p:cNvSpPr/>
          <p:nvPr/>
        </p:nvSpPr>
        <p:spPr>
          <a:xfrm>
            <a:off x="1451579" y="2090195"/>
            <a:ext cx="8881403" cy="2862322"/>
          </a:xfrm>
          <a:prstGeom prst="rect">
            <a:avLst/>
          </a:prstGeom>
        </p:spPr>
        <p:txBody>
          <a:bodyPr wrap="square">
            <a:spAutoFit/>
          </a:bodyPr>
          <a:lstStyle/>
          <a:p>
            <a:pPr algn="just">
              <a:buFont typeface="Arial" panose="020B0604020202020204" pitchFamily="34" charset="0"/>
              <a:buChar char="•"/>
            </a:pPr>
            <a:r>
              <a:rPr lang="en-GB" dirty="0"/>
              <a:t> Establishing and developing a global network of individuals – academics, field workers, activists and politicians – with a shared interest in gender equality and women’s empowerment and a common purpose to address them</a:t>
            </a:r>
          </a:p>
          <a:p>
            <a:pPr algn="just">
              <a:buFont typeface="Arial" panose="020B0604020202020204" pitchFamily="34" charset="0"/>
              <a:buChar char="•"/>
            </a:pPr>
            <a:r>
              <a:rPr lang="en-GB" dirty="0"/>
              <a:t> Providing consultation services for organisations and institutions to ensure sustainable and gender equal tourism development initiatives</a:t>
            </a:r>
          </a:p>
          <a:p>
            <a:pPr algn="just">
              <a:buFont typeface="Arial" panose="020B0604020202020204" pitchFamily="34" charset="0"/>
              <a:buChar char="•"/>
            </a:pPr>
            <a:r>
              <a:rPr lang="en-GB" dirty="0"/>
              <a:t> Training and educating stakeholders on the critical importance of women’s participation in decision-making processes and policy formulation in tourism development</a:t>
            </a:r>
          </a:p>
          <a:p>
            <a:pPr algn="just">
              <a:buFont typeface="Arial" panose="020B0604020202020204" pitchFamily="34" charset="0"/>
              <a:buChar char="•"/>
            </a:pPr>
            <a:r>
              <a:rPr lang="en-GB" dirty="0"/>
              <a:t> Promoting the link between gender equality in tourism and sustainable development</a:t>
            </a:r>
          </a:p>
          <a:p>
            <a:pPr algn="just">
              <a:buFont typeface="Arial" panose="020B0604020202020204" pitchFamily="34" charset="0"/>
              <a:buChar char="•"/>
            </a:pPr>
            <a:r>
              <a:rPr lang="en-GB" dirty="0"/>
              <a:t> Raising awareness of the real life challenges the tourism industry creates for women</a:t>
            </a:r>
          </a:p>
          <a:p>
            <a:pPr algn="just">
              <a:buFont typeface="Arial" panose="020B0604020202020204" pitchFamily="34" charset="0"/>
              <a:buChar char="•"/>
            </a:pPr>
            <a:r>
              <a:rPr lang="en-GB" dirty="0"/>
              <a:t> Enabling women to benefit from the tourism industry both directly and indirectly</a:t>
            </a:r>
            <a:endParaRPr lang="en-GB" b="0" i="0" dirty="0">
              <a:effectLst/>
            </a:endParaRPr>
          </a:p>
        </p:txBody>
      </p:sp>
    </p:spTree>
    <p:extLst>
      <p:ext uri="{BB962C8B-B14F-4D97-AF65-F5344CB8AC3E}">
        <p14:creationId xmlns:p14="http://schemas.microsoft.com/office/powerpoint/2010/main" val="31523008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equality  </a:t>
            </a:r>
          </a:p>
        </p:txBody>
      </p:sp>
      <p:sp>
        <p:nvSpPr>
          <p:cNvPr id="5" name="Rectangle 4"/>
          <p:cNvSpPr/>
          <p:nvPr/>
        </p:nvSpPr>
        <p:spPr>
          <a:xfrm>
            <a:off x="1172094" y="2241840"/>
            <a:ext cx="9177251" cy="1870512"/>
          </a:xfrm>
          <a:prstGeom prst="rect">
            <a:avLst/>
          </a:prstGeom>
        </p:spPr>
        <p:txBody>
          <a:bodyPr wrap="square">
            <a:spAutoFit/>
          </a:bodyPr>
          <a:lstStyle/>
          <a:p>
            <a:pPr marL="342900" lvl="0" indent="-342900">
              <a:lnSpc>
                <a:spcPct val="107000"/>
              </a:lnSpc>
              <a:spcAft>
                <a:spcPts val="0"/>
              </a:spcAft>
              <a:buFont typeface="Symbol" panose="05050102010706020507" pitchFamily="18" charset="2"/>
              <a:buChar char=""/>
            </a:pPr>
            <a:r>
              <a:rPr lang="cy-GB" dirty="0">
                <a:latin typeface="Calibri" panose="020F0502020204030204" pitchFamily="34" charset="0"/>
                <a:ea typeface="Calibri" panose="020F0502020204030204" pitchFamily="34" charset="0"/>
                <a:cs typeface="Calibri" panose="020F0502020204030204" pitchFamily="34" charset="0"/>
              </a:rPr>
              <a:t>In most countries, women comprise more than half the tourism workforce. (55.5%).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cy-GB" dirty="0">
                <a:latin typeface="Calibri" panose="020F0502020204030204" pitchFamily="34" charset="0"/>
                <a:ea typeface="Calibri" panose="020F0502020204030204" pitchFamily="34" charset="0"/>
                <a:cs typeface="Calibri" panose="020F0502020204030204" pitchFamily="34" charset="0"/>
              </a:rPr>
              <a:t>However, these high levels of participation are not reflected in executive decision making.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cy-GB" dirty="0">
                <a:latin typeface="Calibri" panose="020F0502020204030204" pitchFamily="34" charset="0"/>
                <a:ea typeface="Calibri" panose="020F0502020204030204" pitchFamily="34" charset="0"/>
                <a:cs typeface="Calibri" panose="020F0502020204030204" pitchFamily="34" charset="0"/>
              </a:rPr>
              <a:t>Worldwide, women are under-represented in senior management positions and over-represented in lower-skilled occupations.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cy-GB" dirty="0">
                <a:latin typeface="Calibri" panose="020F0502020204030204" pitchFamily="34" charset="0"/>
                <a:ea typeface="Calibri" panose="020F0502020204030204" pitchFamily="34" charset="0"/>
                <a:cs typeface="Calibri" panose="020F0502020204030204" pitchFamily="34" charset="0"/>
              </a:rPr>
              <a:t>In the UK for example, women make up 53.6% of the tourism workforce, 8.6% higher than the proportion of women employees in the National workforce. </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57259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5325" y="738017"/>
            <a:ext cx="9603275" cy="1049235"/>
          </a:xfrm>
        </p:spPr>
        <p:txBody>
          <a:bodyPr/>
          <a:lstStyle/>
          <a:p>
            <a:r>
              <a:rPr lang="cy-GB" dirty="0" err="1"/>
              <a:t>Case</a:t>
            </a:r>
            <a:r>
              <a:rPr lang="cy-GB" dirty="0"/>
              <a:t> </a:t>
            </a:r>
            <a:r>
              <a:rPr lang="cy-GB" dirty="0" err="1"/>
              <a:t>study</a:t>
            </a:r>
            <a:r>
              <a:rPr lang="cy-GB" dirty="0"/>
              <a:t> – </a:t>
            </a:r>
            <a:r>
              <a:rPr lang="cy-GB" dirty="0" err="1"/>
              <a:t>tui</a:t>
            </a:r>
            <a:r>
              <a:rPr lang="cy-GB" dirty="0"/>
              <a:t> </a:t>
            </a:r>
            <a:r>
              <a:rPr lang="cy-GB" dirty="0" err="1"/>
              <a:t>travels</a:t>
            </a:r>
            <a:r>
              <a:rPr lang="cy-GB" dirty="0"/>
              <a:t> </a:t>
            </a:r>
            <a:endParaRPr lang="en-GB" dirty="0"/>
          </a:p>
        </p:txBody>
      </p:sp>
      <p:sp>
        <p:nvSpPr>
          <p:cNvPr id="3" name="Rectangle 2"/>
          <p:cNvSpPr/>
          <p:nvPr/>
        </p:nvSpPr>
        <p:spPr>
          <a:xfrm>
            <a:off x="1403355" y="2460567"/>
            <a:ext cx="9827140" cy="2585323"/>
          </a:xfrm>
          <a:prstGeom prst="rect">
            <a:avLst/>
          </a:prstGeom>
        </p:spPr>
        <p:txBody>
          <a:bodyPr wrap="square">
            <a:spAutoFit/>
          </a:bodyPr>
          <a:lstStyle/>
          <a:p>
            <a:r>
              <a:rPr lang="en-GB" dirty="0"/>
              <a:t>AT TUI TRAVEL, ONE OF THE WORLD’S LEADING TOUR OPERATORS, WOMEN MAKE UP </a:t>
            </a:r>
            <a:r>
              <a:rPr lang="en-GB" b="1" dirty="0"/>
              <a:t>59%</a:t>
            </a:r>
            <a:r>
              <a:rPr lang="en-GB" dirty="0"/>
              <a:t> OF THE WORKFORCE BUT ONLY </a:t>
            </a:r>
            <a:r>
              <a:rPr lang="en-GB" b="1" dirty="0"/>
              <a:t>13.3%</a:t>
            </a:r>
            <a:r>
              <a:rPr lang="en-GB" dirty="0"/>
              <a:t> OF THE BOARD ARE WOMEN. IN 2012, TUI TRAVEL’S ANNUAL REPORT + ACCOUNTS STATED, “OUR MOST SENIOR LEADERSHIP GROUP (236 LEADERS) ILLUSTRATES THE DIVERSE NATURE OF OURORGANISATION. THEYARE BASED IN 24 DIFFERENT COUNTRIES, WITH OVER A QUARTER BEING FEMALE. IF WE LOOK AT OUR TOTAL WORKFORCE, </a:t>
            </a:r>
            <a:r>
              <a:rPr lang="en-GB" b="1" dirty="0"/>
              <a:t>42%</a:t>
            </a:r>
            <a:r>
              <a:rPr lang="en-GB" dirty="0"/>
              <a:t> OF MANAGERS ARE FEMALE. THIS YEAR WE HAVE STARTED TAKING PART IN A PROGRAMME WHICH FOCUSES ON MENTORING, SPECIFICALLY FOR FEMALE TALENT, AS PART OF OUR COMMITMENT TO INCREASE THE NUMBER OF WOMEN IN SENIOR ROLES WITHIN TUI TRAVEL.”</a:t>
            </a:r>
          </a:p>
        </p:txBody>
      </p:sp>
    </p:spTree>
    <p:extLst>
      <p:ext uri="{BB962C8B-B14F-4D97-AF65-F5344CB8AC3E}">
        <p14:creationId xmlns:p14="http://schemas.microsoft.com/office/powerpoint/2010/main" val="37046653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links</a:t>
            </a:r>
          </a:p>
        </p:txBody>
      </p:sp>
      <p:sp>
        <p:nvSpPr>
          <p:cNvPr id="3" name="Rectangle 2"/>
          <p:cNvSpPr/>
          <p:nvPr/>
        </p:nvSpPr>
        <p:spPr>
          <a:xfrm>
            <a:off x="1451579" y="2393757"/>
            <a:ext cx="9784079" cy="307777"/>
          </a:xfrm>
          <a:prstGeom prst="rect">
            <a:avLst/>
          </a:prstGeom>
        </p:spPr>
        <p:txBody>
          <a:bodyPr wrap="square">
            <a:spAutoFit/>
          </a:bodyPr>
          <a:lstStyle/>
          <a:p>
            <a:r>
              <a:rPr lang="en-GB" sz="1400" dirty="0">
                <a:hlinkClick r:id="rId2"/>
              </a:rPr>
              <a:t>https://www.visitscotland.org/binaries/content/assets/dot-org/pdf/policies/equality-outcomes-and-mainstreaming-report-april-2015.pdf</a:t>
            </a:r>
            <a:r>
              <a:rPr lang="en-GB" sz="1400" dirty="0"/>
              <a:t> </a:t>
            </a:r>
          </a:p>
        </p:txBody>
      </p:sp>
      <p:sp>
        <p:nvSpPr>
          <p:cNvPr id="4" name="Rectangle 3"/>
          <p:cNvSpPr/>
          <p:nvPr/>
        </p:nvSpPr>
        <p:spPr>
          <a:xfrm>
            <a:off x="1451579" y="3056871"/>
            <a:ext cx="3034870" cy="307777"/>
          </a:xfrm>
          <a:prstGeom prst="rect">
            <a:avLst/>
          </a:prstGeom>
        </p:spPr>
        <p:txBody>
          <a:bodyPr wrap="none">
            <a:spAutoFit/>
          </a:bodyPr>
          <a:lstStyle/>
          <a:p>
            <a:r>
              <a:rPr lang="en-GB" sz="1400" dirty="0">
                <a:hlinkClick r:id="rId3"/>
              </a:rPr>
              <a:t>http://equalityintourism.org/our-vision/</a:t>
            </a:r>
            <a:r>
              <a:rPr lang="en-GB" sz="1400" dirty="0"/>
              <a:t> </a:t>
            </a:r>
          </a:p>
        </p:txBody>
      </p:sp>
      <p:sp>
        <p:nvSpPr>
          <p:cNvPr id="5" name="Rectangle 4"/>
          <p:cNvSpPr/>
          <p:nvPr/>
        </p:nvSpPr>
        <p:spPr>
          <a:xfrm>
            <a:off x="1451579" y="3719985"/>
            <a:ext cx="8606444" cy="307777"/>
          </a:xfrm>
          <a:prstGeom prst="rect">
            <a:avLst/>
          </a:prstGeom>
        </p:spPr>
        <p:txBody>
          <a:bodyPr wrap="square">
            <a:spAutoFit/>
          </a:bodyPr>
          <a:lstStyle/>
          <a:p>
            <a:r>
              <a:rPr lang="en-GB" sz="1400" dirty="0">
                <a:hlinkClick r:id="rId4"/>
              </a:rPr>
              <a:t>http://equalityintourism.org/wp-content/uploads/2013/07/Sun_Sand_Ceiling_F.pdf</a:t>
            </a:r>
            <a:r>
              <a:rPr lang="en-GB" sz="1400" dirty="0"/>
              <a:t> </a:t>
            </a:r>
          </a:p>
        </p:txBody>
      </p:sp>
    </p:spTree>
    <p:extLst>
      <p:ext uri="{BB962C8B-B14F-4D97-AF65-F5344CB8AC3E}">
        <p14:creationId xmlns:p14="http://schemas.microsoft.com/office/powerpoint/2010/main" val="242261315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335</TotalTime>
  <Words>982</Words>
  <Application>Microsoft Office PowerPoint</Application>
  <PresentationFormat>Widescreen</PresentationFormat>
  <Paragraphs>69</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Gill Sans MT</vt:lpstr>
      <vt:lpstr>Symbol</vt:lpstr>
      <vt:lpstr>Times New Roman</vt:lpstr>
      <vt:lpstr>Gallery</vt:lpstr>
      <vt:lpstr>Equality and diversity </vt:lpstr>
      <vt:lpstr>Equality and diversity </vt:lpstr>
      <vt:lpstr>Definitions </vt:lpstr>
      <vt:lpstr>Activity </vt:lpstr>
      <vt:lpstr>PowerPoint Presentation</vt:lpstr>
      <vt:lpstr>What is diversity?</vt:lpstr>
      <vt:lpstr>Diversity within the tourism industry </vt:lpstr>
      <vt:lpstr>Benefits </vt:lpstr>
      <vt:lpstr>Negatives - expand</vt:lpstr>
      <vt:lpstr>Global diversity and inclusion goals – Marriott hotel</vt:lpstr>
      <vt:lpstr>Equality in tourism: our vision </vt:lpstr>
      <vt:lpstr>equality  </vt:lpstr>
      <vt:lpstr>Case study – tui travels </vt:lpstr>
      <vt:lpstr>links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Equality and diversity</dc:title>
  <dc:creator>Scott James (P146328)</dc:creator>
  <cp:lastModifiedBy>Marie Pitson</cp:lastModifiedBy>
  <cp:revision>25</cp:revision>
  <dcterms:created xsi:type="dcterms:W3CDTF">2019-02-19T09:58:59Z</dcterms:created>
  <dcterms:modified xsi:type="dcterms:W3CDTF">2020-03-12T10:01:32Z</dcterms:modified>
</cp:coreProperties>
</file>