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24" r:id="rId3"/>
    <p:sldId id="344" r:id="rId4"/>
    <p:sldId id="338" r:id="rId5"/>
    <p:sldId id="325" r:id="rId6"/>
    <p:sldId id="326" r:id="rId7"/>
    <p:sldId id="327" r:id="rId8"/>
    <p:sldId id="345" r:id="rId9"/>
    <p:sldId id="328" r:id="rId10"/>
    <p:sldId id="309" r:id="rId11"/>
    <p:sldId id="266" r:id="rId12"/>
    <p:sldId id="341" r:id="rId13"/>
    <p:sldId id="271" r:id="rId14"/>
    <p:sldId id="329" r:id="rId15"/>
    <p:sldId id="330" r:id="rId16"/>
    <p:sldId id="331" r:id="rId17"/>
    <p:sldId id="296" r:id="rId18"/>
    <p:sldId id="332" r:id="rId19"/>
    <p:sldId id="333" r:id="rId20"/>
    <p:sldId id="334" r:id="rId21"/>
    <p:sldId id="342" r:id="rId22"/>
    <p:sldId id="343" r:id="rId23"/>
    <p:sldId id="335" r:id="rId24"/>
    <p:sldId id="336" r:id="rId25"/>
    <p:sldId id="337" r:id="rId26"/>
    <p:sldId id="339" r:id="rId27"/>
    <p:sldId id="340" r:id="rId28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-168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10/16/13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Heritage out of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Museums </a:t>
            </a:r>
            <a:r>
              <a:rPr lang="en-GB" sz="2400" b="1" dirty="0" smtClean="0"/>
              <a:t>and the Viewers’ Gaze</a:t>
            </a:r>
          </a:p>
          <a:p>
            <a:pPr algn="r"/>
            <a:r>
              <a:rPr lang="en-GB" sz="2400" b="1" dirty="0" smtClean="0"/>
              <a:t>Week</a:t>
            </a:r>
            <a:r>
              <a:rPr lang="en-GB" sz="2400" b="1" dirty="0" smtClean="0"/>
              <a:t> 3</a:t>
            </a:r>
            <a:endParaRPr lang="en-GB" sz="2400" b="1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8229600" cy="1143000"/>
          </a:xfrm>
        </p:spPr>
        <p:txBody>
          <a:bodyPr/>
          <a:lstStyle/>
          <a:p>
            <a:pPr eaLnBrk="1" hangingPunct="1"/>
            <a:r>
              <a:rPr lang="en-GB"/>
              <a:t>What is ‘Material Culture’?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250825" y="1905000"/>
            <a:ext cx="4625975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Term coined by Victorian anthropologists as a way of ‘gauging the degree of technical and social sophistication of a given group’ (</a:t>
            </a:r>
            <a:r>
              <a:rPr lang="en-GB" sz="2000" dirty="0" err="1"/>
              <a:t>Buchli</a:t>
            </a:r>
            <a:r>
              <a:rPr lang="en-GB" sz="2000" dirty="0"/>
              <a:t> 2002: 3). 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Tied to 19</a:t>
            </a:r>
            <a:r>
              <a:rPr lang="en-GB" sz="2000" baseline="30000" dirty="0"/>
              <a:t>th</a:t>
            </a:r>
            <a:r>
              <a:rPr lang="en-GB" sz="2000" dirty="0"/>
              <a:t> C suppositions regarding progressive, </a:t>
            </a:r>
            <a:r>
              <a:rPr lang="en-GB" sz="2000" dirty="0" smtClean="0"/>
              <a:t>uni-linear </a:t>
            </a:r>
            <a:r>
              <a:rPr lang="en-GB" sz="2000" dirty="0"/>
              <a:t>evolutionary processes.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Reflected in the shift from random collections of objects and ‘cabinets of curiosity’ to emergence of systematic collections of material objects in museums </a:t>
            </a:r>
            <a:r>
              <a:rPr lang="en-GB" sz="2000" dirty="0" smtClean="0"/>
              <a:t>(e.g. Pitt</a:t>
            </a:r>
            <a:r>
              <a:rPr lang="en-GB" sz="2000" dirty="0"/>
              <a:t>-Rivers </a:t>
            </a:r>
            <a:r>
              <a:rPr lang="en-GB" sz="2000" dirty="0" smtClean="0"/>
              <a:t>Museum; </a:t>
            </a:r>
            <a:r>
              <a:rPr lang="en-GB" sz="2000" dirty="0"/>
              <a:t>the </a:t>
            </a:r>
            <a:r>
              <a:rPr lang="en-GB" sz="2000" dirty="0" err="1"/>
              <a:t>Horniman</a:t>
            </a:r>
            <a:r>
              <a:rPr lang="en-GB" sz="2000" dirty="0"/>
              <a:t>)</a:t>
            </a:r>
            <a:r>
              <a:rPr lang="en-GB" sz="2000" dirty="0" smtClean="0"/>
              <a:t> 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 smtClean="0"/>
              <a:t>The importance of classification</a:t>
            </a:r>
          </a:p>
          <a:p>
            <a:pPr eaLnBrk="1" hangingPunct="1">
              <a:lnSpc>
                <a:spcPct val="80000"/>
              </a:lnSpc>
            </a:pPr>
            <a:endParaRPr lang="en-GB" sz="1300" dirty="0" smtClean="0"/>
          </a:p>
          <a:p>
            <a:pPr eaLnBrk="1" hangingPunct="1">
              <a:lnSpc>
                <a:spcPct val="80000"/>
              </a:lnSpc>
            </a:pPr>
            <a:endParaRPr lang="en-GB" sz="1300" dirty="0"/>
          </a:p>
          <a:p>
            <a:pPr eaLnBrk="1" hangingPunct="1">
              <a:lnSpc>
                <a:spcPct val="80000"/>
              </a:lnSpc>
            </a:pPr>
            <a:endParaRPr lang="en-GB" sz="1300" dirty="0"/>
          </a:p>
        </p:txBody>
      </p:sp>
      <p:pic>
        <p:nvPicPr>
          <p:cNvPr id="20484" name="Content Placeholder 5" descr="pittrivers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57800" y="2209800"/>
            <a:ext cx="3197225" cy="29718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809" y="3684700"/>
            <a:ext cx="3505200" cy="2311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809" y="955831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119" y="797642"/>
            <a:ext cx="2857500" cy="355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011" y="2567100"/>
            <a:ext cx="3644900" cy="2235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1647"/>
            <a:ext cx="8913813" cy="118660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relation between ‘Us’ and the ‘Other’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 smtClean="0"/>
              <a:t>As educational institutions, and ‘objectifications of authoritative knowledge’ about ‘savages’, the study of material culture thus played a significant role in the shaping of perceptions of ‘us’ and’ them’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600" dirty="0" smtClean="0"/>
              <a:t>See…..</a:t>
            </a:r>
          </a:p>
          <a:p>
            <a:pPr lvl="1"/>
            <a:r>
              <a:rPr lang="en-GB" sz="1600" dirty="0" err="1" smtClean="0"/>
              <a:t>Coombes</a:t>
            </a:r>
            <a:r>
              <a:rPr lang="en-GB" sz="1600" dirty="0" smtClean="0"/>
              <a:t> in relation to Africa</a:t>
            </a:r>
          </a:p>
          <a:p>
            <a:pPr lvl="1"/>
            <a:r>
              <a:rPr lang="en-GB" sz="1600" dirty="0" smtClean="0"/>
              <a:t>Thomas in relation to the Pacific Islands and Australasia</a:t>
            </a:r>
          </a:p>
          <a:p>
            <a:pPr lvl="1"/>
            <a:r>
              <a:rPr lang="en-GB" sz="1600" dirty="0" smtClean="0"/>
              <a:t>Bennett for a general discussion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3375"/>
            <a:ext cx="4038600" cy="60213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dirty="0" smtClean="0"/>
              <a:t>The </a:t>
            </a:r>
            <a:r>
              <a:rPr lang="en-GB" sz="2000" dirty="0"/>
              <a:t>implied </a:t>
            </a:r>
            <a:r>
              <a:rPr lang="en-GB" sz="2000" dirty="0" smtClean="0"/>
              <a:t>relationship </a:t>
            </a:r>
            <a:r>
              <a:rPr lang="en-GB" sz="2000" dirty="0"/>
              <a:t>between identity and material </a:t>
            </a:r>
            <a:r>
              <a:rPr lang="en-GB" sz="2000" dirty="0" smtClean="0"/>
              <a:t>culture:  </a:t>
            </a:r>
          </a:p>
          <a:p>
            <a:pPr lvl="1">
              <a:lnSpc>
                <a:spcPct val="80000"/>
              </a:lnSpc>
            </a:pPr>
            <a:r>
              <a:rPr lang="en-GB" sz="2000" dirty="0" smtClean="0"/>
              <a:t>the </a:t>
            </a:r>
            <a:r>
              <a:rPr lang="en-GB" sz="2000" dirty="0"/>
              <a:t>kinds of objects we use and consume are seen as constitutive of who we </a:t>
            </a:r>
            <a:r>
              <a:rPr lang="en-GB" sz="2000" dirty="0" smtClean="0"/>
              <a:t>are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/>
              <a:t>For the late Victorians, one’s identity as a ‘civilized’ being was</a:t>
            </a:r>
            <a:r>
              <a:rPr lang="en-GB" sz="2000" dirty="0" smtClean="0"/>
              <a:t> shaped </a:t>
            </a:r>
            <a:r>
              <a:rPr lang="en-GB" sz="2000" dirty="0"/>
              <a:t>by the capacity </a:t>
            </a:r>
            <a:r>
              <a:rPr lang="en-GB" sz="2000" dirty="0" smtClean="0"/>
              <a:t>to</a:t>
            </a:r>
          </a:p>
          <a:p>
            <a:pPr lvl="1" eaLnBrk="1" hangingPunct="1">
              <a:lnSpc>
                <a:spcPct val="80000"/>
              </a:lnSpc>
              <a:buFontTx/>
              <a:buChar char="-"/>
            </a:pPr>
            <a:r>
              <a:rPr lang="en-GB" sz="2000" dirty="0"/>
              <a:t>own and consume the products of what was presumed to be a more technically, intellectually and morally ‘advanced’ </a:t>
            </a:r>
            <a:r>
              <a:rPr lang="en-GB" sz="2000" dirty="0" smtClean="0"/>
              <a:t>society</a:t>
            </a:r>
          </a:p>
          <a:p>
            <a:pPr lvl="1" eaLnBrk="1" hangingPunct="1">
              <a:lnSpc>
                <a:spcPct val="80000"/>
              </a:lnSpc>
              <a:buFontTx/>
              <a:buChar char="-"/>
            </a:pPr>
            <a:r>
              <a:rPr lang="en-GB" sz="2000" dirty="0" smtClean="0"/>
              <a:t>participate </a:t>
            </a:r>
            <a:r>
              <a:rPr lang="en-GB" sz="2000" dirty="0"/>
              <a:t>in an ideological schema</a:t>
            </a:r>
            <a:r>
              <a:rPr lang="en-GB" sz="2000" dirty="0" smtClean="0"/>
              <a:t> that </a:t>
            </a:r>
            <a:r>
              <a:rPr lang="en-GB" sz="2000" dirty="0"/>
              <a:t>recognised the importance of ‘private property’.</a:t>
            </a:r>
          </a:p>
        </p:txBody>
      </p:sp>
      <p:pic>
        <p:nvPicPr>
          <p:cNvPr id="21507" name="Content Placeholder 4" descr="burden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76825" y="692150"/>
            <a:ext cx="3354388" cy="50847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8839200" cy="1066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The Ups and Downs of Material Culture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23850" y="1981200"/>
            <a:ext cx="822960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mtClean="0"/>
              <a:t> Early 20</a:t>
            </a:r>
            <a:r>
              <a:rPr lang="en-GB" baseline="30000" smtClean="0"/>
              <a:t>th</a:t>
            </a:r>
            <a:r>
              <a:rPr lang="en-GB" smtClean="0"/>
              <a:t> Century anthropology saw a shift away from a focus on material culture, especially in the work of Malinowski who sought to understand other societies through participation in and direct observation.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Interest in material culture was re-invigorated  in 1970s as anthropologists such as Claude Levi-Strauss and Mary Douglas sought to understand the relationship between material objects, systems of cultural symbolism and social processes of exchange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Marxist theory in academia increasingly sought to understand how social, political and economic relationships became embedded in and expressed through material objects &amp; commodities</a:t>
            </a:r>
          </a:p>
          <a:p>
            <a:pPr eaLnBrk="1" hangingPunct="1">
              <a:lnSpc>
                <a:spcPct val="80000"/>
              </a:lnSpc>
            </a:pPr>
            <a:endParaRPr lang="en-GB" smtClean="0"/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  <a:buFont typeface="Wingdings 2" charset="2"/>
              <a:buNone/>
            </a:pPr>
            <a:endParaRPr lang="en-GB" sz="1800" b="1" smtClean="0"/>
          </a:p>
          <a:p>
            <a:pPr eaLnBrk="1" hangingPunct="1">
              <a:lnSpc>
                <a:spcPct val="80000"/>
              </a:lnSpc>
              <a:buFont typeface="Wingdings 2" charset="2"/>
              <a:buNone/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389216" y="676069"/>
            <a:ext cx="5100770" cy="524465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Increasing focus (especially in the 1990s) on the ‘social life’ and ‘agency’ of objects and things.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: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material objects operate as vehicles of meaning,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they embed and communicate in tangible form otherwise ‘intangible’ things, such as social ideals and cultural values; they are symbolic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they mediate different kinds of social relationships 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 consumption of things both material and otherwise is one of the principle means by which cultural identities are created and sustained. </a:t>
            </a:r>
            <a:endParaRPr lang="en-GB" sz="20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sz="1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endParaRPr lang="en-GB" sz="1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553148"/>
            <a:ext cx="7610476" cy="4875889"/>
          </a:xfrm>
        </p:spPr>
        <p:txBody>
          <a:bodyPr>
            <a:noAutofit/>
          </a:bodyPr>
          <a:lstStyle/>
          <a:p>
            <a:pPr>
              <a:spcBef>
                <a:spcPts val="800"/>
              </a:spcBef>
              <a:buFontTx/>
              <a:buChar char="-"/>
              <a:defRPr/>
            </a:pPr>
            <a:r>
              <a:rPr lang="en-GB" sz="2400" dirty="0" smtClean="0"/>
              <a:t>in an increasingly globalised and commoditised world,  people subject non-local commodities to often localised cultural understandings understandings</a:t>
            </a:r>
          </a:p>
          <a:p>
            <a:pPr>
              <a:spcBef>
                <a:spcPts val="800"/>
              </a:spcBef>
              <a:buFontTx/>
              <a:buChar char="-"/>
              <a:defRPr/>
            </a:pPr>
            <a:r>
              <a:rPr lang="en-GB" sz="2400" dirty="0" smtClean="0"/>
              <a:t>‘things’ in people’s environment shape their responses to that environment: </a:t>
            </a:r>
          </a:p>
          <a:p>
            <a:pPr>
              <a:spcBef>
                <a:spcPts val="800"/>
              </a:spcBef>
              <a:buFontTx/>
              <a:buChar char="-"/>
              <a:defRPr/>
            </a:pPr>
            <a:r>
              <a:rPr lang="en-GB" sz="2400" dirty="0" smtClean="0"/>
              <a:t>As Daniel Miller argues, ‘much of what we are, exists not through our consciousness or body, but as an exterior environment that habituates and prompts us’ </a:t>
            </a:r>
          </a:p>
          <a:p>
            <a:pPr>
              <a:spcBef>
                <a:spcPts val="800"/>
              </a:spcBef>
              <a:buFontTx/>
              <a:buChar char="-"/>
              <a:defRPr/>
            </a:pPr>
            <a:r>
              <a:rPr lang="en-GB" sz="1800" dirty="0" smtClean="0"/>
              <a:t>(Miller, </a:t>
            </a:r>
            <a:r>
              <a:rPr lang="en-GB" sz="1800" i="1" dirty="0" smtClean="0"/>
              <a:t>Materiality: An Introduction</a:t>
            </a:r>
            <a:r>
              <a:rPr lang="en-GB" sz="1800" dirty="0" smtClean="0"/>
              <a:t>, http://www.ucl.ac.uk/anthropology/staff/d_miller/mil-8)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/>
          <p:cNvSpPr>
            <a:spLocks noGrp="1"/>
          </p:cNvSpPr>
          <p:nvPr>
            <p:ph type="title"/>
          </p:nvPr>
        </p:nvSpPr>
        <p:spPr>
          <a:xfrm>
            <a:off x="0" y="685800"/>
            <a:ext cx="8913813" cy="990600"/>
          </a:xfrm>
        </p:spPr>
        <p:txBody>
          <a:bodyPr/>
          <a:lstStyle/>
          <a:p>
            <a:pPr eaLnBrk="1" hangingPunct="1"/>
            <a:r>
              <a:rPr lang="en-GB" dirty="0" err="1" smtClean="0"/>
              <a:t>Appadurai’s</a:t>
            </a:r>
            <a:r>
              <a:rPr lang="en-GB" dirty="0" smtClean="0"/>
              <a:t> </a:t>
            </a:r>
            <a:r>
              <a:rPr lang="en-GB" i="1" dirty="0" smtClean="0"/>
              <a:t>Social Life of Things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149725" cy="4448175"/>
          </a:xfrm>
        </p:spPr>
        <p:txBody>
          <a:bodyPr>
            <a:no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Appadurai (1986) suggests that things acquire their characteristics </a:t>
            </a:r>
            <a:r>
              <a:rPr lang="en-GB" sz="2000" dirty="0" err="1" smtClean="0"/>
              <a:t>processually</a:t>
            </a:r>
            <a:r>
              <a:rPr lang="en-GB" sz="2000" dirty="0" smtClean="0"/>
              <a:t>.</a:t>
            </a:r>
          </a:p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We need to examine an object in terms of its entire trajectory  - it’s ‘social life -  to understand its value. An object’s character is not fixed, but can shift throughout time. </a:t>
            </a:r>
          </a:p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Objects have a ‘cultural biography’ (</a:t>
            </a:r>
            <a:r>
              <a:rPr lang="en-GB" sz="2000" dirty="0" err="1" smtClean="0"/>
              <a:t>Kopytoff</a:t>
            </a:r>
            <a:r>
              <a:rPr lang="en-GB" sz="2000" dirty="0" smtClean="0"/>
              <a:t> in Appadurai (ed.) 1986)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8263" y="2286000"/>
            <a:ext cx="3565525" cy="3990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41989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3000" y="2286000"/>
            <a:ext cx="39211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smtClean="0"/>
              <a:t>Thomas (1991) </a:t>
            </a:r>
            <a:r>
              <a:rPr lang="en-GB" i="1" dirty="0" smtClean="0"/>
              <a:t>Entangled Objects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70961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European Appropriation of Indigenous Things (and vice versa)</a:t>
            </a:r>
          </a:p>
          <a:p>
            <a:r>
              <a:rPr lang="en-GB" dirty="0" smtClean="0"/>
              <a:t>Traces colonial encounter in the Pacific, and the role that objects played in shaping these relations</a:t>
            </a:r>
          </a:p>
          <a:p>
            <a:r>
              <a:rPr lang="en-GB" dirty="0" smtClean="0"/>
              <a:t>Draws our attention to the classification and display of objects out of their context </a:t>
            </a:r>
          </a:p>
          <a:p>
            <a:r>
              <a:rPr lang="en-GB" dirty="0" smtClean="0"/>
              <a:t>Objects are not stable in meaning</a:t>
            </a:r>
          </a:p>
          <a:p>
            <a:r>
              <a:rPr lang="en-GB" dirty="0" smtClean="0"/>
              <a:t>Classifications, narratives, judgements and meanings of objects are historically contingent</a:t>
            </a:r>
          </a:p>
          <a:p>
            <a:r>
              <a:rPr lang="en-GB" dirty="0" smtClean="0"/>
              <a:t>Indicates the importance of ‘the gaze’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98" y="920227"/>
            <a:ext cx="4068091" cy="46931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441" y="1371865"/>
            <a:ext cx="3313377" cy="376300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382" y="2138715"/>
            <a:ext cx="3517900" cy="30881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9809" y="1178178"/>
            <a:ext cx="2797963" cy="463766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Gaze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73121" y="2595563"/>
            <a:ext cx="3910639" cy="368141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Bennett (1995)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Applied to museum and gallery architecture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Education, not entertainment ideology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Architecture &amp; Surveillance by others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Civilised Mode of Behaviour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See also </a:t>
            </a:r>
            <a:r>
              <a:rPr lang="en-GB" sz="2000" dirty="0" err="1" smtClean="0"/>
              <a:t>Urry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566159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Foucault (1977)</a:t>
            </a:r>
            <a:r>
              <a:rPr lang="en-GB" i="1" dirty="0" smtClean="0"/>
              <a:t> Discipline and Punish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4" y="2595563"/>
            <a:ext cx="3166534" cy="3314170"/>
          </a:xfrm>
        </p:spPr>
        <p:txBody>
          <a:bodyPr/>
          <a:lstStyle/>
          <a:p>
            <a:r>
              <a:rPr lang="en-GB" dirty="0" smtClean="0"/>
              <a:t>Western Europe, 18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r>
              <a:rPr lang="en-GB" dirty="0" smtClean="0"/>
              <a:t>Shift from exemplary torture as punishment  </a:t>
            </a:r>
          </a:p>
          <a:p>
            <a:pPr lvl="1"/>
            <a:r>
              <a:rPr lang="en-GB" dirty="0" smtClean="0"/>
              <a:t>Inefficient and costly</a:t>
            </a:r>
          </a:p>
          <a:p>
            <a:r>
              <a:rPr lang="en-GB" dirty="0" smtClean="0"/>
              <a:t>To surveillance as punishment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59" y="4383522"/>
            <a:ext cx="3242735" cy="2209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661" y="2038256"/>
            <a:ext cx="2783946" cy="26855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8859" y="4002522"/>
            <a:ext cx="312420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Bentham’s </a:t>
            </a:r>
            <a:r>
              <a:rPr lang="en-GB" dirty="0" err="1" smtClean="0"/>
              <a:t>Panopticon</a:t>
            </a:r>
            <a:r>
              <a:rPr lang="en-GB" dirty="0" smtClean="0"/>
              <a:t> (1785)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Metaphor for power relations</a:t>
            </a:r>
          </a:p>
          <a:p>
            <a:r>
              <a:rPr lang="en-GB" dirty="0" smtClean="0"/>
              <a:t>All-seeing gaze</a:t>
            </a:r>
          </a:p>
          <a:p>
            <a:pPr lvl="1"/>
            <a:r>
              <a:rPr lang="en-GB" dirty="0" smtClean="0"/>
              <a:t>Marked yet masked</a:t>
            </a:r>
          </a:p>
          <a:p>
            <a:r>
              <a:rPr lang="en-GB" dirty="0" smtClean="0"/>
              <a:t>Prisoners assume that they are being watched</a:t>
            </a:r>
          </a:p>
          <a:p>
            <a:r>
              <a:rPr lang="en-GB" dirty="0" smtClean="0"/>
              <a:t>Begin to self-discipline</a:t>
            </a:r>
          </a:p>
          <a:p>
            <a:r>
              <a:rPr lang="en-GB" dirty="0" smtClean="0"/>
              <a:t>Internalization</a:t>
            </a:r>
          </a:p>
          <a:p>
            <a:r>
              <a:rPr lang="en-GB" dirty="0" smtClean="0"/>
              <a:t>“Docile Bodies’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8668" y="1693333"/>
            <a:ext cx="3732106" cy="36041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294" y="4078286"/>
            <a:ext cx="3327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96899"/>
            <a:ext cx="4157134" cy="25696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333" y="3742268"/>
            <a:ext cx="4157134" cy="2567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3" y="1640417"/>
            <a:ext cx="3492500" cy="420370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and </a:t>
            </a:r>
            <a:r>
              <a:rPr lang="en-GB" dirty="0" err="1" smtClean="0"/>
              <a:t>Breckenbridge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Objects become </a:t>
            </a:r>
            <a:r>
              <a:rPr lang="en-GB" dirty="0" err="1" smtClean="0"/>
              <a:t>decontextualised</a:t>
            </a:r>
            <a:r>
              <a:rPr lang="en-GB" dirty="0" smtClean="0"/>
              <a:t> in museums</a:t>
            </a:r>
          </a:p>
          <a:p>
            <a:r>
              <a:rPr lang="en-GB" dirty="0" smtClean="0"/>
              <a:t>The dynamic environment from which objects originate is made static in museums</a:t>
            </a:r>
          </a:p>
          <a:p>
            <a:r>
              <a:rPr lang="en-GB" dirty="0" smtClean="0"/>
              <a:t>Objects become emblematic of a ‘culture’ (link to </a:t>
            </a:r>
            <a:r>
              <a:rPr lang="en-GB" dirty="0" err="1" smtClean="0"/>
              <a:t>Wilk</a:t>
            </a:r>
            <a:r>
              <a:rPr lang="en-GB" dirty="0" smtClean="0"/>
              <a:t> last week)</a:t>
            </a:r>
          </a:p>
          <a:p>
            <a:r>
              <a:rPr lang="en-GB" dirty="0" smtClean="0"/>
              <a:t>Cultural</a:t>
            </a:r>
            <a:r>
              <a:rPr lang="en-GB" dirty="0" smtClean="0"/>
              <a:t> patrimony </a:t>
            </a:r>
            <a:r>
              <a:rPr lang="en-GB" dirty="0" smtClean="0"/>
              <a:t>and political relations obscured by technical language and explanation</a:t>
            </a:r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Tensions emerge…..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5784"/>
            <a:ext cx="7610476" cy="391054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Between fixing identities through museums and others’ attempts to free those identities / represent themselves differently</a:t>
            </a:r>
          </a:p>
          <a:p>
            <a:r>
              <a:rPr lang="en-GB" dirty="0" smtClean="0"/>
              <a:t>Museums thus become a site through which people learn about others and themselves</a:t>
            </a:r>
          </a:p>
          <a:p>
            <a:pPr lvl="1"/>
            <a:r>
              <a:rPr lang="en-GB" dirty="0" smtClean="0"/>
              <a:t>Objects and displays become the means to conceptualise themselves</a:t>
            </a:r>
          </a:p>
          <a:p>
            <a:r>
              <a:rPr lang="en-GB" dirty="0" smtClean="0"/>
              <a:t>Questions the boundaries between education – commerce – festivity </a:t>
            </a:r>
          </a:p>
          <a:p>
            <a:pPr lvl="1"/>
            <a:r>
              <a:rPr lang="en-GB" dirty="0" smtClean="0"/>
              <a:t>The exhibition-cum-sale</a:t>
            </a:r>
          </a:p>
          <a:p>
            <a:pPr lvl="1"/>
            <a:r>
              <a:rPr lang="en-GB" dirty="0" smtClean="0"/>
              <a:t>Spaces are not defined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4190"/>
            <a:ext cx="7610476" cy="38921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Individual reflective </a:t>
            </a:r>
          </a:p>
          <a:p>
            <a:pPr lvl="1"/>
            <a:r>
              <a:rPr lang="en-GB" dirty="0" smtClean="0"/>
              <a:t>The sacred gaze </a:t>
            </a:r>
          </a:p>
          <a:p>
            <a:pPr lvl="1"/>
            <a:r>
              <a:rPr lang="en-GB" dirty="0" smtClean="0"/>
              <a:t>Specialised way of viewing</a:t>
            </a:r>
          </a:p>
          <a:p>
            <a:r>
              <a:rPr lang="en-GB" dirty="0" smtClean="0"/>
              <a:t>Communal shared experience</a:t>
            </a:r>
          </a:p>
          <a:p>
            <a:r>
              <a:rPr lang="en-GB" dirty="0" smtClean="0"/>
              <a:t>Viewing isn’t passive </a:t>
            </a:r>
          </a:p>
          <a:p>
            <a:pPr lvl="1"/>
            <a:r>
              <a:rPr lang="en-GB" dirty="0" smtClean="0"/>
              <a:t>People come to museums with ideas of what they expect to see</a:t>
            </a:r>
          </a:p>
          <a:p>
            <a:pPr lvl="1"/>
            <a:r>
              <a:rPr lang="en-GB" dirty="0" smtClean="0"/>
              <a:t>Dialogue and cultural literacy</a:t>
            </a:r>
          </a:p>
          <a:p>
            <a:pPr lvl="1"/>
            <a:r>
              <a:rPr lang="en-GB" dirty="0" smtClean="0"/>
              <a:t>Freedom to imagine / assimilate / imbue meaning</a:t>
            </a:r>
          </a:p>
          <a:p>
            <a:pPr lvl="1"/>
            <a:r>
              <a:rPr lang="en-GB" dirty="0" smtClean="0"/>
              <a:t>The strange is familiarised</a:t>
            </a:r>
          </a:p>
          <a:p>
            <a:r>
              <a:rPr lang="en-GB" dirty="0" smtClean="0"/>
              <a:t>Reception is dependent on subject position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Vergo</a:t>
            </a:r>
            <a:r>
              <a:rPr lang="en-GB" dirty="0" smtClean="0"/>
              <a:t>, ‘The Reticent Object’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Museums……</a:t>
            </a:r>
          </a:p>
          <a:p>
            <a:pPr lvl="1"/>
            <a:r>
              <a:rPr lang="en-GB" dirty="0" smtClean="0"/>
              <a:t>Acquire</a:t>
            </a:r>
          </a:p>
          <a:p>
            <a:pPr lvl="1"/>
            <a:r>
              <a:rPr lang="en-GB" dirty="0" smtClean="0"/>
              <a:t>Safeguard</a:t>
            </a:r>
          </a:p>
          <a:p>
            <a:pPr lvl="1"/>
            <a:r>
              <a:rPr lang="en-GB" dirty="0" smtClean="0"/>
              <a:t>Conserve</a:t>
            </a:r>
          </a:p>
          <a:p>
            <a:pPr lvl="1"/>
            <a:r>
              <a:rPr lang="en-GB" dirty="0" smtClean="0"/>
              <a:t>Display</a:t>
            </a:r>
          </a:p>
          <a:p>
            <a:pPr lvl="1"/>
            <a:r>
              <a:rPr lang="en-GB" dirty="0" smtClean="0"/>
              <a:t>Educate </a:t>
            </a:r>
          </a:p>
          <a:p>
            <a:pPr lvl="1"/>
            <a:r>
              <a:rPr lang="en-GB" dirty="0" smtClean="0"/>
              <a:t>Entertain</a:t>
            </a:r>
          </a:p>
          <a:p>
            <a:pPr lvl="1"/>
            <a:r>
              <a:rPr lang="en-GB" dirty="0" smtClean="0"/>
              <a:t>Sell </a:t>
            </a:r>
          </a:p>
          <a:p>
            <a:pPr lvl="1"/>
            <a:r>
              <a:rPr lang="en-GB" dirty="0" smtClean="0"/>
              <a:t>Deal with multiple expectations from varied publics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1" y="742447"/>
            <a:ext cx="4086498" cy="374826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25861" y="495082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err="1" smtClean="0"/>
              <a:t>http://www.carusostjohn.com/projects/medicine-man-british-museum/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969" y="2355785"/>
            <a:ext cx="3819411" cy="3518372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75" y="2627686"/>
            <a:ext cx="5842000" cy="3505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477" y="440979"/>
            <a:ext cx="3149600" cy="25781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and Consuming Exhibitions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Multiple actors and agencies</a:t>
            </a:r>
          </a:p>
          <a:p>
            <a:pPr lvl="1"/>
            <a:r>
              <a:rPr lang="en-GB" dirty="0" smtClean="0"/>
              <a:t>All with different motivations</a:t>
            </a:r>
          </a:p>
          <a:p>
            <a:r>
              <a:rPr lang="en-GB" dirty="0" smtClean="0"/>
              <a:t>Tensions between the avowed and unspoken policies of the institution</a:t>
            </a:r>
          </a:p>
          <a:p>
            <a:r>
              <a:rPr lang="en-GB" dirty="0" smtClean="0"/>
              <a:t>The character of the museum </a:t>
            </a:r>
          </a:p>
          <a:p>
            <a:pPr lvl="1"/>
            <a:r>
              <a:rPr lang="en-GB" dirty="0" smtClean="0"/>
              <a:t>How it perceives itself and presents itself</a:t>
            </a:r>
          </a:p>
          <a:p>
            <a:r>
              <a:rPr lang="en-GB" dirty="0" smtClean="0"/>
              <a:t>The politics of exhibition making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Selection is neither random or arbitrary </a:t>
            </a:r>
          </a:p>
          <a:p>
            <a:r>
              <a:rPr lang="en-GB" dirty="0" smtClean="0"/>
              <a:t>Based on an underlying – yet usually unspoken – purpose </a:t>
            </a:r>
          </a:p>
          <a:p>
            <a:r>
              <a:rPr lang="en-GB" dirty="0" smtClean="0"/>
              <a:t>The ways that objects come together is not self-evident nor benign</a:t>
            </a:r>
          </a:p>
          <a:p>
            <a:r>
              <a:rPr lang="en-GB" dirty="0" smtClean="0"/>
              <a:t>It is because they help tell the story</a:t>
            </a:r>
          </a:p>
          <a:p>
            <a:r>
              <a:rPr lang="en-GB" dirty="0" smtClean="0"/>
              <a:t>The context of the exhibition confers </a:t>
            </a:r>
            <a:r>
              <a:rPr lang="en-GB" b="1" u="sng" dirty="0" smtClean="0"/>
              <a:t>a</a:t>
            </a:r>
            <a:r>
              <a:rPr lang="en-GB" dirty="0" smtClean="0"/>
              <a:t> meaning upon them</a:t>
            </a:r>
          </a:p>
          <a:p>
            <a:pPr lvl="1"/>
            <a:r>
              <a:rPr lang="en-GB" dirty="0" smtClean="0"/>
              <a:t>They are elements of a narrative</a:t>
            </a:r>
          </a:p>
          <a:p>
            <a:pPr lvl="1"/>
            <a:r>
              <a:rPr lang="en-GB" dirty="0" smtClean="0"/>
              <a:t>Form a thread of a broader discourse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Vergo’s</a:t>
            </a:r>
            <a:r>
              <a:rPr lang="en-GB" dirty="0" smtClean="0"/>
              <a:t>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20161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Our own political or intellectual or social attitudes may well exert a significant influence on the kinds of exhibitions we make, and indeed determine to some extent the reactions of the public, the consumers of the product (</a:t>
            </a:r>
            <a:r>
              <a:rPr lang="en-GB" sz="2400" dirty="0" err="1" smtClean="0"/>
              <a:t>p</a:t>
            </a:r>
            <a:r>
              <a:rPr lang="en-GB" sz="2400" dirty="0" smtClean="0"/>
              <a:t>. 57)</a:t>
            </a:r>
          </a:p>
          <a:p>
            <a:pPr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Tilley’s ‘</a:t>
            </a:r>
            <a:r>
              <a:rPr lang="en-GB" i="1" dirty="0" smtClean="0"/>
              <a:t>Archaeology of Archaeology</a:t>
            </a:r>
            <a:r>
              <a:rPr lang="en-GB" dirty="0" smtClean="0"/>
              <a:t>’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In-depth application of Foucault, especially in relation to discourse, power and knowledge</a:t>
            </a:r>
          </a:p>
          <a:p>
            <a:r>
              <a:rPr lang="en-GB" dirty="0" smtClean="0"/>
              <a:t>The meaning of an archaeological object is not inherent, but is rather interpreted</a:t>
            </a:r>
          </a:p>
          <a:p>
            <a:r>
              <a:rPr lang="en-GB" dirty="0" smtClean="0"/>
              <a:t>An object’s meaning is created </a:t>
            </a:r>
            <a:r>
              <a:rPr lang="en-GB" i="1" dirty="0" smtClean="0"/>
              <a:t>in</a:t>
            </a:r>
            <a:r>
              <a:rPr lang="en-GB" dirty="0" smtClean="0"/>
              <a:t> the text </a:t>
            </a:r>
          </a:p>
          <a:p>
            <a:pPr lvl="1"/>
            <a:r>
              <a:rPr lang="en-GB" dirty="0" smtClean="0"/>
              <a:t>It is internal to the text and language</a:t>
            </a:r>
          </a:p>
          <a:p>
            <a:pPr lvl="1"/>
            <a:r>
              <a:rPr lang="en-GB" dirty="0" smtClean="0"/>
              <a:t>Does not reside externally (in the object)</a:t>
            </a:r>
          </a:p>
          <a:p>
            <a:r>
              <a:rPr lang="en-GB" dirty="0" smtClean="0"/>
              <a:t>The writing of material culture is transformative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Implications for </a:t>
            </a:r>
            <a:r>
              <a:rPr lang="en-GB" dirty="0" smtClean="0"/>
              <a:t>Scientific Objectivity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Meaning is not unveiled, revealed or discovered</a:t>
            </a:r>
          </a:p>
          <a:p>
            <a:r>
              <a:rPr lang="en-GB" dirty="0" smtClean="0"/>
              <a:t>But is produced by archaeological discourse</a:t>
            </a:r>
          </a:p>
          <a:p>
            <a:r>
              <a:rPr lang="en-GB" dirty="0" smtClean="0"/>
              <a:t>Calls for greater self-reflexivity within the discipline</a:t>
            </a:r>
          </a:p>
          <a:p>
            <a:r>
              <a:rPr lang="en-GB" dirty="0" smtClean="0"/>
              <a:t>“it is necessary to understand archaeology as a discourse, as a set of dispersed statements, codes and rules which actively form the objects of which it speaks” (p.335)</a:t>
            </a:r>
          </a:p>
          <a:p>
            <a:r>
              <a:rPr lang="en-GB" dirty="0" smtClean="0"/>
              <a:t>Drawing on Foucault, archaeology is therefore a set of discursive practices linked to power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1317</TotalTime>
  <Words>1262</Words>
  <Application>Microsoft Macintosh PowerPoint</Application>
  <PresentationFormat>On-screen Show (4:3)</PresentationFormat>
  <Paragraphs>134</Paragraphs>
  <Slides>27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Perspective</vt:lpstr>
      <vt:lpstr>Heritage out of Context</vt:lpstr>
      <vt:lpstr>What is ‘Material Culture’?</vt:lpstr>
      <vt:lpstr>Slide 3</vt:lpstr>
      <vt:lpstr>The relation between ‘Us’ and the ‘Other’</vt:lpstr>
      <vt:lpstr>Slide 5</vt:lpstr>
      <vt:lpstr>The Ups and Downs of Material Culture</vt:lpstr>
      <vt:lpstr>Slide 7</vt:lpstr>
      <vt:lpstr>Slide 8</vt:lpstr>
      <vt:lpstr>Appadurai’s Social Life of Things</vt:lpstr>
      <vt:lpstr>Thomas (1991) Entangled Objects </vt:lpstr>
      <vt:lpstr>Slide 11</vt:lpstr>
      <vt:lpstr>Slide 12</vt:lpstr>
      <vt:lpstr>The Gaze</vt:lpstr>
      <vt:lpstr>Foucault (1977) Discipline and Punish</vt:lpstr>
      <vt:lpstr>Bentham’s Panopticon (1785)</vt:lpstr>
      <vt:lpstr>Slide 16</vt:lpstr>
      <vt:lpstr>Appadurai and Breckenbridge</vt:lpstr>
      <vt:lpstr>Tensions emerge…..</vt:lpstr>
      <vt:lpstr>Viewing</vt:lpstr>
      <vt:lpstr>Vergo, ‘The Reticent Object’</vt:lpstr>
      <vt:lpstr>Slide 21</vt:lpstr>
      <vt:lpstr>Slide 22</vt:lpstr>
      <vt:lpstr>Creating and Consuming Exhibitions</vt:lpstr>
      <vt:lpstr>Selecting Objects</vt:lpstr>
      <vt:lpstr>Vergo’s conclusion</vt:lpstr>
      <vt:lpstr> Tilley’s ‘Archaeology of Archaeology’  </vt:lpstr>
      <vt:lpstr>Implications for Scientific Objectivity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60</cp:revision>
  <dcterms:created xsi:type="dcterms:W3CDTF">2013-10-16T11:24:37Z</dcterms:created>
  <dcterms:modified xsi:type="dcterms:W3CDTF">2013-10-16T11:34:32Z</dcterms:modified>
</cp:coreProperties>
</file>