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6/10/2019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4212" y="2508069"/>
            <a:ext cx="6369731" cy="2599508"/>
          </a:xfrm>
        </p:spPr>
        <p:txBody>
          <a:bodyPr>
            <a:normAutofit/>
          </a:bodyPr>
          <a:lstStyle/>
          <a:p>
            <a:r>
              <a:rPr lang="en-GB" sz="2800" dirty="0" smtClean="0"/>
              <a:t> * Describe what John Lewis do to support/develop it’s CRM system! </a:t>
            </a:r>
          </a:p>
          <a:p>
            <a:r>
              <a:rPr lang="en-GB" sz="2800" dirty="0" smtClean="0"/>
              <a:t>*  How different stakeholders engaged with the CRM system at John Lewis! </a:t>
            </a: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5748" y="862149"/>
            <a:ext cx="5386251" cy="5551714"/>
          </a:xfrm>
          <a:prstGeom prst="rect">
            <a:avLst/>
          </a:prstGeom>
        </p:spPr>
      </p:pic>
    </p:spTree>
    <p:extLst>
      <p:ext uri="{BB962C8B-B14F-4D97-AF65-F5344CB8AC3E}">
        <p14:creationId xmlns:p14="http://schemas.microsoft.com/office/powerpoint/2010/main" val="3222894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3258" y="182880"/>
            <a:ext cx="6301240" cy="2777066"/>
          </a:xfrm>
        </p:spPr>
        <p:txBody>
          <a:bodyPr>
            <a:normAutofit fontScale="90000"/>
          </a:bodyPr>
          <a:lstStyle/>
          <a:p>
            <a:r>
              <a:rPr lang="en-GB" b="1" dirty="0">
                <a:solidFill>
                  <a:schemeClr val="bg1"/>
                </a:solidFill>
                <a:latin typeface="Bahnschrift" panose="020B0502040204020203" pitchFamily="34" charset="0"/>
              </a:rPr>
              <a:t>“We wanted something that was differentiated, unique and in tune with the John Lewis brand which was why we focused on experience, service, exclusivity, treats</a:t>
            </a:r>
            <a:r>
              <a:rPr lang="en-GB" b="1" dirty="0" smtClean="0">
                <a:solidFill>
                  <a:schemeClr val="bg1"/>
                </a:solidFill>
                <a:latin typeface="Bahnschrift" panose="020B0502040204020203" pitchFamily="34" charset="0"/>
              </a:rPr>
              <a:t>.” </a:t>
            </a:r>
            <a:r>
              <a:rPr lang="en-GB" i="1" dirty="0">
                <a:solidFill>
                  <a:schemeClr val="bg1">
                    <a:lumMod val="65000"/>
                    <a:lumOff val="35000"/>
                  </a:schemeClr>
                </a:solidFill>
                <a:latin typeface="Lucida Handwriting" panose="03010101010101010101" pitchFamily="66" charset="0"/>
              </a:rPr>
              <a:t>Chris Bates, head of customer marketing, John Lewis</a:t>
            </a:r>
            <a:endParaRPr lang="en-GB" dirty="0">
              <a:solidFill>
                <a:schemeClr val="bg1">
                  <a:lumMod val="65000"/>
                  <a:lumOff val="35000"/>
                </a:schemeClr>
              </a:solidFill>
              <a:latin typeface="Lucida Handwriting" panose="03010101010101010101" pitchFamily="66" charset="0"/>
            </a:endParaRP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9903" r="19903"/>
          <a:stretch>
            <a:fillRect/>
          </a:stretch>
        </p:blipFill>
        <p:spPr/>
      </p:pic>
      <p:sp>
        <p:nvSpPr>
          <p:cNvPr id="4" name="Text Placeholder 3"/>
          <p:cNvSpPr>
            <a:spLocks noGrp="1"/>
          </p:cNvSpPr>
          <p:nvPr>
            <p:ph type="body" sz="half" idx="2"/>
          </p:nvPr>
        </p:nvSpPr>
        <p:spPr>
          <a:xfrm>
            <a:off x="5695406" y="3252651"/>
            <a:ext cx="6496594" cy="2743200"/>
          </a:xfrm>
        </p:spPr>
        <p:txBody>
          <a:bodyPr>
            <a:normAutofit fontScale="70000" lnSpcReduction="20000"/>
          </a:bodyPr>
          <a:lstStyle/>
          <a:p>
            <a:pPr fontAlgn="base"/>
            <a:r>
              <a:rPr lang="en-GB" sz="2000" b="1" i="1" dirty="0" smtClean="0">
                <a:solidFill>
                  <a:schemeClr val="tx1"/>
                </a:solidFill>
                <a:latin typeface="Arial" panose="020B0604020202020204" pitchFamily="34" charset="0"/>
                <a:cs typeface="Arial" panose="020B0604020202020204" pitchFamily="34" charset="0"/>
              </a:rPr>
              <a:t> </a:t>
            </a:r>
            <a:r>
              <a:rPr lang="en-GB" sz="2600" b="1" i="1" dirty="0" smtClean="0">
                <a:solidFill>
                  <a:schemeClr val="tx1"/>
                </a:solidFill>
                <a:latin typeface="Arial" panose="020B0604020202020204" pitchFamily="34" charset="0"/>
                <a:cs typeface="Arial" panose="020B0604020202020204" pitchFamily="34" charset="0"/>
              </a:rPr>
              <a:t>1) </a:t>
            </a:r>
            <a:r>
              <a:rPr lang="en-GB" sz="3400" b="1" i="1" dirty="0" smtClean="0">
                <a:solidFill>
                  <a:schemeClr val="tx1"/>
                </a:solidFill>
                <a:latin typeface="Arial" panose="020B0604020202020204" pitchFamily="34" charset="0"/>
                <a:cs typeface="Arial" panose="020B0604020202020204" pitchFamily="34" charset="0"/>
              </a:rPr>
              <a:t>Align </a:t>
            </a:r>
            <a:r>
              <a:rPr lang="en-GB" sz="3400" b="1" i="1" dirty="0">
                <a:solidFill>
                  <a:schemeClr val="tx1"/>
                </a:solidFill>
                <a:latin typeface="Arial" panose="020B0604020202020204" pitchFamily="34" charset="0"/>
                <a:cs typeface="Arial" panose="020B0604020202020204" pitchFamily="34" charset="0"/>
              </a:rPr>
              <a:t>the loyalty scheme with the </a:t>
            </a:r>
            <a:r>
              <a:rPr lang="en-GB" sz="3400" b="1" i="1" dirty="0" smtClean="0">
                <a:solidFill>
                  <a:schemeClr val="tx1"/>
                </a:solidFill>
                <a:latin typeface="Arial" panose="020B0604020202020204" pitchFamily="34" charset="0"/>
                <a:cs typeface="Arial" panose="020B0604020202020204" pitchFamily="34" charset="0"/>
              </a:rPr>
              <a:t>brand </a:t>
            </a:r>
            <a:r>
              <a:rPr lang="en-GB" sz="2600" b="1" i="1" dirty="0" smtClean="0">
                <a:solidFill>
                  <a:schemeClr val="tx1"/>
                </a:solidFill>
                <a:latin typeface="Arial" panose="020B0604020202020204" pitchFamily="34" charset="0"/>
                <a:cs typeface="Arial" panose="020B0604020202020204" pitchFamily="34" charset="0"/>
              </a:rPr>
              <a:t>: </a:t>
            </a:r>
            <a:r>
              <a:rPr lang="en-GB" sz="2600" dirty="0">
                <a:solidFill>
                  <a:schemeClr val="tx1"/>
                </a:solidFill>
                <a:latin typeface="merriweather"/>
              </a:rPr>
              <a:t>brand consistency across all </a:t>
            </a:r>
            <a:r>
              <a:rPr lang="en-GB" sz="2600" dirty="0" smtClean="0">
                <a:solidFill>
                  <a:schemeClr val="tx1"/>
                </a:solidFill>
                <a:latin typeface="merriweather"/>
              </a:rPr>
              <a:t>propositions.</a:t>
            </a:r>
            <a:endParaRPr lang="en-GB" sz="2600" b="1" i="1" dirty="0" smtClean="0">
              <a:solidFill>
                <a:schemeClr val="tx1"/>
              </a:solidFill>
              <a:latin typeface="Arial" panose="020B0604020202020204" pitchFamily="34" charset="0"/>
              <a:cs typeface="Arial" panose="020B0604020202020204" pitchFamily="34" charset="0"/>
            </a:endParaRPr>
          </a:p>
          <a:p>
            <a:pPr fontAlgn="base"/>
            <a:r>
              <a:rPr lang="en-GB" sz="2600" b="1" i="1" dirty="0" smtClean="0">
                <a:solidFill>
                  <a:schemeClr val="tx1"/>
                </a:solidFill>
                <a:latin typeface="Arial" panose="020B0604020202020204" pitchFamily="34" charset="0"/>
                <a:cs typeface="Arial" panose="020B0604020202020204" pitchFamily="34" charset="0"/>
              </a:rPr>
              <a:t>2</a:t>
            </a:r>
            <a:r>
              <a:rPr lang="en-GB" sz="3400" b="1" i="1" dirty="0" smtClean="0">
                <a:solidFill>
                  <a:schemeClr val="tx1"/>
                </a:solidFill>
                <a:latin typeface="Arial" panose="020B0604020202020204" pitchFamily="34" charset="0"/>
                <a:cs typeface="Arial" panose="020B0604020202020204" pitchFamily="34" charset="0"/>
              </a:rPr>
              <a:t>) </a:t>
            </a:r>
            <a:r>
              <a:rPr lang="en-GB" sz="3400" b="1" i="1" dirty="0">
                <a:solidFill>
                  <a:schemeClr val="tx1"/>
                </a:solidFill>
                <a:latin typeface="Arial" panose="020B0604020202020204" pitchFamily="34" charset="0"/>
                <a:cs typeface="Arial" panose="020B0604020202020204" pitchFamily="34" charset="0"/>
              </a:rPr>
              <a:t>Have a clear aim in </a:t>
            </a:r>
            <a:r>
              <a:rPr lang="en-GB" sz="3400" b="1" i="1" dirty="0" smtClean="0">
                <a:solidFill>
                  <a:schemeClr val="tx1"/>
                </a:solidFill>
                <a:latin typeface="Arial" panose="020B0604020202020204" pitchFamily="34" charset="0"/>
                <a:cs typeface="Arial" panose="020B0604020202020204" pitchFamily="34" charset="0"/>
              </a:rPr>
              <a:t>mind: </a:t>
            </a:r>
            <a:r>
              <a:rPr lang="en-GB" sz="2600" dirty="0" smtClean="0">
                <a:solidFill>
                  <a:schemeClr val="tx1"/>
                </a:solidFill>
                <a:latin typeface="Arial" panose="020B0604020202020204" pitchFamily="34" charset="0"/>
                <a:cs typeface="Arial" panose="020B0604020202020204" pitchFamily="34" charset="0"/>
              </a:rPr>
              <a:t>Free </a:t>
            </a:r>
            <a:r>
              <a:rPr lang="en-GB" sz="2600" dirty="0">
                <a:solidFill>
                  <a:schemeClr val="tx1"/>
                </a:solidFill>
                <a:latin typeface="Arial" panose="020B0604020202020204" pitchFamily="34" charset="0"/>
                <a:cs typeface="Arial" panose="020B0604020202020204" pitchFamily="34" charset="0"/>
              </a:rPr>
              <a:t>tea and cake, which has a 40% redemption rate among card </a:t>
            </a:r>
            <a:r>
              <a:rPr lang="en-GB" sz="2600" dirty="0" smtClean="0">
                <a:solidFill>
                  <a:schemeClr val="tx1"/>
                </a:solidFill>
                <a:latin typeface="Arial" panose="020B0604020202020204" pitchFamily="34" charset="0"/>
                <a:cs typeface="Arial" panose="020B0604020202020204" pitchFamily="34" charset="0"/>
              </a:rPr>
              <a:t>holders.</a:t>
            </a:r>
            <a:endParaRPr lang="en-GB" sz="2600" b="1" i="1" dirty="0" smtClean="0">
              <a:solidFill>
                <a:schemeClr val="tx1"/>
              </a:solidFill>
              <a:latin typeface="Arial" panose="020B0604020202020204" pitchFamily="34" charset="0"/>
              <a:cs typeface="Arial" panose="020B0604020202020204" pitchFamily="34" charset="0"/>
            </a:endParaRPr>
          </a:p>
          <a:p>
            <a:pPr fontAlgn="base"/>
            <a:r>
              <a:rPr lang="en-GB" sz="2600" b="1" i="1" dirty="0" smtClean="0">
                <a:solidFill>
                  <a:schemeClr val="tx1"/>
                </a:solidFill>
                <a:latin typeface="Arial" panose="020B0604020202020204" pitchFamily="34" charset="0"/>
                <a:cs typeface="Arial" panose="020B0604020202020204" pitchFamily="34" charset="0"/>
              </a:rPr>
              <a:t>3) </a:t>
            </a:r>
            <a:r>
              <a:rPr lang="en-GB" sz="3100" b="1" i="1" dirty="0">
                <a:solidFill>
                  <a:schemeClr val="tx1"/>
                </a:solidFill>
                <a:latin typeface="Arial" panose="020B0604020202020204" pitchFamily="34" charset="0"/>
                <a:cs typeface="Arial" panose="020B0604020202020204" pitchFamily="34" charset="0"/>
              </a:rPr>
              <a:t>Test, test, </a:t>
            </a:r>
            <a:r>
              <a:rPr lang="en-GB" sz="3100" b="1" i="1" dirty="0" smtClean="0">
                <a:solidFill>
                  <a:schemeClr val="tx1"/>
                </a:solidFill>
                <a:latin typeface="Arial" panose="020B0604020202020204" pitchFamily="34" charset="0"/>
                <a:cs typeface="Arial" panose="020B0604020202020204" pitchFamily="34" charset="0"/>
              </a:rPr>
              <a:t>test</a:t>
            </a:r>
            <a:r>
              <a:rPr lang="en-GB" sz="2600" b="1" i="1" dirty="0" smtClean="0">
                <a:solidFill>
                  <a:schemeClr val="tx1"/>
                </a:solidFill>
                <a:latin typeface="Arial" panose="020B0604020202020204" pitchFamily="34" charset="0"/>
                <a:cs typeface="Arial" panose="020B0604020202020204" pitchFamily="34" charset="0"/>
              </a:rPr>
              <a:t>: </a:t>
            </a:r>
            <a:r>
              <a:rPr lang="en-GB" sz="2600" dirty="0" smtClean="0">
                <a:solidFill>
                  <a:schemeClr val="tx1"/>
                </a:solidFill>
                <a:latin typeface="merriweather"/>
              </a:rPr>
              <a:t>understanding </a:t>
            </a:r>
            <a:r>
              <a:rPr lang="en-GB" sz="2600" dirty="0">
                <a:solidFill>
                  <a:schemeClr val="tx1"/>
                </a:solidFill>
                <a:latin typeface="merriweather"/>
              </a:rPr>
              <a:t>the </a:t>
            </a:r>
            <a:r>
              <a:rPr lang="en-GB" sz="2600" dirty="0" smtClean="0">
                <a:solidFill>
                  <a:schemeClr val="tx1"/>
                </a:solidFill>
                <a:latin typeface="merriweather"/>
              </a:rPr>
              <a:t>market and </a:t>
            </a:r>
            <a:r>
              <a:rPr lang="en-GB" sz="2600" dirty="0">
                <a:solidFill>
                  <a:schemeClr val="tx1"/>
                </a:solidFill>
                <a:latin typeface="merriweather"/>
              </a:rPr>
              <a:t>be prepared to tweak it and if you’ve got it fundamentally wrong to change </a:t>
            </a:r>
            <a:r>
              <a:rPr lang="en-GB" sz="2600" dirty="0" smtClean="0">
                <a:solidFill>
                  <a:schemeClr val="tx1"/>
                </a:solidFill>
                <a:latin typeface="merriweather"/>
              </a:rPr>
              <a:t>it.</a:t>
            </a:r>
            <a:endParaRPr lang="en-GB" sz="2600" b="1" i="1" dirty="0">
              <a:solidFill>
                <a:schemeClr val="tx1"/>
              </a:solidFill>
              <a:latin typeface="Arial" panose="020B0604020202020204" pitchFamily="34" charset="0"/>
              <a:cs typeface="Arial" panose="020B0604020202020204" pitchFamily="34" charset="0"/>
            </a:endParaRPr>
          </a:p>
          <a:p>
            <a:pPr fontAlgn="base"/>
            <a:endParaRPr lang="en-GB" sz="2000" b="1" i="1" dirty="0">
              <a:solidFill>
                <a:schemeClr val="tx1"/>
              </a:solidFill>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7157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577" y="3226526"/>
            <a:ext cx="9117874" cy="3043645"/>
          </a:xfrm>
        </p:spPr>
        <p:txBody>
          <a:bodyPr>
            <a:normAutofit fontScale="90000"/>
          </a:bodyPr>
          <a:lstStyle/>
          <a:p>
            <a:r>
              <a:rPr lang="en-GB" sz="3200" dirty="0">
                <a:latin typeface="Roboto"/>
              </a:rPr>
              <a:t>“We believe the dynamic new businesses selected for further discussions with JLab will help us continue to stretch, shape and deliver together for our customers in the future</a:t>
            </a:r>
            <a:r>
              <a:rPr lang="en-GB" sz="3200" dirty="0" smtClean="0">
                <a:latin typeface="Roboto"/>
              </a:rPr>
              <a:t>.” </a:t>
            </a:r>
            <a:r>
              <a:rPr lang="en-GB" sz="2000" dirty="0">
                <a:solidFill>
                  <a:schemeClr val="bg1">
                    <a:lumMod val="50000"/>
                    <a:lumOff val="50000"/>
                  </a:schemeClr>
                </a:solidFill>
                <a:latin typeface="Lora"/>
              </a:rPr>
              <a:t>Peter Cross, customer experience director at John Lewis &amp; Partners</a:t>
            </a:r>
            <a:endParaRPr lang="en-GB" sz="2000" dirty="0">
              <a:solidFill>
                <a:schemeClr val="bg1">
                  <a:lumMod val="50000"/>
                  <a:lumOff val="50000"/>
                </a:schemeClr>
              </a:solidFill>
            </a:endParaRPr>
          </a:p>
        </p:txBody>
      </p:sp>
      <p:sp>
        <p:nvSpPr>
          <p:cNvPr id="3" name="Content Placeholder 2"/>
          <p:cNvSpPr>
            <a:spLocks noGrp="1"/>
          </p:cNvSpPr>
          <p:nvPr>
            <p:ph idx="1"/>
          </p:nvPr>
        </p:nvSpPr>
        <p:spPr>
          <a:xfrm>
            <a:off x="6309360" y="222069"/>
            <a:ext cx="5882640" cy="2821577"/>
          </a:xfrm>
        </p:spPr>
        <p:txBody>
          <a:bodyPr>
            <a:normAutofit/>
          </a:bodyPr>
          <a:lstStyle/>
          <a:p>
            <a:r>
              <a:rPr lang="en-GB" sz="3200" dirty="0">
                <a:solidFill>
                  <a:schemeClr val="accent4">
                    <a:lumMod val="50000"/>
                  </a:schemeClr>
                </a:solidFill>
                <a:latin typeface="Roboto"/>
              </a:rPr>
              <a:t>JLab innovation programme, which is focused on transforming the bricks-and-mortar retail experience.</a:t>
            </a:r>
            <a:endParaRPr lang="en-GB" sz="3200" dirty="0">
              <a:solidFill>
                <a:schemeClr val="accent4">
                  <a:lumMod val="50000"/>
                </a:scheme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478781" cy="3324498"/>
          </a:xfrm>
          <a:prstGeom prst="rect">
            <a:avLst/>
          </a:prstGeom>
        </p:spPr>
      </p:pic>
    </p:spTree>
    <p:extLst>
      <p:ext uri="{BB962C8B-B14F-4D97-AF65-F5344CB8AC3E}">
        <p14:creationId xmlns:p14="http://schemas.microsoft.com/office/powerpoint/2010/main" val="2614813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8534400" cy="1507067"/>
          </a:xfrm>
        </p:spPr>
        <p:txBody>
          <a:bodyPr>
            <a:normAutofit fontScale="90000"/>
          </a:bodyPr>
          <a:lstStyle/>
          <a:p>
            <a:r>
              <a:rPr lang="en-GB" b="1" dirty="0">
                <a:latin typeface="Algerian" panose="04020705040A02060702" pitchFamily="82" charset="0"/>
              </a:rPr>
              <a:t>John Lewis Marketing Mix (4Ps) Strategy</a:t>
            </a:r>
            <a:br>
              <a:rPr lang="en-GB" b="1" dirty="0">
                <a:latin typeface="Algerian" panose="04020705040A02060702" pitchFamily="82" charset="0"/>
              </a:rPr>
            </a:br>
            <a:endParaRPr lang="en-GB" dirty="0">
              <a:latin typeface="Algerian" panose="04020705040A02060702" pitchFamily="82" charset="0"/>
            </a:endParaRPr>
          </a:p>
        </p:txBody>
      </p:sp>
      <p:sp>
        <p:nvSpPr>
          <p:cNvPr id="3" name="Content Placeholder 2"/>
          <p:cNvSpPr>
            <a:spLocks noGrp="1"/>
          </p:cNvSpPr>
          <p:nvPr>
            <p:ph idx="1"/>
          </p:nvPr>
        </p:nvSpPr>
        <p:spPr>
          <a:xfrm>
            <a:off x="684211" y="685800"/>
            <a:ext cx="8773297" cy="3801532"/>
          </a:xfrm>
        </p:spPr>
        <p:txBody>
          <a:bodyPr>
            <a:normAutofit lnSpcReduction="10000"/>
          </a:bodyPr>
          <a:lstStyle/>
          <a:p>
            <a:r>
              <a:rPr lang="en-GB" u="sng" dirty="0" smtClean="0"/>
              <a:t>1: </a:t>
            </a:r>
            <a:r>
              <a:rPr lang="en-GB" b="1" dirty="0" smtClean="0">
                <a:solidFill>
                  <a:schemeClr val="accent1">
                    <a:lumMod val="60000"/>
                    <a:lumOff val="40000"/>
                  </a:schemeClr>
                </a:solidFill>
                <a:latin typeface="+mj-lt"/>
              </a:rPr>
              <a:t>PRODUCT</a:t>
            </a:r>
            <a:r>
              <a:rPr lang="en-GB" dirty="0" smtClean="0">
                <a:latin typeface="+mj-lt"/>
              </a:rPr>
              <a:t> : </a:t>
            </a:r>
            <a:r>
              <a:rPr lang="en-GB" dirty="0">
                <a:solidFill>
                  <a:srgbClr val="000000"/>
                </a:solidFill>
                <a:latin typeface="Palatino Linotype" panose="02040502050505030304" pitchFamily="18" charset="0"/>
              </a:rPr>
              <a:t>John Lewis provides an </a:t>
            </a:r>
            <a:r>
              <a:rPr lang="en-GB" dirty="0" smtClean="0">
                <a:solidFill>
                  <a:srgbClr val="000000"/>
                </a:solidFill>
                <a:latin typeface="Palatino Linotype" panose="02040502050505030304" pitchFamily="18" charset="0"/>
              </a:rPr>
              <a:t>unparalleled </a:t>
            </a:r>
            <a:r>
              <a:rPr lang="en-GB" dirty="0">
                <a:solidFill>
                  <a:srgbClr val="000000"/>
                </a:solidFill>
                <a:latin typeface="Palatino Linotype" panose="02040502050505030304" pitchFamily="18" charset="0"/>
              </a:rPr>
              <a:t>range of services from personal styling and nursery advice to appliance installation and technical support. </a:t>
            </a:r>
            <a:endParaRPr lang="en-GB" dirty="0" smtClean="0">
              <a:solidFill>
                <a:srgbClr val="000000"/>
              </a:solidFill>
              <a:latin typeface="Palatino Linotype" panose="02040502050505030304" pitchFamily="18" charset="0"/>
            </a:endParaRPr>
          </a:p>
          <a:p>
            <a:r>
              <a:rPr lang="en-GB" u="sng" dirty="0" smtClean="0">
                <a:solidFill>
                  <a:srgbClr val="000000"/>
                </a:solidFill>
                <a:latin typeface="+mj-lt"/>
              </a:rPr>
              <a:t>2: </a:t>
            </a:r>
            <a:r>
              <a:rPr lang="en-GB" dirty="0" smtClean="0">
                <a:solidFill>
                  <a:srgbClr val="000000"/>
                </a:solidFill>
                <a:latin typeface="+mj-lt"/>
              </a:rPr>
              <a:t> </a:t>
            </a:r>
            <a:r>
              <a:rPr lang="en-GB" b="1" dirty="0" smtClean="0">
                <a:solidFill>
                  <a:schemeClr val="accent5"/>
                </a:solidFill>
                <a:latin typeface="+mj-lt"/>
              </a:rPr>
              <a:t>PRICE</a:t>
            </a:r>
            <a:r>
              <a:rPr lang="en-GB" dirty="0" smtClean="0">
                <a:solidFill>
                  <a:schemeClr val="accent5"/>
                </a:solidFill>
                <a:latin typeface="+mj-lt"/>
              </a:rPr>
              <a:t> </a:t>
            </a:r>
            <a:r>
              <a:rPr lang="en-GB" dirty="0" smtClean="0">
                <a:solidFill>
                  <a:srgbClr val="000000"/>
                </a:solidFill>
                <a:latin typeface="+mj-lt"/>
              </a:rPr>
              <a:t>:  </a:t>
            </a:r>
            <a:r>
              <a:rPr lang="en-GB" dirty="0">
                <a:solidFill>
                  <a:srgbClr val="000000"/>
                </a:solidFill>
                <a:latin typeface="Palatino Linotype" panose="02040502050505030304" pitchFamily="18" charset="0"/>
              </a:rPr>
              <a:t>John Lewis believes that fair pricing has always been the heart of their </a:t>
            </a:r>
            <a:r>
              <a:rPr lang="en-GB" dirty="0" smtClean="0">
                <a:solidFill>
                  <a:srgbClr val="000000"/>
                </a:solidFill>
                <a:latin typeface="Palatino Linotype" panose="02040502050505030304" pitchFamily="18" charset="0"/>
              </a:rPr>
              <a:t>business, it </a:t>
            </a:r>
            <a:r>
              <a:rPr lang="en-GB" dirty="0">
                <a:solidFill>
                  <a:srgbClr val="000000"/>
                </a:solidFill>
                <a:latin typeface="Palatino Linotype" panose="02040502050505030304" pitchFamily="18" charset="0"/>
              </a:rPr>
              <a:t>adopts a competitive pricing strategy for all its products keeping the quality and value in mind. </a:t>
            </a:r>
            <a:endParaRPr lang="en-GB" dirty="0" smtClean="0">
              <a:solidFill>
                <a:srgbClr val="000000"/>
              </a:solidFill>
              <a:latin typeface="Palatino Linotype" panose="02040502050505030304" pitchFamily="18" charset="0"/>
            </a:endParaRPr>
          </a:p>
          <a:p>
            <a:r>
              <a:rPr lang="en-GB" dirty="0" smtClean="0">
                <a:latin typeface="Palatino Linotype" panose="02040502050505030304" pitchFamily="18" charset="0"/>
              </a:rPr>
              <a:t>3</a:t>
            </a:r>
            <a:r>
              <a:rPr lang="en-GB" dirty="0" smtClean="0">
                <a:latin typeface="+mj-lt"/>
              </a:rPr>
              <a:t>: </a:t>
            </a:r>
            <a:r>
              <a:rPr lang="en-GB" b="1" dirty="0" smtClean="0">
                <a:solidFill>
                  <a:schemeClr val="accent6">
                    <a:lumMod val="50000"/>
                  </a:schemeClr>
                </a:solidFill>
                <a:latin typeface="+mj-lt"/>
              </a:rPr>
              <a:t>PLACE</a:t>
            </a:r>
            <a:r>
              <a:rPr lang="en-GB" dirty="0" smtClean="0">
                <a:solidFill>
                  <a:schemeClr val="accent6">
                    <a:lumMod val="50000"/>
                  </a:schemeClr>
                </a:solidFill>
                <a:latin typeface="Palatino Linotype" panose="02040502050505030304" pitchFamily="18" charset="0"/>
              </a:rPr>
              <a:t>:</a:t>
            </a:r>
            <a:r>
              <a:rPr lang="en-GB" dirty="0" smtClean="0">
                <a:latin typeface="Palatino Linotype" panose="02040502050505030304" pitchFamily="18" charset="0"/>
              </a:rPr>
              <a:t> </a:t>
            </a:r>
            <a:r>
              <a:rPr lang="en-GB" dirty="0">
                <a:solidFill>
                  <a:srgbClr val="000000"/>
                </a:solidFill>
                <a:latin typeface="Palatino Linotype" panose="02040502050505030304" pitchFamily="18" charset="0"/>
              </a:rPr>
              <a:t>John Lewis uses the multi-channel strategy and uses different distribution channels to cater to its customers.</a:t>
            </a:r>
            <a:r>
              <a:rPr lang="en-GB" dirty="0">
                <a:solidFill>
                  <a:srgbClr val="000000"/>
                </a:solidFill>
                <a:latin typeface="Roboto"/>
              </a:rPr>
              <a:t> </a:t>
            </a:r>
            <a:endParaRPr lang="en-GB" dirty="0" smtClean="0">
              <a:solidFill>
                <a:srgbClr val="000000"/>
              </a:solidFill>
              <a:latin typeface="Roboto"/>
            </a:endParaRPr>
          </a:p>
          <a:p>
            <a:r>
              <a:rPr lang="en-GB" dirty="0" smtClean="0">
                <a:solidFill>
                  <a:srgbClr val="000000"/>
                </a:solidFill>
                <a:latin typeface="Roboto"/>
              </a:rPr>
              <a:t>4: </a:t>
            </a:r>
            <a:r>
              <a:rPr lang="en-GB" b="1" dirty="0" smtClean="0">
                <a:solidFill>
                  <a:schemeClr val="accent3">
                    <a:lumMod val="60000"/>
                    <a:lumOff val="40000"/>
                  </a:schemeClr>
                </a:solidFill>
                <a:latin typeface="+mj-lt"/>
              </a:rPr>
              <a:t>PROMOTION</a:t>
            </a:r>
            <a:r>
              <a:rPr lang="en-GB" b="1" dirty="0" smtClean="0">
                <a:solidFill>
                  <a:schemeClr val="accent3">
                    <a:lumMod val="60000"/>
                    <a:lumOff val="40000"/>
                  </a:schemeClr>
                </a:solidFill>
                <a:latin typeface="Roboto"/>
              </a:rPr>
              <a:t>:</a:t>
            </a:r>
            <a:r>
              <a:rPr lang="en-GB" b="1" dirty="0" smtClean="0">
                <a:solidFill>
                  <a:srgbClr val="000000"/>
                </a:solidFill>
                <a:latin typeface="Roboto"/>
              </a:rPr>
              <a:t> </a:t>
            </a:r>
            <a:r>
              <a:rPr lang="en-GB" dirty="0">
                <a:solidFill>
                  <a:srgbClr val="000000"/>
                </a:solidFill>
                <a:latin typeface="Palatino Linotype" panose="02040502050505030304" pitchFamily="18" charset="0"/>
              </a:rPr>
              <a:t>John Lewis adopts innovative promotional strategies for its products and has creatively used the occasions of festivals for developing special advertisements during the year end seasons.</a:t>
            </a:r>
            <a:endParaRPr lang="en-GB" b="1" dirty="0">
              <a:latin typeface="Palatino Linotype" panose="02040502050505030304" pitchFamily="18" charset="0"/>
            </a:endParaRPr>
          </a:p>
        </p:txBody>
      </p:sp>
    </p:spTree>
    <p:extLst>
      <p:ext uri="{BB962C8B-B14F-4D97-AF65-F5344CB8AC3E}">
        <p14:creationId xmlns:p14="http://schemas.microsoft.com/office/powerpoint/2010/main" val="394725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7360" y="3069771"/>
            <a:ext cx="10694715" cy="3487783"/>
          </a:xfrm>
        </p:spPr>
        <p:txBody>
          <a:bodyPr>
            <a:normAutofit/>
          </a:bodyPr>
          <a:lstStyle/>
          <a:p>
            <a:pPr fontAlgn="base"/>
            <a:r>
              <a:rPr lang="en-GB" sz="1400" b="1" u="sng" dirty="0" smtClean="0">
                <a:solidFill>
                  <a:srgbClr val="3D4449"/>
                </a:solidFill>
                <a:latin typeface="Roboto Slab"/>
              </a:rPr>
              <a:t>*</a:t>
            </a:r>
            <a:endParaRPr lang="en-GB" sz="1400" dirty="0">
              <a:solidFill>
                <a:schemeClr val="bg1"/>
              </a:solidFill>
            </a:endParaRPr>
          </a:p>
        </p:txBody>
      </p:sp>
      <p:sp>
        <p:nvSpPr>
          <p:cNvPr id="3" name="Content Placeholder 2"/>
          <p:cNvSpPr>
            <a:spLocks noGrp="1"/>
          </p:cNvSpPr>
          <p:nvPr>
            <p:ph sz="half" idx="1"/>
          </p:nvPr>
        </p:nvSpPr>
        <p:spPr>
          <a:xfrm>
            <a:off x="827903" y="0"/>
            <a:ext cx="5298578" cy="3448593"/>
          </a:xfrm>
        </p:spPr>
        <p:txBody>
          <a:bodyPr>
            <a:normAutofit fontScale="85000" lnSpcReduction="10000"/>
          </a:bodyPr>
          <a:lstStyle/>
          <a:p>
            <a:pPr>
              <a:buFont typeface="Arial" panose="020B0604020202020204" pitchFamily="34" charset="0"/>
              <a:buChar char="•"/>
            </a:pPr>
            <a:r>
              <a:rPr lang="en-GB" dirty="0" smtClean="0">
                <a:solidFill>
                  <a:srgbClr val="454545"/>
                </a:solidFill>
                <a:latin typeface="Calibri" panose="020F0502020204030204" pitchFamily="34" charset="0"/>
              </a:rPr>
              <a:t>John </a:t>
            </a:r>
            <a:r>
              <a:rPr lang="en-GB" dirty="0">
                <a:solidFill>
                  <a:srgbClr val="454545"/>
                </a:solidFill>
                <a:latin typeface="Calibri" panose="020F0502020204030204" pitchFamily="34" charset="0"/>
              </a:rPr>
              <a:t>Lewis is particularly exposed to competition as it sells not only food and drinks but also apparel and household goods. This leaves it vulnerable to competition from giant supermarkets such as Tesco, Asda, Sainsbury’s and clothes retailers such as Next, Topshop, Marks &amp; Spencer and Zara</a:t>
            </a:r>
            <a:r>
              <a:rPr lang="en-GB" dirty="0" smtClean="0">
                <a:solidFill>
                  <a:srgbClr val="454545"/>
                </a:solidFill>
                <a:latin typeface="Calibri" panose="020F0502020204030204" pitchFamily="34" charset="0"/>
              </a:rPr>
              <a:t>. (</a:t>
            </a:r>
            <a:r>
              <a:rPr lang="en-GB" b="1" i="1" dirty="0">
                <a:solidFill>
                  <a:srgbClr val="333333"/>
                </a:solidFill>
                <a:latin typeface="Calibri" panose="020F0502020204030204" pitchFamily="34" charset="0"/>
              </a:rPr>
              <a:t>Level of </a:t>
            </a:r>
            <a:r>
              <a:rPr lang="en-GB" b="1" i="1" dirty="0" smtClean="0">
                <a:solidFill>
                  <a:srgbClr val="333333"/>
                </a:solidFill>
                <a:latin typeface="Calibri" panose="020F0502020204030204" pitchFamily="34" charset="0"/>
              </a:rPr>
              <a:t>competition) </a:t>
            </a:r>
            <a:endParaRPr lang="en-GB" dirty="0" smtClean="0">
              <a:solidFill>
                <a:srgbClr val="454545"/>
              </a:solidFill>
              <a:latin typeface="Calibri" panose="020F0502020204030204" pitchFamily="34" charset="0"/>
            </a:endParaRPr>
          </a:p>
          <a:p>
            <a:pPr>
              <a:buFont typeface="Arial" panose="020B0604020202020204" pitchFamily="34" charset="0"/>
              <a:buChar char="•"/>
            </a:pPr>
            <a:r>
              <a:rPr lang="en-GB" b="1" dirty="0">
                <a:solidFill>
                  <a:srgbClr val="454545"/>
                </a:solidFill>
                <a:latin typeface="Calibri" panose="020F0502020204030204" pitchFamily="34" charset="0"/>
              </a:rPr>
              <a:t>Porter (1985) wrote that “companies </a:t>
            </a:r>
            <a:r>
              <a:rPr lang="en-GB" b="1" dirty="0" smtClean="0">
                <a:solidFill>
                  <a:srgbClr val="454545"/>
                </a:solidFill>
                <a:latin typeface="Calibri" panose="020F0502020204030204" pitchFamily="34" charset="0"/>
              </a:rPr>
              <a:t>follow one </a:t>
            </a:r>
            <a:r>
              <a:rPr lang="en-GB" b="1" dirty="0">
                <a:solidFill>
                  <a:srgbClr val="454545"/>
                </a:solidFill>
                <a:latin typeface="Calibri" panose="020F0502020204030204" pitchFamily="34" charset="0"/>
              </a:rPr>
              <a:t>of three generic strategies: low cost, differentiation or hybrid”. </a:t>
            </a:r>
            <a:r>
              <a:rPr lang="en-GB" b="1" dirty="0" smtClean="0">
                <a:solidFill>
                  <a:srgbClr val="454545"/>
                </a:solidFill>
                <a:latin typeface="Calibri" panose="020F0502020204030204" pitchFamily="34" charset="0"/>
              </a:rPr>
              <a:t> </a:t>
            </a:r>
            <a:r>
              <a:rPr lang="en-GB" dirty="0">
                <a:solidFill>
                  <a:srgbClr val="454545"/>
                </a:solidFill>
                <a:latin typeface="Calibri" panose="020F0502020204030204" pitchFamily="34" charset="0"/>
              </a:rPr>
              <a:t> </a:t>
            </a:r>
            <a:r>
              <a:rPr lang="en-GB" b="1" dirty="0">
                <a:solidFill>
                  <a:srgbClr val="454545"/>
                </a:solidFill>
                <a:latin typeface="Calibri" panose="020F0502020204030204" pitchFamily="34" charset="0"/>
              </a:rPr>
              <a:t>In this regard, John Lewis has long tried to distinguish itself from competition by placing itself as a higher quality value-for-money </a:t>
            </a:r>
            <a:r>
              <a:rPr lang="en-GB" b="1" dirty="0" smtClean="0">
                <a:solidFill>
                  <a:srgbClr val="454545"/>
                </a:solidFill>
                <a:latin typeface="Calibri" panose="020F0502020204030204" pitchFamily="34" charset="0"/>
              </a:rPr>
              <a:t>brand.</a:t>
            </a:r>
            <a:endParaRPr lang="en-GB" b="1" dirty="0">
              <a:solidFill>
                <a:srgbClr val="333333"/>
              </a:solidFill>
              <a:latin typeface="Calibri" panose="020F0502020204030204" pitchFamily="34" charset="0"/>
            </a:endParaRPr>
          </a:p>
          <a:p>
            <a:endParaRPr lang="en-GB" b="1" dirty="0"/>
          </a:p>
        </p:txBody>
      </p:sp>
      <p:sp>
        <p:nvSpPr>
          <p:cNvPr id="4" name="Content Placeholder 3"/>
          <p:cNvSpPr>
            <a:spLocks noGrp="1"/>
          </p:cNvSpPr>
          <p:nvPr>
            <p:ph sz="half" idx="2"/>
          </p:nvPr>
        </p:nvSpPr>
        <p:spPr>
          <a:xfrm>
            <a:off x="6413863" y="685801"/>
            <a:ext cx="5778137" cy="3615266"/>
          </a:xfrm>
        </p:spPr>
        <p:txBody>
          <a:bodyPr>
            <a:normAutofit fontScale="85000" lnSpcReduction="10000"/>
          </a:bodyPr>
          <a:lstStyle/>
          <a:p>
            <a:r>
              <a:rPr lang="en-GB" dirty="0">
                <a:solidFill>
                  <a:srgbClr val="7F888F"/>
                </a:solidFill>
                <a:latin typeface="Open Sans"/>
              </a:rPr>
              <a:t> </a:t>
            </a:r>
            <a:r>
              <a:rPr lang="en-GB" dirty="0">
                <a:solidFill>
                  <a:schemeClr val="tx1"/>
                </a:solidFill>
                <a:latin typeface="Open Sans"/>
              </a:rPr>
              <a:t>Managers at John Lewis Of Hungerford Plc can not only use Porter Five Forces to develop a strategic position with in Personal &amp; Household Goods industry but also can explore profitable opportunities in whole Consumer Goods sector.</a:t>
            </a:r>
            <a:endParaRPr lang="en-GB" dirty="0">
              <a:solidFill>
                <a:schemeClr val="tx1"/>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7360" y="3179074"/>
            <a:ext cx="6076950" cy="3647999"/>
          </a:xfrm>
          <a:prstGeom prst="rect">
            <a:avLst/>
          </a:prstGeom>
        </p:spPr>
      </p:pic>
    </p:spTree>
    <p:extLst>
      <p:ext uri="{BB962C8B-B14F-4D97-AF65-F5344CB8AC3E}">
        <p14:creationId xmlns:p14="http://schemas.microsoft.com/office/powerpoint/2010/main" val="231460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337" y="1672045"/>
            <a:ext cx="11346680" cy="4663440"/>
          </a:xfrm>
        </p:spPr>
        <p:txBody>
          <a:bodyPr>
            <a:normAutofit fontScale="90000"/>
          </a:bodyPr>
          <a:lstStyle/>
          <a:p>
            <a:r>
              <a:rPr lang="en-GB" sz="3200" dirty="0">
                <a:solidFill>
                  <a:srgbClr val="33302E"/>
                </a:solidFill>
                <a:latin typeface="Forte" panose="03060902040502070203" pitchFamily="66" charset="0"/>
              </a:rPr>
              <a:t>Mr Mayfield</a:t>
            </a:r>
            <a:r>
              <a:rPr lang="en-GB" sz="3200" dirty="0">
                <a:solidFill>
                  <a:srgbClr val="33302E"/>
                </a:solidFill>
                <a:latin typeface="Georgia" panose="02040502050405020303" pitchFamily="18" charset="0"/>
              </a:rPr>
              <a:t>, a former McKinsey consultant, believes the company benefits from having a close relationship and dialogue with its shareholders, who work in the business and understand </a:t>
            </a:r>
            <a:r>
              <a:rPr lang="en-GB" sz="3200" dirty="0" smtClean="0">
                <a:solidFill>
                  <a:srgbClr val="33302E"/>
                </a:solidFill>
                <a:latin typeface="Georgia" panose="02040502050405020303" pitchFamily="18" charset="0"/>
              </a:rPr>
              <a:t>it and </a:t>
            </a:r>
            <a:r>
              <a:rPr lang="en-GB" sz="3200" dirty="0">
                <a:solidFill>
                  <a:srgbClr val="33302E"/>
                </a:solidFill>
                <a:latin typeface="Georgia" panose="02040502050405020303" pitchFamily="18" charset="0"/>
              </a:rPr>
              <a:t>a crucial reason for the partnership’s success is the combination of its ownership structure with the trading </a:t>
            </a:r>
            <a:r>
              <a:rPr lang="en-GB" sz="3200" dirty="0" smtClean="0">
                <a:solidFill>
                  <a:srgbClr val="33302E"/>
                </a:solidFill>
                <a:latin typeface="Georgia" panose="02040502050405020303" pitchFamily="18" charset="0"/>
              </a:rPr>
              <a:t>principles. </a:t>
            </a:r>
            <a:br>
              <a:rPr lang="en-GB" sz="3200" dirty="0" smtClean="0">
                <a:solidFill>
                  <a:srgbClr val="33302E"/>
                </a:solidFill>
                <a:latin typeface="Georgia" panose="02040502050405020303" pitchFamily="18" charset="0"/>
              </a:rPr>
            </a:br>
            <a:r>
              <a:rPr lang="en-GB" sz="3200" dirty="0">
                <a:solidFill>
                  <a:srgbClr val="33302E"/>
                </a:solidFill>
                <a:latin typeface="Georgia" panose="02040502050405020303" pitchFamily="18" charset="0"/>
              </a:rPr>
              <a:t>These principles are: </a:t>
            </a:r>
            <a:r>
              <a:rPr lang="en-GB" sz="3200" b="1" dirty="0">
                <a:solidFill>
                  <a:srgbClr val="33302E"/>
                </a:solidFill>
                <a:latin typeface="Georgia" panose="02040502050405020303" pitchFamily="18" charset="0"/>
              </a:rPr>
              <a:t>“value, assortment, service, and honesty”. </a:t>
            </a:r>
            <a:endParaRPr lang="en-GB" sz="3200" b="1" dirty="0"/>
          </a:p>
        </p:txBody>
      </p:sp>
      <p:sp>
        <p:nvSpPr>
          <p:cNvPr id="3" name="Content Placeholder 2"/>
          <p:cNvSpPr>
            <a:spLocks noGrp="1"/>
          </p:cNvSpPr>
          <p:nvPr>
            <p:ph idx="1"/>
          </p:nvPr>
        </p:nvSpPr>
        <p:spPr>
          <a:xfrm>
            <a:off x="1781492" y="-346166"/>
            <a:ext cx="8534400" cy="2188029"/>
          </a:xfrm>
        </p:spPr>
        <p:txBody>
          <a:bodyPr/>
          <a:lstStyle/>
          <a:p>
            <a:pPr algn="ctr"/>
            <a:r>
              <a:rPr lang="en-GB" b="1" dirty="0" smtClean="0">
                <a:solidFill>
                  <a:schemeClr val="tx1"/>
                </a:solidFill>
                <a:latin typeface="Lucida Handwriting" panose="03010101010101010101" pitchFamily="66" charset="0"/>
              </a:rPr>
              <a:t>MCKINSEY model at John Lewis </a:t>
            </a:r>
            <a:endParaRPr lang="en-GB" b="1" dirty="0">
              <a:solidFill>
                <a:schemeClr val="tx1"/>
              </a:solidFill>
              <a:latin typeface="Lucida Handwriting" panose="03010101010101010101" pitchFamily="66" charset="0"/>
            </a:endParaRPr>
          </a:p>
        </p:txBody>
      </p:sp>
    </p:spTree>
    <p:extLst>
      <p:ext uri="{BB962C8B-B14F-4D97-AF65-F5344CB8AC3E}">
        <p14:creationId xmlns:p14="http://schemas.microsoft.com/office/powerpoint/2010/main" val="362871131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docProps/app.xml><?xml version="1.0" encoding="utf-8"?>
<Properties xmlns="http://schemas.openxmlformats.org/officeDocument/2006/extended-properties" xmlns:vt="http://schemas.openxmlformats.org/officeDocument/2006/docPropsVTypes">
  <Template>Slice</Template>
  <TotalTime>140</TotalTime>
  <Words>364</Words>
  <Application>Microsoft Office PowerPoint</Application>
  <PresentationFormat>Widescreen</PresentationFormat>
  <Paragraphs>21</Paragraphs>
  <Slides>6</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6</vt:i4>
      </vt:variant>
    </vt:vector>
  </HeadingPairs>
  <TitlesOfParts>
    <vt:vector size="22" baseType="lpstr">
      <vt:lpstr>Algerian</vt:lpstr>
      <vt:lpstr>Arial</vt:lpstr>
      <vt:lpstr>Bahnschrift</vt:lpstr>
      <vt:lpstr>Calibri</vt:lpstr>
      <vt:lpstr>Century Gothic</vt:lpstr>
      <vt:lpstr>Forte</vt:lpstr>
      <vt:lpstr>Georgia</vt:lpstr>
      <vt:lpstr>Lora</vt:lpstr>
      <vt:lpstr>Lucida Handwriting</vt:lpstr>
      <vt:lpstr>merriweather</vt:lpstr>
      <vt:lpstr>Open Sans</vt:lpstr>
      <vt:lpstr>Palatino Linotype</vt:lpstr>
      <vt:lpstr>Roboto</vt:lpstr>
      <vt:lpstr>Roboto Slab</vt:lpstr>
      <vt:lpstr>Wingdings 3</vt:lpstr>
      <vt:lpstr>Slice</vt:lpstr>
      <vt:lpstr>PowerPoint Presentation</vt:lpstr>
      <vt:lpstr>“We wanted something that was differentiated, unique and in tune with the John Lewis brand which was why we focused on experience, service, exclusivity, treats.” Chris Bates, head of customer marketing, John Lewis</vt:lpstr>
      <vt:lpstr>“We believe the dynamic new businesses selected for further discussions with JLab will help us continue to stretch, shape and deliver together for our customers in the future.” Peter Cross, customer experience director at John Lewis &amp; Partners</vt:lpstr>
      <vt:lpstr>John Lewis Marketing Mix (4Ps) Strategy </vt:lpstr>
      <vt:lpstr>*</vt:lpstr>
      <vt:lpstr>Mr Mayfield, a former McKinsey consultant, believes the company benefits from having a close relationship and dialogue with its shareholders, who work in the business and understand it and a crucial reason for the partnership’s success is the combination of its ownership structure with the trading principles.  These principles are: “value, assortment, service, and honesty”.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LEWIS</dc:title>
  <dc:creator>angela visciun</dc:creator>
  <cp:lastModifiedBy>angela visciun</cp:lastModifiedBy>
  <cp:revision>14</cp:revision>
  <dcterms:created xsi:type="dcterms:W3CDTF">2019-06-10T05:16:28Z</dcterms:created>
  <dcterms:modified xsi:type="dcterms:W3CDTF">2019-06-10T07:37:08Z</dcterms:modified>
</cp:coreProperties>
</file>