
<file path=[Content_Types].xml><?xml version="1.0" encoding="utf-8"?>
<Types xmlns="http://schemas.openxmlformats.org/package/2006/content-types">
  <Default Extension="4NovGZe5QpvwkXh3IW32Vh9vYDByptz7WAflJ80iCjA" ContentType="image/jpeg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D498"/>
    <a:srgbClr val="E5D29B"/>
    <a:srgbClr val="A47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427" y="3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0C15FF-B74B-4838-9866-F8D719DC7D3A}" type="doc">
      <dgm:prSet loTypeId="urn:microsoft.com/office/officeart/2011/layout/HexagonRadial" loCatId="cycle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0183C77E-5312-4AB7-B588-9BF40FC1DA4A}">
      <dgm:prSet phldrT="[Text]" custT="1"/>
      <dgm:spPr/>
      <dgm:t>
        <a:bodyPr/>
        <a:lstStyle/>
        <a:p>
          <a:r>
            <a:rPr lang="en-GB" sz="1400" dirty="0">
              <a:solidFill>
                <a:schemeClr val="tx1"/>
              </a:solidFill>
            </a:rPr>
            <a:t>The Method</a:t>
          </a:r>
        </a:p>
      </dgm:t>
    </dgm:pt>
    <dgm:pt modelId="{BC00EA05-596F-4E17-93E7-54DB4E308DA0}" type="parTrans" cxnId="{28AA2481-DBC4-4BF9-A806-44B0B515C9D5}">
      <dgm:prSet/>
      <dgm:spPr/>
      <dgm:t>
        <a:bodyPr/>
        <a:lstStyle/>
        <a:p>
          <a:endParaRPr lang="en-GB"/>
        </a:p>
      </dgm:t>
    </dgm:pt>
    <dgm:pt modelId="{914EA2D5-ED76-4F40-AA6B-BD608BC32AB9}" type="sibTrans" cxnId="{28AA2481-DBC4-4BF9-A806-44B0B515C9D5}">
      <dgm:prSet/>
      <dgm:spPr/>
      <dgm:t>
        <a:bodyPr/>
        <a:lstStyle/>
        <a:p>
          <a:endParaRPr lang="en-GB"/>
        </a:p>
      </dgm:t>
    </dgm:pt>
    <dgm:pt modelId="{4CD2C20C-1A13-4463-977D-E456BFF85D9F}">
      <dgm:prSet phldrT="[Text]" custT="1"/>
      <dgm:spPr/>
      <dgm:t>
        <a:bodyPr/>
        <a:lstStyle/>
        <a:p>
          <a:r>
            <a:rPr lang="en-GB" sz="1400" dirty="0">
              <a:solidFill>
                <a:schemeClr val="tx1"/>
              </a:solidFill>
            </a:rPr>
            <a:t>341 participants.</a:t>
          </a:r>
        </a:p>
      </dgm:t>
    </dgm:pt>
    <dgm:pt modelId="{89E58E54-021B-42C2-851E-2DE5D6389DB9}" type="parTrans" cxnId="{E9A49EBD-AAB0-448A-97F0-E63B3A1961EC}">
      <dgm:prSet/>
      <dgm:spPr/>
      <dgm:t>
        <a:bodyPr/>
        <a:lstStyle/>
        <a:p>
          <a:endParaRPr lang="en-GB"/>
        </a:p>
      </dgm:t>
    </dgm:pt>
    <dgm:pt modelId="{17C93C0C-1AD8-4EEA-A09F-7E17A8E7151F}" type="sibTrans" cxnId="{E9A49EBD-AAB0-448A-97F0-E63B3A1961EC}">
      <dgm:prSet/>
      <dgm:spPr/>
      <dgm:t>
        <a:bodyPr/>
        <a:lstStyle/>
        <a:p>
          <a:endParaRPr lang="en-GB"/>
        </a:p>
      </dgm:t>
    </dgm:pt>
    <dgm:pt modelId="{7784E87A-B137-4688-9C5E-4EEC3CA39039}">
      <dgm:prSet phldrT="[Text]" custT="1"/>
      <dgm:spPr/>
      <dgm:t>
        <a:bodyPr/>
        <a:lstStyle/>
        <a:p>
          <a:r>
            <a:rPr lang="en-GB" sz="1400" dirty="0">
              <a:solidFill>
                <a:schemeClr val="tx1"/>
              </a:solidFill>
            </a:rPr>
            <a:t>Either shown Apple or IBM logo.</a:t>
          </a:r>
        </a:p>
      </dgm:t>
    </dgm:pt>
    <dgm:pt modelId="{E5FB6395-7962-436F-B250-9DC1DEE5F2F4}" type="parTrans" cxnId="{C3D50D3D-5CDF-45EF-97EF-FE04E7646682}">
      <dgm:prSet/>
      <dgm:spPr/>
      <dgm:t>
        <a:bodyPr/>
        <a:lstStyle/>
        <a:p>
          <a:endParaRPr lang="en-GB"/>
        </a:p>
      </dgm:t>
    </dgm:pt>
    <dgm:pt modelId="{97BA6AA8-7F28-4D2A-A0B3-D0958711CF97}" type="sibTrans" cxnId="{C3D50D3D-5CDF-45EF-97EF-FE04E7646682}">
      <dgm:prSet/>
      <dgm:spPr/>
      <dgm:t>
        <a:bodyPr/>
        <a:lstStyle/>
        <a:p>
          <a:endParaRPr lang="en-GB"/>
        </a:p>
      </dgm:t>
    </dgm:pt>
    <dgm:pt modelId="{DF405771-497C-492B-89F1-89AE92C18D18}">
      <dgm:prSet phldrT="[Text]" custT="1"/>
      <dgm:spPr/>
      <dgm:t>
        <a:bodyPr/>
        <a:lstStyle/>
        <a:p>
          <a:r>
            <a:rPr lang="en-GB" sz="1400" dirty="0">
              <a:solidFill>
                <a:schemeClr val="tx1"/>
              </a:solidFill>
            </a:rPr>
            <a:t>Each logo shown for 13 milliseconds 12 times.</a:t>
          </a:r>
        </a:p>
      </dgm:t>
    </dgm:pt>
    <dgm:pt modelId="{51A5F756-B2EC-4A60-9B98-BF12922051D2}" type="parTrans" cxnId="{FCC86AAF-8629-4A8F-A1F5-DA3E09F1D6B7}">
      <dgm:prSet/>
      <dgm:spPr/>
      <dgm:t>
        <a:bodyPr/>
        <a:lstStyle/>
        <a:p>
          <a:endParaRPr lang="en-GB"/>
        </a:p>
      </dgm:t>
    </dgm:pt>
    <dgm:pt modelId="{8DF153F8-B6A7-492D-9E56-C8E337B12D9E}" type="sibTrans" cxnId="{FCC86AAF-8629-4A8F-A1F5-DA3E09F1D6B7}">
      <dgm:prSet/>
      <dgm:spPr/>
      <dgm:t>
        <a:bodyPr/>
        <a:lstStyle/>
        <a:p>
          <a:endParaRPr lang="en-GB"/>
        </a:p>
      </dgm:t>
    </dgm:pt>
    <dgm:pt modelId="{6FCB7310-00DC-4C8F-9434-E7A0F15A6BBB}">
      <dgm:prSet phldrT="[Text]" custT="1"/>
      <dgm:spPr/>
      <dgm:t>
        <a:bodyPr/>
        <a:lstStyle/>
        <a:p>
          <a:r>
            <a:rPr lang="en-GB" sz="1400" dirty="0">
              <a:solidFill>
                <a:schemeClr val="tx1"/>
              </a:solidFill>
            </a:rPr>
            <a:t>Mindless task – Cross out all of the “</a:t>
          </a:r>
          <a:r>
            <a:rPr lang="en-GB" sz="1400" dirty="0" err="1">
              <a:solidFill>
                <a:schemeClr val="tx1"/>
              </a:solidFill>
            </a:rPr>
            <a:t>e”s</a:t>
          </a:r>
          <a:r>
            <a:rPr lang="en-GB" sz="1400" dirty="0">
              <a:solidFill>
                <a:schemeClr val="tx1"/>
              </a:solidFill>
            </a:rPr>
            <a:t> in a textbook for 5 minutes.</a:t>
          </a:r>
        </a:p>
      </dgm:t>
    </dgm:pt>
    <dgm:pt modelId="{1F6C3DAF-479E-4009-A43C-50748BD20659}" type="parTrans" cxnId="{B65CFF5D-B352-46E9-94E0-6F58F177A074}">
      <dgm:prSet/>
      <dgm:spPr/>
      <dgm:t>
        <a:bodyPr/>
        <a:lstStyle/>
        <a:p>
          <a:endParaRPr lang="en-GB"/>
        </a:p>
      </dgm:t>
    </dgm:pt>
    <dgm:pt modelId="{9FADCCFC-1984-42B8-8584-CFC3100D7AF4}" type="sibTrans" cxnId="{B65CFF5D-B352-46E9-94E0-6F58F177A074}">
      <dgm:prSet/>
      <dgm:spPr/>
      <dgm:t>
        <a:bodyPr/>
        <a:lstStyle/>
        <a:p>
          <a:endParaRPr lang="en-GB"/>
        </a:p>
      </dgm:t>
    </dgm:pt>
    <dgm:pt modelId="{94F5D23A-6570-4419-9D50-6B431D59C6F0}">
      <dgm:prSet phldrT="[Text]" custT="1"/>
      <dgm:spPr/>
      <dgm:t>
        <a:bodyPr/>
        <a:lstStyle/>
        <a:p>
          <a:r>
            <a:rPr lang="en-GB" sz="1400" dirty="0">
              <a:solidFill>
                <a:schemeClr val="tx1"/>
              </a:solidFill>
            </a:rPr>
            <a:t>Creativity test – How many unusual uses can you think of for a paperclip or brick?</a:t>
          </a:r>
        </a:p>
      </dgm:t>
    </dgm:pt>
    <dgm:pt modelId="{FC3EBE4F-DBC3-4F72-8D52-4D3B7B143439}" type="parTrans" cxnId="{100B3795-3784-4D47-9A91-D5903EC0F7C5}">
      <dgm:prSet/>
      <dgm:spPr/>
      <dgm:t>
        <a:bodyPr/>
        <a:lstStyle/>
        <a:p>
          <a:endParaRPr lang="en-GB"/>
        </a:p>
      </dgm:t>
    </dgm:pt>
    <dgm:pt modelId="{9A10B267-A7C2-41E3-B3C7-5E5D0106C187}" type="sibTrans" cxnId="{100B3795-3784-4D47-9A91-D5903EC0F7C5}">
      <dgm:prSet/>
      <dgm:spPr/>
      <dgm:t>
        <a:bodyPr/>
        <a:lstStyle/>
        <a:p>
          <a:endParaRPr lang="en-GB"/>
        </a:p>
      </dgm:t>
    </dgm:pt>
    <dgm:pt modelId="{E3F1701F-7362-4AB9-BB98-C5658FD2DDF8}">
      <dgm:prSet phldrT="[Text]" custT="1"/>
      <dgm:spPr/>
      <dgm:t>
        <a:bodyPr/>
        <a:lstStyle/>
        <a:p>
          <a:r>
            <a:rPr lang="en-GB" sz="1400" dirty="0">
              <a:solidFill>
                <a:schemeClr val="tx1"/>
              </a:solidFill>
            </a:rPr>
            <a:t>Participants completed both tasks, but half doing the mindless task BEFORE the creativity test.</a:t>
          </a:r>
        </a:p>
      </dgm:t>
    </dgm:pt>
    <dgm:pt modelId="{1E2E7EE3-5A51-4284-B5AC-1F20D3EA2F1A}" type="parTrans" cxnId="{CC87946E-35CA-4467-8186-9B4862935FEE}">
      <dgm:prSet/>
      <dgm:spPr/>
      <dgm:t>
        <a:bodyPr/>
        <a:lstStyle/>
        <a:p>
          <a:endParaRPr lang="en-GB"/>
        </a:p>
      </dgm:t>
    </dgm:pt>
    <dgm:pt modelId="{86C3DBD5-31AC-41B7-B46E-F882C2FFE686}" type="sibTrans" cxnId="{CC87946E-35CA-4467-8186-9B4862935FEE}">
      <dgm:prSet/>
      <dgm:spPr/>
      <dgm:t>
        <a:bodyPr/>
        <a:lstStyle/>
        <a:p>
          <a:endParaRPr lang="en-GB"/>
        </a:p>
      </dgm:t>
    </dgm:pt>
    <dgm:pt modelId="{3D24DA59-5410-427D-BE2D-28D7B4CBF571}" type="pres">
      <dgm:prSet presAssocID="{9D0C15FF-B74B-4838-9866-F8D719DC7D3A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ED31C044-AA38-4744-808A-CA4906E0D5CF}" type="pres">
      <dgm:prSet presAssocID="{0183C77E-5312-4AB7-B588-9BF40FC1DA4A}" presName="Parent" presStyleLbl="node0" presStyleIdx="0" presStyleCnt="1">
        <dgm:presLayoutVars>
          <dgm:chMax val="6"/>
          <dgm:chPref val="6"/>
        </dgm:presLayoutVars>
      </dgm:prSet>
      <dgm:spPr/>
    </dgm:pt>
    <dgm:pt modelId="{2DD78504-1735-4743-8101-558DC7596017}" type="pres">
      <dgm:prSet presAssocID="{4CD2C20C-1A13-4463-977D-E456BFF85D9F}" presName="Accent1" presStyleCnt="0"/>
      <dgm:spPr/>
    </dgm:pt>
    <dgm:pt modelId="{5E631972-1F57-451E-8A34-DB1A09999D0C}" type="pres">
      <dgm:prSet presAssocID="{4CD2C20C-1A13-4463-977D-E456BFF85D9F}" presName="Accent" presStyleLbl="bgShp" presStyleIdx="0" presStyleCnt="6"/>
      <dgm:spPr/>
    </dgm:pt>
    <dgm:pt modelId="{5C456AD7-7FCA-48E8-83CC-AEC880EAC8FD}" type="pres">
      <dgm:prSet presAssocID="{4CD2C20C-1A13-4463-977D-E456BFF85D9F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912A4DBB-7C6A-4A97-9538-D88C2DC7685D}" type="pres">
      <dgm:prSet presAssocID="{7784E87A-B137-4688-9C5E-4EEC3CA39039}" presName="Accent2" presStyleCnt="0"/>
      <dgm:spPr/>
    </dgm:pt>
    <dgm:pt modelId="{D5E482AC-30E6-4245-B35E-8B3E08EBC9B7}" type="pres">
      <dgm:prSet presAssocID="{7784E87A-B137-4688-9C5E-4EEC3CA39039}" presName="Accent" presStyleLbl="bgShp" presStyleIdx="1" presStyleCnt="6"/>
      <dgm:spPr>
        <a:solidFill>
          <a:srgbClr val="E5D498"/>
        </a:solidFill>
        <a:ln w="19050" cmpd="sng"/>
      </dgm:spPr>
    </dgm:pt>
    <dgm:pt modelId="{F00DCB9B-7C42-4331-B9B1-AAA94F89EB44}" type="pres">
      <dgm:prSet presAssocID="{7784E87A-B137-4688-9C5E-4EEC3CA39039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CF841DAB-2AC3-4073-9973-0A7FC8B0BC40}" type="pres">
      <dgm:prSet presAssocID="{DF405771-497C-492B-89F1-89AE92C18D18}" presName="Accent3" presStyleCnt="0"/>
      <dgm:spPr/>
    </dgm:pt>
    <dgm:pt modelId="{331BA545-47C0-4E03-8863-5E65E254C477}" type="pres">
      <dgm:prSet presAssocID="{DF405771-497C-492B-89F1-89AE92C18D18}" presName="Accent" presStyleLbl="bgShp" presStyleIdx="2" presStyleCnt="6"/>
      <dgm:spPr>
        <a:solidFill>
          <a:srgbClr val="E5D498"/>
        </a:solidFill>
        <a:ln w="19050" cmpd="sng"/>
      </dgm:spPr>
    </dgm:pt>
    <dgm:pt modelId="{34AAB197-FC42-4FB8-B10D-39B25F1DE611}" type="pres">
      <dgm:prSet presAssocID="{DF405771-497C-492B-89F1-89AE92C18D18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107C2485-32F9-4B55-AD32-101D02451469}" type="pres">
      <dgm:prSet presAssocID="{6FCB7310-00DC-4C8F-9434-E7A0F15A6BBB}" presName="Accent4" presStyleCnt="0"/>
      <dgm:spPr/>
    </dgm:pt>
    <dgm:pt modelId="{81492688-9972-4AEF-86EF-3D6B04E092D8}" type="pres">
      <dgm:prSet presAssocID="{6FCB7310-00DC-4C8F-9434-E7A0F15A6BBB}" presName="Accent" presStyleLbl="bgShp" presStyleIdx="3" presStyleCnt="6"/>
      <dgm:spPr>
        <a:solidFill>
          <a:srgbClr val="E5D498"/>
        </a:solidFill>
        <a:ln w="19050" cmpd="sng"/>
      </dgm:spPr>
    </dgm:pt>
    <dgm:pt modelId="{28F926E2-1B10-43F4-A0A0-0ED7B7400B89}" type="pres">
      <dgm:prSet presAssocID="{6FCB7310-00DC-4C8F-9434-E7A0F15A6BBB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EFEBACD1-B908-449B-A096-1B69DEEC0D0D}" type="pres">
      <dgm:prSet presAssocID="{94F5D23A-6570-4419-9D50-6B431D59C6F0}" presName="Accent5" presStyleCnt="0"/>
      <dgm:spPr/>
    </dgm:pt>
    <dgm:pt modelId="{1F338ED3-B35D-401C-A979-1F7DA9A538E1}" type="pres">
      <dgm:prSet presAssocID="{94F5D23A-6570-4419-9D50-6B431D59C6F0}" presName="Accent" presStyleLbl="bgShp" presStyleIdx="4" presStyleCnt="6"/>
      <dgm:spPr>
        <a:solidFill>
          <a:srgbClr val="E5D498"/>
        </a:solidFill>
        <a:ln w="19050" cmpd="sng"/>
      </dgm:spPr>
    </dgm:pt>
    <dgm:pt modelId="{248A8934-FAF4-4BE8-BE0F-BDA3B5E7F0B2}" type="pres">
      <dgm:prSet presAssocID="{94F5D23A-6570-4419-9D50-6B431D59C6F0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97D80580-28C1-4DAB-8D84-4B68035AF0DC}" type="pres">
      <dgm:prSet presAssocID="{E3F1701F-7362-4AB9-BB98-C5658FD2DDF8}" presName="Accent6" presStyleCnt="0"/>
      <dgm:spPr/>
    </dgm:pt>
    <dgm:pt modelId="{74502B76-89A7-403F-B792-7CCDEE36A73B}" type="pres">
      <dgm:prSet presAssocID="{E3F1701F-7362-4AB9-BB98-C5658FD2DDF8}" presName="Accent" presStyleLbl="bgShp" presStyleIdx="5" presStyleCnt="6"/>
      <dgm:spPr>
        <a:solidFill>
          <a:srgbClr val="E5D498"/>
        </a:solidFill>
        <a:ln w="19050" cmpd="sng"/>
      </dgm:spPr>
    </dgm:pt>
    <dgm:pt modelId="{944FB658-88DD-4863-B810-AC0EBB8518D3}" type="pres">
      <dgm:prSet presAssocID="{E3F1701F-7362-4AB9-BB98-C5658FD2DDF8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996A8703-788C-45AD-96F6-F0B17A4BF2B3}" type="presOf" srcId="{0183C77E-5312-4AB7-B588-9BF40FC1DA4A}" destId="{ED31C044-AA38-4744-808A-CA4906E0D5CF}" srcOrd="0" destOrd="0" presId="urn:microsoft.com/office/officeart/2011/layout/HexagonRadial"/>
    <dgm:cxn modelId="{C3D50D3D-5CDF-45EF-97EF-FE04E7646682}" srcId="{0183C77E-5312-4AB7-B588-9BF40FC1DA4A}" destId="{7784E87A-B137-4688-9C5E-4EEC3CA39039}" srcOrd="1" destOrd="0" parTransId="{E5FB6395-7962-436F-B250-9DC1DEE5F2F4}" sibTransId="{97BA6AA8-7F28-4D2A-A0B3-D0958711CF97}"/>
    <dgm:cxn modelId="{B65CFF5D-B352-46E9-94E0-6F58F177A074}" srcId="{0183C77E-5312-4AB7-B588-9BF40FC1DA4A}" destId="{6FCB7310-00DC-4C8F-9434-E7A0F15A6BBB}" srcOrd="3" destOrd="0" parTransId="{1F6C3DAF-479E-4009-A43C-50748BD20659}" sibTransId="{9FADCCFC-1984-42B8-8584-CFC3100D7AF4}"/>
    <dgm:cxn modelId="{CC87946E-35CA-4467-8186-9B4862935FEE}" srcId="{0183C77E-5312-4AB7-B588-9BF40FC1DA4A}" destId="{E3F1701F-7362-4AB9-BB98-C5658FD2DDF8}" srcOrd="5" destOrd="0" parTransId="{1E2E7EE3-5A51-4284-B5AC-1F20D3EA2F1A}" sibTransId="{86C3DBD5-31AC-41B7-B46E-F882C2FFE686}"/>
    <dgm:cxn modelId="{70A03071-4899-4C88-8330-4B71841735DB}" type="presOf" srcId="{DF405771-497C-492B-89F1-89AE92C18D18}" destId="{34AAB197-FC42-4FB8-B10D-39B25F1DE611}" srcOrd="0" destOrd="0" presId="urn:microsoft.com/office/officeart/2011/layout/HexagonRadial"/>
    <dgm:cxn modelId="{28AA2481-DBC4-4BF9-A806-44B0B515C9D5}" srcId="{9D0C15FF-B74B-4838-9866-F8D719DC7D3A}" destId="{0183C77E-5312-4AB7-B588-9BF40FC1DA4A}" srcOrd="0" destOrd="0" parTransId="{BC00EA05-596F-4E17-93E7-54DB4E308DA0}" sibTransId="{914EA2D5-ED76-4F40-AA6B-BD608BC32AB9}"/>
    <dgm:cxn modelId="{100B3795-3784-4D47-9A91-D5903EC0F7C5}" srcId="{0183C77E-5312-4AB7-B588-9BF40FC1DA4A}" destId="{94F5D23A-6570-4419-9D50-6B431D59C6F0}" srcOrd="4" destOrd="0" parTransId="{FC3EBE4F-DBC3-4F72-8D52-4D3B7B143439}" sibTransId="{9A10B267-A7C2-41E3-B3C7-5E5D0106C187}"/>
    <dgm:cxn modelId="{3C1AFD9B-AD37-4208-939B-DD447EC91951}" type="presOf" srcId="{4CD2C20C-1A13-4463-977D-E456BFF85D9F}" destId="{5C456AD7-7FCA-48E8-83CC-AEC880EAC8FD}" srcOrd="0" destOrd="0" presId="urn:microsoft.com/office/officeart/2011/layout/HexagonRadial"/>
    <dgm:cxn modelId="{FCC86AAF-8629-4A8F-A1F5-DA3E09F1D6B7}" srcId="{0183C77E-5312-4AB7-B588-9BF40FC1DA4A}" destId="{DF405771-497C-492B-89F1-89AE92C18D18}" srcOrd="2" destOrd="0" parTransId="{51A5F756-B2EC-4A60-9B98-BF12922051D2}" sibTransId="{8DF153F8-B6A7-492D-9E56-C8E337B12D9E}"/>
    <dgm:cxn modelId="{6C03BBB2-3F0A-4256-93D7-6A7DD8368C82}" type="presOf" srcId="{E3F1701F-7362-4AB9-BB98-C5658FD2DDF8}" destId="{944FB658-88DD-4863-B810-AC0EBB8518D3}" srcOrd="0" destOrd="0" presId="urn:microsoft.com/office/officeart/2011/layout/HexagonRadial"/>
    <dgm:cxn modelId="{E9A49EBD-AAB0-448A-97F0-E63B3A1961EC}" srcId="{0183C77E-5312-4AB7-B588-9BF40FC1DA4A}" destId="{4CD2C20C-1A13-4463-977D-E456BFF85D9F}" srcOrd="0" destOrd="0" parTransId="{89E58E54-021B-42C2-851E-2DE5D6389DB9}" sibTransId="{17C93C0C-1AD8-4EEA-A09F-7E17A8E7151F}"/>
    <dgm:cxn modelId="{9C08EBC5-4C9B-49A1-BBF2-783FE95B5130}" type="presOf" srcId="{9D0C15FF-B74B-4838-9866-F8D719DC7D3A}" destId="{3D24DA59-5410-427D-BE2D-28D7B4CBF571}" srcOrd="0" destOrd="0" presId="urn:microsoft.com/office/officeart/2011/layout/HexagonRadial"/>
    <dgm:cxn modelId="{EAC322D7-115C-4C9C-9BA5-D628384CF34D}" type="presOf" srcId="{94F5D23A-6570-4419-9D50-6B431D59C6F0}" destId="{248A8934-FAF4-4BE8-BE0F-BDA3B5E7F0B2}" srcOrd="0" destOrd="0" presId="urn:microsoft.com/office/officeart/2011/layout/HexagonRadial"/>
    <dgm:cxn modelId="{4A8632E2-41AB-4E4B-8391-F9444B2C7688}" type="presOf" srcId="{7784E87A-B137-4688-9C5E-4EEC3CA39039}" destId="{F00DCB9B-7C42-4331-B9B1-AAA94F89EB44}" srcOrd="0" destOrd="0" presId="urn:microsoft.com/office/officeart/2011/layout/HexagonRadial"/>
    <dgm:cxn modelId="{47D947F0-A35C-4F48-A227-5046DFFC1A3D}" type="presOf" srcId="{6FCB7310-00DC-4C8F-9434-E7A0F15A6BBB}" destId="{28F926E2-1B10-43F4-A0A0-0ED7B7400B89}" srcOrd="0" destOrd="0" presId="urn:microsoft.com/office/officeart/2011/layout/HexagonRadial"/>
    <dgm:cxn modelId="{93A6D921-924B-4DE9-BDB5-FC02E38C3A8E}" type="presParOf" srcId="{3D24DA59-5410-427D-BE2D-28D7B4CBF571}" destId="{ED31C044-AA38-4744-808A-CA4906E0D5CF}" srcOrd="0" destOrd="0" presId="urn:microsoft.com/office/officeart/2011/layout/HexagonRadial"/>
    <dgm:cxn modelId="{07B60B1C-96A4-4031-8D6C-7A2CD7796971}" type="presParOf" srcId="{3D24DA59-5410-427D-BE2D-28D7B4CBF571}" destId="{2DD78504-1735-4743-8101-558DC7596017}" srcOrd="1" destOrd="0" presId="urn:microsoft.com/office/officeart/2011/layout/HexagonRadial"/>
    <dgm:cxn modelId="{BEB39617-5A9F-43A6-8A6B-0EE4AFE302D5}" type="presParOf" srcId="{2DD78504-1735-4743-8101-558DC7596017}" destId="{5E631972-1F57-451E-8A34-DB1A09999D0C}" srcOrd="0" destOrd="0" presId="urn:microsoft.com/office/officeart/2011/layout/HexagonRadial"/>
    <dgm:cxn modelId="{ECEE45FF-BA57-49DB-9FC7-D5CCFBF9132E}" type="presParOf" srcId="{3D24DA59-5410-427D-BE2D-28D7B4CBF571}" destId="{5C456AD7-7FCA-48E8-83CC-AEC880EAC8FD}" srcOrd="2" destOrd="0" presId="urn:microsoft.com/office/officeart/2011/layout/HexagonRadial"/>
    <dgm:cxn modelId="{13AAF775-6F5B-4471-A17C-8102CF079B0E}" type="presParOf" srcId="{3D24DA59-5410-427D-BE2D-28D7B4CBF571}" destId="{912A4DBB-7C6A-4A97-9538-D88C2DC7685D}" srcOrd="3" destOrd="0" presId="urn:microsoft.com/office/officeart/2011/layout/HexagonRadial"/>
    <dgm:cxn modelId="{D7D4078E-4A6E-43B2-B2AF-03355DE1F2DD}" type="presParOf" srcId="{912A4DBB-7C6A-4A97-9538-D88C2DC7685D}" destId="{D5E482AC-30E6-4245-B35E-8B3E08EBC9B7}" srcOrd="0" destOrd="0" presId="urn:microsoft.com/office/officeart/2011/layout/HexagonRadial"/>
    <dgm:cxn modelId="{62C1916F-74F2-46DA-8068-DE46686A19CC}" type="presParOf" srcId="{3D24DA59-5410-427D-BE2D-28D7B4CBF571}" destId="{F00DCB9B-7C42-4331-B9B1-AAA94F89EB44}" srcOrd="4" destOrd="0" presId="urn:microsoft.com/office/officeart/2011/layout/HexagonRadial"/>
    <dgm:cxn modelId="{4AB7ED4F-1FDA-4A64-A02E-B5021361D207}" type="presParOf" srcId="{3D24DA59-5410-427D-BE2D-28D7B4CBF571}" destId="{CF841DAB-2AC3-4073-9973-0A7FC8B0BC40}" srcOrd="5" destOrd="0" presId="urn:microsoft.com/office/officeart/2011/layout/HexagonRadial"/>
    <dgm:cxn modelId="{D69F0F31-8403-4DB0-88F2-E2ACC59E135B}" type="presParOf" srcId="{CF841DAB-2AC3-4073-9973-0A7FC8B0BC40}" destId="{331BA545-47C0-4E03-8863-5E65E254C477}" srcOrd="0" destOrd="0" presId="urn:microsoft.com/office/officeart/2011/layout/HexagonRadial"/>
    <dgm:cxn modelId="{2EDB5E85-4F27-4B40-A0C4-31B3F6502EEB}" type="presParOf" srcId="{3D24DA59-5410-427D-BE2D-28D7B4CBF571}" destId="{34AAB197-FC42-4FB8-B10D-39B25F1DE611}" srcOrd="6" destOrd="0" presId="urn:microsoft.com/office/officeart/2011/layout/HexagonRadial"/>
    <dgm:cxn modelId="{84627E52-055B-4D6A-AC03-5139D392FD74}" type="presParOf" srcId="{3D24DA59-5410-427D-BE2D-28D7B4CBF571}" destId="{107C2485-32F9-4B55-AD32-101D02451469}" srcOrd="7" destOrd="0" presId="urn:microsoft.com/office/officeart/2011/layout/HexagonRadial"/>
    <dgm:cxn modelId="{CC090964-D444-436A-BCE7-142C2C79555A}" type="presParOf" srcId="{107C2485-32F9-4B55-AD32-101D02451469}" destId="{81492688-9972-4AEF-86EF-3D6B04E092D8}" srcOrd="0" destOrd="0" presId="urn:microsoft.com/office/officeart/2011/layout/HexagonRadial"/>
    <dgm:cxn modelId="{D22EC178-05FA-4DF1-B137-936F1AD9EAE0}" type="presParOf" srcId="{3D24DA59-5410-427D-BE2D-28D7B4CBF571}" destId="{28F926E2-1B10-43F4-A0A0-0ED7B7400B89}" srcOrd="8" destOrd="0" presId="urn:microsoft.com/office/officeart/2011/layout/HexagonRadial"/>
    <dgm:cxn modelId="{6FA0DD15-D5DF-4B2D-9834-E3195D8EED82}" type="presParOf" srcId="{3D24DA59-5410-427D-BE2D-28D7B4CBF571}" destId="{EFEBACD1-B908-449B-A096-1B69DEEC0D0D}" srcOrd="9" destOrd="0" presId="urn:microsoft.com/office/officeart/2011/layout/HexagonRadial"/>
    <dgm:cxn modelId="{1DE40F81-924A-47B4-A24F-3F37BFCA2F02}" type="presParOf" srcId="{EFEBACD1-B908-449B-A096-1B69DEEC0D0D}" destId="{1F338ED3-B35D-401C-A979-1F7DA9A538E1}" srcOrd="0" destOrd="0" presId="urn:microsoft.com/office/officeart/2011/layout/HexagonRadial"/>
    <dgm:cxn modelId="{8C719AA1-1E18-44E6-9D9B-3DC6CF7577BB}" type="presParOf" srcId="{3D24DA59-5410-427D-BE2D-28D7B4CBF571}" destId="{248A8934-FAF4-4BE8-BE0F-BDA3B5E7F0B2}" srcOrd="10" destOrd="0" presId="urn:microsoft.com/office/officeart/2011/layout/HexagonRadial"/>
    <dgm:cxn modelId="{BA90A71E-6D31-415E-9E05-BA37FF7BCA9B}" type="presParOf" srcId="{3D24DA59-5410-427D-BE2D-28D7B4CBF571}" destId="{97D80580-28C1-4DAB-8D84-4B68035AF0DC}" srcOrd="11" destOrd="0" presId="urn:microsoft.com/office/officeart/2011/layout/HexagonRadial"/>
    <dgm:cxn modelId="{3A267BB8-57E1-4340-A812-CE5FA3F0B33D}" type="presParOf" srcId="{97D80580-28C1-4DAB-8D84-4B68035AF0DC}" destId="{74502B76-89A7-403F-B792-7CCDEE36A73B}" srcOrd="0" destOrd="0" presId="urn:microsoft.com/office/officeart/2011/layout/HexagonRadial"/>
    <dgm:cxn modelId="{4CD96765-6C37-47F7-BDFB-AB517726E6BE}" type="presParOf" srcId="{3D24DA59-5410-427D-BE2D-28D7B4CBF571}" destId="{944FB658-88DD-4863-B810-AC0EBB8518D3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31C044-AA38-4744-808A-CA4906E0D5CF}">
      <dsp:nvSpPr>
        <dsp:cNvPr id="0" name=""/>
        <dsp:cNvSpPr/>
      </dsp:nvSpPr>
      <dsp:spPr>
        <a:xfrm>
          <a:off x="2715388" y="1741673"/>
          <a:ext cx="2213743" cy="1914977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12700" dir="5400000" sx="102000" sy="102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</a:rPr>
            <a:t>The Method</a:t>
          </a:r>
        </a:p>
      </dsp:txBody>
      <dsp:txXfrm>
        <a:off x="3082236" y="2059012"/>
        <a:ext cx="1480047" cy="1280299"/>
      </dsp:txXfrm>
    </dsp:sp>
    <dsp:sp modelId="{D5E482AC-30E6-4245-B35E-8B3E08EBC9B7}">
      <dsp:nvSpPr>
        <dsp:cNvPr id="0" name=""/>
        <dsp:cNvSpPr/>
      </dsp:nvSpPr>
      <dsp:spPr>
        <a:xfrm>
          <a:off x="4101617" y="825486"/>
          <a:ext cx="835238" cy="719668"/>
        </a:xfrm>
        <a:prstGeom prst="hexagon">
          <a:avLst>
            <a:gd name="adj" fmla="val 28900"/>
            <a:gd name="vf" fmla="val 115470"/>
          </a:avLst>
        </a:prstGeom>
        <a:solidFill>
          <a:srgbClr val="E5D498"/>
        </a:solidFill>
        <a:ln w="19050" cap="flat" cmpd="sng" algn="ctr">
          <a:solidFill>
            <a:scrgbClr r="0" g="0" b="0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456AD7-7FCA-48E8-83CC-AEC880EAC8FD}">
      <dsp:nvSpPr>
        <dsp:cNvPr id="0" name=""/>
        <dsp:cNvSpPr/>
      </dsp:nvSpPr>
      <dsp:spPr>
        <a:xfrm>
          <a:off x="2919306" y="0"/>
          <a:ext cx="1814146" cy="1569450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</a:rPr>
            <a:t>341 participants.</a:t>
          </a:r>
        </a:p>
      </dsp:txBody>
      <dsp:txXfrm>
        <a:off x="3219949" y="260091"/>
        <a:ext cx="1212860" cy="1049268"/>
      </dsp:txXfrm>
    </dsp:sp>
    <dsp:sp modelId="{331BA545-47C0-4E03-8863-5E65E254C477}">
      <dsp:nvSpPr>
        <dsp:cNvPr id="0" name=""/>
        <dsp:cNvSpPr/>
      </dsp:nvSpPr>
      <dsp:spPr>
        <a:xfrm>
          <a:off x="5076406" y="2170883"/>
          <a:ext cx="835238" cy="719668"/>
        </a:xfrm>
        <a:prstGeom prst="hexagon">
          <a:avLst>
            <a:gd name="adj" fmla="val 28900"/>
            <a:gd name="vf" fmla="val 115470"/>
          </a:avLst>
        </a:prstGeom>
        <a:solidFill>
          <a:srgbClr val="E5D498"/>
        </a:solidFill>
        <a:ln w="19050" cap="flat" cmpd="sng" algn="ctr">
          <a:solidFill>
            <a:scrgbClr r="0" g="0" b="0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0DCB9B-7C42-4331-B9B1-AAA94F89EB44}">
      <dsp:nvSpPr>
        <dsp:cNvPr id="0" name=""/>
        <dsp:cNvSpPr/>
      </dsp:nvSpPr>
      <dsp:spPr>
        <a:xfrm>
          <a:off x="4583089" y="965317"/>
          <a:ext cx="1814146" cy="1569450"/>
        </a:xfrm>
        <a:prstGeom prst="hexagon">
          <a:avLst>
            <a:gd name="adj" fmla="val 2857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</a:rPr>
            <a:t>Either shown Apple or IBM logo.</a:t>
          </a:r>
        </a:p>
      </dsp:txBody>
      <dsp:txXfrm>
        <a:off x="4883732" y="1225408"/>
        <a:ext cx="1212860" cy="1049268"/>
      </dsp:txXfrm>
    </dsp:sp>
    <dsp:sp modelId="{81492688-9972-4AEF-86EF-3D6B04E092D8}">
      <dsp:nvSpPr>
        <dsp:cNvPr id="0" name=""/>
        <dsp:cNvSpPr/>
      </dsp:nvSpPr>
      <dsp:spPr>
        <a:xfrm>
          <a:off x="4399254" y="3689584"/>
          <a:ext cx="835238" cy="719668"/>
        </a:xfrm>
        <a:prstGeom prst="hexagon">
          <a:avLst>
            <a:gd name="adj" fmla="val 28900"/>
            <a:gd name="vf" fmla="val 115470"/>
          </a:avLst>
        </a:prstGeom>
        <a:solidFill>
          <a:srgbClr val="E5D498"/>
        </a:solidFill>
        <a:ln w="19050" cap="flat" cmpd="sng" algn="ctr">
          <a:solidFill>
            <a:scrgbClr r="0" g="0" b="0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AAB197-FC42-4FB8-B10D-39B25F1DE611}">
      <dsp:nvSpPr>
        <dsp:cNvPr id="0" name=""/>
        <dsp:cNvSpPr/>
      </dsp:nvSpPr>
      <dsp:spPr>
        <a:xfrm>
          <a:off x="4583089" y="2863018"/>
          <a:ext cx="1814146" cy="1569450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</a:rPr>
            <a:t>Each logo shown for 13 milliseconds 12 times.</a:t>
          </a:r>
        </a:p>
      </dsp:txBody>
      <dsp:txXfrm>
        <a:off x="4883732" y="3123109"/>
        <a:ext cx="1212860" cy="1049268"/>
      </dsp:txXfrm>
    </dsp:sp>
    <dsp:sp modelId="{1F338ED3-B35D-401C-A979-1F7DA9A538E1}">
      <dsp:nvSpPr>
        <dsp:cNvPr id="0" name=""/>
        <dsp:cNvSpPr/>
      </dsp:nvSpPr>
      <dsp:spPr>
        <a:xfrm>
          <a:off x="2719508" y="3847231"/>
          <a:ext cx="835238" cy="719668"/>
        </a:xfrm>
        <a:prstGeom prst="hexagon">
          <a:avLst>
            <a:gd name="adj" fmla="val 28900"/>
            <a:gd name="vf" fmla="val 115470"/>
          </a:avLst>
        </a:prstGeom>
        <a:solidFill>
          <a:srgbClr val="E5D498"/>
        </a:solidFill>
        <a:ln w="19050" cap="flat" cmpd="sng" algn="ctr">
          <a:solidFill>
            <a:scrgbClr r="0" g="0" b="0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F926E2-1B10-43F4-A0A0-0ED7B7400B89}">
      <dsp:nvSpPr>
        <dsp:cNvPr id="0" name=""/>
        <dsp:cNvSpPr/>
      </dsp:nvSpPr>
      <dsp:spPr>
        <a:xfrm>
          <a:off x="2919306" y="3829414"/>
          <a:ext cx="1814146" cy="1569450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</a:rPr>
            <a:t>Mindless task – Cross out all of the “</a:t>
          </a:r>
          <a:r>
            <a:rPr lang="en-GB" sz="1400" kern="1200" dirty="0" err="1">
              <a:solidFill>
                <a:schemeClr val="tx1"/>
              </a:solidFill>
            </a:rPr>
            <a:t>e”s</a:t>
          </a:r>
          <a:r>
            <a:rPr lang="en-GB" sz="1400" kern="1200" dirty="0">
              <a:solidFill>
                <a:schemeClr val="tx1"/>
              </a:solidFill>
            </a:rPr>
            <a:t> in a textbook for 5 minutes.</a:t>
          </a:r>
        </a:p>
      </dsp:txBody>
      <dsp:txXfrm>
        <a:off x="3219949" y="4089505"/>
        <a:ext cx="1212860" cy="1049268"/>
      </dsp:txXfrm>
    </dsp:sp>
    <dsp:sp modelId="{74502B76-89A7-403F-B792-7CCDEE36A73B}">
      <dsp:nvSpPr>
        <dsp:cNvPr id="0" name=""/>
        <dsp:cNvSpPr/>
      </dsp:nvSpPr>
      <dsp:spPr>
        <a:xfrm>
          <a:off x="1728756" y="2502373"/>
          <a:ext cx="835238" cy="719668"/>
        </a:xfrm>
        <a:prstGeom prst="hexagon">
          <a:avLst>
            <a:gd name="adj" fmla="val 28900"/>
            <a:gd name="vf" fmla="val 115470"/>
          </a:avLst>
        </a:prstGeom>
        <a:solidFill>
          <a:srgbClr val="E5D498"/>
        </a:solidFill>
        <a:ln w="19050" cap="flat" cmpd="sng" algn="ctr">
          <a:solidFill>
            <a:scrgbClr r="0" g="0" b="0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8A8934-FAF4-4BE8-BE0F-BDA3B5E7F0B2}">
      <dsp:nvSpPr>
        <dsp:cNvPr id="0" name=""/>
        <dsp:cNvSpPr/>
      </dsp:nvSpPr>
      <dsp:spPr>
        <a:xfrm>
          <a:off x="1247799" y="2864097"/>
          <a:ext cx="1814146" cy="1569450"/>
        </a:xfrm>
        <a:prstGeom prst="hexagon">
          <a:avLst>
            <a:gd name="adj" fmla="val 2857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</a:rPr>
            <a:t>Creativity test – How many unusual uses can you think of for a paperclip or brick?</a:t>
          </a:r>
        </a:p>
      </dsp:txBody>
      <dsp:txXfrm>
        <a:off x="1548442" y="3124188"/>
        <a:ext cx="1212860" cy="1049268"/>
      </dsp:txXfrm>
    </dsp:sp>
    <dsp:sp modelId="{944FB658-88DD-4863-B810-AC0EBB8518D3}">
      <dsp:nvSpPr>
        <dsp:cNvPr id="0" name=""/>
        <dsp:cNvSpPr/>
      </dsp:nvSpPr>
      <dsp:spPr>
        <a:xfrm>
          <a:off x="1247799" y="963157"/>
          <a:ext cx="1814146" cy="1569450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</a:rPr>
            <a:t>Participants completed both tasks, but half doing the mindless task BEFORE the creativity test.</a:t>
          </a:r>
        </a:p>
      </dsp:txBody>
      <dsp:txXfrm>
        <a:off x="1548442" y="1223248"/>
        <a:ext cx="1212860" cy="10492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59E03-8625-48D2-8344-81289ABDFF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C8DDB2-7B67-4952-931C-EA17C6A557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FFFE60-C7D4-4353-8A1C-17C3FE5E8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09A73-D604-4057-9CB0-93813901DDB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D3644F-8301-4A76-8C99-3CD8D4312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CE67D3-A250-489B-ABC3-652B1ACC3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DBBB-1B72-4D6F-88BC-26CA39479A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293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C983-BF58-4A33-90A8-377568BEE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BE0C1-3934-4F08-A918-3F049819A4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9F59B6-0F6A-4127-A1B8-63037C112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09A73-D604-4057-9CB0-93813901DDB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3CDC27-C6BF-43D1-AA3C-065A58D1B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E5E76-0418-4AB5-A656-3CF0B8677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DBBB-1B72-4D6F-88BC-26CA39479A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832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EAF4A-A8ED-46C6-9E18-A44D24D6E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178378-325D-43CD-88B3-145CD93205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792716-DA3C-411D-A1FF-24EDE0809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09A73-D604-4057-9CB0-93813901DDB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8A0005-1BF6-4F94-BBD3-3826231C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FA58E7-6E0E-43B0-9AE9-ECD6CA4E9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DBBB-1B72-4D6F-88BC-26CA39479A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746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65595-1346-4418-AA81-D9976B76B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5F2D8-6AD0-4452-B78C-379D9340B6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EE2453-612A-418E-8CDC-F8DE3117F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26C50F-FD96-4A70-A59B-BA5F2689C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09A73-D604-4057-9CB0-93813901DDB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0EC95E-212A-41D1-8DB0-3618891A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2CEE5B-50AF-4EAB-9F17-62AEAA600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DBBB-1B72-4D6F-88BC-26CA39479A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255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93DDD-F267-489C-8AFE-BC7A3C2DA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34C416-908F-47FA-A275-46DE0A7411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1B21A8-4D80-41A2-870E-02F624A15F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DCCD1F-9A64-490F-ACAE-286A1136A3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E14C18-3155-4676-83F7-A79D2EF8CA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179388-7BD6-475C-993D-F3E71F894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09A73-D604-4057-9CB0-93813901DDB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78571A-A108-44DB-9379-20B715889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552BFD-4FF7-40CE-ACF1-761C2244D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DBBB-1B72-4D6F-88BC-26CA39479A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773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5567E-5E0B-416A-99AF-B84B3DBD7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1A4EF5-A105-41B7-9F19-669592321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09A73-D604-4057-9CB0-93813901DDB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C5F2B4-631E-4FD4-94C0-7F859069E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30A3B0-8A85-404D-BFCF-B2C462A7E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DBBB-1B72-4D6F-88BC-26CA39479A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391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3AE0FE-FFAB-4320-90BC-4FC70AD1F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09A73-D604-4057-9CB0-93813901DDB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51050A-F211-4377-AE24-4C7283286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975BF8-317A-4723-9EB0-DF6D0BC73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DBBB-1B72-4D6F-88BC-26CA39479A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811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C4AE3-ADAD-4F19-AE37-BA17690F7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D34972-7AFA-4CDE-A8E7-0BD42E7A3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993B6-C415-4C14-9AE7-07B2395CD2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610201-1FFB-43DC-A802-A07D6D2DE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09A73-D604-4057-9CB0-93813901DDB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D03A4F-9FE2-4CC8-8D55-385343AA0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C4E121-642D-4F02-9F85-FDD6B5054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DBBB-1B72-4D6F-88BC-26CA39479A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112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81B40-B84D-486B-B6AD-6DCB66226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FB21AE-BDFF-4642-8C4A-45FF318779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962FDF-A232-40A3-B27D-DFCAD488C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4BC4C9-A36E-4086-8EA2-AAD06D3A3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09A73-D604-4057-9CB0-93813901DDB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EFE178-C5E9-4BEF-9D0E-5881B0C47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5E1EC5-F2A9-451B-AED3-5F72BD763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DBBB-1B72-4D6F-88BC-26CA39479A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360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9AEA0-FC01-4A5C-B273-306D3DD52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E89D01-BBFC-435A-BA9C-D396454555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3FFDC4-E78A-4B4D-8F4D-C459E17A8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09A73-D604-4057-9CB0-93813901DDB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966A-65FA-4FA4-8955-369383E3A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A57E95-B4E5-4D42-9B49-2912F8098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DBBB-1B72-4D6F-88BC-26CA39479A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599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432213-6827-4890-8ABF-5836D94715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5E197F-FC15-4427-9C2F-1589AA58AB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544963-FE11-4028-89C6-4C863A3F8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09A73-D604-4057-9CB0-93813901DDB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8EE649-F5F1-4DB1-ACCB-F624B2429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F545FF-7B5F-4CCA-A44A-9E69380B9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DBBB-1B72-4D6F-88BC-26CA39479A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503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6419B9-2220-46C6-8D98-05F7AEC65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528437-21B0-47C9-8632-B9D0551E7C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879655-2FC7-44D9-B119-0137C8B9C7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09A73-D604-4057-9CB0-93813901DDB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4226D9-3D19-4524-999C-B6B0BC0A6D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FD474-074D-4436-BA6B-EAD2768FEC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EDBBB-1B72-4D6F-88BC-26CA39479A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206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image" Target="../media/image4.png"/><Relationship Id="rId18" Type="http://schemas.openxmlformats.org/officeDocument/2006/relationships/hyperlink" Target="http://misrecursosdidacticosparaparvulos.blogspot.com/" TargetMode="External"/><Relationship Id="rId3" Type="http://schemas.openxmlformats.org/officeDocument/2006/relationships/hyperlink" Target="https://www.deviantart.com/frostbo/art/Celestial-Background-21-289170165" TargetMode="External"/><Relationship Id="rId21" Type="http://schemas.openxmlformats.org/officeDocument/2006/relationships/hyperlink" Target="https://en.wikipedia.org/wiki/File:Question_book-new.svg" TargetMode="External"/><Relationship Id="rId7" Type="http://schemas.microsoft.com/office/2007/relationships/hdphoto" Target="../media/hdphoto2.wdp"/><Relationship Id="rId12" Type="http://schemas.microsoft.com/office/2007/relationships/diagramDrawing" Target="../diagrams/drawing1.xml"/><Relationship Id="rId17" Type="http://schemas.openxmlformats.org/officeDocument/2006/relationships/image" Target="../media/image6.gif"/><Relationship Id="rId2" Type="http://schemas.openxmlformats.org/officeDocument/2006/relationships/image" Target="../media/image1.4NovGZe5QpvwkXh3IW32Vh9vYDByptz7WAflJ80iCjA"/><Relationship Id="rId16" Type="http://schemas.openxmlformats.org/officeDocument/2006/relationships/hyperlink" Target="https://pixabay.com/en/paperclip-clip-office-178126/" TargetMode="External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diagramColors" Target="../diagrams/colors1.xml"/><Relationship Id="rId5" Type="http://schemas.microsoft.com/office/2007/relationships/hdphoto" Target="../media/hdphoto1.wdp"/><Relationship Id="rId15" Type="http://schemas.openxmlformats.org/officeDocument/2006/relationships/image" Target="../media/image5.jpg"/><Relationship Id="rId10" Type="http://schemas.openxmlformats.org/officeDocument/2006/relationships/diagramQuickStyle" Target="../diagrams/quickStyle1.xml"/><Relationship Id="rId19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diagramLayout" Target="../diagrams/layout1.xml"/><Relationship Id="rId14" Type="http://schemas.openxmlformats.org/officeDocument/2006/relationships/hyperlink" Target="https://pixabay.com/en/book-books-library-books-reading-2022464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New Symbol of IBM's Diversity Leadership">
            <a:extLst>
              <a:ext uri="{FF2B5EF4-FFF2-40B4-BE49-F238E27FC236}">
                <a16:creationId xmlns:a16="http://schemas.microsoft.com/office/drawing/2014/main" id="{65AFAF26-B59D-4212-B4F4-A6F894C964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lasticWrap/>
                    </a14:imgEffect>
                    <a14:imgEffect>
                      <a14:sharpenSoften amount="2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957" t="26543" r="19503" b="26589"/>
          <a:stretch/>
        </p:blipFill>
        <p:spPr bwMode="auto">
          <a:xfrm>
            <a:off x="9426828" y="848016"/>
            <a:ext cx="2600325" cy="1352551"/>
          </a:xfrm>
          <a:prstGeom prst="rect">
            <a:avLst/>
          </a:prstGeom>
          <a:noFill/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9BF24D55-0A05-4EA0-82E9-493CD19439B4}"/>
              </a:ext>
            </a:extLst>
          </p:cNvPr>
          <p:cNvGrpSpPr/>
          <p:nvPr/>
        </p:nvGrpSpPr>
        <p:grpSpPr>
          <a:xfrm>
            <a:off x="458051" y="4409186"/>
            <a:ext cx="1817714" cy="2019682"/>
            <a:chOff x="7400925" y="1561163"/>
            <a:chExt cx="1817714" cy="2019682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B273FF3-56FF-4A5E-A34A-1A0D4F101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aintStrokes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400925" y="1561163"/>
              <a:ext cx="1817714" cy="2019682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8F9176A-51DB-4605-A2C8-67A43C57AFFB}"/>
                </a:ext>
              </a:extLst>
            </p:cNvPr>
            <p:cNvSpPr/>
            <p:nvPr/>
          </p:nvSpPr>
          <p:spPr>
            <a:xfrm>
              <a:off x="7649184" y="3149957"/>
              <a:ext cx="1321196" cy="12311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">
                  <a:solidFill>
                    <a:schemeClr val="bg1"/>
                  </a:solidFill>
                </a:rPr>
                <a:t>http://1.bp.blogspot.com/-ppT3QD3BNZE/UM4I0O0cNWI/AAAAAAAABlw/7TUyyAgsCYo/s640/apple+logo.png</a:t>
              </a:r>
              <a:endParaRPr lang="en-GB" sz="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4C777044-C82C-405B-A23B-16D3AD0FB017}"/>
              </a:ext>
            </a:extLst>
          </p:cNvPr>
          <p:cNvSpPr txBox="1"/>
          <p:nvPr/>
        </p:nvSpPr>
        <p:spPr>
          <a:xfrm rot="20759065">
            <a:off x="94540" y="1937677"/>
            <a:ext cx="4362450" cy="715089"/>
          </a:xfrm>
          <a:prstGeom prst="roundRect">
            <a:avLst/>
          </a:prstGeom>
          <a:ln w="190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Pilot test found that Apple was ranked higher for creativity than IBM.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C0BE580-B7DE-49A0-8F25-E37DBDE6E340}"/>
              </a:ext>
            </a:extLst>
          </p:cNvPr>
          <p:cNvSpPr txBox="1"/>
          <p:nvPr/>
        </p:nvSpPr>
        <p:spPr>
          <a:xfrm>
            <a:off x="8596408" y="2983401"/>
            <a:ext cx="3522709" cy="1328023"/>
          </a:xfrm>
          <a:prstGeom prst="roundRect">
            <a:avLst/>
          </a:prstGeom>
          <a:ln w="1905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Those exposed to the Apple logo resulted as more creative than those exposed to the IBM logo or control tests.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3F46EB9-BCC3-4D11-AE7D-A1834FFC73A3}"/>
              </a:ext>
            </a:extLst>
          </p:cNvPr>
          <p:cNvSpPr txBox="1"/>
          <p:nvPr/>
        </p:nvSpPr>
        <p:spPr>
          <a:xfrm>
            <a:off x="8969902" y="5382893"/>
            <a:ext cx="2921486" cy="1191816"/>
          </a:xfrm>
          <a:prstGeom prst="roundRect">
            <a:avLst/>
          </a:prstGeom>
          <a:ln w="1905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/>
              <a:t>Participants who performed the mindless task before the creativity task, tested higher in creativity.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F70DA0E-43F3-4447-B82F-C5099C38598A}"/>
              </a:ext>
            </a:extLst>
          </p:cNvPr>
          <p:cNvSpPr txBox="1"/>
          <p:nvPr/>
        </p:nvSpPr>
        <p:spPr>
          <a:xfrm>
            <a:off x="3816803" y="879199"/>
            <a:ext cx="5384347" cy="40862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n w="3175">
                  <a:noFill/>
                </a:ln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Does exposure to a brand change your behaviour?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79C5748-E8BD-45CB-88F9-600DAAFEE62E}"/>
              </a:ext>
            </a:extLst>
          </p:cNvPr>
          <p:cNvSpPr/>
          <p:nvPr/>
        </p:nvSpPr>
        <p:spPr>
          <a:xfrm>
            <a:off x="1707186" y="76789"/>
            <a:ext cx="10026763" cy="7078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normAutofit fontScale="92500" lnSpcReduction="10000"/>
          </a:bodyPr>
          <a:lstStyle/>
          <a:p>
            <a:pPr algn="ctr"/>
            <a:r>
              <a:rPr lang="en-GB" sz="4000" b="1" cap="none" spc="0" dirty="0">
                <a:ln w="15875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0007" dist="200025" dir="15000000" sy="30000" kx="-1800000" algn="bl" rotWithShape="0">
                    <a:schemeClr val="tx2">
                      <a:alpha val="32000"/>
                    </a:schemeClr>
                  </a:outerShdw>
                </a:effectLst>
                <a:latin typeface="+mj-lt"/>
              </a:rPr>
              <a:t>Can Apple make you “Think Different”?</a:t>
            </a:r>
          </a:p>
        </p:txBody>
      </p:sp>
      <p:graphicFrame>
        <p:nvGraphicFramePr>
          <p:cNvPr id="32" name="Diagram 31">
            <a:extLst>
              <a:ext uri="{FF2B5EF4-FFF2-40B4-BE49-F238E27FC236}">
                <a16:creationId xmlns:a16="http://schemas.microsoft.com/office/drawing/2014/main" id="{F4883234-70DD-4938-BDE2-6DB3893759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9459576"/>
              </p:ext>
            </p:extLst>
          </p:nvPr>
        </p:nvGraphicFramePr>
        <p:xfrm>
          <a:off x="2027506" y="1420059"/>
          <a:ext cx="7645036" cy="5398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3" name="Subtitle 2">
            <a:extLst>
              <a:ext uri="{FF2B5EF4-FFF2-40B4-BE49-F238E27FC236}">
                <a16:creationId xmlns:a16="http://schemas.microsoft.com/office/drawing/2014/main" id="{8044BEC7-95B2-4FBF-B447-560EC7F2CA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2414" y="2095324"/>
            <a:ext cx="2584739" cy="252693"/>
          </a:xfrm>
        </p:spPr>
        <p:txBody>
          <a:bodyPr vert="horz">
            <a:normAutofit/>
          </a:bodyPr>
          <a:lstStyle/>
          <a:p>
            <a:r>
              <a:rPr lang="en-GB" sz="500" dirty="0"/>
              <a:t>https://www.ibm.com/blogs/policy/wp-content/uploads/2017/01/IBM_LGBT_Logo_RGB.jpg</a:t>
            </a:r>
          </a:p>
        </p:txBody>
      </p:sp>
      <p:pic>
        <p:nvPicPr>
          <p:cNvPr id="40" name="Picture 39" descr="A picture containing book, sitting, table&#10;&#10;Description automatically generated">
            <a:extLst>
              <a:ext uri="{FF2B5EF4-FFF2-40B4-BE49-F238E27FC236}">
                <a16:creationId xmlns:a16="http://schemas.microsoft.com/office/drawing/2014/main" id="{26C6DA0D-2586-4F08-A79B-34C3FA48053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198680" y="482255"/>
            <a:ext cx="1447557" cy="1415892"/>
          </a:xfrm>
          <a:prstGeom prst="rect">
            <a:avLst/>
          </a:prstGeom>
        </p:spPr>
      </p:pic>
      <p:pic>
        <p:nvPicPr>
          <p:cNvPr id="43" name="Picture 42" descr="A picture containing light, food&#10;&#10;Description automatically generated">
            <a:extLst>
              <a:ext uri="{FF2B5EF4-FFF2-40B4-BE49-F238E27FC236}">
                <a16:creationId xmlns:a16="http://schemas.microsoft.com/office/drawing/2014/main" id="{3AB620C0-9793-41A6-9792-91814ABEA8EE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4F3F1"/>
              </a:clrFrom>
              <a:clrTo>
                <a:srgbClr val="F4F3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6"/>
              </a:ext>
            </a:extLst>
          </a:blip>
          <a:srcRect t="11250" b="11436"/>
          <a:stretch/>
        </p:blipFill>
        <p:spPr>
          <a:xfrm>
            <a:off x="7253625" y="6036934"/>
            <a:ext cx="1468018" cy="756656"/>
          </a:xfrm>
          <a:prstGeom prst="rect">
            <a:avLst/>
          </a:prstGeom>
        </p:spPr>
      </p:pic>
      <p:pic>
        <p:nvPicPr>
          <p:cNvPr id="42" name="Picture 41" descr="Clip art of a handcart&#10;&#10;Description automatically generated">
            <a:extLst>
              <a:ext uri="{FF2B5EF4-FFF2-40B4-BE49-F238E27FC236}">
                <a16:creationId xmlns:a16="http://schemas.microsoft.com/office/drawing/2014/main" id="{0AC89597-151A-4010-B940-D6A82942025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8"/>
              </a:ext>
            </a:extLst>
          </a:blip>
          <a:stretch>
            <a:fillRect/>
          </a:stretch>
        </p:blipFill>
        <p:spPr>
          <a:xfrm rot="2365643">
            <a:off x="7500974" y="1352639"/>
            <a:ext cx="1933013" cy="128741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D2FF5AA0-A30B-409A-91E4-50D596E8D124}"/>
              </a:ext>
            </a:extLst>
          </p:cNvPr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88884" y="3039554"/>
            <a:ext cx="2277243" cy="2576791"/>
          </a:xfrm>
          <a:prstGeom prst="rect">
            <a:avLst/>
          </a:prstGeom>
        </p:spPr>
      </p:pic>
      <p:pic>
        <p:nvPicPr>
          <p:cNvPr id="57" name="Picture 56" descr="A close up of a sign&#10;&#10;Description automatically generated">
            <a:extLst>
              <a:ext uri="{FF2B5EF4-FFF2-40B4-BE49-F238E27FC236}">
                <a16:creationId xmlns:a16="http://schemas.microsoft.com/office/drawing/2014/main" id="{4AC12CD3-C047-4966-BDF0-6588ED144764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1"/>
              </a:ext>
            </a:extLst>
          </a:blip>
          <a:stretch>
            <a:fillRect/>
          </a:stretch>
        </p:blipFill>
        <p:spPr>
          <a:xfrm>
            <a:off x="9920801" y="4376723"/>
            <a:ext cx="1291773" cy="1006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347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CF639-3866-48BE-9748-AE979205A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	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7C4655B-3D32-44E5-8C3C-AC459237F088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1926665"/>
            <a:ext cx="9998841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Fitzsimons, G., Chartrand, T. &amp; Fitzsimmons, G., 2008. Automatic Effects of Brand Exposure on Motivated Behavior: How Apple Makes You “Think Different”.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Consumer Research,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35(1), pp. 21-35.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3497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xtreme Shadow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3116</TotalTime>
  <Words>237</Words>
  <Application>Microsoft Office PowerPoint</Application>
  <PresentationFormat>Widescreen</PresentationFormat>
  <Paragraphs>16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Georgia</vt:lpstr>
      <vt:lpstr>Office Theme</vt:lpstr>
      <vt:lpstr>PowerPoint Presentation</vt:lpstr>
      <vt:lpstr>Reference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Apple make you “Think Different”?</dc:title>
  <dc:creator>Jess</dc:creator>
  <cp:lastModifiedBy> </cp:lastModifiedBy>
  <cp:revision>18</cp:revision>
  <dcterms:created xsi:type="dcterms:W3CDTF">2020-04-19T14:29:06Z</dcterms:created>
  <dcterms:modified xsi:type="dcterms:W3CDTF">2020-04-21T18:25:18Z</dcterms:modified>
</cp:coreProperties>
</file>