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3" r:id="rId4"/>
    <p:sldId id="259" r:id="rId5"/>
    <p:sldId id="258" r:id="rId6"/>
    <p:sldId id="276" r:id="rId7"/>
    <p:sldId id="277" r:id="rId8"/>
    <p:sldId id="279" r:id="rId9"/>
    <p:sldId id="293" r:id="rId10"/>
    <p:sldId id="294" r:id="rId11"/>
    <p:sldId id="262" r:id="rId12"/>
    <p:sldId id="265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92" r:id="rId21"/>
    <p:sldId id="288" r:id="rId22"/>
    <p:sldId id="289" r:id="rId23"/>
    <p:sldId id="291" r:id="rId24"/>
    <p:sldId id="290" r:id="rId25"/>
    <p:sldId id="280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75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84044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706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08054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960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333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281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454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05A031C-4714-4EEA-B239-EFD1DB274A83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023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847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241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398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17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05A031C-4714-4EEA-B239-EFD1DB274A83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554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hyperlink" Target="http://blog.educastur.es/bloggeoing/tag/picture-descript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hyperlink" Target="http://blog.educastur.es/bloggeoing/tag/picture-descript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2.open.ac.uk/students/skillsforstudy/finding-appropriate-academic-material.php" TargetMode="External"/><Relationship Id="rId2" Type="http://schemas.openxmlformats.org/officeDocument/2006/relationships/hyperlink" Target="https://www.open.edu/openlearn/education-development/education/developing-good-academic-practice/content-section-4.2.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training.cochrane.org/handbook" TargetMode="External"/><Relationship Id="rId4" Type="http://schemas.openxmlformats.org/officeDocument/2006/relationships/hyperlink" Target="http://www2.open.ac.uk/students/skillsforstudy/comparing-academic-sources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8AC3D-3C64-44FC-8163-2B679D046F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049" y="758952"/>
            <a:ext cx="8025413" cy="3566160"/>
          </a:xfrm>
        </p:spPr>
        <p:txBody>
          <a:bodyPr/>
          <a:lstStyle/>
          <a:p>
            <a:r>
              <a:rPr lang="en-GB" dirty="0"/>
              <a:t>The Modern World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FD9828-2907-426F-864C-A6EE409925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M4X01976</a:t>
            </a:r>
          </a:p>
          <a:p>
            <a:r>
              <a:rPr lang="en-GB" dirty="0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287863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A80BB-A427-43B9-877D-335E192FE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859C7-8EEF-49D1-958D-6390321E3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Furthering your academic skills</a:t>
            </a:r>
          </a:p>
          <a:p>
            <a:pPr lvl="1"/>
            <a:r>
              <a:rPr lang="en-GB" dirty="0"/>
              <a:t>Sources of information</a:t>
            </a:r>
          </a:p>
          <a:p>
            <a:pPr lvl="1"/>
            <a:r>
              <a:rPr lang="en-GB" dirty="0"/>
              <a:t>Types of knowledge</a:t>
            </a:r>
          </a:p>
          <a:p>
            <a:pPr lvl="1"/>
            <a:r>
              <a:rPr lang="en-GB" dirty="0"/>
              <a:t>What are good / bad sources?</a:t>
            </a:r>
          </a:p>
          <a:p>
            <a:pPr lvl="1"/>
            <a:r>
              <a:rPr lang="en-GB" dirty="0"/>
              <a:t>How can you locate these?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356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19B8B-94E2-43A9-9943-8CF7B4AB1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Plagiarism detection service</a:t>
            </a:r>
          </a:p>
        </p:txBody>
      </p:sp>
      <p:pic>
        <p:nvPicPr>
          <p:cNvPr id="1026" name="Picture 2" descr="Turnitin Highlights Importance Of Originality Checking Following  Ministerial Resignation Over Plagiarism Allegations">
            <a:extLst>
              <a:ext uri="{FF2B5EF4-FFF2-40B4-BE49-F238E27FC236}">
                <a16:creationId xmlns:a16="http://schemas.microsoft.com/office/drawing/2014/main" id="{ED50C433-B953-4D99-9885-DC742354106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5806" y="2333536"/>
            <a:ext cx="2962275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079F62-E41A-45D5-910D-7DD5EA4EA89A}"/>
              </a:ext>
            </a:extLst>
          </p:cNvPr>
          <p:cNvSpPr txBox="1"/>
          <p:nvPr/>
        </p:nvSpPr>
        <p:spPr>
          <a:xfrm>
            <a:off x="1047624" y="5062506"/>
            <a:ext cx="7361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https://www.uwtsd.ac.uk/media/uwtsd-website/content-assets/documents/registry/Plagiarism-Detection-Service.pdf</a:t>
            </a:r>
          </a:p>
        </p:txBody>
      </p:sp>
    </p:spTree>
    <p:extLst>
      <p:ext uri="{BB962C8B-B14F-4D97-AF65-F5344CB8AC3E}">
        <p14:creationId xmlns:p14="http://schemas.microsoft.com/office/powerpoint/2010/main" val="1528887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DC0DF-44EB-4515-A3B4-A6BA1FEB8E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a similarity score?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E6EA5-C426-407D-8D37-81C831874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of similarity to other published works</a:t>
            </a:r>
          </a:p>
          <a:p>
            <a:r>
              <a:rPr lang="en-GB" dirty="0"/>
              <a:t>Shows as a percentage for your submitted document</a:t>
            </a:r>
          </a:p>
          <a:p>
            <a:r>
              <a:rPr lang="en-GB" dirty="0"/>
              <a:t>There is no set percentage to aim for!</a:t>
            </a:r>
          </a:p>
          <a:p>
            <a:r>
              <a:rPr lang="en-GB" dirty="0"/>
              <a:t>The lower the score, the more original your work</a:t>
            </a:r>
          </a:p>
        </p:txBody>
      </p:sp>
    </p:spTree>
    <p:extLst>
      <p:ext uri="{BB962C8B-B14F-4D97-AF65-F5344CB8AC3E}">
        <p14:creationId xmlns:p14="http://schemas.microsoft.com/office/powerpoint/2010/main" val="2451388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5C57-76CB-4255-9A44-7E713977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365126"/>
            <a:ext cx="7976399" cy="132556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 similarity scores suggest?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8E3802-86CB-4D00-BE72-908C81E7CC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42" t="19793" r="42569" b="6145"/>
          <a:stretch/>
        </p:blipFill>
        <p:spPr>
          <a:xfrm>
            <a:off x="1064635" y="1835150"/>
            <a:ext cx="1498600" cy="45148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0BD2EB4-E55D-4691-B721-F1C185C771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292" t="15938" r="43125" b="7396"/>
          <a:stretch/>
        </p:blipFill>
        <p:spPr>
          <a:xfrm>
            <a:off x="5175586" y="1755775"/>
            <a:ext cx="1333500" cy="4673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B100DE6-2075-412E-963F-37AB65BCB92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1528" t="15730" r="43889" b="4687"/>
          <a:stretch/>
        </p:blipFill>
        <p:spPr>
          <a:xfrm>
            <a:off x="7054850" y="1755775"/>
            <a:ext cx="1333500" cy="485140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7CD08E2F-B306-481F-925C-D2005CE9D139}"/>
              </a:ext>
            </a:extLst>
          </p:cNvPr>
          <p:cNvGrpSpPr/>
          <p:nvPr/>
        </p:nvGrpSpPr>
        <p:grpSpPr>
          <a:xfrm>
            <a:off x="3207423" y="1806575"/>
            <a:ext cx="1422400" cy="4572000"/>
            <a:chOff x="3613150" y="1790700"/>
            <a:chExt cx="1422400" cy="457200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9176FD86-B46A-4B38-B268-9777F75522C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1458" t="15000" r="42986" b="23749"/>
            <a:stretch/>
          </p:blipFill>
          <p:spPr>
            <a:xfrm>
              <a:off x="3613150" y="1790700"/>
              <a:ext cx="1422400" cy="3733800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21BCBBAE-444F-43E9-B400-F30D7A1E912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42153" t="46771" r="44097" b="39479"/>
            <a:stretch/>
          </p:blipFill>
          <p:spPr>
            <a:xfrm>
              <a:off x="3679825" y="5524500"/>
              <a:ext cx="1257300" cy="8382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17945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86810AF-B6BA-4A8B-B0F6-C2D5A54B7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525" y="1967266"/>
            <a:ext cx="1971675" cy="2547257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en-GB" sz="31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wrong here?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2B571F-2B39-4003-9E7F-DD598E7BC3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735" t="19062" r="35487" b="7604"/>
          <a:stretch/>
        </p:blipFill>
        <p:spPr>
          <a:xfrm>
            <a:off x="2873863" y="411784"/>
            <a:ext cx="6082412" cy="5641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606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7954C2A-BA03-449C-8771-1862E1F5090E}"/>
              </a:ext>
            </a:extLst>
          </p:cNvPr>
          <p:cNvSpPr txBox="1">
            <a:spLocks/>
          </p:cNvSpPr>
          <p:nvPr/>
        </p:nvSpPr>
        <p:spPr>
          <a:xfrm>
            <a:off x="409014" y="2003600"/>
            <a:ext cx="1971675" cy="254725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3100" b="1" kern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What is wrong here?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EC2D81-C471-40A7-BDD5-6ADD86F1C3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67" t="19688" r="20278" b="12083"/>
          <a:stretch/>
        </p:blipFill>
        <p:spPr>
          <a:xfrm>
            <a:off x="2380689" y="654007"/>
            <a:ext cx="6756674" cy="508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781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688BC0A-F13A-61C9-732F-60474F2C10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655" t="15117" b="7077"/>
          <a:stretch/>
        </p:blipFill>
        <p:spPr>
          <a:xfrm>
            <a:off x="309185" y="118411"/>
            <a:ext cx="3591815" cy="65728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0D68C0-A1B1-B366-7AE5-085EE1D2AD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546" t="16519" r="34388" b="7401"/>
          <a:stretch/>
        </p:blipFill>
        <p:spPr>
          <a:xfrm>
            <a:off x="3973365" y="1078860"/>
            <a:ext cx="5094448" cy="4374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397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EC1840-C5BF-80D3-EB6A-1BD2C22A3C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813" t="16088" b="7617"/>
          <a:stretch/>
        </p:blipFill>
        <p:spPr>
          <a:xfrm>
            <a:off x="144725" y="111833"/>
            <a:ext cx="3339492" cy="64863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C9DE1E-5575-6E2B-DC03-B04144EFD1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137" t="17168" r="32302" b="7293"/>
          <a:stretch/>
        </p:blipFill>
        <p:spPr>
          <a:xfrm>
            <a:off x="3484217" y="973346"/>
            <a:ext cx="5607156" cy="4821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844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530B20-E41D-792C-DD16-60353CF602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281" t="15764" b="7725"/>
          <a:stretch/>
        </p:blipFill>
        <p:spPr>
          <a:xfrm>
            <a:off x="70108" y="605215"/>
            <a:ext cx="9090850" cy="511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9596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2C2AA-D97A-4E1A-89BF-10426E54D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6180" y="1394022"/>
            <a:ext cx="6923558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Poor academic practice = plagiarism </a:t>
            </a:r>
            <a:br>
              <a:rPr lang="en-US" sz="5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5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= academic misconduct = penalties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7CCB7B-F39B-4029-B725-9878A022FF05}"/>
              </a:ext>
            </a:extLst>
          </p:cNvPr>
          <p:cNvSpPr txBox="1"/>
          <p:nvPr/>
        </p:nvSpPr>
        <p:spPr>
          <a:xfrm>
            <a:off x="436679" y="6225101"/>
            <a:ext cx="86634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https://www.uwtsd.ac.uk/media/uwtsd-website/content-assets/documents/academic-office/misc-forms/Academic_Misconduct_Policy_2021-22.pdf</a:t>
            </a:r>
          </a:p>
        </p:txBody>
      </p:sp>
    </p:spTree>
    <p:extLst>
      <p:ext uri="{BB962C8B-B14F-4D97-AF65-F5344CB8AC3E}">
        <p14:creationId xmlns:p14="http://schemas.microsoft.com/office/powerpoint/2010/main" val="6564108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21DB4-170D-421E-8551-9CFF5BA56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good sources of information?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D41FE0-B156-4D2F-908B-F3F5C103F9AC}"/>
              </a:ext>
            </a:extLst>
          </p:cNvPr>
          <p:cNvSpPr txBox="1"/>
          <p:nvPr/>
        </p:nvSpPr>
        <p:spPr>
          <a:xfrm>
            <a:off x="1561268" y="6232124"/>
            <a:ext cx="53556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2" tooltip="http://blog.educastur.es/bloggeoing/tag/picture-description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3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7BC2DE-A855-4CD7-A2A3-805813BEED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tretch>
            <a:fillRect/>
          </a:stretch>
        </p:blipFill>
        <p:spPr>
          <a:xfrm>
            <a:off x="1561268" y="1939524"/>
            <a:ext cx="5715000" cy="429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910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DD108-B56F-43C5-90D8-38162675E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59" y="286604"/>
            <a:ext cx="7646337" cy="1450757"/>
          </a:xfrm>
        </p:spPr>
        <p:txBody>
          <a:bodyPr/>
          <a:lstStyle/>
          <a:p>
            <a:r>
              <a:rPr lang="en-GB" dirty="0"/>
              <a:t>Different ‘types’ of knowledge?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61B686-BE29-4B3C-B23E-1F8C9F5CE1EE}"/>
              </a:ext>
            </a:extLst>
          </p:cNvPr>
          <p:cNvSpPr txBox="1"/>
          <p:nvPr/>
        </p:nvSpPr>
        <p:spPr>
          <a:xfrm>
            <a:off x="1561268" y="6232124"/>
            <a:ext cx="53556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2" tooltip="http://blog.educastur.es/bloggeoing/tag/picture-description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3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F7A924-E2D5-4B74-B618-025406A680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tretch>
            <a:fillRect/>
          </a:stretch>
        </p:blipFill>
        <p:spPr>
          <a:xfrm>
            <a:off x="1561268" y="1939524"/>
            <a:ext cx="5715000" cy="429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9508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32DC4-8376-4027-B9A9-93BD79F2B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types of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D07F7-0A89-4CB7-8A4F-D43B5B9018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Common knowledge</a:t>
            </a:r>
          </a:p>
          <a:p>
            <a:pPr lvl="1"/>
            <a:r>
              <a:rPr lang="en-GB" dirty="0"/>
              <a:t>Widely known within a specific discipline</a:t>
            </a:r>
          </a:p>
          <a:p>
            <a:pPr lvl="1"/>
            <a:r>
              <a:rPr lang="en-GB" dirty="0"/>
              <a:t>Found within a range of texts, unreferenced</a:t>
            </a:r>
          </a:p>
          <a:p>
            <a:pPr lvl="1"/>
            <a:r>
              <a:rPr lang="en-GB" dirty="0"/>
              <a:t>Attributed to a number of differing authors</a:t>
            </a:r>
          </a:p>
          <a:p>
            <a:pPr lvl="1"/>
            <a:r>
              <a:rPr lang="en-GB" u="sng" dirty="0"/>
              <a:t>May</a:t>
            </a:r>
            <a:r>
              <a:rPr lang="en-GB" dirty="0"/>
              <a:t> therefore also be subject-specific</a:t>
            </a:r>
          </a:p>
          <a:p>
            <a:pPr lvl="1"/>
            <a:r>
              <a:rPr lang="en-GB" dirty="0"/>
              <a:t>Required academic judgment</a:t>
            </a:r>
          </a:p>
          <a:p>
            <a:r>
              <a:rPr lang="en-GB" dirty="0"/>
              <a:t>Subject specific knowledge</a:t>
            </a:r>
          </a:p>
          <a:p>
            <a:pPr lvl="1"/>
            <a:r>
              <a:rPr lang="en-GB" dirty="0"/>
              <a:t>Relates to a specific subject</a:t>
            </a:r>
          </a:p>
          <a:p>
            <a:pPr lvl="1"/>
            <a:r>
              <a:rPr lang="en-GB" dirty="0"/>
              <a:t>Requires referencing</a:t>
            </a:r>
          </a:p>
        </p:txBody>
      </p:sp>
    </p:spTree>
    <p:extLst>
      <p:ext uri="{BB962C8B-B14F-4D97-AF65-F5344CB8AC3E}">
        <p14:creationId xmlns:p14="http://schemas.microsoft.com/office/powerpoint/2010/main" val="1726210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6B835-C1C0-4976-AED5-9B869655C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knowledge</a:t>
            </a:r>
          </a:p>
        </p:txBody>
      </p:sp>
      <p:pic>
        <p:nvPicPr>
          <p:cNvPr id="4" name="dgap_1_4_2_1_elmsley_01_to_03">
            <a:hlinkClick r:id="" action="ppaction://media"/>
            <a:extLst>
              <a:ext uri="{FF2B5EF4-FFF2-40B4-BE49-F238E27FC236}">
                <a16:creationId xmlns:a16="http://schemas.microsoft.com/office/drawing/2014/main" id="{5FDC845B-56CB-4797-B3AB-DE542E1F5116}"/>
              </a:ext>
            </a:extLst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80046" y="2644987"/>
            <a:ext cx="2475653" cy="247565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3557F2-9B59-429C-896B-E2813CD4459C}"/>
              </a:ext>
            </a:extLst>
          </p:cNvPr>
          <p:cNvSpPr txBox="1"/>
          <p:nvPr/>
        </p:nvSpPr>
        <p:spPr>
          <a:xfrm>
            <a:off x="866131" y="1868008"/>
            <a:ext cx="5273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Audio file from Open University Open Learn (2018)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08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93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C9A00-E929-44E4-8634-74BD70E4C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84352-0C59-40A0-BFF2-FEDF76BAF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Which are common knowledge and which are not?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Paris is the capital of France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When walking along the road, you should stay on the pavement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The population of England and Wales in 1700 was about 5.5 million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Henry VIII of England ruled from 1509–1547</a:t>
            </a:r>
          </a:p>
        </p:txBody>
      </p:sp>
    </p:spTree>
    <p:extLst>
      <p:ext uri="{BB962C8B-B14F-4D97-AF65-F5344CB8AC3E}">
        <p14:creationId xmlns:p14="http://schemas.microsoft.com/office/powerpoint/2010/main" val="40222003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B7FD0-68A5-4919-837B-A15083EF9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Identifying good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F7EDE-D7D9-4334-9698-ADF7E44B7F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 – How do you currently look for information?</a:t>
            </a:r>
          </a:p>
          <a:p>
            <a:r>
              <a:rPr lang="en-GB" dirty="0"/>
              <a:t>Q – How could you improve your own current practices?</a:t>
            </a:r>
          </a:p>
          <a:p>
            <a:endParaRPr lang="en-GB" dirty="0"/>
          </a:p>
          <a:p>
            <a:r>
              <a:rPr lang="en-GB" dirty="0"/>
              <a:t>Some points to note:</a:t>
            </a:r>
          </a:p>
          <a:p>
            <a:pPr lvl="1"/>
            <a:r>
              <a:rPr lang="en-GB" dirty="0"/>
              <a:t>The web is not ALL BAD!</a:t>
            </a:r>
          </a:p>
          <a:p>
            <a:pPr lvl="1"/>
            <a:r>
              <a:rPr lang="en-GB" dirty="0"/>
              <a:t>Check the origin of your source </a:t>
            </a:r>
          </a:p>
          <a:p>
            <a:pPr lvl="1"/>
            <a:r>
              <a:rPr lang="en-GB" dirty="0"/>
              <a:t>Use PRIMARY sources where possible</a:t>
            </a:r>
          </a:p>
          <a:p>
            <a:pPr lvl="1"/>
            <a:r>
              <a:rPr lang="en-GB" dirty="0"/>
              <a:t>If not, SECONDARY sources are also acceptable</a:t>
            </a:r>
          </a:p>
          <a:p>
            <a:pPr lvl="1"/>
            <a:r>
              <a:rPr lang="en-GB" dirty="0"/>
              <a:t>Utilise UWTSD facilities…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984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A5AD3-24BA-4496-9353-E72B8C773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665A690-002A-4223-AB67-A9ECC570A0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5125875"/>
              </p:ext>
            </p:extLst>
          </p:nvPr>
        </p:nvGraphicFramePr>
        <p:xfrm>
          <a:off x="822325" y="1846263"/>
          <a:ext cx="7543800" cy="4221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12324">
                  <a:extLst>
                    <a:ext uri="{9D8B030D-6E8A-4147-A177-3AD203B41FA5}">
                      <a16:colId xmlns:a16="http://schemas.microsoft.com/office/drawing/2014/main" val="136814712"/>
                    </a:ext>
                  </a:extLst>
                </a:gridCol>
                <a:gridCol w="4131476">
                  <a:extLst>
                    <a:ext uri="{9D8B030D-6E8A-4147-A177-3AD203B41FA5}">
                      <a16:colId xmlns:a16="http://schemas.microsoft.com/office/drawing/2014/main" val="1489819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Theme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Questions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92524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Relevance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Does this information match my needs?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40940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Provenance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does the info come from?</a:t>
                      </a:r>
                    </a:p>
                    <a:p>
                      <a:r>
                        <a:rPr lang="en-GB" dirty="0"/>
                        <a:t>Who are the authors / organisations?</a:t>
                      </a:r>
                    </a:p>
                    <a:p>
                      <a:r>
                        <a:rPr lang="en-GB" dirty="0"/>
                        <a:t>Publication method?</a:t>
                      </a:r>
                    </a:p>
                    <a:p>
                      <a:r>
                        <a:rPr lang="en-GB" dirty="0"/>
                        <a:t>Any peer review?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57473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Objectivity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is the author’s position?</a:t>
                      </a:r>
                    </a:p>
                    <a:p>
                      <a:r>
                        <a:rPr lang="en-GB" dirty="0"/>
                        <a:t>Any conflict of interest?  Vested interests?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266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Timeliness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Clarity on when produced?</a:t>
                      </a:r>
                    </a:p>
                    <a:p>
                      <a:r>
                        <a:rPr lang="en-GB" dirty="0"/>
                        <a:t>Does this date meet my requirements?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82836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Clearly communicated?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4031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Research methods used, how reported?</a:t>
                      </a:r>
                    </a:p>
                    <a:p>
                      <a:r>
                        <a:rPr lang="en-GB" dirty="0"/>
                        <a:t>How significant are the results?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394259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7FFBBFE-64DE-4874-9304-0DD33460B2B8}"/>
              </a:ext>
            </a:extLst>
          </p:cNvPr>
          <p:cNvSpPr txBox="1"/>
          <p:nvPr/>
        </p:nvSpPr>
        <p:spPr>
          <a:xfrm>
            <a:off x="0" y="6519446"/>
            <a:ext cx="693837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Adapted from: Finding appropriate academic material, The Open University, 2018</a:t>
            </a:r>
          </a:p>
        </p:txBody>
      </p:sp>
    </p:spTree>
    <p:extLst>
      <p:ext uri="{BB962C8B-B14F-4D97-AF65-F5344CB8AC3E}">
        <p14:creationId xmlns:p14="http://schemas.microsoft.com/office/powerpoint/2010/main" val="38838768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BF1CB-5047-4308-BDF7-CD2E42737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sources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097FBEB-88BF-4F0E-8EBD-1D7C96B8CB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2202683"/>
              </p:ext>
            </p:extLst>
          </p:nvPr>
        </p:nvGraphicFramePr>
        <p:xfrm>
          <a:off x="656948" y="1846263"/>
          <a:ext cx="7709177" cy="439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7515">
                  <a:extLst>
                    <a:ext uri="{9D8B030D-6E8A-4147-A177-3AD203B41FA5}">
                      <a16:colId xmlns:a16="http://schemas.microsoft.com/office/drawing/2014/main" val="3198120576"/>
                    </a:ext>
                  </a:extLst>
                </a:gridCol>
                <a:gridCol w="3111796">
                  <a:extLst>
                    <a:ext uri="{9D8B030D-6E8A-4147-A177-3AD203B41FA5}">
                      <a16:colId xmlns:a16="http://schemas.microsoft.com/office/drawing/2014/main" val="809353650"/>
                    </a:ext>
                  </a:extLst>
                </a:gridCol>
                <a:gridCol w="3069866">
                  <a:extLst>
                    <a:ext uri="{9D8B030D-6E8A-4147-A177-3AD203B41FA5}">
                      <a16:colId xmlns:a16="http://schemas.microsoft.com/office/drawing/2014/main" val="3933981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Disadvantages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9688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Text books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Focused view of key issue, OR</a:t>
                      </a:r>
                    </a:p>
                    <a:p>
                      <a:r>
                        <a:rPr lang="en-GB" dirty="0"/>
                        <a:t>Broad view of subject, OR </a:t>
                      </a:r>
                    </a:p>
                    <a:p>
                      <a:r>
                        <a:rPr lang="en-GB" dirty="0"/>
                        <a:t>Outcome focused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Present a particular view</a:t>
                      </a:r>
                    </a:p>
                    <a:p>
                      <a:r>
                        <a:rPr lang="en-GB" dirty="0"/>
                        <a:t>Sometimes too broad</a:t>
                      </a:r>
                    </a:p>
                    <a:p>
                      <a:r>
                        <a:rPr lang="en-GB" dirty="0"/>
                        <a:t>Issues with timeliness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08949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Academic journals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Current and credible</a:t>
                      </a:r>
                    </a:p>
                    <a:p>
                      <a:r>
                        <a:rPr lang="en-GB" dirty="0"/>
                        <a:t>Theoretical or empirical</a:t>
                      </a:r>
                    </a:p>
                    <a:p>
                      <a:r>
                        <a:rPr lang="en-GB" dirty="0"/>
                        <a:t>Argue and critique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Can be inaccessible</a:t>
                      </a:r>
                    </a:p>
                    <a:p>
                      <a:r>
                        <a:rPr lang="en-GB" dirty="0"/>
                        <a:t>Issues with timeliness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73164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Professional journals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 a ‘profession’</a:t>
                      </a:r>
                    </a:p>
                    <a:p>
                      <a:r>
                        <a:rPr lang="en-GB" dirty="0"/>
                        <a:t>Uphold professional standards</a:t>
                      </a:r>
                    </a:p>
                    <a:p>
                      <a:r>
                        <a:rPr lang="en-GB" dirty="0"/>
                        <a:t>Accessible and contemporary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Language can be difficult</a:t>
                      </a:r>
                    </a:p>
                    <a:p>
                      <a:r>
                        <a:rPr lang="en-GB" dirty="0"/>
                        <a:t>Particular school of thought</a:t>
                      </a:r>
                    </a:p>
                    <a:p>
                      <a:r>
                        <a:rPr lang="en-GB" dirty="0"/>
                        <a:t>May not publish challenges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03208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Government literature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Reliable data, well analysed</a:t>
                      </a:r>
                    </a:p>
                    <a:p>
                      <a:r>
                        <a:rPr lang="en-GB" dirty="0"/>
                        <a:t>Longitudinal studies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 gathered for specific purpose, confidentiality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42756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Organisational literature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Aids decision-making or stakeholder engagement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Structured in a particular way</a:t>
                      </a:r>
                    </a:p>
                    <a:p>
                      <a:r>
                        <a:rPr lang="en-GB" dirty="0"/>
                        <a:t>Confidentiality?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822660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14AAC7A-08A8-4914-8098-DAA9EF5477DD}"/>
              </a:ext>
            </a:extLst>
          </p:cNvPr>
          <p:cNvSpPr txBox="1"/>
          <p:nvPr/>
        </p:nvSpPr>
        <p:spPr>
          <a:xfrm>
            <a:off x="0" y="6519446"/>
            <a:ext cx="61566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Adapted from: Comparing academic sources, The Open University, 2018</a:t>
            </a:r>
          </a:p>
        </p:txBody>
      </p:sp>
    </p:spTree>
    <p:extLst>
      <p:ext uri="{BB962C8B-B14F-4D97-AF65-F5344CB8AC3E}">
        <p14:creationId xmlns:p14="http://schemas.microsoft.com/office/powerpoint/2010/main" val="42736020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‘Grey’ 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literature that is not formally published in sources such as books or journal articles</a:t>
            </a:r>
            <a:r>
              <a:rPr lang="en-GB" dirty="0"/>
              <a:t>” (Cochrane Handbook, 2019)</a:t>
            </a:r>
          </a:p>
          <a:p>
            <a:r>
              <a:rPr lang="en-GB" dirty="0"/>
              <a:t>Includes:</a:t>
            </a:r>
          </a:p>
          <a:p>
            <a:pPr lvl="1"/>
            <a:r>
              <a:rPr lang="en-GB" dirty="0"/>
              <a:t>Technical or research reports from government agencies</a:t>
            </a:r>
          </a:p>
          <a:p>
            <a:pPr lvl="1"/>
            <a:r>
              <a:rPr lang="en-GB" dirty="0"/>
              <a:t>Reports from scientific research groups</a:t>
            </a:r>
          </a:p>
          <a:p>
            <a:pPr lvl="1"/>
            <a:r>
              <a:rPr lang="en-GB" dirty="0"/>
              <a:t>Working papers from research groups or committees</a:t>
            </a:r>
          </a:p>
          <a:p>
            <a:pPr lvl="1"/>
            <a:r>
              <a:rPr lang="en-GB" dirty="0"/>
              <a:t>Doctoral (PhD) dissertations</a:t>
            </a:r>
          </a:p>
          <a:p>
            <a:pPr lvl="1"/>
            <a:r>
              <a:rPr lang="en-GB" dirty="0"/>
              <a:t>Some conference proceedings and official publications</a:t>
            </a:r>
          </a:p>
          <a:p>
            <a:pPr lvl="1"/>
            <a:r>
              <a:rPr lang="en-GB" dirty="0"/>
              <a:t>Preprints (journal articles not yet peer-reviewed and/or published)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6033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3BFA7-7C76-48FF-AD90-FE50AC7DA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News and ‘not’ news…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40B08-9A9F-415E-A9B7-EA3677096B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News or ‘fake news’?</a:t>
            </a:r>
          </a:p>
          <a:p>
            <a:r>
              <a:rPr lang="en-GB" dirty="0"/>
              <a:t>Is it easy to tell the difference?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8D566E-B7A6-4FD6-A568-DA62298B62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750" y="2762943"/>
            <a:ext cx="6286500" cy="35337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BCF23A-3361-4680-BDE0-C130AB92D591}"/>
              </a:ext>
            </a:extLst>
          </p:cNvPr>
          <p:cNvSpPr txBox="1"/>
          <p:nvPr/>
        </p:nvSpPr>
        <p:spPr>
          <a:xfrm>
            <a:off x="0" y="6519446"/>
            <a:ext cx="21210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BBC, Sept 2016</a:t>
            </a:r>
          </a:p>
        </p:txBody>
      </p:sp>
    </p:spTree>
    <p:extLst>
      <p:ext uri="{BB962C8B-B14F-4D97-AF65-F5344CB8AC3E}">
        <p14:creationId xmlns:p14="http://schemas.microsoft.com/office/powerpoint/2010/main" val="22226289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A44DCEC-FC0D-45A3-84F1-B678D334449B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568" y="205901"/>
            <a:ext cx="4640263" cy="402272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4BD611-C4ED-41EF-8E1A-74FA5C07D7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9315" y="2658328"/>
            <a:ext cx="5040523" cy="402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6012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fake new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532" y="64098"/>
            <a:ext cx="6505782" cy="6505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BCF23A-3361-4680-BDE0-C130AB92D591}"/>
              </a:ext>
            </a:extLst>
          </p:cNvPr>
          <p:cNvSpPr txBox="1"/>
          <p:nvPr/>
        </p:nvSpPr>
        <p:spPr>
          <a:xfrm>
            <a:off x="0" y="6519446"/>
            <a:ext cx="23531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Cosmos Magazine</a:t>
            </a:r>
          </a:p>
        </p:txBody>
      </p:sp>
    </p:spTree>
    <p:extLst>
      <p:ext uri="{BB962C8B-B14F-4D97-AF65-F5344CB8AC3E}">
        <p14:creationId xmlns:p14="http://schemas.microsoft.com/office/powerpoint/2010/main" val="36721859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E931F-2A79-4B84-88BE-FA8FFB7A7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things to think about…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E97DD8-A22E-4307-B41F-2B0A45907A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Have I heard of the publisher before?</a:t>
            </a:r>
          </a:p>
          <a:p>
            <a:pPr fontAlgn="base"/>
            <a:r>
              <a:rPr lang="en-GB" dirty="0"/>
              <a:t>Is this the source I think it is, or does it sound a bit like them?</a:t>
            </a:r>
          </a:p>
          <a:p>
            <a:pPr fontAlgn="base"/>
            <a:r>
              <a:rPr lang="en-GB" dirty="0"/>
              <a:t>Can I point to where this happened on a map?</a:t>
            </a:r>
          </a:p>
          <a:p>
            <a:pPr fontAlgn="base"/>
            <a:r>
              <a:rPr lang="en-GB" dirty="0"/>
              <a:t>Has this been reported anywhere else?</a:t>
            </a:r>
          </a:p>
          <a:p>
            <a:pPr fontAlgn="base"/>
            <a:r>
              <a:rPr lang="en-GB" dirty="0"/>
              <a:t>Is there more than one piece of evidence for this claim?</a:t>
            </a:r>
          </a:p>
          <a:p>
            <a:pPr fontAlgn="base"/>
            <a:r>
              <a:rPr lang="en-GB" dirty="0"/>
              <a:t>Could this be something else?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7559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AFD5D-0611-4243-BFE3-D3BAE623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240AE-F24E-4F7E-983C-B0CAA1C02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59" y="1845734"/>
            <a:ext cx="7543801" cy="445412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Open University (2022) Developing good academic practice, free course (</a:t>
            </a:r>
            <a:r>
              <a:rPr lang="en-GB" dirty="0">
                <a:hlinkClick r:id="rId2"/>
              </a:rPr>
              <a:t>Developing good academic practice: 4.2.4 Science - </a:t>
            </a:r>
            <a:r>
              <a:rPr lang="en-GB" dirty="0" err="1">
                <a:hlinkClick r:id="rId2"/>
              </a:rPr>
              <a:t>OpenLearn</a:t>
            </a:r>
            <a:r>
              <a:rPr lang="en-GB">
                <a:hlinkClick r:id="rId2"/>
              </a:rPr>
              <a:t> - Open University</a:t>
            </a:r>
            <a:r>
              <a:rPr lang="en-GB"/>
              <a:t>) </a:t>
            </a:r>
            <a:endParaRPr lang="en-GB" dirty="0"/>
          </a:p>
          <a:p>
            <a:r>
              <a:rPr lang="en-GB" dirty="0"/>
              <a:t>Open University (2021) Finding appropriate academic material (</a:t>
            </a:r>
            <a:r>
              <a:rPr lang="en-GB" dirty="0">
                <a:hlinkClick r:id="rId3"/>
              </a:rPr>
              <a:t>http://www2.open.ac.uk/students/skillsforstudy/finding-appropriate-academic-material.php</a:t>
            </a:r>
            <a:r>
              <a:rPr lang="en-GB" dirty="0"/>
              <a:t>) </a:t>
            </a:r>
          </a:p>
          <a:p>
            <a:r>
              <a:rPr lang="en-GB" dirty="0"/>
              <a:t>Open University (2021) Comparing academic sources (</a:t>
            </a:r>
            <a:r>
              <a:rPr lang="en-GB" dirty="0">
                <a:hlinkClick r:id="rId4"/>
              </a:rPr>
              <a:t>http://www2.open.ac.uk/students/skillsforstudy/comparing-academic-sources.php</a:t>
            </a:r>
            <a:r>
              <a:rPr lang="en-GB" dirty="0"/>
              <a:t>) </a:t>
            </a:r>
          </a:p>
          <a:p>
            <a:r>
              <a:rPr lang="en-GB" dirty="0"/>
              <a:t>BBC News (2016)</a:t>
            </a:r>
          </a:p>
          <a:p>
            <a:r>
              <a:rPr lang="en-GB" dirty="0"/>
              <a:t>Higgins JPT, Thomas J, Chandler J, </a:t>
            </a:r>
            <a:r>
              <a:rPr lang="en-GB" dirty="0" err="1"/>
              <a:t>Cumpston</a:t>
            </a:r>
            <a:r>
              <a:rPr lang="en-GB" dirty="0"/>
              <a:t> M, Li T, Page MJ, Welch VA (editors). </a:t>
            </a:r>
            <a:r>
              <a:rPr lang="en-GB" i="1" dirty="0"/>
              <a:t>Cochrane Handbook for Systematic Reviews of Interventions</a:t>
            </a:r>
            <a:r>
              <a:rPr lang="en-GB" dirty="0"/>
              <a:t> version 6.0 (updated July 2019). Cochrane, 2019. Available from </a:t>
            </a:r>
            <a:r>
              <a:rPr lang="en-GB" dirty="0">
                <a:hlinkClick r:id="rId5"/>
              </a:rPr>
              <a:t>www.training.cochrane.org/handbook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8361678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2009</TotalTime>
  <Words>872</Words>
  <Application>Microsoft Office PowerPoint</Application>
  <PresentationFormat>On-screen Show (4:3)</PresentationFormat>
  <Paragraphs>135</Paragraphs>
  <Slides>25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Calibri</vt:lpstr>
      <vt:lpstr>Calibri Light</vt:lpstr>
      <vt:lpstr>Retrospect</vt:lpstr>
      <vt:lpstr>The Modern World</vt:lpstr>
      <vt:lpstr>Outline for today</vt:lpstr>
      <vt:lpstr>Plagiarism detection service</vt:lpstr>
      <vt:lpstr>What is a similarity score?</vt:lpstr>
      <vt:lpstr>What do similarity scores suggest?</vt:lpstr>
      <vt:lpstr>What is wrong here?</vt:lpstr>
      <vt:lpstr>PowerPoint Presentation</vt:lpstr>
      <vt:lpstr>PowerPoint Presentation</vt:lpstr>
      <vt:lpstr>PowerPoint Presentation</vt:lpstr>
      <vt:lpstr>PowerPoint Presentation</vt:lpstr>
      <vt:lpstr>Poor academic practice = plagiarism  = academic misconduct = penalties</vt:lpstr>
      <vt:lpstr>What are good sources of information?</vt:lpstr>
      <vt:lpstr>Different ‘types’ of knowledge?</vt:lpstr>
      <vt:lpstr>Different types of knowledge</vt:lpstr>
      <vt:lpstr>Common knowledge</vt:lpstr>
      <vt:lpstr>Some examples…</vt:lpstr>
      <vt:lpstr>Identifying good sources</vt:lpstr>
      <vt:lpstr>Evaluation </vt:lpstr>
      <vt:lpstr>Academic sources</vt:lpstr>
      <vt:lpstr>‘Grey’ literature</vt:lpstr>
      <vt:lpstr>News and ‘not’ news…</vt:lpstr>
      <vt:lpstr>PowerPoint Presentation</vt:lpstr>
      <vt:lpstr>PowerPoint Presentation</vt:lpstr>
      <vt:lpstr>Some things to think about…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Modern World</dc:title>
  <dc:creator>Owner</dc:creator>
  <cp:lastModifiedBy>Lara Hopkinson</cp:lastModifiedBy>
  <cp:revision>40</cp:revision>
  <dcterms:created xsi:type="dcterms:W3CDTF">2018-09-13T15:53:30Z</dcterms:created>
  <dcterms:modified xsi:type="dcterms:W3CDTF">2022-11-17T17:24:24Z</dcterms:modified>
</cp:coreProperties>
</file>