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71" r:id="rId3"/>
    <p:sldId id="259" r:id="rId4"/>
    <p:sldId id="266" r:id="rId5"/>
    <p:sldId id="265" r:id="rId6"/>
    <p:sldId id="262" r:id="rId7"/>
    <p:sldId id="263" r:id="rId8"/>
    <p:sldId id="267" r:id="rId9"/>
    <p:sldId id="264" r:id="rId10"/>
    <p:sldId id="270" r:id="rId11"/>
    <p:sldId id="268"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0662" autoAdjust="0"/>
    <p:restoredTop sz="84767" autoAdjust="0"/>
  </p:normalViewPr>
  <p:slideViewPr>
    <p:cSldViewPr>
      <p:cViewPr varScale="1">
        <p:scale>
          <a:sx n="59" d="100"/>
          <a:sy n="59" d="100"/>
        </p:scale>
        <p:origin x="-147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E9C02A-234A-4954-85CF-440B8BBBA900}" type="datetimeFigureOut">
              <a:rPr lang="en-US" smtClean="0"/>
              <a:pPr/>
              <a:t>6/19/2020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441E5A3-C1DE-40EE-99BE-B231D2BBF39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US" sz="1200" kern="1200" dirty="0">
                <a:solidFill>
                  <a:schemeClr val="tx1"/>
                </a:solidFill>
                <a:latin typeface="+mn-lt"/>
                <a:ea typeface="+mn-ea"/>
                <a:cs typeface="+mn-cs"/>
              </a:rPr>
              <a:t>Political factor – It will also aid HR department to plan strategies properly and implement it effectively for attainment of desire goal and objective. </a:t>
            </a:r>
          </a:p>
          <a:p>
            <a:pPr>
              <a:buFont typeface="Arial" pitchFamily="34" charset="0"/>
              <a:buChar char="•"/>
            </a:pPr>
            <a:r>
              <a:rPr lang="en-US" sz="1200" kern="1200" dirty="0">
                <a:solidFill>
                  <a:schemeClr val="tx1"/>
                </a:solidFill>
                <a:latin typeface="+mn-lt"/>
                <a:ea typeface="+mn-ea"/>
                <a:cs typeface="+mn-cs"/>
              </a:rPr>
              <a:t>Economical factor – In respect of The Hotel International they are operating their business in hospitality industry and by the economic condition of UK Hr department able to operate business properly. This is so because through proper economy they able to adopt resources properly which help in conducting business. </a:t>
            </a:r>
          </a:p>
          <a:p>
            <a:endParaRPr lang="en-US" dirty="0"/>
          </a:p>
        </p:txBody>
      </p:sp>
      <p:sp>
        <p:nvSpPr>
          <p:cNvPr id="4" name="Slide Number Placeholder 3"/>
          <p:cNvSpPr>
            <a:spLocks noGrp="1"/>
          </p:cNvSpPr>
          <p:nvPr>
            <p:ph type="sldNum" sz="quarter" idx="10"/>
          </p:nvPr>
        </p:nvSpPr>
        <p:spPr/>
        <p:txBody>
          <a:bodyPr/>
          <a:lstStyle/>
          <a:p>
            <a:fld id="{8441E5A3-C1DE-40EE-99BE-B231D2BBF39E}" type="slidenum">
              <a:rPr lang="en-US" smtClean="0"/>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dirty="0">
                <a:solidFill>
                  <a:schemeClr val="tx1"/>
                </a:solidFill>
                <a:latin typeface="+mn-lt"/>
                <a:ea typeface="+mn-ea"/>
                <a:cs typeface="+mn-cs"/>
              </a:rPr>
              <a:t>Finding quality candidate –</a:t>
            </a:r>
            <a:r>
              <a:rPr lang="en-US" sz="1200" kern="1200" dirty="0">
                <a:solidFill>
                  <a:schemeClr val="tx1"/>
                </a:solidFill>
                <a:latin typeface="+mn-lt"/>
                <a:ea typeface="+mn-ea"/>
                <a:cs typeface="+mn-cs"/>
              </a:rPr>
              <a:t> </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For example – if The Hotel International will conduct effective recruitment and selection process them able to get quality candidate for the United Kingdom hotel. This is so because through it they able to evaluate candidate in effective manner so that their skills, abilities and knowledge can be determined. </a:t>
            </a:r>
          </a:p>
          <a:p>
            <a:r>
              <a:rPr lang="en-US" sz="1200" i="1" kern="1200" dirty="0">
                <a:solidFill>
                  <a:schemeClr val="tx1"/>
                </a:solidFill>
                <a:latin typeface="+mn-lt"/>
                <a:ea typeface="+mn-ea"/>
                <a:cs typeface="+mn-cs"/>
              </a:rPr>
              <a:t>Saving training time and money –</a:t>
            </a:r>
            <a:r>
              <a:rPr lang="en-US" sz="1200" kern="1200" dirty="0">
                <a:solidFill>
                  <a:schemeClr val="tx1"/>
                </a:solidFill>
                <a:latin typeface="+mn-lt"/>
                <a:ea typeface="+mn-ea"/>
                <a:cs typeface="+mn-cs"/>
              </a:rPr>
              <a:t> </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For example – if The Hotel International will adopt proper recruitment and selection process them able to save time as well as money which they incurred in providing training to new employees. So when they will recruit they didn’t need to provide all training those candidate only required guidance for conducting work effectively.</a:t>
            </a:r>
          </a:p>
          <a:p>
            <a:r>
              <a:rPr lang="en-US" sz="1200" kern="1200" dirty="0">
                <a:solidFill>
                  <a:schemeClr val="tx1"/>
                </a:solidFill>
                <a:latin typeface="+mn-lt"/>
                <a:ea typeface="+mn-ea"/>
                <a:cs typeface="+mn-cs"/>
              </a:rPr>
              <a:t>These are the main benefits which are gain by The Hotel International through the implementation of effective recruitment and selection process at the workplace. In addition to this, it will also help them in attaining their desire goal as well as objectives in effective manner because employees will perform their work in effective manner. </a:t>
            </a:r>
          </a:p>
          <a:p>
            <a:endParaRPr lang="en-US" dirty="0"/>
          </a:p>
        </p:txBody>
      </p:sp>
      <p:sp>
        <p:nvSpPr>
          <p:cNvPr id="4" name="Slide Number Placeholder 3"/>
          <p:cNvSpPr>
            <a:spLocks noGrp="1"/>
          </p:cNvSpPr>
          <p:nvPr>
            <p:ph type="sldNum" sz="quarter" idx="10"/>
          </p:nvPr>
        </p:nvSpPr>
        <p:spPr/>
        <p:txBody>
          <a:bodyPr/>
          <a:lstStyle/>
          <a:p>
            <a:fld id="{8441E5A3-C1DE-40EE-99BE-B231D2BBF39E}"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US" sz="1200" kern="1200" dirty="0">
                <a:solidFill>
                  <a:schemeClr val="tx1"/>
                </a:solidFill>
                <a:latin typeface="+mn-lt"/>
                <a:ea typeface="+mn-ea"/>
                <a:cs typeface="+mn-cs"/>
              </a:rPr>
              <a:t>Social factor – Respective hotel is based on UK so by their societal factor their HR manager able to adopt new technology and creativity for growing their business successfully. </a:t>
            </a:r>
          </a:p>
          <a:p>
            <a:pPr>
              <a:buFont typeface="Arial" pitchFamily="34" charset="0"/>
              <a:buChar char="•"/>
            </a:pPr>
            <a:r>
              <a:rPr lang="en-US" sz="1200" kern="1200" dirty="0">
                <a:solidFill>
                  <a:schemeClr val="tx1"/>
                </a:solidFill>
                <a:latin typeface="+mn-lt"/>
                <a:ea typeface="+mn-ea"/>
                <a:cs typeface="+mn-cs"/>
              </a:rPr>
              <a:t>Technological factor – So this will be opportunity for HR department of The Hotel International to adopt new technology as well as innovation so that they attract more and more audiences from the marketplace. </a:t>
            </a:r>
          </a:p>
          <a:p>
            <a:pPr>
              <a:buFont typeface="Arial" pitchFamily="34" charset="0"/>
              <a:buChar char="•"/>
            </a:pPr>
            <a:r>
              <a:rPr lang="en-US" sz="1200" kern="1200" dirty="0">
                <a:solidFill>
                  <a:schemeClr val="tx1"/>
                </a:solidFill>
                <a:latin typeface="+mn-lt"/>
                <a:ea typeface="+mn-ea"/>
                <a:cs typeface="+mn-cs"/>
              </a:rPr>
              <a:t>Environmental factor – So it is essential for HR department of The Hotel International to conduct their business according to rules. Moreover in respect of this they can use solar energy for cooking and electricity and many more as this will increase their goodwill at the marketplace. </a:t>
            </a:r>
          </a:p>
          <a:p>
            <a:pPr>
              <a:buFont typeface="Arial" pitchFamily="34" charset="0"/>
              <a:buChar char="•"/>
            </a:pPr>
            <a:r>
              <a:rPr lang="en-US" sz="1200" kern="1200" dirty="0">
                <a:solidFill>
                  <a:schemeClr val="tx1"/>
                </a:solidFill>
                <a:latin typeface="+mn-lt"/>
                <a:ea typeface="+mn-ea"/>
                <a:cs typeface="+mn-cs"/>
              </a:rPr>
              <a:t>Legal factor – In respect of The Hotel International their HR manager need to follow several legislations such as employment Act, equality Act, Equal Pay Act and many more. This is so because through it they able to conduct their business effectively. </a:t>
            </a:r>
          </a:p>
          <a:p>
            <a:endParaRPr lang="en-US" dirty="0"/>
          </a:p>
        </p:txBody>
      </p:sp>
      <p:sp>
        <p:nvSpPr>
          <p:cNvPr id="4" name="Slide Number Placeholder 3"/>
          <p:cNvSpPr>
            <a:spLocks noGrp="1"/>
          </p:cNvSpPr>
          <p:nvPr>
            <p:ph type="sldNum" sz="quarter" idx="10"/>
          </p:nvPr>
        </p:nvSpPr>
        <p:spPr/>
        <p:txBody>
          <a:bodyPr/>
          <a:lstStyle/>
          <a:p>
            <a:fld id="{8441E5A3-C1DE-40EE-99BE-B231D2BBF39E}"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x-none" sz="1200" b="1" i="1" dirty="0">
                <a:effectLst/>
                <a:latin typeface="Times New Roman" panose="02020603050405020304" pitchFamily="18" charset="0"/>
                <a:ea typeface="Times New Roman" panose="02020603050405020304" pitchFamily="18" charset="0"/>
                <a:cs typeface="Mangal" panose="02040503050203030202" pitchFamily="18" charset="0"/>
              </a:rPr>
              <a:t>Leadership:</a:t>
            </a:r>
            <a:r>
              <a:rPr lang="x-none" sz="1200" i="1" dirty="0">
                <a:effectLst/>
                <a:latin typeface="Times New Roman" panose="02020603050405020304" pitchFamily="18" charset="0"/>
                <a:ea typeface="Times New Roman" panose="02020603050405020304" pitchFamily="18" charset="0"/>
                <a:cs typeface="Mangal" panose="02040503050203030202" pitchFamily="18" charset="0"/>
              </a:rPr>
              <a:t> </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Leadership is a major factor which affects the culture, equality and diversity in our organisation. It is required by the leaders of Hotel international to make sure that they are effectively using diversity practices in their organisation. They need to treat everyone equally and generate a positively working environment for the employees in the organisation </a:t>
            </a:r>
            <a:r>
              <a:rPr lang="en-US" sz="12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(Redmond and </a:t>
            </a:r>
            <a:r>
              <a:rPr lang="en-US" sz="12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Sharafizad</a:t>
            </a:r>
            <a:r>
              <a:rPr lang="en-US" sz="12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2020)</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algn="just">
              <a:lnSpc>
                <a:spcPct val="150000"/>
              </a:lnSpc>
              <a:spcBef>
                <a:spcPts val="0"/>
              </a:spcBef>
              <a:spcAft>
                <a:spcPts val="1000"/>
              </a:spcAft>
            </a:pPr>
            <a:r>
              <a:rPr lang="x-none" sz="1200" b="1" i="1" u="sng" dirty="0">
                <a:effectLst/>
                <a:latin typeface="Times New Roman" panose="02020603050405020304" pitchFamily="18" charset="0"/>
                <a:ea typeface="Times New Roman" panose="02020603050405020304" pitchFamily="18" charset="0"/>
                <a:cs typeface="Mangal" panose="02040503050203030202" pitchFamily="18" charset="0"/>
              </a:rPr>
              <a:t>Work environment</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It is often seen that the working environment provided to an employer affects their performance in the organisation. It is necessary to make sure that the working environment is positive and hygienic which will improve the efficiency of employs and also motivate them and encourage them to follow various diversity and equality practices in the organisation.</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algn="just">
              <a:lnSpc>
                <a:spcPct val="150000"/>
              </a:lnSpc>
              <a:spcBef>
                <a:spcPts val="0"/>
              </a:spcBef>
              <a:spcAft>
                <a:spcPts val="1000"/>
              </a:spcAft>
            </a:pPr>
            <a:r>
              <a:rPr lang="x-none" sz="1200" b="1" i="1" u="sng" dirty="0">
                <a:effectLst/>
                <a:latin typeface="Times New Roman" panose="02020603050405020304" pitchFamily="18" charset="0"/>
                <a:ea typeface="Times New Roman" panose="02020603050405020304" pitchFamily="18" charset="0"/>
                <a:cs typeface="Mangal" panose="02040503050203030202" pitchFamily="18" charset="0"/>
              </a:rPr>
              <a:t>Clients and external parties:</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a:t>
            </a:r>
            <a:r>
              <a:rPr lang="en-US" sz="1200" dirty="0">
                <a:effectLst/>
                <a:latin typeface="Times New Roman" panose="02020603050405020304" pitchFamily="18" charset="0"/>
                <a:ea typeface="Times New Roman" panose="02020603050405020304" pitchFamily="18" charset="0"/>
                <a:cs typeface="Mangal" panose="02040503050203030202" pitchFamily="18" charset="0"/>
              </a:rPr>
              <a:t>these are the external factors of an organisation which affect the culture, diversity and equality in an organisation. It is necessary by organisations to make sure that they look after the culture of their clients and different external parties. It is often seen that the culture and various practices of equality and diversity by the external parties are adopted by organisation in order to deal with them effectively.</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algn="just">
              <a:lnSpc>
                <a:spcPct val="150000"/>
              </a:lnSpc>
              <a:spcBef>
                <a:spcPts val="0"/>
              </a:spcBef>
              <a:spcAft>
                <a:spcPts val="1000"/>
              </a:spcAft>
            </a:pPr>
            <a:r>
              <a:rPr lang="x-none" sz="1200" b="1" i="1" u="sng" dirty="0">
                <a:effectLst/>
                <a:latin typeface="Times New Roman" panose="02020603050405020304" pitchFamily="18" charset="0"/>
                <a:ea typeface="Times New Roman" panose="02020603050405020304" pitchFamily="18" charset="0"/>
                <a:cs typeface="Mangal" panose="02040503050203030202" pitchFamily="18" charset="0"/>
              </a:rPr>
              <a:t>Nature of business:</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a:t>
            </a:r>
            <a:r>
              <a:rPr lang="en-US" sz="1200" dirty="0">
                <a:effectLst/>
                <a:latin typeface="Times New Roman" panose="02020603050405020304" pitchFamily="18" charset="0"/>
                <a:ea typeface="Times New Roman" panose="02020603050405020304" pitchFamily="18" charset="0"/>
                <a:cs typeface="Mangal" panose="02040503050203030202" pitchFamily="18" charset="0"/>
              </a:rPr>
              <a:t>The kind of business in which an organisation is dealing usually affects the organisational culture, equality and diversity in the business. When talking about the hospitality industry it is necessary for organisation to make sure that they have diverse culture and equality in the organisation. The reason behind this his hotel international may receive a number of guests who belong to different cultures and different international origins. It is necessary that diversity and equality is followed by employees in hotel international so that they can also treat the guest of Hotel effectively.</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endParaRPr lang="en-US" dirty="0"/>
          </a:p>
        </p:txBody>
      </p:sp>
      <p:sp>
        <p:nvSpPr>
          <p:cNvPr id="4" name="Slide Number Placeholder 3"/>
          <p:cNvSpPr>
            <a:spLocks noGrp="1"/>
          </p:cNvSpPr>
          <p:nvPr>
            <p:ph type="sldNum" sz="quarter" idx="5"/>
          </p:nvPr>
        </p:nvSpPr>
        <p:spPr/>
        <p:txBody>
          <a:bodyPr/>
          <a:lstStyle/>
          <a:p>
            <a:fld id="{8441E5A3-C1DE-40EE-99BE-B231D2BBF39E}" type="slidenum">
              <a:rPr lang="en-US" smtClean="0"/>
              <a:pPr/>
              <a:t>6</a:t>
            </a:fld>
            <a:endParaRPr lang="en-US"/>
          </a:p>
        </p:txBody>
      </p:sp>
    </p:spTree>
    <p:extLst>
      <p:ext uri="{BB962C8B-B14F-4D97-AF65-F5344CB8AC3E}">
        <p14:creationId xmlns="" xmlns:p14="http://schemas.microsoft.com/office/powerpoint/2010/main" val="526145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latin typeface="Times New Roman" pitchFamily="18" charset="0"/>
                <a:cs typeface="Times New Roman" pitchFamily="18" charset="0"/>
              </a:rPr>
              <a:t>Moreover it will also include monitoring and taking feedback, development and improvement, reward as well as compensation and many more. </a:t>
            </a:r>
            <a:endParaRPr lang="en-US" dirty="0"/>
          </a:p>
        </p:txBody>
      </p:sp>
      <p:sp>
        <p:nvSpPr>
          <p:cNvPr id="4" name="Slide Number Placeholder 3"/>
          <p:cNvSpPr>
            <a:spLocks noGrp="1"/>
          </p:cNvSpPr>
          <p:nvPr>
            <p:ph type="sldNum" sz="quarter" idx="10"/>
          </p:nvPr>
        </p:nvSpPr>
        <p:spPr/>
        <p:txBody>
          <a:bodyPr/>
          <a:lstStyle/>
          <a:p>
            <a:fld id="{8441E5A3-C1DE-40EE-99BE-B231D2BBF39E}"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US" sz="1200" kern="1200" dirty="0">
                <a:solidFill>
                  <a:schemeClr val="tx1"/>
                </a:solidFill>
                <a:latin typeface="+mn-lt"/>
                <a:ea typeface="+mn-ea"/>
                <a:cs typeface="+mn-cs"/>
              </a:rPr>
              <a:t>Set SMART objective –In respect of The Hotel International which is based on United Kingdom, their management will set SMART objective of sales target which encourage employees to attain their desire goal and for that their performance get enhanced. </a:t>
            </a:r>
          </a:p>
          <a:p>
            <a:pPr>
              <a:buFont typeface="Arial" pitchFamily="34" charset="0"/>
              <a:buChar char="•"/>
            </a:pPr>
            <a:r>
              <a:rPr lang="en-US" sz="1200" kern="1200" dirty="0">
                <a:solidFill>
                  <a:schemeClr val="tx1"/>
                </a:solidFill>
                <a:latin typeface="+mn-lt"/>
                <a:ea typeface="+mn-ea"/>
                <a:cs typeface="+mn-cs"/>
              </a:rPr>
              <a:t>Empower employees – In respect of The Hotel International, they can adopt this method of performance management according to which they will motivate as well as encourage employees by providing those facilities, appraisal, rewards and many more.</a:t>
            </a:r>
          </a:p>
          <a:p>
            <a:pPr>
              <a:buFont typeface="Arial" pitchFamily="34" charset="0"/>
              <a:buChar char="•"/>
            </a:pPr>
            <a:r>
              <a:rPr lang="en-US" sz="1200" kern="1200" dirty="0">
                <a:solidFill>
                  <a:schemeClr val="tx1"/>
                </a:solidFill>
                <a:latin typeface="+mn-lt"/>
                <a:ea typeface="+mn-ea"/>
                <a:cs typeface="+mn-cs"/>
              </a:rPr>
              <a:t>Provide continuous coaching – In context of The Hotel International their management needs to plan training and development activities for employees so that they can enhance their performance for attainment of desire goal. </a:t>
            </a:r>
          </a:p>
          <a:p>
            <a:r>
              <a:rPr lang="en-US" sz="1200" kern="1200" dirty="0">
                <a:solidFill>
                  <a:schemeClr val="tx1"/>
                </a:solidFill>
                <a:latin typeface="+mn-lt"/>
                <a:ea typeface="+mn-ea"/>
                <a:cs typeface="+mn-cs"/>
              </a:rPr>
              <a:t>	These are the main methods of performance management which The Hotel International may adopt for conducting their business operation and function in effective manner at the United Kingdome marketplace. </a:t>
            </a:r>
          </a:p>
          <a:p>
            <a:endParaRPr lang="en-US" dirty="0"/>
          </a:p>
        </p:txBody>
      </p:sp>
      <p:sp>
        <p:nvSpPr>
          <p:cNvPr id="4" name="Slide Number Placeholder 3"/>
          <p:cNvSpPr>
            <a:spLocks noGrp="1"/>
          </p:cNvSpPr>
          <p:nvPr>
            <p:ph type="sldNum" sz="quarter" idx="10"/>
          </p:nvPr>
        </p:nvSpPr>
        <p:spPr/>
        <p:txBody>
          <a:bodyPr/>
          <a:lstStyle/>
          <a:p>
            <a:fld id="{8441E5A3-C1DE-40EE-99BE-B231D2BBF39E}"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Mangal" panose="02040503050203030202" pitchFamily="18" charset="0"/>
              </a:rPr>
              <a:t>This is so because through that they able to develop strategies through which these issues can be minimize for the attainment of desire goal as well as aim successfully at the potential marketplace. Various recommendation for company in order to deal with different issues are mentioned below: </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Internal recruitment is given importance as the candidates who are applying through this method can be easily just don’t background check. On the other hand it is also necessary to look for all the skills required in the job responsibility so that the candidate is fit for the job.</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This is the method through which feedback will be collected from employees, subordinates, supervisor, colleagues as well as self </a:t>
            </a:r>
            <a:r>
              <a:rPr lang="en-US" sz="1200" dirty="0">
                <a:effectLst/>
                <a:latin typeface="Times New Roman" panose="02020603050405020304" pitchFamily="18" charset="0"/>
                <a:ea typeface="Times New Roman" panose="02020603050405020304" pitchFamily="18" charset="0"/>
                <a:cs typeface="Mangal" panose="02040503050203030202" pitchFamily="18" charset="0"/>
              </a:rPr>
              <a:t>e</a:t>
            </a: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valuation of employee which will help in providing feedback to employees regarding their performance.</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x-none" sz="1200" dirty="0">
                <a:effectLst/>
                <a:latin typeface="Times New Roman" panose="02020603050405020304" pitchFamily="18" charset="0"/>
                <a:ea typeface="Times New Roman" panose="02020603050405020304" pitchFamily="18" charset="0"/>
                <a:cs typeface="Mangal" panose="02040503050203030202" pitchFamily="18" charset="0"/>
              </a:rPr>
              <a:t>. The best way for Hotel international to provide training and development to their employees through simulation exercises. This will provide a practical knowledge to the employs charging the work and skills they need to acquire.</a:t>
            </a:r>
            <a:endParaRPr lang="en-US" sz="1200" dirty="0">
              <a:effectLst/>
              <a:latin typeface="Calibri" panose="020F0502020204030204" pitchFamily="34" charset="0"/>
              <a:ea typeface="Times New Roman" panose="02020603050405020304" pitchFamily="18" charset="0"/>
              <a:cs typeface="Mangal" panose="02040503050203030202"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8441E5A3-C1DE-40EE-99BE-B231D2BBF39E}" type="slidenum">
              <a:rPr lang="en-US" smtClean="0"/>
              <a:pPr/>
              <a:t>10</a:t>
            </a:fld>
            <a:endParaRPr lang="en-US"/>
          </a:p>
        </p:txBody>
      </p:sp>
    </p:spTree>
    <p:extLst>
      <p:ext uri="{BB962C8B-B14F-4D97-AF65-F5344CB8AC3E}">
        <p14:creationId xmlns="" xmlns:p14="http://schemas.microsoft.com/office/powerpoint/2010/main" val="2163650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6/19/2020</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6/19/2020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6/19/2020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6/19/2020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6/19/2020</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124200"/>
            <a:ext cx="7851648" cy="1828800"/>
          </a:xfrm>
        </p:spPr>
        <p:txBody>
          <a:bodyPr>
            <a:noAutofit/>
          </a:bodyPr>
          <a:lstStyle/>
          <a:p>
            <a:pPr algn="ctr">
              <a:lnSpc>
                <a:spcPct val="150000"/>
              </a:lnSpc>
            </a:pPr>
            <a:r>
              <a:rPr lang="en-US" sz="5500" dirty="0">
                <a:latin typeface="Times New Roman" pitchFamily="18" charset="0"/>
                <a:cs typeface="Times New Roman" pitchFamily="18" charset="0"/>
              </a:rPr>
              <a:t>Personnel Resourcing and Development</a:t>
            </a:r>
            <a:br>
              <a:rPr lang="en-US" sz="5500" dirty="0">
                <a:latin typeface="Times New Roman" pitchFamily="18" charset="0"/>
                <a:cs typeface="Times New Roman" pitchFamily="18" charset="0"/>
              </a:rPr>
            </a:br>
            <a:endParaRPr lang="en-US" sz="55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Mariot</a:t>
            </a:r>
            <a:r>
              <a:rPr lang="en-GB" dirty="0" smtClean="0"/>
              <a:t> Hotel HR Department </a:t>
            </a:r>
            <a:endParaRPr lang="en-GB" dirty="0"/>
          </a:p>
        </p:txBody>
      </p:sp>
      <p:sp>
        <p:nvSpPr>
          <p:cNvPr id="3" name="Content Placeholder 2"/>
          <p:cNvSpPr>
            <a:spLocks noGrp="1"/>
          </p:cNvSpPr>
          <p:nvPr>
            <p:ph idx="1"/>
          </p:nvPr>
        </p:nvSpPr>
        <p:spPr/>
        <p:txBody>
          <a:bodyPr/>
          <a:lstStyle/>
          <a:p>
            <a:r>
              <a:rPr lang="en-GB" dirty="0" smtClean="0"/>
              <a:t>Student Nr. 1815474</a:t>
            </a:r>
          </a:p>
          <a:p>
            <a:r>
              <a:rPr lang="en-GB" dirty="0" smtClean="0"/>
              <a:t>Student Name. Marin </a:t>
            </a:r>
            <a:r>
              <a:rPr lang="en-GB" dirty="0" err="1" smtClean="0"/>
              <a:t>Bocai</a:t>
            </a:r>
            <a:endParaRPr lang="en-GB" dirty="0" smtClean="0"/>
          </a:p>
          <a:p>
            <a:r>
              <a:rPr lang="en-GB" dirty="0" smtClean="0"/>
              <a:t>Lecturer Name. </a:t>
            </a:r>
            <a:r>
              <a:rPr lang="en-GB" dirty="0" err="1" smtClean="0"/>
              <a:t>Jahanzeeb</a:t>
            </a:r>
            <a:r>
              <a:rPr lang="en-GB" dirty="0" smtClean="0"/>
              <a:t> </a:t>
            </a:r>
            <a:r>
              <a:rPr lang="en-GB" dirty="0" err="1" smtClean="0"/>
              <a:t>Qurashi</a:t>
            </a:r>
            <a:endParaRPr lang="en-GB" dirty="0" smtClean="0"/>
          </a:p>
          <a:p>
            <a:r>
              <a:rPr lang="en-GB" dirty="0" smtClean="0"/>
              <a:t>Module Code. M5X01921</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smtClean="0">
                <a:latin typeface="Arial" pitchFamily="34" charset="0"/>
                <a:cs typeface="Arial" pitchFamily="34" charset="0"/>
              </a:rPr>
              <a:t>Recruitment and Selection Process</a:t>
            </a:r>
            <a:r>
              <a:rPr lang="en-US" sz="3200" b="1" dirty="0" smtClean="0">
                <a:latin typeface="Times New Roman" pitchFamily="18" charset="0"/>
                <a:cs typeface="Times New Roman" pitchFamily="18" charset="0"/>
              </a:rPr>
              <a:t> </a:t>
            </a:r>
            <a:r>
              <a:rPr lang="en-US" sz="3200" b="1" dirty="0">
                <a:latin typeface="Times New Roman" pitchFamily="18" charset="0"/>
                <a:cs typeface="Times New Roman" pitchFamily="18" charset="0"/>
              </a:rPr>
              <a:t/>
            </a:r>
            <a:br>
              <a:rPr lang="en-US" sz="3200" b="1" dirty="0">
                <a:latin typeface="Times New Roman" pitchFamily="18" charset="0"/>
                <a:cs typeface="Times New Roman" pitchFamily="18" charset="0"/>
              </a:rPr>
            </a:br>
            <a:endParaRPr lang="en-US" sz="3200" b="1" dirty="0"/>
          </a:p>
        </p:txBody>
      </p:sp>
      <p:sp>
        <p:nvSpPr>
          <p:cNvPr id="3" name="Content Placeholder 2"/>
          <p:cNvSpPr>
            <a:spLocks noGrp="1"/>
          </p:cNvSpPr>
          <p:nvPr>
            <p:ph idx="1"/>
          </p:nvPr>
        </p:nvSpPr>
        <p:spPr>
          <a:xfrm>
            <a:off x="457200" y="1676400"/>
            <a:ext cx="8229600" cy="4648200"/>
          </a:xfrm>
        </p:spPr>
        <p:txBody>
          <a:bodyPr>
            <a:normAutofit/>
          </a:bodyPr>
          <a:lstStyle/>
          <a:p>
            <a:pPr algn="just">
              <a:lnSpc>
                <a:spcPct val="170000"/>
              </a:lnSpc>
              <a:buNone/>
            </a:pPr>
            <a:r>
              <a:rPr lang="en-US" sz="2400" dirty="0" smtClean="0"/>
              <a:t> </a:t>
            </a:r>
            <a:r>
              <a:rPr lang="en-US" sz="2000" dirty="0" smtClean="0">
                <a:latin typeface="Arial" pitchFamily="34" charset="0"/>
                <a:cs typeface="Arial" pitchFamily="34" charset="0"/>
              </a:rPr>
              <a:t>For every company it is essential to conduct recruitment and selection process because through it they able to hire best candidate for the vacant position of their workplace. Recruitment and selection are determining as the process through which a company able to recruit best candidate for the position as well as they also able to determine skills, abilities and knowledge of candidate in effective manner</a:t>
            </a:r>
            <a:endParaRPr lang="en-US"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704088"/>
          </a:xfrm>
        </p:spPr>
        <p:txBody>
          <a:bodyPr>
            <a:normAutofit/>
          </a:bodyPr>
          <a:lstStyle/>
          <a:p>
            <a:pPr algn="ctr"/>
            <a:r>
              <a:rPr lang="en-US" sz="3200" b="1" dirty="0">
                <a:latin typeface="Times New Roman" pitchFamily="18" charset="0"/>
                <a:cs typeface="Times New Roman" pitchFamily="18" charset="0"/>
              </a:rPr>
              <a:t>Cont…</a:t>
            </a:r>
            <a:endParaRPr lang="en-US" sz="3200" dirty="0"/>
          </a:p>
        </p:txBody>
      </p:sp>
      <p:sp>
        <p:nvSpPr>
          <p:cNvPr id="3" name="Content Placeholder 2"/>
          <p:cNvSpPr>
            <a:spLocks noGrp="1"/>
          </p:cNvSpPr>
          <p:nvPr>
            <p:ph idx="1"/>
          </p:nvPr>
        </p:nvSpPr>
        <p:spPr>
          <a:xfrm>
            <a:off x="457200" y="1447800"/>
            <a:ext cx="8229600" cy="4876800"/>
          </a:xfrm>
        </p:spPr>
        <p:txBody>
          <a:bodyPr>
            <a:normAutofit/>
          </a:bodyPr>
          <a:lstStyle/>
          <a:p>
            <a:pPr algn="just">
              <a:lnSpc>
                <a:spcPct val="150000"/>
              </a:lnSpc>
              <a:buNone/>
            </a:pPr>
            <a:r>
              <a:rPr lang="en-US" sz="2000" dirty="0">
                <a:latin typeface="Times New Roman" pitchFamily="18" charset="0"/>
                <a:cs typeface="Times New Roman" pitchFamily="18" charset="0"/>
              </a:rPr>
              <a:t>Below some of the main importance of effective recruitment and selection process are given:- </a:t>
            </a:r>
          </a:p>
          <a:p>
            <a:pPr lvl="0" algn="just">
              <a:lnSpc>
                <a:spcPct val="150000"/>
              </a:lnSpc>
            </a:pPr>
            <a:r>
              <a:rPr lang="en-US" sz="2000" i="1" dirty="0">
                <a:latin typeface="Times New Roman" pitchFamily="18" charset="0"/>
                <a:cs typeface="Times New Roman" pitchFamily="18" charset="0"/>
              </a:rPr>
              <a:t>Finding quality candidate –</a:t>
            </a:r>
            <a:r>
              <a:rPr lang="en-US" sz="2000" dirty="0">
                <a:latin typeface="Times New Roman" pitchFamily="18" charset="0"/>
                <a:cs typeface="Times New Roman" pitchFamily="18" charset="0"/>
              </a:rPr>
              <a:t> Through conducting effective recruitment and selection process a company able to recruit best and quality candidate for their workplace so that they can attain their desire goal successfully. </a:t>
            </a:r>
          </a:p>
          <a:p>
            <a:pPr algn="just">
              <a:lnSpc>
                <a:spcPct val="150000"/>
              </a:lnSpc>
            </a:pPr>
            <a:r>
              <a:rPr lang="en-US" sz="2000" i="1" dirty="0">
                <a:latin typeface="Times New Roman" pitchFamily="18" charset="0"/>
                <a:cs typeface="Times New Roman" pitchFamily="18" charset="0"/>
              </a:rPr>
              <a:t>Saving training time and money –</a:t>
            </a:r>
            <a:r>
              <a:rPr lang="en-US" sz="2000" dirty="0">
                <a:latin typeface="Times New Roman" pitchFamily="18" charset="0"/>
                <a:cs typeface="Times New Roman" pitchFamily="18" charset="0"/>
              </a:rPr>
              <a:t> By adopting effective recruitment and selection process a company able to save their time as well as money because they will hire best candidate for the empty job position. </a:t>
            </a:r>
          </a:p>
          <a:p>
            <a:pPr algn="just">
              <a:lnSpc>
                <a:spcPct val="150000"/>
              </a:lnSpc>
              <a:buNone/>
            </a:pPr>
            <a:endParaRPr lang="en-US" sz="2000" dirty="0">
              <a:latin typeface="Times New Roman" pitchFamily="18" charset="0"/>
              <a:cs typeface="Times New Roman" pitchFamily="18" charset="0"/>
            </a:endParaRPr>
          </a:p>
        </p:txBody>
      </p:sp>
      <p:sp>
        <p:nvSpPr>
          <p:cNvPr id="26626" name="AutoShape 2" descr="Recruitment and selection – The most important HR function - Empxtra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6628" name="AutoShape 4" descr="Recruitment and selection – The most important HR function - Empxtra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704088"/>
          </a:xfrm>
        </p:spPr>
        <p:txBody>
          <a:bodyPr>
            <a:normAutofit/>
          </a:bodyPr>
          <a:lstStyle/>
          <a:p>
            <a:pPr algn="ctr"/>
            <a:r>
              <a:rPr lang="en-US" sz="3200" b="1" dirty="0">
                <a:latin typeface="Times New Roman" pitchFamily="18" charset="0"/>
                <a:cs typeface="Times New Roman" pitchFamily="18" charset="0"/>
              </a:rPr>
              <a:t>Cont…</a:t>
            </a:r>
          </a:p>
        </p:txBody>
      </p:sp>
      <p:sp>
        <p:nvSpPr>
          <p:cNvPr id="3" name="Content Placeholder 2"/>
          <p:cNvSpPr>
            <a:spLocks noGrp="1"/>
          </p:cNvSpPr>
          <p:nvPr>
            <p:ph idx="1"/>
          </p:nvPr>
        </p:nvSpPr>
        <p:spPr>
          <a:xfrm>
            <a:off x="457200" y="1524000"/>
            <a:ext cx="8229600" cy="5029200"/>
          </a:xfrm>
        </p:spPr>
        <p:txBody>
          <a:bodyPr>
            <a:normAutofit fontScale="47500" lnSpcReduction="20000"/>
          </a:bodyPr>
          <a:lstStyle/>
          <a:p>
            <a:pPr>
              <a:lnSpc>
                <a:spcPct val="150000"/>
              </a:lnSpc>
              <a:buNone/>
            </a:pPr>
            <a:r>
              <a:rPr lang="en-GB" sz="2000" dirty="0" smtClean="0"/>
              <a:t/>
            </a:r>
            <a:br>
              <a:rPr lang="en-GB" sz="2000" dirty="0" smtClean="0"/>
            </a:br>
            <a:r>
              <a:rPr lang="en-GB" sz="3600" dirty="0" smtClean="0">
                <a:latin typeface="Arial" pitchFamily="34" charset="0"/>
                <a:cs typeface="Arial" pitchFamily="34" charset="0"/>
              </a:rPr>
              <a:t>Regarding Marriot Hotel International </a:t>
            </a:r>
            <a:br>
              <a:rPr lang="en-GB" sz="3600" dirty="0" smtClean="0">
                <a:latin typeface="Arial" pitchFamily="34" charset="0"/>
                <a:cs typeface="Arial" pitchFamily="34" charset="0"/>
              </a:rPr>
            </a:br>
            <a:r>
              <a:rPr lang="en-GB" sz="3600" dirty="0" smtClean="0">
                <a:latin typeface="Arial" pitchFamily="34" charset="0"/>
                <a:cs typeface="Arial" pitchFamily="34" charset="0"/>
              </a:rPr>
              <a:t>they have greatly adopted the internal recruitment and selection process  because they want to save money and time in the recruitment and selection process. why did they choose this process?</a:t>
            </a:r>
          </a:p>
          <a:p>
            <a:pPr>
              <a:lnSpc>
                <a:spcPct val="150000"/>
              </a:lnSpc>
              <a:buNone/>
            </a:pPr>
            <a:r>
              <a:rPr lang="en-GB" sz="3600" dirty="0" smtClean="0">
                <a:latin typeface="Arial" pitchFamily="34" charset="0"/>
                <a:cs typeface="Arial" pitchFamily="34" charset="0"/>
              </a:rPr>
              <a:t/>
            </a:r>
            <a:br>
              <a:rPr lang="en-GB" sz="3600" dirty="0" smtClean="0">
                <a:latin typeface="Arial" pitchFamily="34" charset="0"/>
                <a:cs typeface="Arial" pitchFamily="34" charset="0"/>
              </a:rPr>
            </a:br>
            <a:r>
              <a:rPr lang="en-GB" sz="3600" dirty="0" smtClean="0">
                <a:latin typeface="Arial" pitchFamily="34" charset="0"/>
                <a:cs typeface="Arial" pitchFamily="34" charset="0"/>
              </a:rPr>
              <a:t>Because they believe that their employees have enough knowledge and training to achieve the performance they want  </a:t>
            </a:r>
            <a:br>
              <a:rPr lang="en-GB" sz="3600" dirty="0" smtClean="0">
                <a:latin typeface="Arial" pitchFamily="34" charset="0"/>
                <a:cs typeface="Arial" pitchFamily="34" charset="0"/>
              </a:rPr>
            </a:br>
            <a:r>
              <a:rPr lang="en-GB" sz="3600" dirty="0" smtClean="0">
                <a:latin typeface="Arial" pitchFamily="34" charset="0"/>
                <a:cs typeface="Arial" pitchFamily="34" charset="0"/>
              </a:rPr>
              <a:t>ok, </a:t>
            </a:r>
            <a:r>
              <a:rPr lang="en-GB" sz="3600" dirty="0" err="1" smtClean="0">
                <a:latin typeface="Arial" pitchFamily="34" charset="0"/>
                <a:cs typeface="Arial" pitchFamily="34" charset="0"/>
              </a:rPr>
              <a:t>i</a:t>
            </a:r>
            <a:r>
              <a:rPr lang="en-GB" sz="3600" dirty="0" smtClean="0">
                <a:latin typeface="Arial" pitchFamily="34" charset="0"/>
                <a:cs typeface="Arial" pitchFamily="34" charset="0"/>
              </a:rPr>
              <a:t> agree with their strategy to save time and money but most of them were trained 3-5 years ago</a:t>
            </a:r>
          </a:p>
          <a:p>
            <a:pPr>
              <a:lnSpc>
                <a:spcPct val="150000"/>
              </a:lnSpc>
              <a:buNone/>
            </a:pPr>
            <a:endParaRPr lang="en-US" sz="2200" dirty="0" smtClean="0">
              <a:latin typeface="Arial" pitchFamily="34" charset="0"/>
              <a:cs typeface="Arial" pitchFamily="34" charset="0"/>
            </a:endParaRPr>
          </a:p>
          <a:p>
            <a:pPr>
              <a:lnSpc>
                <a:spcPct val="150000"/>
              </a:lnSpc>
              <a:buNone/>
            </a:pPr>
            <a:r>
              <a:rPr lang="en-GB" sz="2000" dirty="0" smtClean="0"/>
              <a:t/>
            </a:r>
            <a:br>
              <a:rPr lang="en-GB" sz="2000" dirty="0" smtClean="0"/>
            </a:br>
            <a:endParaRPr lang="en-US" sz="2000" dirty="0">
              <a:latin typeface="Times New Roman" pitchFamily="18" charset="0"/>
              <a:cs typeface="Times New Roman" pitchFamily="18" charset="0"/>
            </a:endParaRPr>
          </a:p>
        </p:txBody>
      </p:sp>
      <p:sp>
        <p:nvSpPr>
          <p:cNvPr id="5" name="Rectangle 4"/>
          <p:cNvSpPr/>
          <p:nvPr/>
        </p:nvSpPr>
        <p:spPr>
          <a:xfrm>
            <a:off x="2286000" y="3105835"/>
            <a:ext cx="4572000" cy="830997"/>
          </a:xfrm>
          <a:prstGeom prst="rect">
            <a:avLst/>
          </a:prstGeom>
        </p:spPr>
        <p:txBody>
          <a:bodyPr>
            <a:spAutoFit/>
          </a:bodyPr>
          <a:lstStyle/>
          <a:p>
            <a:r>
              <a:rPr lang="en-GB" sz="2400" dirty="0" smtClean="0"/>
              <a:t/>
            </a:r>
            <a:br>
              <a:rPr lang="en-GB" sz="2400" dirty="0" smtClean="0"/>
            </a:b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noAutofit/>
          </a:bodyPr>
          <a:lstStyle/>
          <a:p>
            <a:pPr algn="ctr"/>
            <a:r>
              <a:rPr lang="en-US" sz="3200" b="1" dirty="0" smtClean="0">
                <a:latin typeface="Times New Roman" pitchFamily="18" charset="0"/>
                <a:cs typeface="Times New Roman" pitchFamily="18" charset="0"/>
              </a:rPr>
              <a:t>COUNT… </a:t>
            </a:r>
            <a:r>
              <a:rPr lang="en-US" sz="3200" b="1" dirty="0">
                <a:latin typeface="Times New Roman" pitchFamily="18" charset="0"/>
                <a:cs typeface="Times New Roman" pitchFamily="18" charset="0"/>
              </a:rPr>
              <a:t/>
            </a:r>
            <a:br>
              <a:rPr lang="en-US" sz="3200" b="1" dirty="0">
                <a:latin typeface="Times New Roman" pitchFamily="18" charset="0"/>
                <a:cs typeface="Times New Roman" pitchFamily="18" charset="0"/>
              </a:rPr>
            </a:br>
            <a:endParaRPr lang="en-US" sz="3200" b="1" dirty="0"/>
          </a:p>
        </p:txBody>
      </p:sp>
      <p:sp>
        <p:nvSpPr>
          <p:cNvPr id="3" name="Content Placeholder 2"/>
          <p:cNvSpPr>
            <a:spLocks noGrp="1"/>
          </p:cNvSpPr>
          <p:nvPr>
            <p:ph idx="1"/>
          </p:nvPr>
        </p:nvSpPr>
        <p:spPr/>
        <p:txBody>
          <a:bodyPr>
            <a:normAutofit/>
          </a:bodyPr>
          <a:lstStyle/>
          <a:p>
            <a:pPr marL="0" marR="0" algn="just">
              <a:lnSpc>
                <a:spcPct val="150000"/>
              </a:lnSpc>
              <a:spcBef>
                <a:spcPts val="0"/>
              </a:spcBef>
              <a:spcAft>
                <a:spcPts val="1000"/>
              </a:spcAft>
              <a:buNone/>
            </a:pPr>
            <a:r>
              <a:rPr lang="en-GB" sz="2000" dirty="0" smtClean="0"/>
              <a:t>and when HR will make a secondary research, evaluations and feedback to  collect information about employees of course their supervisor will send a very good feedback about each one but they are very good in the current job, not in the job they will get. For example they apply for a supervisor  job  but they are due a training a 3 years ago. Way I chose to speak about the leadership? Because Leadership is major factor which affects the culture, equality and diversity in this organisation.</a:t>
            </a:r>
            <a:endParaRPr lang="en-US" sz="2000" dirty="0">
              <a:effectLst/>
              <a:latin typeface="Calibri" panose="020F0502020204030204" pitchFamily="34" charset="0"/>
              <a:ea typeface="Times New Roman" panose="02020603050405020304" pitchFamily="18" charset="0"/>
              <a:cs typeface="Mangal" panose="02040503050203030202"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1143000"/>
          </a:xfrm>
        </p:spPr>
        <p:txBody>
          <a:bodyPr>
            <a:noAutofit/>
          </a:bodyPr>
          <a:lstStyle/>
          <a:p>
            <a:pPr algn="ctr"/>
            <a:r>
              <a:rPr lang="en-US" sz="3200" b="1" dirty="0" smtClean="0">
                <a:latin typeface="Times New Roman" pitchFamily="18" charset="0"/>
                <a:cs typeface="Times New Roman" pitchFamily="18" charset="0"/>
              </a:rPr>
              <a:t>COUNT…</a:t>
            </a:r>
            <a:r>
              <a:rPr lang="en-US" sz="3200" b="1" dirty="0">
                <a:latin typeface="Times New Roman" pitchFamily="18" charset="0"/>
                <a:cs typeface="Times New Roman" pitchFamily="18" charset="0"/>
              </a:rPr>
              <a:t/>
            </a:r>
            <a:br>
              <a:rPr lang="en-US" sz="3200" b="1" dirty="0">
                <a:latin typeface="Times New Roman" pitchFamily="18" charset="0"/>
                <a:cs typeface="Times New Roman" pitchFamily="18" charset="0"/>
              </a:rPr>
            </a:br>
            <a:endParaRPr lang="en-US" sz="3200" b="1" dirty="0"/>
          </a:p>
        </p:txBody>
      </p:sp>
      <p:sp>
        <p:nvSpPr>
          <p:cNvPr id="3" name="Content Placeholder 2"/>
          <p:cNvSpPr>
            <a:spLocks noGrp="1"/>
          </p:cNvSpPr>
          <p:nvPr>
            <p:ph idx="1"/>
          </p:nvPr>
        </p:nvSpPr>
        <p:spPr>
          <a:xfrm>
            <a:off x="428596" y="1857364"/>
            <a:ext cx="8229600" cy="4389120"/>
          </a:xfrm>
        </p:spPr>
        <p:txBody>
          <a:bodyPr>
            <a:noAutofit/>
          </a:bodyPr>
          <a:lstStyle/>
          <a:p>
            <a:pPr>
              <a:lnSpc>
                <a:spcPct val="150000"/>
              </a:lnSpc>
              <a:buNone/>
            </a:pPr>
            <a:r>
              <a:rPr lang="en-GB" sz="2000" dirty="0" smtClean="0"/>
              <a:t>If HR chooses one of them, it will not be very prepared to achieve  the maximum targets desired by the organization, because the training is too old and in the best way, he will lead the team as he saw his supervisor  but his former supervisor did not take into account the 3 very important factors I listed above. </a:t>
            </a:r>
            <a:br>
              <a:rPr lang="en-GB" sz="2000" dirty="0" smtClean="0"/>
            </a:br>
            <a:r>
              <a:rPr lang="en-GB" sz="2000" dirty="0" smtClean="0"/>
              <a:t>He was superior to his team, he did not agree with the employment of people of other  nationalities etc.. </a:t>
            </a:r>
            <a:br>
              <a:rPr lang="en-GB" sz="2000" dirty="0" smtClean="0"/>
            </a:br>
            <a:r>
              <a:rPr lang="en-GB" sz="2000" dirty="0" smtClean="0"/>
              <a:t>But if HR were looking for  an external candidate who held this position of supervisor they can still earn time and money with its preparation</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US" sz="2000" dirty="0" smtClean="0">
              <a:latin typeface="Times New Roman" pitchFamily="18" charset="0"/>
              <a:cs typeface="Times New Roman" pitchFamily="18" charset="0"/>
            </a:endParaRPr>
          </a:p>
          <a:p>
            <a:pPr>
              <a:lnSpc>
                <a:spcPct val="150000"/>
              </a:lnSpc>
              <a:buNone/>
            </a:pPr>
            <a:r>
              <a:rPr lang="en-GB" sz="2000" dirty="0" smtClean="0"/>
              <a:t/>
            </a:r>
            <a:br>
              <a:rPr lang="en-GB" sz="2000" dirty="0" smtClean="0"/>
            </a:br>
            <a:r>
              <a:rPr lang="en-GB" sz="2000" dirty="0" smtClean="0"/>
              <a:t/>
            </a:r>
            <a:br>
              <a:rPr lang="en-GB" sz="2000" dirty="0" smtClean="0"/>
            </a:br>
            <a:endParaRPr lang="en-US"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627888"/>
          </a:xfrm>
        </p:spPr>
        <p:txBody>
          <a:bodyPr>
            <a:normAutofit/>
          </a:bodyPr>
          <a:lstStyle/>
          <a:p>
            <a:pPr algn="ctr"/>
            <a:r>
              <a:rPr lang="en-US" sz="3200" b="1" dirty="0">
                <a:latin typeface="Times New Roman" pitchFamily="18" charset="0"/>
                <a:cs typeface="Times New Roman" pitchFamily="18" charset="0"/>
              </a:rPr>
              <a:t>Cont…</a:t>
            </a:r>
          </a:p>
        </p:txBody>
      </p:sp>
      <p:sp>
        <p:nvSpPr>
          <p:cNvPr id="3" name="Content Placeholder 2"/>
          <p:cNvSpPr>
            <a:spLocks noGrp="1"/>
          </p:cNvSpPr>
          <p:nvPr>
            <p:ph idx="1"/>
          </p:nvPr>
        </p:nvSpPr>
        <p:spPr>
          <a:xfrm>
            <a:off x="357158" y="1071546"/>
            <a:ext cx="8229600" cy="4953000"/>
          </a:xfrm>
        </p:spPr>
        <p:txBody>
          <a:bodyPr>
            <a:normAutofit fontScale="92500"/>
          </a:bodyPr>
          <a:lstStyle/>
          <a:p>
            <a:pPr algn="just">
              <a:lnSpc>
                <a:spcPct val="150000"/>
              </a:lnSpc>
              <a:buNone/>
            </a:pPr>
            <a:r>
              <a:rPr lang="en-GB" sz="2000" dirty="0" smtClean="0"/>
              <a:t>plus it can come up with new ideas to help  your organisation to achieve a high target  and bring value in your organisation  because his follow very strictly this 3 criteria  culture, equality and  diversity .</a:t>
            </a:r>
          </a:p>
          <a:p>
            <a:pPr algn="just">
              <a:lnSpc>
                <a:spcPct val="150000"/>
              </a:lnSpc>
              <a:buNone/>
            </a:pPr>
            <a:r>
              <a:rPr lang="en-GB" sz="2000" dirty="0" smtClean="0">
                <a:latin typeface="Times New Roman" pitchFamily="18" charset="0"/>
                <a:cs typeface="Times New Roman" pitchFamily="18" charset="0"/>
              </a:rPr>
              <a:t>Another  issue in this Hotel is about the culture.</a:t>
            </a:r>
            <a:r>
              <a:rPr lang="en-GB" sz="2000" dirty="0" smtClean="0"/>
              <a:t> Because HR did not look more in deeper and supervisors did not report that they were facing this problem</a:t>
            </a:r>
            <a:br>
              <a:rPr lang="en-GB" sz="2000" dirty="0" smtClean="0"/>
            </a:br>
            <a:r>
              <a:rPr lang="en-GB" sz="2000" dirty="0" smtClean="0"/>
              <a:t>on the contrary, they do not accept the employment of other nationalities.</a:t>
            </a:r>
            <a:endParaRPr lang="en-US" sz="2000" dirty="0" smtClean="0">
              <a:latin typeface="Times New Roman" pitchFamily="18" charset="0"/>
              <a:cs typeface="Times New Roman" pitchFamily="18" charset="0"/>
            </a:endParaRPr>
          </a:p>
          <a:p>
            <a:pPr algn="just">
              <a:lnSpc>
                <a:spcPct val="150000"/>
              </a:lnSpc>
              <a:buNone/>
            </a:pPr>
            <a:r>
              <a:rPr lang="en-GB" sz="1800" dirty="0" smtClean="0"/>
              <a:t>and in order to reach maximum targets they had to come up with ideas to improve that</a:t>
            </a:r>
            <a:r>
              <a:rPr lang="en-GB" sz="2000" dirty="0" smtClean="0"/>
              <a:t/>
            </a:r>
            <a:br>
              <a:rPr lang="en-GB" sz="2000" dirty="0" smtClean="0"/>
            </a:br>
            <a:endParaRPr lang="en-US" sz="2000" dirty="0" smtClean="0">
              <a:latin typeface="Times New Roman" pitchFamily="18" charset="0"/>
              <a:cs typeface="Times New Roman" pitchFamily="18" charset="0"/>
            </a:endParaRPr>
          </a:p>
          <a:p>
            <a:pPr algn="just">
              <a:lnSpc>
                <a:spcPct val="150000"/>
              </a:lnSpc>
              <a:buNone/>
            </a:pPr>
            <a:r>
              <a:rPr lang="en-GB" sz="2000" dirty="0" smtClean="0"/>
              <a:t/>
            </a:r>
            <a:br>
              <a:rPr lang="en-GB" sz="2000" dirty="0" smtClean="0"/>
            </a:br>
            <a:endParaRPr lang="en-US" sz="2000" dirty="0">
              <a:latin typeface="Times New Roman" pitchFamily="18" charset="0"/>
              <a:cs typeface="Times New Roman" pitchFamily="18" charset="0"/>
            </a:endParaRPr>
          </a:p>
        </p:txBody>
      </p:sp>
      <p:sp>
        <p:nvSpPr>
          <p:cNvPr id="23554" name="AutoShape 2" descr="5 Easy Steps to Improve Call Center Performance Management | NI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smtClean="0">
                <a:latin typeface="Times New Roman" pitchFamily="18" charset="0"/>
                <a:cs typeface="Times New Roman" pitchFamily="18" charset="0"/>
              </a:rPr>
              <a:t>COUNT…</a:t>
            </a:r>
            <a:endParaRPr lang="en-US" sz="3200" b="1" dirty="0"/>
          </a:p>
        </p:txBody>
      </p:sp>
      <p:sp>
        <p:nvSpPr>
          <p:cNvPr id="3" name="Content Placeholder 2"/>
          <p:cNvSpPr>
            <a:spLocks noGrp="1"/>
          </p:cNvSpPr>
          <p:nvPr>
            <p:ph idx="1"/>
          </p:nvPr>
        </p:nvSpPr>
        <p:spPr/>
        <p:txBody>
          <a:bodyPr>
            <a:normAutofit fontScale="92500" lnSpcReduction="20000"/>
          </a:bodyPr>
          <a:lstStyle/>
          <a:p>
            <a:pPr>
              <a:lnSpc>
                <a:spcPct val="150000"/>
              </a:lnSpc>
              <a:buNone/>
            </a:pPr>
            <a:r>
              <a:rPr lang="en-GB" sz="2000" dirty="0" smtClean="0"/>
              <a:t>Such as bringing in staff of other nationalities</a:t>
            </a:r>
            <a:br>
              <a:rPr lang="en-GB" sz="2000" dirty="0" smtClean="0"/>
            </a:br>
            <a:r>
              <a:rPr lang="en-GB" sz="2000" dirty="0" smtClean="0"/>
              <a:t>and here you must search what nationalities visit  the Hotel ,provide more training about the culture . </a:t>
            </a:r>
            <a:br>
              <a:rPr lang="en-GB" sz="2000" dirty="0" smtClean="0"/>
            </a:br>
            <a:r>
              <a:rPr lang="en-GB" sz="2000" dirty="0" smtClean="0"/>
              <a:t>and if supervisors were doing this HR  could do some simple searches and could find out which countries have the most customers visiting the hotel and be focused first on this one. Ex; If a Chinese people  coming in your Hotel and the Reception guy try to shake hand with this, the Chinese not will be happy. But if the reception have training about Chinese culture is know haw to be a very good guest .</a:t>
            </a:r>
            <a:endParaRPr lang="en-US" sz="2000" dirty="0" smtClean="0">
              <a:latin typeface="Times New Roman" pitchFamily="18" charset="0"/>
              <a:cs typeface="Times New Roman" pitchFamily="18" charset="0"/>
            </a:endParaRPr>
          </a:p>
          <a:p>
            <a:pPr algn="just">
              <a:lnSpc>
                <a:spcPct val="150000"/>
              </a:lnSpc>
              <a:buNone/>
            </a:pPr>
            <a:r>
              <a:rPr lang="en-GB" sz="2000" dirty="0" smtClean="0"/>
              <a:t/>
            </a:r>
            <a:br>
              <a:rPr lang="en-GB" sz="2000" dirty="0" smtClean="0"/>
            </a:br>
            <a:endParaRPr lang="en-US"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9F9C19-30C6-40AF-BD6E-76E622F376DB}"/>
              </a:ext>
            </a:extLst>
          </p:cNvPr>
          <p:cNvSpPr>
            <a:spLocks noGrp="1"/>
          </p:cNvSpPr>
          <p:nvPr>
            <p:ph type="title"/>
          </p:nvPr>
        </p:nvSpPr>
        <p:spPr/>
        <p:txBody>
          <a:bodyPr/>
          <a:lstStyle/>
          <a:p>
            <a:pPr algn="ctr"/>
            <a:r>
              <a:rPr lang="en-US" dirty="0" smtClean="0"/>
              <a:t>Conclusion </a:t>
            </a:r>
            <a:endParaRPr lang="en-US" dirty="0"/>
          </a:p>
        </p:txBody>
      </p:sp>
      <p:sp>
        <p:nvSpPr>
          <p:cNvPr id="3" name="Content Placeholder 2">
            <a:extLst>
              <a:ext uri="{FF2B5EF4-FFF2-40B4-BE49-F238E27FC236}">
                <a16:creationId xmlns="" xmlns:a16="http://schemas.microsoft.com/office/drawing/2014/main" id="{5FA879CA-8693-444E-9658-6D7AA32B6D5E}"/>
              </a:ext>
            </a:extLst>
          </p:cNvPr>
          <p:cNvSpPr>
            <a:spLocks noGrp="1"/>
          </p:cNvSpPr>
          <p:nvPr>
            <p:ph idx="1"/>
          </p:nvPr>
        </p:nvSpPr>
        <p:spPr/>
        <p:txBody>
          <a:bodyPr>
            <a:normAutofit/>
          </a:bodyPr>
          <a:lstStyle/>
          <a:p>
            <a:pPr>
              <a:lnSpc>
                <a:spcPct val="150000"/>
              </a:lnSpc>
              <a:spcBef>
                <a:spcPts val="0"/>
              </a:spcBef>
              <a:spcAft>
                <a:spcPts val="1000"/>
              </a:spcAft>
              <a:buNone/>
            </a:pPr>
            <a:r>
              <a:rPr lang="en-GB" sz="1800" dirty="0" smtClean="0"/>
              <a:t>.</a:t>
            </a:r>
            <a:r>
              <a:rPr lang="en-US" sz="1800" dirty="0" smtClean="0"/>
              <a:t> By analyzing above mentioned points in the presentation it can be summarized that for a person it is essential to conduct personnel resourcing and development because through that they can conduct their work in effective manner</a:t>
            </a:r>
            <a:r>
              <a:rPr lang="en-US" sz="1800" dirty="0" smtClean="0">
                <a:latin typeface="Times New Roman" panose="02020603050405020304" pitchFamily="18" charset="0"/>
              </a:rPr>
              <a:t>.</a:t>
            </a:r>
            <a:r>
              <a:rPr lang="en-GB" sz="1800" dirty="0" smtClean="0"/>
              <a:t/>
            </a:r>
            <a:br>
              <a:rPr lang="en-GB" sz="1800" dirty="0" smtClean="0"/>
            </a:br>
            <a:r>
              <a:rPr lang="en-GB" sz="1800" dirty="0" smtClean="0"/>
              <a:t>The bottom line is that the HR department needs to change its recruitment strategy, to look for employees from outside to change the mentality in their system because if they are think  can save money with internal people they are wrong. They can save money with people ho have a background experience  and ho can bring value in the organisation </a:t>
            </a:r>
            <a:endParaRPr lang="en-US" sz="1800" dirty="0">
              <a:effectLst/>
              <a:latin typeface="Times New Roman" panose="02020603050405020304" pitchFamily="18" charset="0"/>
              <a:ea typeface="Times New Roman" panose="02020603050405020304" pitchFamily="18" charset="0"/>
              <a:cs typeface="Mangal" panose="02040503050203030202" pitchFamily="18" charset="0"/>
            </a:endParaRPr>
          </a:p>
        </p:txBody>
      </p:sp>
    </p:spTree>
    <p:extLst>
      <p:ext uri="{BB962C8B-B14F-4D97-AF65-F5344CB8AC3E}">
        <p14:creationId xmlns="" xmlns:p14="http://schemas.microsoft.com/office/powerpoint/2010/main" val="34100544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627888"/>
          </a:xfrm>
        </p:spPr>
        <p:txBody>
          <a:bodyPr>
            <a:normAutofit/>
          </a:bodyPr>
          <a:lstStyle/>
          <a:p>
            <a:pPr algn="ctr"/>
            <a:r>
              <a:rPr lang="en-US" sz="3200" b="1" dirty="0">
                <a:latin typeface="Times New Roman" pitchFamily="18" charset="0"/>
                <a:cs typeface="Times New Roman" pitchFamily="18" charset="0"/>
              </a:rPr>
              <a:t>References</a:t>
            </a:r>
            <a:endParaRPr lang="en-US" sz="3200" dirty="0"/>
          </a:p>
        </p:txBody>
      </p:sp>
      <p:sp>
        <p:nvSpPr>
          <p:cNvPr id="3" name="Content Placeholder 2"/>
          <p:cNvSpPr>
            <a:spLocks noGrp="1"/>
          </p:cNvSpPr>
          <p:nvPr>
            <p:ph idx="1"/>
          </p:nvPr>
        </p:nvSpPr>
        <p:spPr>
          <a:xfrm>
            <a:off x="457200" y="1447800"/>
            <a:ext cx="8229600" cy="4876800"/>
          </a:xfrm>
        </p:spPr>
        <p:txBody>
          <a:bodyPr>
            <a:normAutofit lnSpcReduction="10000"/>
          </a:bodyPr>
          <a:lstStyle/>
          <a:p>
            <a:pPr marL="742950" marR="0" indent="-742950">
              <a:lnSpc>
                <a:spcPct val="115000"/>
              </a:lnSpc>
              <a:spcBef>
                <a:spcPts val="0"/>
              </a:spcBef>
              <a:spcAft>
                <a:spcPts val="1000"/>
              </a:spcAft>
            </a:pPr>
            <a:r>
              <a:rPr lang="en-US" sz="18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Floričić</a:t>
            </a: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T., 2020. Sustainable Solutions in the Hospitality Industry and Competitiveness Context of “Green Hotels”. </a:t>
            </a:r>
            <a:r>
              <a:rPr lang="en-US" sz="1800" i="1" dirty="0">
                <a:effectLst/>
                <a:latin typeface="Calibri" panose="020F0502020204030204" pitchFamily="34" charset="0"/>
                <a:ea typeface="Times New Roman" panose="02020603050405020304" pitchFamily="18" charset="0"/>
                <a:cs typeface="Mangal" panose="02040503050203030202" pitchFamily="18" charset="0"/>
              </a:rPr>
              <a:t>Civil Engineering Journal</a:t>
            </a:r>
            <a:r>
              <a:rPr lang="en-US" sz="1800" dirty="0">
                <a:effectLst/>
                <a:latin typeface="Calibri" panose="020F0502020204030204" pitchFamily="34" charset="0"/>
                <a:ea typeface="Times New Roman" panose="02020603050405020304" pitchFamily="18" charset="0"/>
                <a:cs typeface="Mangal" panose="02040503050203030202" pitchFamily="18" charset="0"/>
              </a:rPr>
              <a:t>, 6(6), pp.1104-1113.</a:t>
            </a:r>
          </a:p>
          <a:p>
            <a:pPr marL="742950" marR="0" indent="-742950">
              <a:lnSpc>
                <a:spcPct val="115000"/>
              </a:lnSpc>
              <a:spcBef>
                <a:spcPts val="0"/>
              </a:spcBef>
              <a:spcAft>
                <a:spcPts val="1000"/>
              </a:spcAft>
            </a:pPr>
            <a:r>
              <a:rPr lang="en-US" sz="18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Kloutsiniotis</a:t>
            </a: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P.V. and </a:t>
            </a:r>
            <a:r>
              <a:rPr lang="en-US" sz="18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Mihail</a:t>
            </a: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D.M., 2020. High performance work systems in the tourism and hospitality industry: a critical review. </a:t>
            </a:r>
            <a:r>
              <a:rPr lang="en-US" sz="1800" i="1" dirty="0">
                <a:effectLst/>
                <a:latin typeface="Calibri" panose="020F0502020204030204" pitchFamily="34" charset="0"/>
                <a:ea typeface="Times New Roman" panose="02020603050405020304" pitchFamily="18" charset="0"/>
                <a:cs typeface="Mangal" panose="02040503050203030202" pitchFamily="18" charset="0"/>
              </a:rPr>
              <a:t>International Journal of Contemporary Hospitality Management</a:t>
            </a:r>
            <a:r>
              <a:rPr lang="en-US" sz="1800" dirty="0">
                <a:effectLst/>
                <a:latin typeface="Calibri" panose="020F0502020204030204" pitchFamily="34" charset="0"/>
                <a:ea typeface="Times New Roman" panose="02020603050405020304" pitchFamily="18" charset="0"/>
                <a:cs typeface="Mangal" panose="02040503050203030202" pitchFamily="18" charset="0"/>
              </a:rPr>
              <a:t>.</a:t>
            </a:r>
          </a:p>
          <a:p>
            <a:pPr marL="742950" marR="0" indent="-742950">
              <a:lnSpc>
                <a:spcPct val="115000"/>
              </a:lnSpc>
              <a:spcBef>
                <a:spcPts val="0"/>
              </a:spcBef>
              <a:spcAft>
                <a:spcPts val="1000"/>
              </a:spcAft>
            </a:pP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Datta, A., 2020. Measuring the influence of hospitality organizational climate on employee turnover tendency. </a:t>
            </a:r>
            <a:r>
              <a:rPr lang="en-US" sz="1800" i="1" dirty="0">
                <a:effectLst/>
                <a:latin typeface="Calibri" panose="020F0502020204030204" pitchFamily="34" charset="0"/>
                <a:ea typeface="Times New Roman" panose="02020603050405020304" pitchFamily="18" charset="0"/>
                <a:cs typeface="Mangal" panose="02040503050203030202" pitchFamily="18" charset="0"/>
              </a:rPr>
              <a:t>The TQM Journal</a:t>
            </a:r>
            <a:r>
              <a:rPr lang="en-US" sz="1800" dirty="0">
                <a:effectLst/>
                <a:latin typeface="Calibri" panose="020F0502020204030204" pitchFamily="34" charset="0"/>
                <a:ea typeface="Times New Roman" panose="02020603050405020304" pitchFamily="18" charset="0"/>
                <a:cs typeface="Mangal" panose="02040503050203030202" pitchFamily="18" charset="0"/>
              </a:rPr>
              <a:t>.</a:t>
            </a:r>
          </a:p>
          <a:p>
            <a:pPr marL="742950" marR="0" indent="-742950">
              <a:lnSpc>
                <a:spcPct val="115000"/>
              </a:lnSpc>
              <a:spcBef>
                <a:spcPts val="0"/>
              </a:spcBef>
              <a:spcAft>
                <a:spcPts val="1000"/>
              </a:spcAft>
            </a:pP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Redmond, J. and </a:t>
            </a:r>
            <a:r>
              <a:rPr lang="en-US" sz="18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Sharafizad</a:t>
            </a: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J., 2020. Discretionary effort of regional hospitality small business employees: Impact of non-monetary work factors. </a:t>
            </a:r>
            <a:r>
              <a:rPr lang="en-US" sz="1800" i="1" dirty="0">
                <a:effectLst/>
                <a:latin typeface="Calibri" panose="020F0502020204030204" pitchFamily="34" charset="0"/>
                <a:ea typeface="Times New Roman" panose="02020603050405020304" pitchFamily="18" charset="0"/>
                <a:cs typeface="Mangal" panose="02040503050203030202" pitchFamily="18" charset="0"/>
              </a:rPr>
              <a:t>International Journal of Hospitality Management</a:t>
            </a:r>
            <a:r>
              <a:rPr lang="en-US" sz="1800" dirty="0">
                <a:effectLst/>
                <a:latin typeface="Calibri" panose="020F0502020204030204" pitchFamily="34" charset="0"/>
                <a:ea typeface="Times New Roman" panose="02020603050405020304" pitchFamily="18" charset="0"/>
                <a:cs typeface="Mangal" panose="02040503050203030202" pitchFamily="18" charset="0"/>
              </a:rPr>
              <a:t>, 86, p.102452.</a:t>
            </a:r>
          </a:p>
          <a:p>
            <a:pPr marL="742950" marR="0" indent="-742950">
              <a:lnSpc>
                <a:spcPct val="115000"/>
              </a:lnSpc>
              <a:spcBef>
                <a:spcPts val="0"/>
              </a:spcBef>
              <a:spcAft>
                <a:spcPts val="1000"/>
              </a:spcAft>
            </a:pP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Roberts, C. and </a:t>
            </a:r>
            <a:r>
              <a:rPr lang="en-US" sz="1800" dirty="0" err="1">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Dolasinski</a:t>
            </a:r>
            <a:r>
              <a:rPr lang="en-US" sz="1800" dirty="0">
                <a:solidFill>
                  <a:srgbClr val="222222"/>
                </a:solidFill>
                <a:effectLst/>
                <a:latin typeface="Times New Roman" panose="02020603050405020304" pitchFamily="18" charset="0"/>
                <a:ea typeface="Times New Roman" panose="02020603050405020304" pitchFamily="18" charset="0"/>
                <a:cs typeface="Mangal" panose="02040503050203030202" pitchFamily="18" charset="0"/>
              </a:rPr>
              <a:t>, M.J., 2020. Compensation Analysis: Hospitality Educator Salary Study. </a:t>
            </a:r>
            <a:r>
              <a:rPr lang="en-US" sz="1800" i="1" dirty="0">
                <a:effectLst/>
                <a:latin typeface="Calibri" panose="020F0502020204030204" pitchFamily="34" charset="0"/>
                <a:ea typeface="Times New Roman" panose="02020603050405020304" pitchFamily="18" charset="0"/>
                <a:cs typeface="Mangal" panose="02040503050203030202" pitchFamily="18" charset="0"/>
              </a:rPr>
              <a:t>Journal of Hospitality &amp; Tourism Education</a:t>
            </a:r>
            <a:r>
              <a:rPr lang="en-US" sz="1800" dirty="0">
                <a:effectLst/>
                <a:latin typeface="Calibri" panose="020F0502020204030204" pitchFamily="34" charset="0"/>
                <a:ea typeface="Times New Roman" panose="02020603050405020304" pitchFamily="18" charset="0"/>
                <a:cs typeface="Mangal" panose="02040503050203030202" pitchFamily="18" charset="0"/>
              </a:rPr>
              <a:t>, 32(1), pp.25-31.</a:t>
            </a:r>
          </a:p>
          <a:p>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90800"/>
            <a:ext cx="8229600" cy="1143000"/>
          </a:xfrm>
        </p:spPr>
        <p:txBody>
          <a:bodyPr>
            <a:noAutofit/>
          </a:bodyPr>
          <a:lstStyle/>
          <a:p>
            <a:pPr algn="ctr"/>
            <a:r>
              <a:rPr lang="en-US" sz="8800" b="1" i="1" dirty="0">
                <a:latin typeface="Times New Roman" pitchFamily="18" charset="0"/>
                <a:cs typeface="Times New Roman" pitchFamily="18" charset="0"/>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473</TotalTime>
  <Words>1529</Words>
  <Application>Microsoft Office PowerPoint</Application>
  <PresentationFormat>On-screen Show (4:3)</PresentationFormat>
  <Paragraphs>69</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Flow</vt:lpstr>
      <vt:lpstr>Personnel Resourcing and Development </vt:lpstr>
      <vt:lpstr>Mariot Hotel HR Department </vt:lpstr>
      <vt:lpstr>Recruitment and Selection Process  </vt:lpstr>
      <vt:lpstr>Cont…</vt:lpstr>
      <vt:lpstr>Cont…</vt:lpstr>
      <vt:lpstr>COUNT…  </vt:lpstr>
      <vt:lpstr>COUNT… </vt:lpstr>
      <vt:lpstr>Cont…</vt:lpstr>
      <vt:lpstr>COUNT…</vt:lpstr>
      <vt:lpstr>Conclusion </vt:lpstr>
      <vt:lpstr>References</vt:lpstr>
      <vt:lpstr>Thank You…</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Resourcing and Development</dc:title>
  <dc:creator>akanksha</dc:creator>
  <cp:lastModifiedBy>lenovo</cp:lastModifiedBy>
  <cp:revision>28</cp:revision>
  <dcterms:created xsi:type="dcterms:W3CDTF">2006-08-16T00:00:00Z</dcterms:created>
  <dcterms:modified xsi:type="dcterms:W3CDTF">2020-06-19T12:32:43Z</dcterms:modified>
</cp:coreProperties>
</file>