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7" r:id="rId2"/>
    <p:sldId id="266" r:id="rId3"/>
    <p:sldId id="256"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72300" autoAdjust="0"/>
  </p:normalViewPr>
  <p:slideViewPr>
    <p:cSldViewPr snapToGrid="0">
      <p:cViewPr varScale="1">
        <p:scale>
          <a:sx n="61" d="100"/>
          <a:sy n="61" d="100"/>
        </p:scale>
        <p:origin x="1512" y="53"/>
      </p:cViewPr>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6F3697-0543-4BBC-84B8-A5B9623D4151}" type="datetimeFigureOut">
              <a:rPr lang="en-US" smtClean="0"/>
              <a:t>12/10/2021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FE8F5A-9DB8-433F-963E-720656A573CB}" type="slidenum">
              <a:rPr lang="en-US" smtClean="0"/>
              <a:t>‹#›</a:t>
            </a:fld>
            <a:endParaRPr lang="en-US"/>
          </a:p>
        </p:txBody>
      </p:sp>
    </p:spTree>
    <p:extLst>
      <p:ext uri="{BB962C8B-B14F-4D97-AF65-F5344CB8AC3E}">
        <p14:creationId xmlns:p14="http://schemas.microsoft.com/office/powerpoint/2010/main" val="974623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The assignment will explain academic and employability skills that describe time management skills, academic writing skills, referencing skills. In addition to that, the importance of those skills will also be mentioned here. Along with that, what I want to become that will also be mentioned here. Moreover, the skill required for that will also be incorporated here. The assignment will also demonstrate a SWOT analysis and a PDP plan.</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FCFE8F5A-9DB8-433F-963E-720656A573CB}" type="slidenum">
              <a:rPr lang="en-US" smtClean="0"/>
              <a:t>3</a:t>
            </a:fld>
            <a:endParaRPr lang="en-US"/>
          </a:p>
        </p:txBody>
      </p:sp>
    </p:spTree>
    <p:extLst>
      <p:ext uri="{BB962C8B-B14F-4D97-AF65-F5344CB8AC3E}">
        <p14:creationId xmlns:p14="http://schemas.microsoft.com/office/powerpoint/2010/main" val="209529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Academic and employability skills</a:t>
            </a:r>
          </a:p>
          <a:p>
            <a:r>
              <a:rPr lang="en-US" sz="1200" b="1" kern="1200" dirty="0">
                <a:solidFill>
                  <a:schemeClr val="tx1"/>
                </a:solidFill>
                <a:effectLst/>
                <a:latin typeface="+mn-lt"/>
                <a:ea typeface="+mn-ea"/>
                <a:cs typeface="+mn-cs"/>
              </a:rPr>
              <a:t>Time management skills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Time management is an essential skill in terms of academics and employability. In addition to that, appropriate management of time helps to complete any kind of assignment or any kind of work within the given time frame. It also helps in planning to divide time for several activities in an organized way (Pettit, 2020).</a:t>
            </a:r>
          </a:p>
          <a:p>
            <a:r>
              <a:rPr lang="en-US" sz="1200" b="1" kern="1200" dirty="0">
                <a:solidFill>
                  <a:schemeClr val="tx1"/>
                </a:solidFill>
                <a:effectLst/>
                <a:latin typeface="+mn-lt"/>
                <a:ea typeface="+mn-ea"/>
                <a:cs typeface="+mn-cs"/>
              </a:rPr>
              <a:t>Academic writing skill</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Academic writing skill demonstrates the process of formal writing that has been used in many universities and publications (</a:t>
            </a:r>
            <a:r>
              <a:rPr lang="en-US" sz="1200" kern="1200" dirty="0" err="1">
                <a:solidFill>
                  <a:schemeClr val="tx1"/>
                </a:solidFill>
                <a:effectLst/>
                <a:latin typeface="+mn-lt"/>
                <a:ea typeface="+mn-ea"/>
                <a:cs typeface="+mn-cs"/>
              </a:rPr>
              <a:t>Teoli</a:t>
            </a:r>
            <a:r>
              <a:rPr lang="en-US" sz="1200" kern="1200" dirty="0">
                <a:solidFill>
                  <a:schemeClr val="tx1"/>
                </a:solidFill>
                <a:effectLst/>
                <a:latin typeface="+mn-lt"/>
                <a:ea typeface="+mn-ea"/>
                <a:cs typeface="+mn-cs"/>
              </a:rPr>
              <a:t>, 2019). Along with that, this contains a description along with provided information for which it becomes very easy to explain that to the readers.</a:t>
            </a:r>
          </a:p>
          <a:p>
            <a:r>
              <a:rPr lang="en-US" sz="1200" b="1" kern="1200" dirty="0">
                <a:solidFill>
                  <a:schemeClr val="tx1"/>
                </a:solidFill>
                <a:effectLst/>
                <a:latin typeface="+mn-lt"/>
                <a:ea typeface="+mn-ea"/>
                <a:cs typeface="+mn-cs"/>
              </a:rPr>
              <a:t>Referencing skill</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Referencing skill is one of the foremost skills that define the justification of the authenticity of any particular piece of writing. In addition to that, this helps the readers to understand that the specific writing is conducted from various authentic sources (</a:t>
            </a:r>
            <a:r>
              <a:rPr lang="en-US" sz="1200" kern="1200" dirty="0" err="1">
                <a:solidFill>
                  <a:schemeClr val="tx1"/>
                </a:solidFill>
                <a:effectLst/>
                <a:latin typeface="+mn-lt"/>
                <a:ea typeface="+mn-ea"/>
                <a:cs typeface="+mn-cs"/>
              </a:rPr>
              <a:t>harappa</a:t>
            </a:r>
            <a:r>
              <a:rPr lang="en-US" sz="1200" kern="1200" dirty="0">
                <a:solidFill>
                  <a:schemeClr val="tx1"/>
                </a:solidFill>
                <a:effectLst/>
                <a:latin typeface="+mn-lt"/>
                <a:ea typeface="+mn-ea"/>
                <a:cs typeface="+mn-cs"/>
              </a:rPr>
              <a:t>, 2020).</a:t>
            </a:r>
          </a:p>
          <a:p>
            <a:endParaRPr lang="en-US" dirty="0"/>
          </a:p>
        </p:txBody>
      </p:sp>
      <p:sp>
        <p:nvSpPr>
          <p:cNvPr id="4" name="Slide Number Placeholder 3"/>
          <p:cNvSpPr>
            <a:spLocks noGrp="1"/>
          </p:cNvSpPr>
          <p:nvPr>
            <p:ph type="sldNum" sz="quarter" idx="5"/>
          </p:nvPr>
        </p:nvSpPr>
        <p:spPr/>
        <p:txBody>
          <a:bodyPr/>
          <a:lstStyle/>
          <a:p>
            <a:fld id="{FCFE8F5A-9DB8-433F-963E-720656A573CB}" type="slidenum">
              <a:rPr lang="en-US" smtClean="0"/>
              <a:t>4</a:t>
            </a:fld>
            <a:endParaRPr lang="en-US"/>
          </a:p>
        </p:txBody>
      </p:sp>
    </p:spTree>
    <p:extLst>
      <p:ext uri="{BB962C8B-B14F-4D97-AF65-F5344CB8AC3E}">
        <p14:creationId xmlns:p14="http://schemas.microsoft.com/office/powerpoint/2010/main" val="1836212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Importance of these skills </a:t>
            </a:r>
          </a:p>
          <a:p>
            <a:r>
              <a:rPr lang="en-US" sz="1200" b="1" kern="1200" dirty="0">
                <a:solidFill>
                  <a:schemeClr val="tx1"/>
                </a:solidFill>
                <a:effectLst/>
                <a:latin typeface="+mn-lt"/>
                <a:ea typeface="+mn-ea"/>
                <a:cs typeface="+mn-cs"/>
              </a:rPr>
              <a:t>Importance of time management skills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 Time management enhances efficiency.</a:t>
            </a:r>
          </a:p>
          <a:p>
            <a:r>
              <a:rPr lang="en-US" sz="1200" kern="1200" dirty="0">
                <a:solidFill>
                  <a:schemeClr val="tx1"/>
                </a:solidFill>
                <a:effectLst/>
                <a:latin typeface="+mn-lt"/>
                <a:ea typeface="+mn-ea"/>
                <a:cs typeface="+mn-cs"/>
              </a:rPr>
              <a:t>ii. It also enhances the ability to make decisions through self-discipline.</a:t>
            </a:r>
          </a:p>
          <a:p>
            <a:r>
              <a:rPr lang="en-US" sz="1200" b="1" kern="1200" dirty="0">
                <a:solidFill>
                  <a:schemeClr val="tx1"/>
                </a:solidFill>
                <a:effectLst/>
                <a:latin typeface="+mn-lt"/>
                <a:ea typeface="+mn-ea"/>
                <a:cs typeface="+mn-cs"/>
              </a:rPr>
              <a:t>Importance of academic writing skills</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i</a:t>
            </a:r>
            <a:r>
              <a:rPr lang="en-US" sz="1200" kern="1200" dirty="0">
                <a:solidFill>
                  <a:schemeClr val="tx1"/>
                </a:solidFill>
                <a:effectLst/>
                <a:latin typeface="+mn-lt"/>
                <a:ea typeface="+mn-ea"/>
                <a:cs typeface="+mn-cs"/>
              </a:rPr>
              <a:t>. Academic writing is important as it helps in language development.</a:t>
            </a:r>
          </a:p>
          <a:p>
            <a:r>
              <a:rPr lang="en-US" sz="1200" kern="1200" dirty="0">
                <a:solidFill>
                  <a:schemeClr val="tx1"/>
                </a:solidFill>
                <a:effectLst/>
                <a:latin typeface="+mn-lt"/>
                <a:ea typeface="+mn-ea"/>
                <a:cs typeface="+mn-cs"/>
              </a:rPr>
              <a:t>ii. Moreover, it also enhances the vocabulary along with reduces grammatical error (GURL, 2017).</a:t>
            </a:r>
          </a:p>
          <a:p>
            <a:r>
              <a:rPr lang="en-US" sz="1200" b="1" kern="1200" dirty="0">
                <a:solidFill>
                  <a:schemeClr val="tx1"/>
                </a:solidFill>
                <a:effectLst/>
                <a:latin typeface="+mn-lt"/>
                <a:ea typeface="+mn-ea"/>
                <a:cs typeface="+mn-cs"/>
              </a:rPr>
              <a:t>Importance of referencing skill</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i</a:t>
            </a:r>
            <a:r>
              <a:rPr lang="en-US" sz="1200" kern="1200" dirty="0">
                <a:solidFill>
                  <a:schemeClr val="tx1"/>
                </a:solidFill>
                <a:effectLst/>
                <a:latin typeface="+mn-lt"/>
                <a:ea typeface="+mn-ea"/>
                <a:cs typeface="+mn-cs"/>
              </a:rPr>
              <a:t>. proper referencing helps in avoiding plagiarism.</a:t>
            </a:r>
          </a:p>
          <a:p>
            <a:r>
              <a:rPr lang="en-US" sz="1200" kern="1200" dirty="0">
                <a:solidFill>
                  <a:schemeClr val="tx1"/>
                </a:solidFill>
                <a:effectLst/>
                <a:latin typeface="+mn-lt"/>
                <a:ea typeface="+mn-ea"/>
                <a:cs typeface="+mn-cs"/>
              </a:rPr>
              <a:t>ii. It is also important to understand the authenticity of any individual writing.</a:t>
            </a:r>
          </a:p>
          <a:p>
            <a:endParaRPr lang="en-US" dirty="0"/>
          </a:p>
        </p:txBody>
      </p:sp>
      <p:sp>
        <p:nvSpPr>
          <p:cNvPr id="4" name="Slide Number Placeholder 3"/>
          <p:cNvSpPr>
            <a:spLocks noGrp="1"/>
          </p:cNvSpPr>
          <p:nvPr>
            <p:ph type="sldNum" sz="quarter" idx="5"/>
          </p:nvPr>
        </p:nvSpPr>
        <p:spPr/>
        <p:txBody>
          <a:bodyPr/>
          <a:lstStyle/>
          <a:p>
            <a:fld id="{FCFE8F5A-9DB8-433F-963E-720656A573CB}" type="slidenum">
              <a:rPr lang="en-US" smtClean="0"/>
              <a:t>5</a:t>
            </a:fld>
            <a:endParaRPr lang="en-US"/>
          </a:p>
        </p:txBody>
      </p:sp>
    </p:spTree>
    <p:extLst>
      <p:ext uri="{BB962C8B-B14F-4D97-AF65-F5344CB8AC3E}">
        <p14:creationId xmlns:p14="http://schemas.microsoft.com/office/powerpoint/2010/main" val="3516854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My intended career plan</a:t>
            </a:r>
          </a:p>
          <a:p>
            <a:r>
              <a:rPr lang="en-US" sz="1200" kern="1200" dirty="0">
                <a:solidFill>
                  <a:schemeClr val="tx1"/>
                </a:solidFill>
                <a:effectLst/>
                <a:latin typeface="+mn-lt"/>
                <a:ea typeface="+mn-ea"/>
                <a:cs typeface="+mn-cs"/>
              </a:rPr>
              <a:t>I want to become a business manager as the role includes some duties and responsibilities I prefer most. One of those is hiring new staff, organizing group meetings, setting business plans along with budgets and strategies. Moreover, the role of business manager also includes supervising and leading a company along with controlling and setting goals.</a:t>
            </a:r>
          </a:p>
          <a:p>
            <a:endParaRPr lang="en-US" dirty="0"/>
          </a:p>
        </p:txBody>
      </p:sp>
      <p:sp>
        <p:nvSpPr>
          <p:cNvPr id="4" name="Slide Number Placeholder 3"/>
          <p:cNvSpPr>
            <a:spLocks noGrp="1"/>
          </p:cNvSpPr>
          <p:nvPr>
            <p:ph type="sldNum" sz="quarter" idx="5"/>
          </p:nvPr>
        </p:nvSpPr>
        <p:spPr/>
        <p:txBody>
          <a:bodyPr/>
          <a:lstStyle/>
          <a:p>
            <a:fld id="{FCFE8F5A-9DB8-433F-963E-720656A573CB}" type="slidenum">
              <a:rPr lang="en-US" smtClean="0"/>
              <a:t>6</a:t>
            </a:fld>
            <a:endParaRPr lang="en-US"/>
          </a:p>
        </p:txBody>
      </p:sp>
    </p:spTree>
    <p:extLst>
      <p:ext uri="{BB962C8B-B14F-4D97-AF65-F5344CB8AC3E}">
        <p14:creationId xmlns:p14="http://schemas.microsoft.com/office/powerpoint/2010/main" val="1055629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Skill required</a:t>
            </a:r>
          </a:p>
          <a:p>
            <a:r>
              <a:rPr lang="en-US" sz="1200" b="1" kern="1200" dirty="0">
                <a:solidFill>
                  <a:schemeClr val="tx1"/>
                </a:solidFill>
                <a:effectLst/>
                <a:latin typeface="+mn-lt"/>
                <a:ea typeface="+mn-ea"/>
                <a:cs typeface="+mn-cs"/>
              </a:rPr>
              <a:t>Effective communication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 become a business manager, effective communication is very much needed. In addition to that, this skill helps in open communication with the employees and motivates them towards the job role. Along with that, this skill is also helpful in keeping any point in front of any individual.</a:t>
            </a:r>
          </a:p>
          <a:p>
            <a:r>
              <a:rPr lang="en-US" sz="1200" b="1" kern="1200" dirty="0">
                <a:solidFill>
                  <a:schemeClr val="tx1"/>
                </a:solidFill>
                <a:effectLst/>
                <a:latin typeface="+mn-lt"/>
                <a:ea typeface="+mn-ea"/>
                <a:cs typeface="+mn-cs"/>
              </a:rPr>
              <a:t>Time management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Time management is also a foremost skill that is highly required for a business manager. It helps to be punctual in any kind of work. Moreover, this skill also helps in completing any kind of work within the given timeframe.</a:t>
            </a:r>
          </a:p>
          <a:p>
            <a:endParaRPr lang="en-US" dirty="0"/>
          </a:p>
        </p:txBody>
      </p:sp>
      <p:sp>
        <p:nvSpPr>
          <p:cNvPr id="4" name="Slide Number Placeholder 3"/>
          <p:cNvSpPr>
            <a:spLocks noGrp="1"/>
          </p:cNvSpPr>
          <p:nvPr>
            <p:ph type="sldNum" sz="quarter" idx="5"/>
          </p:nvPr>
        </p:nvSpPr>
        <p:spPr/>
        <p:txBody>
          <a:bodyPr/>
          <a:lstStyle/>
          <a:p>
            <a:fld id="{FCFE8F5A-9DB8-433F-963E-720656A573CB}" type="slidenum">
              <a:rPr lang="en-US" smtClean="0"/>
              <a:t>7</a:t>
            </a:fld>
            <a:endParaRPr lang="en-US"/>
          </a:p>
        </p:txBody>
      </p:sp>
    </p:spTree>
    <p:extLst>
      <p:ext uri="{BB962C8B-B14F-4D97-AF65-F5344CB8AC3E}">
        <p14:creationId xmlns:p14="http://schemas.microsoft.com/office/powerpoint/2010/main" val="2656296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SWOT analysis</a:t>
            </a:r>
          </a:p>
          <a:p>
            <a:r>
              <a:rPr lang="en-US" sz="1200" b="1" kern="1200" dirty="0">
                <a:solidFill>
                  <a:schemeClr val="tx1"/>
                </a:solidFill>
                <a:effectLst/>
                <a:latin typeface="+mn-lt"/>
                <a:ea typeface="+mn-ea"/>
                <a:cs typeface="+mn-cs"/>
              </a:rPr>
              <a:t>Strength</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 of my strengths is my decision-making skills. I can solve a problem and can make the decision about any problem in a hurry.</a:t>
            </a:r>
          </a:p>
          <a:p>
            <a:r>
              <a:rPr lang="en-US" sz="1200" b="1" kern="1200" dirty="0">
                <a:solidFill>
                  <a:schemeClr val="tx1"/>
                </a:solidFill>
                <a:effectLst/>
                <a:latin typeface="+mn-lt"/>
                <a:ea typeface="+mn-ea"/>
                <a:cs typeface="+mn-cs"/>
              </a:rPr>
              <a:t>Weakness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 of my weaknesses is my presentation skills. In terms of presenting any kind of work, I get confused and also get nervous because of my lack of confidence. </a:t>
            </a:r>
          </a:p>
          <a:p>
            <a:r>
              <a:rPr lang="en-US" sz="1200" b="1" kern="1200" dirty="0">
                <a:solidFill>
                  <a:schemeClr val="tx1"/>
                </a:solidFill>
                <a:effectLst/>
                <a:latin typeface="+mn-lt"/>
                <a:ea typeface="+mn-ea"/>
                <a:cs typeface="+mn-cs"/>
              </a:rPr>
              <a:t>Opportunity</a:t>
            </a:r>
            <a:r>
              <a:rPr lang="en-US" sz="1200" b="0" kern="1200" dirty="0">
                <a:solidFill>
                  <a:schemeClr val="tx1"/>
                </a:solidFill>
                <a:effectLst/>
                <a:latin typeface="+mn-lt"/>
                <a:ea typeface="+mn-ea"/>
                <a:cs typeface="+mn-cs"/>
              </a:rPr>
              <a:t> One of my opportunities is to become the manager of the company I’m currently working at. But in order for me to do that I need to gain the full set of skills plus my confidence to a higher level.</a:t>
            </a:r>
          </a:p>
          <a:p>
            <a:r>
              <a:rPr lang="en-US" sz="1200" b="1" kern="1200" dirty="0">
                <a:solidFill>
                  <a:schemeClr val="tx1"/>
                </a:solidFill>
                <a:effectLst/>
                <a:latin typeface="+mn-lt"/>
                <a:ea typeface="+mn-ea"/>
                <a:cs typeface="+mn-cs"/>
              </a:rPr>
              <a:t>Threats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 of my threats is intense competition in the field of professional career. However, I have to try to mitigate my threat with the help of my strength and opportunity (</a:t>
            </a:r>
            <a:r>
              <a:rPr lang="en-US" sz="1200" kern="1200" dirty="0" err="1">
                <a:solidFill>
                  <a:schemeClr val="tx1"/>
                </a:solidFill>
                <a:effectLst/>
                <a:latin typeface="+mn-lt"/>
                <a:ea typeface="+mn-ea"/>
                <a:cs typeface="+mn-cs"/>
              </a:rPr>
              <a:t>Vlados</a:t>
            </a:r>
            <a:r>
              <a:rPr lang="en-US" sz="1200" kern="1200" dirty="0">
                <a:solidFill>
                  <a:schemeClr val="tx1"/>
                </a:solidFill>
                <a:effectLst/>
                <a:latin typeface="+mn-lt"/>
                <a:ea typeface="+mn-ea"/>
                <a:cs typeface="+mn-cs"/>
              </a:rPr>
              <a:t>, 2019).</a:t>
            </a:r>
          </a:p>
          <a:p>
            <a:endParaRPr lang="en-US" dirty="0"/>
          </a:p>
        </p:txBody>
      </p:sp>
      <p:sp>
        <p:nvSpPr>
          <p:cNvPr id="4" name="Slide Number Placeholder 3"/>
          <p:cNvSpPr>
            <a:spLocks noGrp="1"/>
          </p:cNvSpPr>
          <p:nvPr>
            <p:ph type="sldNum" sz="quarter" idx="5"/>
          </p:nvPr>
        </p:nvSpPr>
        <p:spPr/>
        <p:txBody>
          <a:bodyPr/>
          <a:lstStyle/>
          <a:p>
            <a:fld id="{FCFE8F5A-9DB8-433F-963E-720656A573CB}" type="slidenum">
              <a:rPr lang="en-US" smtClean="0"/>
              <a:t>8</a:t>
            </a:fld>
            <a:endParaRPr lang="en-US"/>
          </a:p>
        </p:txBody>
      </p:sp>
    </p:spTree>
    <p:extLst>
      <p:ext uri="{BB962C8B-B14F-4D97-AF65-F5344CB8AC3E}">
        <p14:creationId xmlns:p14="http://schemas.microsoft.com/office/powerpoint/2010/main" val="3106677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FE8F5A-9DB8-433F-963E-720656A573CB}" type="slidenum">
              <a:rPr lang="en-US" smtClean="0"/>
              <a:t>9</a:t>
            </a:fld>
            <a:endParaRPr lang="en-US"/>
          </a:p>
        </p:txBody>
      </p:sp>
    </p:spTree>
    <p:extLst>
      <p:ext uri="{BB962C8B-B14F-4D97-AF65-F5344CB8AC3E}">
        <p14:creationId xmlns:p14="http://schemas.microsoft.com/office/powerpoint/2010/main" val="1128409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The assignment has demonstrated academic and employability skills. In addition to that, time management skills, academic writing skills, and referencing skills have also been explained. Moreover, the assignment has also included what I want to become, and the skill required for that. Along with that, SWOT analysis and a PDP have also been incorporated here.</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FCFE8F5A-9DB8-433F-963E-720656A573CB}" type="slidenum">
              <a:rPr lang="en-US" smtClean="0"/>
              <a:t>10</a:t>
            </a:fld>
            <a:endParaRPr lang="en-US"/>
          </a:p>
        </p:txBody>
      </p:sp>
    </p:spTree>
    <p:extLst>
      <p:ext uri="{BB962C8B-B14F-4D97-AF65-F5344CB8AC3E}">
        <p14:creationId xmlns:p14="http://schemas.microsoft.com/office/powerpoint/2010/main" val="29067060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FE8F5A-9DB8-433F-963E-720656A573CB}" type="slidenum">
              <a:rPr lang="en-US" smtClean="0"/>
              <a:t>11</a:t>
            </a:fld>
            <a:endParaRPr lang="en-US"/>
          </a:p>
        </p:txBody>
      </p:sp>
    </p:spTree>
    <p:extLst>
      <p:ext uri="{BB962C8B-B14F-4D97-AF65-F5344CB8AC3E}">
        <p14:creationId xmlns:p14="http://schemas.microsoft.com/office/powerpoint/2010/main" val="30639367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A54D59-0C44-441D-8535-4679CEFB42DA}"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2183724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A54D59-0C44-441D-8535-4679CEFB42DA}"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3495840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A54D59-0C44-441D-8535-4679CEFB42DA}"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2608544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A54D59-0C44-441D-8535-4679CEFB42DA}"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1648069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A54D59-0C44-441D-8535-4679CEFB42DA}" type="datetimeFigureOut">
              <a:rPr lang="en-US" smtClean="0"/>
              <a:t>12/10/2021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380685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A54D59-0C44-441D-8535-4679CEFB42DA}" type="datetimeFigureOut">
              <a:rPr lang="en-US" smtClean="0"/>
              <a:t>12/10/2021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739890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DFA54D59-0C44-441D-8535-4679CEFB42DA}" type="datetimeFigureOut">
              <a:rPr lang="en-US" smtClean="0"/>
              <a:t>12/10/2021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323207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A54D59-0C44-441D-8535-4679CEFB42DA}"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2746471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A54D59-0C44-441D-8535-4679CEFB42DA}"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730695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A54D59-0C44-441D-8535-4679CEFB42DA}"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2327805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A54D59-0C44-441D-8535-4679CEFB42DA}"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33567978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A54D59-0C44-441D-8535-4679CEFB42DA}"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D51087-5DFB-4817-A8D1-FCED5E5D3D3C}"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9124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A54D59-0C44-441D-8535-4679CEFB42DA}"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8738089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FA54D59-0C44-441D-8535-4679CEFB42DA}" type="datetimeFigureOut">
              <a:rPr lang="en-US" smtClean="0"/>
              <a:t>12/10/2021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20663380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FA54D59-0C44-441D-8535-4679CEFB42DA}" type="datetimeFigureOut">
              <a:rPr lang="en-US" smtClean="0"/>
              <a:t>12/10/2021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2783111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A54D59-0C44-441D-8535-4679CEFB42DA}"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14691704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A54D59-0C44-441D-8535-4679CEFB42DA}"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D51087-5DFB-4817-A8D1-FCED5E5D3D3C}" type="slidenum">
              <a:rPr lang="en-US" smtClean="0"/>
              <a:t>‹#›</a:t>
            </a:fld>
            <a:endParaRPr lang="en-US"/>
          </a:p>
        </p:txBody>
      </p:sp>
    </p:spTree>
    <p:extLst>
      <p:ext uri="{BB962C8B-B14F-4D97-AF65-F5344CB8AC3E}">
        <p14:creationId xmlns:p14="http://schemas.microsoft.com/office/powerpoint/2010/main" val="4170858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DFA54D59-0C44-441D-8535-4679CEFB42DA}" type="datetimeFigureOut">
              <a:rPr lang="en-US" smtClean="0"/>
              <a:t>12/10/2021</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73D51087-5DFB-4817-A8D1-FCED5E5D3D3C}" type="slidenum">
              <a:rPr lang="en-US" smtClean="0"/>
              <a:t>‹#›</a:t>
            </a:fld>
            <a:endParaRPr lang="en-US"/>
          </a:p>
        </p:txBody>
      </p:sp>
    </p:spTree>
    <p:extLst>
      <p:ext uri="{BB962C8B-B14F-4D97-AF65-F5344CB8AC3E}">
        <p14:creationId xmlns:p14="http://schemas.microsoft.com/office/powerpoint/2010/main" val="669548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37A5A-F95D-4778-B7B0-403821204B37}"/>
              </a:ext>
            </a:extLst>
          </p:cNvPr>
          <p:cNvSpPr>
            <a:spLocks noGrp="1"/>
          </p:cNvSpPr>
          <p:nvPr>
            <p:ph type="title"/>
          </p:nvPr>
        </p:nvSpPr>
        <p:spPr>
          <a:xfrm>
            <a:off x="3014021" y="574667"/>
            <a:ext cx="5206701" cy="855176"/>
          </a:xfrm>
        </p:spPr>
        <p:txBody>
          <a:bodyPr numCol="1">
            <a:noAutofit/>
          </a:bodyPr>
          <a:lstStyle/>
          <a:p>
            <a:pPr algn="just"/>
            <a:r>
              <a:rPr lang="en-US" sz="2800" dirty="0">
                <a:latin typeface="Times New Roman" panose="02020603050405020304" pitchFamily="18" charset="0"/>
                <a:cs typeface="Times New Roman" panose="02020603050405020304" pitchFamily="18" charset="0"/>
              </a:rPr>
              <a:t>      Business manager </a:t>
            </a:r>
          </a:p>
        </p:txBody>
      </p:sp>
      <p:sp>
        <p:nvSpPr>
          <p:cNvPr id="3" name="Content Placeholder 2">
            <a:extLst>
              <a:ext uri="{FF2B5EF4-FFF2-40B4-BE49-F238E27FC236}">
                <a16:creationId xmlns:a16="http://schemas.microsoft.com/office/drawing/2014/main" id="{01AB492B-4675-4A5B-8322-B89EC8180235}"/>
              </a:ext>
            </a:extLst>
          </p:cNvPr>
          <p:cNvSpPr>
            <a:spLocks noGrp="1"/>
          </p:cNvSpPr>
          <p:nvPr>
            <p:ph sz="quarter" idx="13"/>
          </p:nvPr>
        </p:nvSpPr>
        <p:spPr>
          <a:xfrm>
            <a:off x="732982" y="1429842"/>
            <a:ext cx="3862412" cy="4194343"/>
          </a:xfrm>
        </p:spPr>
        <p:txBody>
          <a:bodyPr>
            <a:normAutofit/>
          </a:bodyPr>
          <a:lstStyle/>
          <a:p>
            <a:r>
              <a:rPr lang="en-US" sz="1600" dirty="0">
                <a:latin typeface="Times New Roman" panose="02020603050405020304" pitchFamily="18" charset="0"/>
                <a:cs typeface="Times New Roman" panose="02020603050405020304" pitchFamily="18" charset="0"/>
              </a:rPr>
              <a:t>Student Name : LOREDANA ZSOFI</a:t>
            </a:r>
          </a:p>
          <a:p>
            <a:r>
              <a:rPr lang="en-US" sz="1600" dirty="0">
                <a:latin typeface="Times New Roman" panose="02020603050405020304" pitchFamily="18" charset="0"/>
                <a:cs typeface="Times New Roman" panose="02020603050405020304" pitchFamily="18" charset="0"/>
              </a:rPr>
              <a:t>Student ID : 2111130</a:t>
            </a:r>
          </a:p>
          <a:p>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Module code: bmsw4001</a:t>
            </a:r>
          </a:p>
          <a:p>
            <a:endParaRPr lang="en-US" sz="1600" dirty="0">
              <a:latin typeface="Times New Roman" panose="02020603050405020304" pitchFamily="18" charset="0"/>
              <a:cs typeface="Times New Roman" panose="02020603050405020304" pitchFamily="18" charset="0"/>
            </a:endParaRPr>
          </a:p>
          <a:p>
            <a:endParaRPr lang="en-US" sz="1600" dirty="0">
              <a:latin typeface="Times New Roman" panose="02020603050405020304" pitchFamily="18" charset="0"/>
              <a:cs typeface="Times New Roman" panose="02020603050405020304" pitchFamily="18" charset="0"/>
            </a:endParaRPr>
          </a:p>
          <a:p>
            <a:endParaRPr lang="en-US" sz="1600" dirty="0">
              <a:latin typeface="Times New Roman" panose="02020603050405020304" pitchFamily="18" charset="0"/>
              <a:cs typeface="Times New Roman" panose="02020603050405020304" pitchFamily="18" charset="0"/>
            </a:endParaRPr>
          </a:p>
          <a:p>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Lecturer: </a:t>
            </a:r>
            <a:r>
              <a:rPr lang="en-US" sz="1600" dirty="0" err="1">
                <a:latin typeface="Times New Roman" panose="02020603050405020304" pitchFamily="18" charset="0"/>
                <a:cs typeface="Times New Roman" panose="02020603050405020304" pitchFamily="18" charset="0"/>
              </a:rPr>
              <a:t>soban</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sadiq</a:t>
            </a:r>
            <a:endParaRPr lang="en-US" sz="1600" dirty="0">
              <a:latin typeface="Times New Roman" panose="02020603050405020304" pitchFamily="18" charset="0"/>
              <a:cs typeface="Times New Roman" panose="02020603050405020304" pitchFamily="18" charset="0"/>
            </a:endParaRPr>
          </a:p>
        </p:txBody>
      </p:sp>
      <p:pic>
        <p:nvPicPr>
          <p:cNvPr id="2050" name="Picture 2" descr="IT Careers: 10 Job Skills in High Demand This Year - InformationWeek">
            <a:extLst>
              <a:ext uri="{FF2B5EF4-FFF2-40B4-BE49-F238E27FC236}">
                <a16:creationId xmlns:a16="http://schemas.microsoft.com/office/drawing/2014/main" id="{22B8FC62-895D-46C2-B7D0-EB741148BF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48407" y="2022774"/>
            <a:ext cx="4965432" cy="2812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6084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1EBD1-8834-4599-BF21-A5D58F8452AF}"/>
              </a:ext>
            </a:extLst>
          </p:cNvPr>
          <p:cNvSpPr>
            <a:spLocks noGrp="1"/>
          </p:cNvSpPr>
          <p:nvPr>
            <p:ph type="title"/>
          </p:nvPr>
        </p:nvSpPr>
        <p:spPr>
          <a:xfrm>
            <a:off x="798162" y="0"/>
            <a:ext cx="10364451" cy="1596177"/>
          </a:xfrm>
        </p:spPr>
        <p:txBody>
          <a:bodyPr/>
          <a:lstStyle/>
          <a:p>
            <a:r>
              <a:rPr lang="en-US"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DAB3A4F1-1CC1-46A8-9F56-54BEE11CD5A4}"/>
              </a:ext>
            </a:extLst>
          </p:cNvPr>
          <p:cNvSpPr>
            <a:spLocks noGrp="1"/>
          </p:cNvSpPr>
          <p:nvPr>
            <p:ph sz="quarter" idx="13"/>
          </p:nvPr>
        </p:nvSpPr>
        <p:spPr>
          <a:xfrm>
            <a:off x="798162" y="1596176"/>
            <a:ext cx="9701671" cy="4941257"/>
          </a:xfrm>
        </p:spPr>
        <p:txBody>
          <a:bodyPr>
            <a:normAutofit fontScale="92500" lnSpcReduction="10000"/>
          </a:bodyPr>
          <a:lstStyle/>
          <a:p>
            <a:pPr algn="just">
              <a:lnSpc>
                <a:spcPct val="220000"/>
              </a:lnSpc>
            </a:pPr>
            <a:r>
              <a:rPr lang="en-US" sz="1400" dirty="0">
                <a:latin typeface="Times New Roman" panose="02020603050405020304" pitchFamily="18" charset="0"/>
                <a:cs typeface="Times New Roman" panose="02020603050405020304" pitchFamily="18" charset="0"/>
              </a:rPr>
              <a:t>Introduction…………………………………………..3</a:t>
            </a:r>
          </a:p>
          <a:p>
            <a:pPr algn="just">
              <a:lnSpc>
                <a:spcPct val="220000"/>
              </a:lnSpc>
            </a:pPr>
            <a:r>
              <a:rPr lang="en-US" sz="1400" dirty="0">
                <a:latin typeface="Times New Roman" panose="02020603050405020304" pitchFamily="18" charset="0"/>
                <a:cs typeface="Times New Roman" panose="02020603050405020304" pitchFamily="18" charset="0"/>
              </a:rPr>
              <a:t>Academic and employability skills…………………4</a:t>
            </a:r>
          </a:p>
          <a:p>
            <a:pPr algn="just">
              <a:lnSpc>
                <a:spcPct val="220000"/>
              </a:lnSpc>
            </a:pPr>
            <a:r>
              <a:rPr lang="en-US" sz="1400" dirty="0">
                <a:latin typeface="Times New Roman" panose="02020603050405020304" pitchFamily="18" charset="0"/>
                <a:cs typeface="Times New Roman" panose="02020603050405020304" pitchFamily="18" charset="0"/>
              </a:rPr>
              <a:t> Importance of these skills…………………………...5</a:t>
            </a:r>
          </a:p>
          <a:p>
            <a:pPr algn="just">
              <a:lnSpc>
                <a:spcPct val="220000"/>
              </a:lnSpc>
            </a:pPr>
            <a:r>
              <a:rPr lang="en-US" sz="1400" dirty="0">
                <a:latin typeface="Times New Roman" panose="02020603050405020304" pitchFamily="18" charset="0"/>
                <a:cs typeface="Times New Roman" panose="02020603050405020304" pitchFamily="18" charset="0"/>
              </a:rPr>
              <a:t>My intended Career plan………………………………..6</a:t>
            </a:r>
          </a:p>
          <a:p>
            <a:pPr algn="just">
              <a:lnSpc>
                <a:spcPct val="220000"/>
              </a:lnSpc>
            </a:pPr>
            <a:r>
              <a:rPr lang="en-US" sz="1400" dirty="0">
                <a:latin typeface="Times New Roman" panose="02020603050405020304" pitchFamily="18" charset="0"/>
                <a:cs typeface="Times New Roman" panose="02020603050405020304" pitchFamily="18" charset="0"/>
              </a:rPr>
              <a:t>Skill required…………………………………………..7</a:t>
            </a:r>
          </a:p>
          <a:p>
            <a:pPr algn="just">
              <a:lnSpc>
                <a:spcPct val="220000"/>
              </a:lnSpc>
            </a:pPr>
            <a:r>
              <a:rPr lang="en-US" sz="1400" dirty="0">
                <a:latin typeface="Times New Roman" panose="02020603050405020304" pitchFamily="18" charset="0"/>
                <a:cs typeface="Times New Roman" panose="02020603050405020304" pitchFamily="18" charset="0"/>
              </a:rPr>
              <a:t>SWOT analysis…………………………………………8</a:t>
            </a:r>
          </a:p>
          <a:p>
            <a:pPr algn="just">
              <a:lnSpc>
                <a:spcPct val="220000"/>
              </a:lnSpc>
            </a:pPr>
            <a:r>
              <a:rPr lang="en-US" sz="1400" dirty="0">
                <a:latin typeface="Times New Roman" panose="02020603050405020304" pitchFamily="18" charset="0"/>
                <a:cs typeface="Times New Roman" panose="02020603050405020304" pitchFamily="18" charset="0"/>
              </a:rPr>
              <a:t>PDP………………………………………………………..9</a:t>
            </a:r>
          </a:p>
          <a:p>
            <a:pPr algn="just">
              <a:lnSpc>
                <a:spcPct val="220000"/>
              </a:lnSpc>
            </a:pPr>
            <a:r>
              <a:rPr lang="en-US" sz="1400" dirty="0">
                <a:latin typeface="Times New Roman" panose="02020603050405020304" pitchFamily="18" charset="0"/>
                <a:cs typeface="Times New Roman" panose="02020603050405020304" pitchFamily="18" charset="0"/>
              </a:rPr>
              <a:t>Conclusion……………………………………………10</a:t>
            </a:r>
          </a:p>
          <a:p>
            <a:pPr algn="just">
              <a:lnSpc>
                <a:spcPct val="220000"/>
              </a:lnSpc>
            </a:pPr>
            <a:r>
              <a:rPr lang="en-US" sz="1400" dirty="0">
                <a:latin typeface="Times New Roman" panose="02020603050405020304" pitchFamily="18" charset="0"/>
                <a:cs typeface="Times New Roman" panose="02020603050405020304" pitchFamily="18" charset="0"/>
              </a:rPr>
              <a:t>References………………………………………………11</a:t>
            </a:r>
          </a:p>
          <a:p>
            <a:pPr algn="just">
              <a:lnSpc>
                <a:spcPct val="220000"/>
              </a:lnSpc>
            </a:pPr>
            <a:endParaRPr lang="en-US" sz="1400" dirty="0">
              <a:latin typeface="Times New Roman" panose="02020603050405020304" pitchFamily="18" charset="0"/>
              <a:cs typeface="Times New Roman" panose="02020603050405020304" pitchFamily="18" charset="0"/>
            </a:endParaRPr>
          </a:p>
          <a:p>
            <a:pPr algn="just">
              <a:lnSpc>
                <a:spcPct val="220000"/>
              </a:lnSpc>
            </a:pPr>
            <a:endParaRPr lang="en-US" sz="1400" dirty="0">
              <a:latin typeface="Times New Roman" panose="02020603050405020304" pitchFamily="18" charset="0"/>
              <a:cs typeface="Times New Roman" panose="02020603050405020304" pitchFamily="18" charset="0"/>
            </a:endParaRPr>
          </a:p>
          <a:p>
            <a:endParaRPr lang="en-US" sz="1400" dirty="0"/>
          </a:p>
          <a:p>
            <a:endParaRPr lang="en-US" sz="1400" dirty="0"/>
          </a:p>
        </p:txBody>
      </p:sp>
    </p:spTree>
    <p:extLst>
      <p:ext uri="{BB962C8B-B14F-4D97-AF65-F5344CB8AC3E}">
        <p14:creationId xmlns:p14="http://schemas.microsoft.com/office/powerpoint/2010/main" val="17927353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361E5-D1C6-4ED7-82F4-B11D678E6482}"/>
              </a:ext>
            </a:extLst>
          </p:cNvPr>
          <p:cNvSpPr>
            <a:spLocks noGrp="1"/>
          </p:cNvSpPr>
          <p:nvPr>
            <p:ph type="ctrTitle"/>
          </p:nvPr>
        </p:nvSpPr>
        <p:spPr>
          <a:xfrm>
            <a:off x="3294062" y="-683106"/>
            <a:ext cx="8689976" cy="2509213"/>
          </a:xfrm>
        </p:spPr>
        <p:txBody>
          <a:bodyPr/>
          <a:lstStyle/>
          <a:p>
            <a:r>
              <a:rPr lang="en-US" sz="4000" b="1" dirty="0">
                <a:latin typeface="Times New Roman" panose="02020603050405020304" pitchFamily="18" charset="0"/>
                <a:cs typeface="Times New Roman" panose="02020603050405020304" pitchFamily="18" charset="0"/>
              </a:rPr>
              <a:t>Introduction</a:t>
            </a:r>
            <a:br>
              <a:rPr lang="en-US" b="1" dirty="0"/>
            </a:br>
            <a:endParaRPr lang="en-US" dirty="0"/>
          </a:p>
        </p:txBody>
      </p:sp>
      <p:sp>
        <p:nvSpPr>
          <p:cNvPr id="3" name="Subtitle 2">
            <a:extLst>
              <a:ext uri="{FF2B5EF4-FFF2-40B4-BE49-F238E27FC236}">
                <a16:creationId xmlns:a16="http://schemas.microsoft.com/office/drawing/2014/main" id="{B3C1FB36-DB40-41E6-8875-38E136C23D28}"/>
              </a:ext>
            </a:extLst>
          </p:cNvPr>
          <p:cNvSpPr>
            <a:spLocks noGrp="1"/>
          </p:cNvSpPr>
          <p:nvPr>
            <p:ph type="subTitle" idx="1"/>
          </p:nvPr>
        </p:nvSpPr>
        <p:spPr>
          <a:xfrm>
            <a:off x="6933459" y="1338309"/>
            <a:ext cx="4466317" cy="3251446"/>
          </a:xfrm>
        </p:spPr>
        <p:txBody>
          <a:bodyPr>
            <a:normAutofit/>
          </a:bodyPr>
          <a:lstStyle/>
          <a:p>
            <a:pPr marL="342900" indent="-342900" algn="just">
              <a:lnSpc>
                <a:spcPct val="220000"/>
              </a:lnSpc>
              <a:buFont typeface="Arial" panose="020B0604020202020204" pitchFamily="34" charset="0"/>
              <a:buChar char="•"/>
            </a:pPr>
            <a:r>
              <a:rPr lang="en-US" sz="1100" dirty="0">
                <a:latin typeface="Times New Roman" panose="02020603050405020304" pitchFamily="18" charset="0"/>
                <a:cs typeface="Times New Roman" panose="02020603050405020304" pitchFamily="18" charset="0"/>
              </a:rPr>
              <a:t>The assignment will explain academic and employability skills that describe time management skills, academic writing skills, referencing skills. </a:t>
            </a:r>
          </a:p>
          <a:p>
            <a:pPr marL="342900" indent="-342900" algn="just">
              <a:lnSpc>
                <a:spcPct val="220000"/>
              </a:lnSpc>
              <a:buFont typeface="Arial" panose="020B0604020202020204" pitchFamily="34" charset="0"/>
              <a:buChar char="•"/>
            </a:pPr>
            <a:r>
              <a:rPr lang="en-US" sz="1100" dirty="0">
                <a:latin typeface="Times New Roman" panose="02020603050405020304" pitchFamily="18" charset="0"/>
                <a:cs typeface="Times New Roman" panose="02020603050405020304" pitchFamily="18" charset="0"/>
              </a:rPr>
              <a:t>the importance of those skills will also be mentioned here.</a:t>
            </a:r>
          </a:p>
        </p:txBody>
      </p:sp>
      <p:pic>
        <p:nvPicPr>
          <p:cNvPr id="1026" name="Picture 2" descr="Top 20 Must-Have Skills to Put on Your Resume | FlexJobs">
            <a:extLst>
              <a:ext uri="{FF2B5EF4-FFF2-40B4-BE49-F238E27FC236}">
                <a16:creationId xmlns:a16="http://schemas.microsoft.com/office/drawing/2014/main" id="{B2B5704C-1324-499D-917A-1A5609697DC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462596"/>
            <a:ext cx="6596109" cy="508024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80C39F32-18E4-42B7-B1B6-A4E87E388229}"/>
              </a:ext>
            </a:extLst>
          </p:cNvPr>
          <p:cNvSpPr/>
          <p:nvPr/>
        </p:nvSpPr>
        <p:spPr>
          <a:xfrm>
            <a:off x="2480430" y="6581001"/>
            <a:ext cx="1037463" cy="276999"/>
          </a:xfrm>
          <a:prstGeom prst="rect">
            <a:avLst/>
          </a:prstGeom>
        </p:spPr>
        <p:txBody>
          <a:bodyPr wrap="none">
            <a:spAutoFit/>
          </a:bodyPr>
          <a:lstStyle/>
          <a:p>
            <a:r>
              <a:rPr lang="en-US" sz="1200" dirty="0">
                <a:latin typeface="Times New Roman" panose="02020603050405020304" pitchFamily="18" charset="0"/>
                <a:ea typeface="Calibri" panose="020F0502020204030204" pitchFamily="34" charset="0"/>
              </a:rPr>
              <a:t>(Pettit, 2020).</a:t>
            </a:r>
            <a:endParaRPr lang="en-US" sz="1200" dirty="0"/>
          </a:p>
        </p:txBody>
      </p:sp>
    </p:spTree>
    <p:extLst>
      <p:ext uri="{BB962C8B-B14F-4D97-AF65-F5344CB8AC3E}">
        <p14:creationId xmlns:p14="http://schemas.microsoft.com/office/powerpoint/2010/main" val="326710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C29B8-3455-4904-805F-038587D1CE2C}"/>
              </a:ext>
            </a:extLst>
          </p:cNvPr>
          <p:cNvSpPr>
            <a:spLocks noGrp="1"/>
          </p:cNvSpPr>
          <p:nvPr>
            <p:ph type="title"/>
          </p:nvPr>
        </p:nvSpPr>
        <p:spPr>
          <a:xfrm>
            <a:off x="2947386" y="352187"/>
            <a:ext cx="8108898" cy="1201405"/>
          </a:xfrm>
        </p:spPr>
        <p:txBody>
          <a:bodyPr/>
          <a:lstStyle/>
          <a:p>
            <a:pPr algn="just"/>
            <a:r>
              <a:rPr lang="en-US" b="1" dirty="0"/>
              <a:t>Academic and employability skills</a:t>
            </a:r>
            <a:br>
              <a:rPr lang="en-US" b="1" dirty="0"/>
            </a:br>
            <a:endParaRPr lang="en-US" dirty="0"/>
          </a:p>
        </p:txBody>
      </p:sp>
      <p:sp>
        <p:nvSpPr>
          <p:cNvPr id="4" name="TextBox 3">
            <a:extLst>
              <a:ext uri="{FF2B5EF4-FFF2-40B4-BE49-F238E27FC236}">
                <a16:creationId xmlns:a16="http://schemas.microsoft.com/office/drawing/2014/main" id="{51010226-1A9F-4223-A42F-0CA41B69C4D5}"/>
              </a:ext>
            </a:extLst>
          </p:cNvPr>
          <p:cNvSpPr txBox="1"/>
          <p:nvPr/>
        </p:nvSpPr>
        <p:spPr>
          <a:xfrm>
            <a:off x="790113" y="2221719"/>
            <a:ext cx="2610035" cy="584775"/>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Time management skills</a:t>
            </a:r>
            <a:endParaRPr lang="en-US" sz="1400" dirty="0">
              <a:latin typeface="Times New Roman" panose="02020603050405020304" pitchFamily="18" charset="0"/>
              <a:cs typeface="Times New Roman" panose="02020603050405020304" pitchFamily="18" charset="0"/>
            </a:endParaRPr>
          </a:p>
          <a:p>
            <a:endParaRPr lang="en-US" dirty="0"/>
          </a:p>
        </p:txBody>
      </p:sp>
      <p:sp>
        <p:nvSpPr>
          <p:cNvPr id="5" name="Oval 4">
            <a:extLst>
              <a:ext uri="{FF2B5EF4-FFF2-40B4-BE49-F238E27FC236}">
                <a16:creationId xmlns:a16="http://schemas.microsoft.com/office/drawing/2014/main" id="{FC959D8C-E3EE-460B-871C-DDC356EDD646}"/>
              </a:ext>
            </a:extLst>
          </p:cNvPr>
          <p:cNvSpPr/>
          <p:nvPr/>
        </p:nvSpPr>
        <p:spPr>
          <a:xfrm>
            <a:off x="284085" y="2902998"/>
            <a:ext cx="3116063" cy="31870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Time management is an essential skill in terms of academics and employability. </a:t>
            </a:r>
          </a:p>
        </p:txBody>
      </p:sp>
      <p:sp>
        <p:nvSpPr>
          <p:cNvPr id="6" name="TextBox 5">
            <a:extLst>
              <a:ext uri="{FF2B5EF4-FFF2-40B4-BE49-F238E27FC236}">
                <a16:creationId xmlns:a16="http://schemas.microsoft.com/office/drawing/2014/main" id="{29F4031C-BACF-449D-8B3E-E88455864754}"/>
              </a:ext>
            </a:extLst>
          </p:cNvPr>
          <p:cNvSpPr txBox="1"/>
          <p:nvPr/>
        </p:nvSpPr>
        <p:spPr>
          <a:xfrm>
            <a:off x="4897514" y="4453302"/>
            <a:ext cx="2396971" cy="584775"/>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Academic writing skill</a:t>
            </a:r>
            <a:endParaRPr lang="en-US" sz="1400" dirty="0">
              <a:latin typeface="Times New Roman" panose="02020603050405020304" pitchFamily="18" charset="0"/>
              <a:cs typeface="Times New Roman" panose="02020603050405020304" pitchFamily="18" charset="0"/>
            </a:endParaRPr>
          </a:p>
          <a:p>
            <a:endParaRPr lang="en-US" dirty="0"/>
          </a:p>
        </p:txBody>
      </p:sp>
      <p:sp>
        <p:nvSpPr>
          <p:cNvPr id="7" name="Rectangle: Rounded Corners 6">
            <a:extLst>
              <a:ext uri="{FF2B5EF4-FFF2-40B4-BE49-F238E27FC236}">
                <a16:creationId xmlns:a16="http://schemas.microsoft.com/office/drawing/2014/main" id="{143769A6-87DA-4CCD-92B2-F27983020DC1}"/>
              </a:ext>
            </a:extLst>
          </p:cNvPr>
          <p:cNvSpPr/>
          <p:nvPr/>
        </p:nvSpPr>
        <p:spPr>
          <a:xfrm>
            <a:off x="3764131" y="5038077"/>
            <a:ext cx="4900474" cy="172226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Academic writing skill demonstrates the process of formal writing that has been used in many universities and publications (</a:t>
            </a:r>
            <a:r>
              <a:rPr lang="en-US" sz="1600" dirty="0" err="1">
                <a:latin typeface="Times New Roman" panose="02020603050405020304" pitchFamily="18" charset="0"/>
                <a:cs typeface="Times New Roman" panose="02020603050405020304" pitchFamily="18" charset="0"/>
              </a:rPr>
              <a:t>Teoli</a:t>
            </a:r>
            <a:r>
              <a:rPr lang="en-US" sz="1600" dirty="0">
                <a:latin typeface="Times New Roman" panose="02020603050405020304" pitchFamily="18" charset="0"/>
                <a:cs typeface="Times New Roman" panose="02020603050405020304" pitchFamily="18" charset="0"/>
              </a:rPr>
              <a:t>, 2019). </a:t>
            </a:r>
          </a:p>
        </p:txBody>
      </p:sp>
      <p:sp>
        <p:nvSpPr>
          <p:cNvPr id="9" name="TextBox 8">
            <a:extLst>
              <a:ext uri="{FF2B5EF4-FFF2-40B4-BE49-F238E27FC236}">
                <a16:creationId xmlns:a16="http://schemas.microsoft.com/office/drawing/2014/main" id="{46F5723E-E643-4635-98A7-FF2337F94755}"/>
              </a:ext>
            </a:extLst>
          </p:cNvPr>
          <p:cNvSpPr txBox="1"/>
          <p:nvPr/>
        </p:nvSpPr>
        <p:spPr>
          <a:xfrm>
            <a:off x="9972582" y="2065866"/>
            <a:ext cx="2219418" cy="584775"/>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Referencing skill</a:t>
            </a:r>
            <a:endParaRPr lang="en-US" sz="1400" dirty="0">
              <a:latin typeface="Times New Roman" panose="02020603050405020304" pitchFamily="18" charset="0"/>
              <a:cs typeface="Times New Roman" panose="02020603050405020304" pitchFamily="18" charset="0"/>
            </a:endParaRPr>
          </a:p>
          <a:p>
            <a:endParaRPr lang="en-US" dirty="0"/>
          </a:p>
        </p:txBody>
      </p:sp>
      <p:sp>
        <p:nvSpPr>
          <p:cNvPr id="10" name="Oval 9">
            <a:extLst>
              <a:ext uri="{FF2B5EF4-FFF2-40B4-BE49-F238E27FC236}">
                <a16:creationId xmlns:a16="http://schemas.microsoft.com/office/drawing/2014/main" id="{5342E52B-A7A0-4364-9E7A-D90CB4CC668E}"/>
              </a:ext>
            </a:extLst>
          </p:cNvPr>
          <p:cNvSpPr/>
          <p:nvPr/>
        </p:nvSpPr>
        <p:spPr>
          <a:xfrm>
            <a:off x="9223900" y="2584552"/>
            <a:ext cx="2805344" cy="31870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Referencing skill is one of the foremost skills that define the justification of the authenticity of any particular piece of writing. </a:t>
            </a:r>
          </a:p>
        </p:txBody>
      </p:sp>
      <p:pic>
        <p:nvPicPr>
          <p:cNvPr id="3074" name="Picture 2" descr="How the improvement of long-term employability skills can decrease  unemployment rates in Europe - Institute of Entrepreneurship Development">
            <a:extLst>
              <a:ext uri="{FF2B5EF4-FFF2-40B4-BE49-F238E27FC236}">
                <a16:creationId xmlns:a16="http://schemas.microsoft.com/office/drawing/2014/main" id="{DA32C761-282D-43AA-92F3-F39C1713E7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1167" y="1095711"/>
            <a:ext cx="5459307" cy="293475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FB840F44-5F9C-4931-B97A-808C64E2CF29}"/>
              </a:ext>
            </a:extLst>
          </p:cNvPr>
          <p:cNvSpPr/>
          <p:nvPr/>
        </p:nvSpPr>
        <p:spPr>
          <a:xfrm>
            <a:off x="5831764" y="4047289"/>
            <a:ext cx="960519" cy="261610"/>
          </a:xfrm>
          <a:prstGeom prst="rect">
            <a:avLst/>
          </a:prstGeom>
        </p:spPr>
        <p:txBody>
          <a:bodyPr wrap="none">
            <a:spAutoFit/>
          </a:bodyPr>
          <a:lstStyle/>
          <a:p>
            <a:r>
              <a:rPr lang="en-US" sz="1100" dirty="0">
                <a:latin typeface="Times New Roman" panose="02020603050405020304" pitchFamily="18" charset="0"/>
                <a:ea typeface="Calibri" panose="020F0502020204030204" pitchFamily="34" charset="0"/>
              </a:rPr>
              <a:t>(Pettit, 2020).</a:t>
            </a:r>
            <a:endParaRPr lang="en-US" sz="1100" dirty="0"/>
          </a:p>
        </p:txBody>
      </p:sp>
    </p:spTree>
    <p:extLst>
      <p:ext uri="{BB962C8B-B14F-4D97-AF65-F5344CB8AC3E}">
        <p14:creationId xmlns:p14="http://schemas.microsoft.com/office/powerpoint/2010/main" val="1437644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323F7-E15C-4DD8-83D0-E914FF3F5793}"/>
              </a:ext>
            </a:extLst>
          </p:cNvPr>
          <p:cNvSpPr>
            <a:spLocks noGrp="1"/>
          </p:cNvSpPr>
          <p:nvPr>
            <p:ph type="title"/>
          </p:nvPr>
        </p:nvSpPr>
        <p:spPr>
          <a:xfrm>
            <a:off x="1398426" y="555223"/>
            <a:ext cx="9395147" cy="340538"/>
          </a:xfrm>
        </p:spPr>
        <p:txBody>
          <a:bodyPr>
            <a:normAutofit fontScale="90000"/>
          </a:bodyPr>
          <a:lstStyle/>
          <a:p>
            <a:r>
              <a:rPr lang="en-US" b="1" dirty="0"/>
              <a:t>Academic and employability skills</a:t>
            </a:r>
            <a:endParaRPr lang="en-US" dirty="0"/>
          </a:p>
        </p:txBody>
      </p:sp>
      <p:sp>
        <p:nvSpPr>
          <p:cNvPr id="4" name="TextBox 3">
            <a:extLst>
              <a:ext uri="{FF2B5EF4-FFF2-40B4-BE49-F238E27FC236}">
                <a16:creationId xmlns:a16="http://schemas.microsoft.com/office/drawing/2014/main" id="{711880CB-79AD-498C-8602-27CD1A0C4C11}"/>
              </a:ext>
            </a:extLst>
          </p:cNvPr>
          <p:cNvSpPr txBox="1"/>
          <p:nvPr/>
        </p:nvSpPr>
        <p:spPr>
          <a:xfrm>
            <a:off x="4412203" y="935239"/>
            <a:ext cx="3888419" cy="984885"/>
          </a:xfrm>
          <a:prstGeom prst="rect">
            <a:avLst/>
          </a:prstGeom>
          <a:noFill/>
        </p:spPr>
        <p:txBody>
          <a:bodyPr wrap="square" rtlCol="0">
            <a:spAutoFit/>
          </a:bodyPr>
          <a:lstStyle/>
          <a:p>
            <a:pPr algn="just">
              <a:lnSpc>
                <a:spcPct val="200000"/>
              </a:lnSpc>
            </a:pPr>
            <a:r>
              <a:rPr lang="en-US" sz="2000" b="1" dirty="0">
                <a:latin typeface="Times New Roman" panose="02020603050405020304" pitchFamily="18" charset="0"/>
                <a:cs typeface="Times New Roman" panose="02020603050405020304" pitchFamily="18" charset="0"/>
              </a:rPr>
              <a:t>Importance of these skills </a:t>
            </a:r>
          </a:p>
          <a:p>
            <a:endParaRPr lang="en-US" dirty="0"/>
          </a:p>
        </p:txBody>
      </p:sp>
      <p:sp>
        <p:nvSpPr>
          <p:cNvPr id="5" name="TextBox 4">
            <a:extLst>
              <a:ext uri="{FF2B5EF4-FFF2-40B4-BE49-F238E27FC236}">
                <a16:creationId xmlns:a16="http://schemas.microsoft.com/office/drawing/2014/main" id="{2F5537A7-77E4-4885-BC81-026167289521}"/>
              </a:ext>
            </a:extLst>
          </p:cNvPr>
          <p:cNvSpPr txBox="1"/>
          <p:nvPr/>
        </p:nvSpPr>
        <p:spPr>
          <a:xfrm>
            <a:off x="142044" y="2476870"/>
            <a:ext cx="2139518" cy="523220"/>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Importance of time management skills</a:t>
            </a:r>
            <a:endParaRPr lang="en-US" sz="1400" dirty="0">
              <a:latin typeface="Times New Roman" panose="02020603050405020304" pitchFamily="18" charset="0"/>
              <a:cs typeface="Times New Roman" panose="02020603050405020304" pitchFamily="18" charset="0"/>
            </a:endParaRPr>
          </a:p>
        </p:txBody>
      </p:sp>
      <p:sp>
        <p:nvSpPr>
          <p:cNvPr id="6" name="Rectangle: Rounded Corners 5">
            <a:extLst>
              <a:ext uri="{FF2B5EF4-FFF2-40B4-BE49-F238E27FC236}">
                <a16:creationId xmlns:a16="http://schemas.microsoft.com/office/drawing/2014/main" id="{7B29FD9F-CAF7-452F-AEA1-832374AA695A}"/>
              </a:ext>
            </a:extLst>
          </p:cNvPr>
          <p:cNvSpPr/>
          <p:nvPr/>
        </p:nvSpPr>
        <p:spPr>
          <a:xfrm>
            <a:off x="74835" y="3195399"/>
            <a:ext cx="1873188" cy="35427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Time management enhances efficiency.</a:t>
            </a:r>
          </a:p>
          <a:p>
            <a:pPr marL="285750" indent="-285750" algn="just">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It also enhances the ability to make decisions through self-discipline.</a:t>
            </a:r>
          </a:p>
        </p:txBody>
      </p:sp>
      <p:sp>
        <p:nvSpPr>
          <p:cNvPr id="7" name="TextBox 6">
            <a:extLst>
              <a:ext uri="{FF2B5EF4-FFF2-40B4-BE49-F238E27FC236}">
                <a16:creationId xmlns:a16="http://schemas.microsoft.com/office/drawing/2014/main" id="{CB025A82-531C-4878-8096-53FE8EAE2669}"/>
              </a:ext>
            </a:extLst>
          </p:cNvPr>
          <p:cNvSpPr txBox="1"/>
          <p:nvPr/>
        </p:nvSpPr>
        <p:spPr>
          <a:xfrm>
            <a:off x="4567561" y="4674387"/>
            <a:ext cx="3577701" cy="584775"/>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Importance of academic writing skills</a:t>
            </a:r>
            <a:endParaRPr lang="en-US" sz="1400" dirty="0">
              <a:latin typeface="Times New Roman" panose="02020603050405020304" pitchFamily="18" charset="0"/>
              <a:cs typeface="Times New Roman" panose="02020603050405020304" pitchFamily="18" charset="0"/>
            </a:endParaRPr>
          </a:p>
          <a:p>
            <a:endParaRPr lang="en-US" dirty="0"/>
          </a:p>
        </p:txBody>
      </p:sp>
      <p:sp>
        <p:nvSpPr>
          <p:cNvPr id="8" name="Rectangle: Rounded Corners 7">
            <a:extLst>
              <a:ext uri="{FF2B5EF4-FFF2-40B4-BE49-F238E27FC236}">
                <a16:creationId xmlns:a16="http://schemas.microsoft.com/office/drawing/2014/main" id="{6173A977-0B60-4C8B-BF78-971688E29482}"/>
              </a:ext>
            </a:extLst>
          </p:cNvPr>
          <p:cNvSpPr/>
          <p:nvPr/>
        </p:nvSpPr>
        <p:spPr>
          <a:xfrm>
            <a:off x="4021586" y="5064710"/>
            <a:ext cx="4279036" cy="16734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Academic writing is important as it helps in language development.</a:t>
            </a:r>
          </a:p>
          <a:p>
            <a:pPr marL="285750" indent="-285750" algn="just">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Moreover, it also enhances the vocabulary along with reduces grammatical error (GURL, 2017).</a:t>
            </a:r>
          </a:p>
        </p:txBody>
      </p:sp>
      <p:sp>
        <p:nvSpPr>
          <p:cNvPr id="9" name="TextBox 8">
            <a:extLst>
              <a:ext uri="{FF2B5EF4-FFF2-40B4-BE49-F238E27FC236}">
                <a16:creationId xmlns:a16="http://schemas.microsoft.com/office/drawing/2014/main" id="{2DF41E19-4B37-4609-824A-888B42077BB4}"/>
              </a:ext>
            </a:extLst>
          </p:cNvPr>
          <p:cNvSpPr txBox="1"/>
          <p:nvPr/>
        </p:nvSpPr>
        <p:spPr>
          <a:xfrm>
            <a:off x="9732884" y="2505108"/>
            <a:ext cx="2317072" cy="800219"/>
          </a:xfrm>
          <a:prstGeom prst="rect">
            <a:avLst/>
          </a:prstGeom>
          <a:noFill/>
        </p:spPr>
        <p:txBody>
          <a:bodyPr wrap="square" rtlCol="0">
            <a:spAutoFit/>
          </a:bodyPr>
          <a:lstStyle/>
          <a:p>
            <a:pPr algn="just"/>
            <a:r>
              <a:rPr lang="en-US" sz="1400" b="1" dirty="0">
                <a:latin typeface="Times New Roman" panose="02020603050405020304" pitchFamily="18" charset="0"/>
                <a:cs typeface="Times New Roman" panose="02020603050405020304" pitchFamily="18" charset="0"/>
              </a:rPr>
              <a:t>Importance of referencing skill</a:t>
            </a:r>
            <a:endParaRPr lang="en-US" sz="1400" dirty="0">
              <a:latin typeface="Times New Roman" panose="02020603050405020304" pitchFamily="18" charset="0"/>
              <a:cs typeface="Times New Roman" panose="02020603050405020304" pitchFamily="18" charset="0"/>
            </a:endParaRPr>
          </a:p>
          <a:p>
            <a:endParaRPr lang="en-US" dirty="0"/>
          </a:p>
        </p:txBody>
      </p:sp>
      <p:sp>
        <p:nvSpPr>
          <p:cNvPr id="10" name="Rectangle: Rounded Corners 9">
            <a:extLst>
              <a:ext uri="{FF2B5EF4-FFF2-40B4-BE49-F238E27FC236}">
                <a16:creationId xmlns:a16="http://schemas.microsoft.com/office/drawing/2014/main" id="{D8D1931A-938F-4E5B-A793-53EE24E77EC3}"/>
              </a:ext>
            </a:extLst>
          </p:cNvPr>
          <p:cNvSpPr/>
          <p:nvPr/>
        </p:nvSpPr>
        <p:spPr>
          <a:xfrm>
            <a:off x="9732884" y="3429000"/>
            <a:ext cx="2384281" cy="330915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proper referencing helps in avoiding plagiarism.</a:t>
            </a:r>
          </a:p>
          <a:p>
            <a:pPr marL="285750" indent="-285750" algn="just">
              <a:lnSpc>
                <a:spcPct val="20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It is also important to understand the authenticity of any individual writing.</a:t>
            </a:r>
          </a:p>
        </p:txBody>
      </p:sp>
      <p:pic>
        <p:nvPicPr>
          <p:cNvPr id="4098" name="Picture 2" descr="Top 10 IT Skills for 2019 | Technojobs UK">
            <a:extLst>
              <a:ext uri="{FF2B5EF4-FFF2-40B4-BE49-F238E27FC236}">
                <a16:creationId xmlns:a16="http://schemas.microsoft.com/office/drawing/2014/main" id="{D9DD5957-B335-47F4-A415-304A9B8F20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6343" y="1634654"/>
            <a:ext cx="6119311" cy="2647114"/>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A7FF8820-BAF3-470F-8237-6458BBFB4E0A}"/>
              </a:ext>
            </a:extLst>
          </p:cNvPr>
          <p:cNvSpPr/>
          <p:nvPr/>
        </p:nvSpPr>
        <p:spPr>
          <a:xfrm>
            <a:off x="5243843" y="4335342"/>
            <a:ext cx="1199367" cy="276999"/>
          </a:xfrm>
          <a:prstGeom prst="rect">
            <a:avLst/>
          </a:prstGeom>
        </p:spPr>
        <p:txBody>
          <a:bodyPr wrap="none">
            <a:spAutoFit/>
          </a:bodyPr>
          <a:lstStyle/>
          <a:p>
            <a:r>
              <a:rPr lang="en-US" sz="1200" dirty="0">
                <a:latin typeface="Times New Roman" panose="02020603050405020304" pitchFamily="18" charset="0"/>
                <a:ea typeface="Calibri" panose="020F0502020204030204" pitchFamily="34" charset="0"/>
              </a:rPr>
              <a:t>(</a:t>
            </a:r>
            <a:r>
              <a:rPr lang="en-US" sz="1200" dirty="0" err="1">
                <a:latin typeface="Times New Roman" panose="02020603050405020304" pitchFamily="18" charset="0"/>
                <a:ea typeface="Calibri" panose="020F0502020204030204" pitchFamily="34" charset="0"/>
              </a:rPr>
              <a:t>harappa</a:t>
            </a:r>
            <a:r>
              <a:rPr lang="en-US" sz="1200" dirty="0">
                <a:latin typeface="Times New Roman" panose="02020603050405020304" pitchFamily="18" charset="0"/>
                <a:ea typeface="Calibri" panose="020F0502020204030204" pitchFamily="34" charset="0"/>
              </a:rPr>
              <a:t>, 2020).</a:t>
            </a:r>
            <a:endParaRPr lang="en-US" sz="1200" dirty="0"/>
          </a:p>
        </p:txBody>
      </p:sp>
    </p:spTree>
    <p:extLst>
      <p:ext uri="{BB962C8B-B14F-4D97-AF65-F5344CB8AC3E}">
        <p14:creationId xmlns:p14="http://schemas.microsoft.com/office/powerpoint/2010/main" val="527422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6ACCF-C06A-4C41-8F98-F95C23E6038D}"/>
              </a:ext>
            </a:extLst>
          </p:cNvPr>
          <p:cNvSpPr>
            <a:spLocks noGrp="1"/>
          </p:cNvSpPr>
          <p:nvPr>
            <p:ph type="title"/>
          </p:nvPr>
        </p:nvSpPr>
        <p:spPr>
          <a:xfrm>
            <a:off x="3552183" y="162912"/>
            <a:ext cx="5087633" cy="1000076"/>
          </a:xfrm>
        </p:spPr>
        <p:txBody>
          <a:bodyPr/>
          <a:lstStyle/>
          <a:p>
            <a:pPr algn="just"/>
            <a:r>
              <a:rPr lang="en-US" sz="2400" b="1" dirty="0">
                <a:latin typeface="Times New Roman" panose="02020603050405020304" pitchFamily="18" charset="0"/>
                <a:cs typeface="Times New Roman" panose="02020603050405020304" pitchFamily="18" charset="0"/>
              </a:rPr>
              <a:t>My intended career plan</a:t>
            </a:r>
            <a:br>
              <a:rPr lang="en-US" b="1" dirty="0"/>
            </a:br>
            <a:endParaRPr lang="en-US" dirty="0"/>
          </a:p>
        </p:txBody>
      </p:sp>
      <p:sp>
        <p:nvSpPr>
          <p:cNvPr id="4" name="TextBox 3">
            <a:extLst>
              <a:ext uri="{FF2B5EF4-FFF2-40B4-BE49-F238E27FC236}">
                <a16:creationId xmlns:a16="http://schemas.microsoft.com/office/drawing/2014/main" id="{88710C30-ED24-4EB9-AA46-4D00971E1C08}"/>
              </a:ext>
            </a:extLst>
          </p:cNvPr>
          <p:cNvSpPr txBox="1"/>
          <p:nvPr/>
        </p:nvSpPr>
        <p:spPr>
          <a:xfrm>
            <a:off x="5023944" y="1734206"/>
            <a:ext cx="6726621" cy="2223942"/>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 want to become a business manager as the role includes some duties and responsibilities, I prefer most.</a:t>
            </a:r>
          </a:p>
          <a:p>
            <a:pPr marL="285750" indent="-285750" algn="just">
              <a:lnSpc>
                <a:spcPct val="20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One of those is hiring new staff, organizing group meetings, setting business plans along with budgets and strategies.</a:t>
            </a:r>
          </a:p>
        </p:txBody>
      </p:sp>
      <p:pic>
        <p:nvPicPr>
          <p:cNvPr id="9218" name="Picture 2" descr="5 Things Every Business Manager Needs to Know - Oxbridge Academy Blog">
            <a:extLst>
              <a:ext uri="{FF2B5EF4-FFF2-40B4-BE49-F238E27FC236}">
                <a16:creationId xmlns:a16="http://schemas.microsoft.com/office/drawing/2014/main" id="{FA2ADAE3-2850-4940-8787-FB4B79D5E6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84" y="1408386"/>
            <a:ext cx="4477406" cy="493378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477B66A1-5C25-4600-9EC2-F438E8125B5B}"/>
              </a:ext>
            </a:extLst>
          </p:cNvPr>
          <p:cNvSpPr/>
          <p:nvPr/>
        </p:nvSpPr>
        <p:spPr>
          <a:xfrm>
            <a:off x="1592459" y="6402904"/>
            <a:ext cx="1037463" cy="276999"/>
          </a:xfrm>
          <a:prstGeom prst="rect">
            <a:avLst/>
          </a:prstGeom>
        </p:spPr>
        <p:txBody>
          <a:bodyPr wrap="none">
            <a:spAutoFit/>
          </a:bodyPr>
          <a:lstStyle/>
          <a:p>
            <a:r>
              <a:rPr lang="en-US" sz="1200" dirty="0">
                <a:latin typeface="Times New Roman" panose="02020603050405020304" pitchFamily="18" charset="0"/>
                <a:ea typeface="Calibri" panose="020F0502020204030204" pitchFamily="34" charset="0"/>
              </a:rPr>
              <a:t>(Pettit, 2020).</a:t>
            </a:r>
            <a:endParaRPr lang="en-US" sz="1200" dirty="0"/>
          </a:p>
        </p:txBody>
      </p:sp>
    </p:spTree>
    <p:extLst>
      <p:ext uri="{BB962C8B-B14F-4D97-AF65-F5344CB8AC3E}">
        <p14:creationId xmlns:p14="http://schemas.microsoft.com/office/powerpoint/2010/main" val="130067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9BCF1-AE8A-4455-B0F6-A94D813B0C55}"/>
              </a:ext>
            </a:extLst>
          </p:cNvPr>
          <p:cNvSpPr>
            <a:spLocks noGrp="1"/>
          </p:cNvSpPr>
          <p:nvPr>
            <p:ph type="title"/>
          </p:nvPr>
        </p:nvSpPr>
        <p:spPr>
          <a:xfrm>
            <a:off x="5023945" y="923317"/>
            <a:ext cx="2712294" cy="800380"/>
          </a:xfrm>
        </p:spPr>
        <p:txBody>
          <a:bodyPr>
            <a:normAutofit fontScale="90000"/>
          </a:bodyPr>
          <a:lstStyle/>
          <a:p>
            <a:pPr algn="just"/>
            <a:r>
              <a:rPr lang="en-US" sz="2400" b="1" dirty="0">
                <a:latin typeface="Times New Roman" panose="02020603050405020304" pitchFamily="18" charset="0"/>
                <a:cs typeface="Times New Roman" panose="02020603050405020304" pitchFamily="18" charset="0"/>
              </a:rPr>
              <a:t>Skill required</a:t>
            </a:r>
            <a:br>
              <a:rPr lang="en-US" b="1" dirty="0"/>
            </a:br>
            <a:endParaRPr lang="en-US" dirty="0"/>
          </a:p>
        </p:txBody>
      </p:sp>
      <p:sp>
        <p:nvSpPr>
          <p:cNvPr id="4" name="TextBox 3">
            <a:extLst>
              <a:ext uri="{FF2B5EF4-FFF2-40B4-BE49-F238E27FC236}">
                <a16:creationId xmlns:a16="http://schemas.microsoft.com/office/drawing/2014/main" id="{C5F47DAE-7C0C-4AD0-AC2F-227D2AD2D9C4}"/>
              </a:ext>
            </a:extLst>
          </p:cNvPr>
          <p:cNvSpPr txBox="1"/>
          <p:nvPr/>
        </p:nvSpPr>
        <p:spPr>
          <a:xfrm>
            <a:off x="388883" y="2785241"/>
            <a:ext cx="2469931" cy="615553"/>
          </a:xfrm>
          <a:prstGeom prst="rect">
            <a:avLst/>
          </a:prstGeom>
          <a:noFill/>
        </p:spPr>
        <p:txBody>
          <a:bodyPr wrap="square" rtlCol="0">
            <a:spAutoFit/>
          </a:bodyPr>
          <a:lstStyle/>
          <a:p>
            <a:pPr algn="just"/>
            <a:r>
              <a:rPr lang="en-US" sz="1600" b="1" dirty="0">
                <a:latin typeface="Times New Roman" panose="02020603050405020304" pitchFamily="18" charset="0"/>
                <a:cs typeface="Times New Roman" panose="02020603050405020304" pitchFamily="18" charset="0"/>
              </a:rPr>
              <a:t>Effective communication</a:t>
            </a:r>
            <a:endParaRPr lang="en-US" sz="1600" dirty="0">
              <a:latin typeface="Times New Roman" panose="02020603050405020304" pitchFamily="18" charset="0"/>
              <a:cs typeface="Times New Roman" panose="02020603050405020304" pitchFamily="18" charset="0"/>
            </a:endParaRPr>
          </a:p>
          <a:p>
            <a:endParaRPr lang="en-US" dirty="0"/>
          </a:p>
        </p:txBody>
      </p:sp>
      <p:sp>
        <p:nvSpPr>
          <p:cNvPr id="5" name="Rectangle: Rounded Corners 4">
            <a:extLst>
              <a:ext uri="{FF2B5EF4-FFF2-40B4-BE49-F238E27FC236}">
                <a16:creationId xmlns:a16="http://schemas.microsoft.com/office/drawing/2014/main" id="{A0BE58DF-45F0-45A9-A0A7-B218ECAE0E0B}"/>
              </a:ext>
            </a:extLst>
          </p:cNvPr>
          <p:cNvSpPr/>
          <p:nvPr/>
        </p:nvSpPr>
        <p:spPr>
          <a:xfrm>
            <a:off x="388883" y="3400794"/>
            <a:ext cx="2469931" cy="30735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To become a business manager, effective communication is very much needed. </a:t>
            </a:r>
          </a:p>
        </p:txBody>
      </p:sp>
      <p:sp>
        <p:nvSpPr>
          <p:cNvPr id="6" name="TextBox 5">
            <a:extLst>
              <a:ext uri="{FF2B5EF4-FFF2-40B4-BE49-F238E27FC236}">
                <a16:creationId xmlns:a16="http://schemas.microsoft.com/office/drawing/2014/main" id="{92A8CFC3-BEBC-4E96-8521-C45FE55553EB}"/>
              </a:ext>
            </a:extLst>
          </p:cNvPr>
          <p:cNvSpPr txBox="1"/>
          <p:nvPr/>
        </p:nvSpPr>
        <p:spPr>
          <a:xfrm>
            <a:off x="9800897" y="2669250"/>
            <a:ext cx="2469931" cy="584775"/>
          </a:xfrm>
          <a:prstGeom prst="rect">
            <a:avLst/>
          </a:prstGeom>
          <a:noFill/>
        </p:spPr>
        <p:txBody>
          <a:bodyPr wrap="square" rtlCol="0">
            <a:spAutoFit/>
          </a:bodyPr>
          <a:lstStyle/>
          <a:p>
            <a:pPr algn="just"/>
            <a:r>
              <a:rPr lang="en-US" sz="1400" b="1" dirty="0">
                <a:latin typeface="Times New Roman" panose="02020603050405020304" pitchFamily="18" charset="0"/>
                <a:cs typeface="Times New Roman" panose="02020603050405020304" pitchFamily="18" charset="0"/>
              </a:rPr>
              <a:t>Time management</a:t>
            </a:r>
            <a:endParaRPr lang="en-US" sz="1400" dirty="0">
              <a:latin typeface="Times New Roman" panose="02020603050405020304" pitchFamily="18" charset="0"/>
              <a:cs typeface="Times New Roman" panose="02020603050405020304" pitchFamily="18" charset="0"/>
            </a:endParaRPr>
          </a:p>
          <a:p>
            <a:endParaRPr lang="en-US" dirty="0"/>
          </a:p>
        </p:txBody>
      </p:sp>
      <p:sp>
        <p:nvSpPr>
          <p:cNvPr id="7" name="Rectangle: Rounded Corners 6">
            <a:extLst>
              <a:ext uri="{FF2B5EF4-FFF2-40B4-BE49-F238E27FC236}">
                <a16:creationId xmlns:a16="http://schemas.microsoft.com/office/drawing/2014/main" id="{52076E2D-13BF-42E1-9845-13C7CCCF38A6}"/>
              </a:ext>
            </a:extLst>
          </p:cNvPr>
          <p:cNvSpPr/>
          <p:nvPr/>
        </p:nvSpPr>
        <p:spPr>
          <a:xfrm>
            <a:off x="9333185" y="3254025"/>
            <a:ext cx="2469932" cy="32203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Time management is also a foremost skill that is highly required for a business manager. </a:t>
            </a:r>
          </a:p>
        </p:txBody>
      </p:sp>
      <p:pic>
        <p:nvPicPr>
          <p:cNvPr id="5122" name="Picture 2" descr="Importance of Time Management in the Workplace">
            <a:extLst>
              <a:ext uri="{FF2B5EF4-FFF2-40B4-BE49-F238E27FC236}">
                <a16:creationId xmlns:a16="http://schemas.microsoft.com/office/drawing/2014/main" id="{423A8238-2C7C-4D47-9EDB-EF743D1A6F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84635" y="1923393"/>
            <a:ext cx="6053958" cy="4550979"/>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2F1D5BA5-719E-4288-B794-BA574871404E}"/>
              </a:ext>
            </a:extLst>
          </p:cNvPr>
          <p:cNvSpPr/>
          <p:nvPr/>
        </p:nvSpPr>
        <p:spPr>
          <a:xfrm>
            <a:off x="5726708" y="6550223"/>
            <a:ext cx="1306768" cy="307777"/>
          </a:xfrm>
          <a:prstGeom prst="rect">
            <a:avLst/>
          </a:prstGeom>
        </p:spPr>
        <p:txBody>
          <a:bodyPr wrap="none">
            <a:spAutoFit/>
          </a:bodyPr>
          <a:lstStyle/>
          <a:p>
            <a:r>
              <a:rPr lang="en-US" sz="1400" dirty="0">
                <a:latin typeface="Times New Roman" panose="02020603050405020304" pitchFamily="18" charset="0"/>
                <a:ea typeface="Calibri" panose="020F0502020204030204" pitchFamily="34" charset="0"/>
              </a:rPr>
              <a:t>(</a:t>
            </a:r>
            <a:r>
              <a:rPr lang="en-US" sz="1400" dirty="0" err="1">
                <a:solidFill>
                  <a:srgbClr val="000000"/>
                </a:solidFill>
                <a:latin typeface="Times New Roman" panose="02020603050405020304" pitchFamily="18" charset="0"/>
                <a:ea typeface="Calibri" panose="020F0502020204030204" pitchFamily="34" charset="0"/>
              </a:rPr>
              <a:t>Vlados</a:t>
            </a:r>
            <a:r>
              <a:rPr lang="en-US" sz="1400" dirty="0">
                <a:solidFill>
                  <a:srgbClr val="000000"/>
                </a:solidFill>
                <a:latin typeface="Times New Roman" panose="02020603050405020304" pitchFamily="18" charset="0"/>
                <a:ea typeface="Calibri" panose="020F0502020204030204" pitchFamily="34" charset="0"/>
              </a:rPr>
              <a:t>, 2019).</a:t>
            </a:r>
            <a:endParaRPr lang="en-US" sz="1400" dirty="0"/>
          </a:p>
        </p:txBody>
      </p:sp>
    </p:spTree>
    <p:extLst>
      <p:ext uri="{BB962C8B-B14F-4D97-AF65-F5344CB8AC3E}">
        <p14:creationId xmlns:p14="http://schemas.microsoft.com/office/powerpoint/2010/main" val="2887135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97DFF-4E7E-4812-AFBF-EE3B6C040B40}"/>
              </a:ext>
            </a:extLst>
          </p:cNvPr>
          <p:cNvSpPr>
            <a:spLocks noGrp="1"/>
          </p:cNvSpPr>
          <p:nvPr>
            <p:ph type="title"/>
          </p:nvPr>
        </p:nvSpPr>
        <p:spPr>
          <a:xfrm>
            <a:off x="782395" y="170874"/>
            <a:ext cx="10364451" cy="1596177"/>
          </a:xfrm>
        </p:spPr>
        <p:txBody>
          <a:bodyPr/>
          <a:lstStyle/>
          <a:p>
            <a:r>
              <a:rPr lang="en-US" b="1" dirty="0"/>
              <a:t>SWOT analysis</a:t>
            </a:r>
            <a:br>
              <a:rPr lang="en-US" b="1" dirty="0"/>
            </a:br>
            <a:endParaRPr lang="en-US" dirty="0"/>
          </a:p>
        </p:txBody>
      </p:sp>
      <p:sp>
        <p:nvSpPr>
          <p:cNvPr id="4" name="TextBox 3">
            <a:extLst>
              <a:ext uri="{FF2B5EF4-FFF2-40B4-BE49-F238E27FC236}">
                <a16:creationId xmlns:a16="http://schemas.microsoft.com/office/drawing/2014/main" id="{F369C45E-52E3-4525-AFA2-976CC945CFD9}"/>
              </a:ext>
            </a:extLst>
          </p:cNvPr>
          <p:cNvSpPr txBox="1"/>
          <p:nvPr/>
        </p:nvSpPr>
        <p:spPr>
          <a:xfrm>
            <a:off x="441435" y="1599141"/>
            <a:ext cx="1681655" cy="615553"/>
          </a:xfrm>
          <a:prstGeom prst="rect">
            <a:avLst/>
          </a:prstGeom>
          <a:noFill/>
        </p:spPr>
        <p:txBody>
          <a:bodyPr wrap="square" rtlCol="0">
            <a:spAutoFit/>
          </a:bodyPr>
          <a:lstStyle/>
          <a:p>
            <a:r>
              <a:rPr lang="en-US" sz="1600" b="1" dirty="0">
                <a:latin typeface="Times New Roman" panose="02020603050405020304" pitchFamily="18" charset="0"/>
                <a:cs typeface="Times New Roman" panose="02020603050405020304" pitchFamily="18" charset="0"/>
              </a:rPr>
              <a:t>Strength</a:t>
            </a:r>
            <a:endParaRPr lang="en-US" sz="1600" dirty="0">
              <a:latin typeface="Times New Roman" panose="02020603050405020304" pitchFamily="18" charset="0"/>
              <a:cs typeface="Times New Roman" panose="02020603050405020304" pitchFamily="18" charset="0"/>
            </a:endParaRPr>
          </a:p>
          <a:p>
            <a:endParaRPr lang="en-US" dirty="0"/>
          </a:p>
        </p:txBody>
      </p:sp>
      <p:sp>
        <p:nvSpPr>
          <p:cNvPr id="5" name="Rectangle: Rounded Corners 4">
            <a:extLst>
              <a:ext uri="{FF2B5EF4-FFF2-40B4-BE49-F238E27FC236}">
                <a16:creationId xmlns:a16="http://schemas.microsoft.com/office/drawing/2014/main" id="{A23EDED2-3696-4EC6-9030-CFF4617E5E9B}"/>
              </a:ext>
            </a:extLst>
          </p:cNvPr>
          <p:cNvSpPr/>
          <p:nvPr/>
        </p:nvSpPr>
        <p:spPr>
          <a:xfrm>
            <a:off x="115614" y="2081048"/>
            <a:ext cx="1849820" cy="197594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One of my strengths is my decision-making skills</a:t>
            </a:r>
          </a:p>
        </p:txBody>
      </p:sp>
      <p:sp>
        <p:nvSpPr>
          <p:cNvPr id="6" name="TextBox 5">
            <a:extLst>
              <a:ext uri="{FF2B5EF4-FFF2-40B4-BE49-F238E27FC236}">
                <a16:creationId xmlns:a16="http://schemas.microsoft.com/office/drawing/2014/main" id="{59284D3E-F9F5-4A4C-BA01-6A11E8844391}"/>
              </a:ext>
            </a:extLst>
          </p:cNvPr>
          <p:cNvSpPr txBox="1"/>
          <p:nvPr/>
        </p:nvSpPr>
        <p:spPr>
          <a:xfrm>
            <a:off x="273269" y="4309241"/>
            <a:ext cx="1460938" cy="369332"/>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Weakness</a:t>
            </a:r>
            <a:r>
              <a:rPr lang="en-US" b="1" dirty="0"/>
              <a:t> </a:t>
            </a:r>
            <a:endParaRPr lang="en-US" dirty="0"/>
          </a:p>
        </p:txBody>
      </p:sp>
      <p:sp>
        <p:nvSpPr>
          <p:cNvPr id="7" name="Rectangle: Rounded Corners 6">
            <a:extLst>
              <a:ext uri="{FF2B5EF4-FFF2-40B4-BE49-F238E27FC236}">
                <a16:creationId xmlns:a16="http://schemas.microsoft.com/office/drawing/2014/main" id="{6374773D-7258-46B0-981E-AD3A8F2E5090}"/>
              </a:ext>
            </a:extLst>
          </p:cNvPr>
          <p:cNvSpPr/>
          <p:nvPr/>
        </p:nvSpPr>
        <p:spPr>
          <a:xfrm>
            <a:off x="115615" y="4824248"/>
            <a:ext cx="1849820" cy="196543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One of my weaknesses is my presentation skills.</a:t>
            </a:r>
          </a:p>
        </p:txBody>
      </p:sp>
      <p:sp>
        <p:nvSpPr>
          <p:cNvPr id="8" name="TextBox 7">
            <a:extLst>
              <a:ext uri="{FF2B5EF4-FFF2-40B4-BE49-F238E27FC236}">
                <a16:creationId xmlns:a16="http://schemas.microsoft.com/office/drawing/2014/main" id="{8A7B86B6-F3E5-40BA-A642-288865185BC4}"/>
              </a:ext>
            </a:extLst>
          </p:cNvPr>
          <p:cNvSpPr txBox="1"/>
          <p:nvPr/>
        </p:nvSpPr>
        <p:spPr>
          <a:xfrm>
            <a:off x="9806151" y="1629919"/>
            <a:ext cx="1828800" cy="584775"/>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Opportunity</a:t>
            </a:r>
            <a:endParaRPr lang="en-US" sz="1400" dirty="0">
              <a:latin typeface="Times New Roman" panose="02020603050405020304" pitchFamily="18" charset="0"/>
              <a:cs typeface="Times New Roman" panose="02020603050405020304" pitchFamily="18" charset="0"/>
            </a:endParaRPr>
          </a:p>
          <a:p>
            <a:endParaRPr lang="en-US" dirty="0"/>
          </a:p>
        </p:txBody>
      </p:sp>
      <p:sp>
        <p:nvSpPr>
          <p:cNvPr id="9" name="Rectangle: Rounded Corners 8">
            <a:extLst>
              <a:ext uri="{FF2B5EF4-FFF2-40B4-BE49-F238E27FC236}">
                <a16:creationId xmlns:a16="http://schemas.microsoft.com/office/drawing/2014/main" id="{2B20EB17-BF20-4788-972A-91C2702FE816}"/>
              </a:ext>
            </a:extLst>
          </p:cNvPr>
          <p:cNvSpPr/>
          <p:nvPr/>
        </p:nvSpPr>
        <p:spPr>
          <a:xfrm>
            <a:off x="9417269" y="2073165"/>
            <a:ext cx="2501462" cy="271166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One of my opportunities is to become the manager of the company that I’m currently working at.</a:t>
            </a:r>
          </a:p>
        </p:txBody>
      </p:sp>
      <p:sp>
        <p:nvSpPr>
          <p:cNvPr id="10" name="TextBox 9">
            <a:extLst>
              <a:ext uri="{FF2B5EF4-FFF2-40B4-BE49-F238E27FC236}">
                <a16:creationId xmlns:a16="http://schemas.microsoft.com/office/drawing/2014/main" id="{5F888FE4-4121-41A6-9A8E-E80581D06BFB}"/>
              </a:ext>
            </a:extLst>
          </p:cNvPr>
          <p:cNvSpPr txBox="1"/>
          <p:nvPr/>
        </p:nvSpPr>
        <p:spPr>
          <a:xfrm>
            <a:off x="10279116" y="4948740"/>
            <a:ext cx="2312276" cy="307777"/>
          </a:xfrm>
          <a:prstGeom prst="rect">
            <a:avLst/>
          </a:prstGeom>
          <a:noFill/>
        </p:spPr>
        <p:txBody>
          <a:bodyPr wrap="square" rtlCol="0">
            <a:spAutoFit/>
          </a:bodyPr>
          <a:lstStyle/>
          <a:p>
            <a:r>
              <a:rPr lang="en-US" sz="1400" b="1" dirty="0">
                <a:latin typeface="Times New Roman" panose="02020603050405020304" pitchFamily="18" charset="0"/>
                <a:cs typeface="Times New Roman" panose="02020603050405020304" pitchFamily="18" charset="0"/>
              </a:rPr>
              <a:t>Threats</a:t>
            </a:r>
            <a:endParaRPr lang="en-US" sz="1400" dirty="0">
              <a:latin typeface="Times New Roman" panose="02020603050405020304" pitchFamily="18" charset="0"/>
              <a:cs typeface="Times New Roman" panose="02020603050405020304" pitchFamily="18" charset="0"/>
            </a:endParaRPr>
          </a:p>
        </p:txBody>
      </p:sp>
      <p:sp>
        <p:nvSpPr>
          <p:cNvPr id="11" name="Rectangle: Rounded Corners 10">
            <a:extLst>
              <a:ext uri="{FF2B5EF4-FFF2-40B4-BE49-F238E27FC236}">
                <a16:creationId xmlns:a16="http://schemas.microsoft.com/office/drawing/2014/main" id="{D40E8CB3-6177-4CB8-9AB5-AAA8C799FFD3}"/>
              </a:ext>
            </a:extLst>
          </p:cNvPr>
          <p:cNvSpPr/>
          <p:nvPr/>
        </p:nvSpPr>
        <p:spPr>
          <a:xfrm>
            <a:off x="8986345" y="5412828"/>
            <a:ext cx="3090040" cy="12822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One of my threats is intense competition in the field of professional career. </a:t>
            </a:r>
          </a:p>
        </p:txBody>
      </p:sp>
      <p:pic>
        <p:nvPicPr>
          <p:cNvPr id="6148" name="Picture 4" descr="How to Complete a Personal SWOT Analysis | by Jodie Shaw | Thrive Global |  Medium">
            <a:extLst>
              <a:ext uri="{FF2B5EF4-FFF2-40B4-BE49-F238E27FC236}">
                <a16:creationId xmlns:a16="http://schemas.microsoft.com/office/drawing/2014/main" id="{7D75D60E-ECB6-4F76-A209-B1C2EDE4F6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2704" y="1629919"/>
            <a:ext cx="5962322" cy="487680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84F36E3F-C13D-44C2-B504-2FB8F1450C7F}"/>
              </a:ext>
            </a:extLst>
          </p:cNvPr>
          <p:cNvSpPr/>
          <p:nvPr/>
        </p:nvSpPr>
        <p:spPr>
          <a:xfrm>
            <a:off x="5082619" y="6488668"/>
            <a:ext cx="1146468" cy="276999"/>
          </a:xfrm>
          <a:prstGeom prst="rect">
            <a:avLst/>
          </a:prstGeom>
        </p:spPr>
        <p:txBody>
          <a:bodyPr wrap="none">
            <a:spAutoFit/>
          </a:bodyPr>
          <a:lstStyle/>
          <a:p>
            <a:r>
              <a:rPr lang="en-US" sz="1200" dirty="0">
                <a:latin typeface="Times New Roman" panose="02020603050405020304" pitchFamily="18" charset="0"/>
                <a:ea typeface="Calibri" panose="020F0502020204030204" pitchFamily="34" charset="0"/>
              </a:rPr>
              <a:t>(</a:t>
            </a:r>
            <a:r>
              <a:rPr lang="en-US" sz="1200" dirty="0" err="1">
                <a:solidFill>
                  <a:srgbClr val="000000"/>
                </a:solidFill>
                <a:latin typeface="Times New Roman" panose="02020603050405020304" pitchFamily="18" charset="0"/>
                <a:ea typeface="Calibri" panose="020F0502020204030204" pitchFamily="34" charset="0"/>
              </a:rPr>
              <a:t>Vlados</a:t>
            </a:r>
            <a:r>
              <a:rPr lang="en-US" sz="1200" dirty="0">
                <a:solidFill>
                  <a:srgbClr val="000000"/>
                </a:solidFill>
                <a:latin typeface="Times New Roman" panose="02020603050405020304" pitchFamily="18" charset="0"/>
                <a:ea typeface="Calibri" panose="020F0502020204030204" pitchFamily="34" charset="0"/>
              </a:rPr>
              <a:t>, 2019).</a:t>
            </a:r>
            <a:endParaRPr lang="en-US" sz="1200" dirty="0"/>
          </a:p>
        </p:txBody>
      </p:sp>
    </p:spTree>
    <p:extLst>
      <p:ext uri="{BB962C8B-B14F-4D97-AF65-F5344CB8AC3E}">
        <p14:creationId xmlns:p14="http://schemas.microsoft.com/office/powerpoint/2010/main" val="3485835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1C963-FF95-49D5-A024-D1DD91EAFEB0}"/>
              </a:ext>
            </a:extLst>
          </p:cNvPr>
          <p:cNvSpPr>
            <a:spLocks noGrp="1"/>
          </p:cNvSpPr>
          <p:nvPr>
            <p:ph type="title"/>
          </p:nvPr>
        </p:nvSpPr>
        <p:spPr/>
        <p:txBody>
          <a:bodyPr/>
          <a:lstStyle/>
          <a:p>
            <a:r>
              <a:rPr lang="en-US" sz="4000" b="1" dirty="0">
                <a:latin typeface="Times New Roman" panose="02020603050405020304" pitchFamily="18" charset="0"/>
                <a:cs typeface="Times New Roman" panose="02020603050405020304" pitchFamily="18" charset="0"/>
              </a:rPr>
              <a:t>PDP</a:t>
            </a:r>
            <a:br>
              <a:rPr lang="en-US" b="1" dirty="0"/>
            </a:br>
            <a:endParaRPr lang="en-US" dirty="0"/>
          </a:p>
        </p:txBody>
      </p:sp>
      <p:graphicFrame>
        <p:nvGraphicFramePr>
          <p:cNvPr id="4" name="Table 3">
            <a:extLst>
              <a:ext uri="{FF2B5EF4-FFF2-40B4-BE49-F238E27FC236}">
                <a16:creationId xmlns:a16="http://schemas.microsoft.com/office/drawing/2014/main" id="{66BD6DB5-F8AF-4869-9D50-4C5ADFBD36EC}"/>
              </a:ext>
            </a:extLst>
          </p:cNvPr>
          <p:cNvGraphicFramePr>
            <a:graphicFrameLocks noGrp="1"/>
          </p:cNvGraphicFramePr>
          <p:nvPr>
            <p:extLst>
              <p:ext uri="{D42A27DB-BD31-4B8C-83A1-F6EECF244321}">
                <p14:modId xmlns:p14="http://schemas.microsoft.com/office/powerpoint/2010/main" val="4000837532"/>
              </p:ext>
            </p:extLst>
          </p:nvPr>
        </p:nvGraphicFramePr>
        <p:xfrm>
          <a:off x="1439917" y="1723697"/>
          <a:ext cx="9942786" cy="4193627"/>
        </p:xfrm>
        <a:graphic>
          <a:graphicData uri="http://schemas.openxmlformats.org/drawingml/2006/table">
            <a:tbl>
              <a:tblPr firstRow="1" firstCol="1" bandRow="1">
                <a:tableStyleId>{5C22544A-7EE6-4342-B048-85BDC9FD1C3A}</a:tableStyleId>
              </a:tblPr>
              <a:tblGrid>
                <a:gridCol w="1534486">
                  <a:extLst>
                    <a:ext uri="{9D8B030D-6E8A-4147-A177-3AD203B41FA5}">
                      <a16:colId xmlns:a16="http://schemas.microsoft.com/office/drawing/2014/main" val="3958322950"/>
                    </a:ext>
                  </a:extLst>
                </a:gridCol>
                <a:gridCol w="1393054">
                  <a:extLst>
                    <a:ext uri="{9D8B030D-6E8A-4147-A177-3AD203B41FA5}">
                      <a16:colId xmlns:a16="http://schemas.microsoft.com/office/drawing/2014/main" val="3406086235"/>
                    </a:ext>
                  </a:extLst>
                </a:gridCol>
                <a:gridCol w="1370721">
                  <a:extLst>
                    <a:ext uri="{9D8B030D-6E8A-4147-A177-3AD203B41FA5}">
                      <a16:colId xmlns:a16="http://schemas.microsoft.com/office/drawing/2014/main" val="2642876544"/>
                    </a:ext>
                  </a:extLst>
                </a:gridCol>
                <a:gridCol w="1393054">
                  <a:extLst>
                    <a:ext uri="{9D8B030D-6E8A-4147-A177-3AD203B41FA5}">
                      <a16:colId xmlns:a16="http://schemas.microsoft.com/office/drawing/2014/main" val="2813890246"/>
                    </a:ext>
                  </a:extLst>
                </a:gridCol>
                <a:gridCol w="1396243">
                  <a:extLst>
                    <a:ext uri="{9D8B030D-6E8A-4147-A177-3AD203B41FA5}">
                      <a16:colId xmlns:a16="http://schemas.microsoft.com/office/drawing/2014/main" val="2289042363"/>
                    </a:ext>
                  </a:extLst>
                </a:gridCol>
                <a:gridCol w="1405814">
                  <a:extLst>
                    <a:ext uri="{9D8B030D-6E8A-4147-A177-3AD203B41FA5}">
                      <a16:colId xmlns:a16="http://schemas.microsoft.com/office/drawing/2014/main" val="1391644682"/>
                    </a:ext>
                  </a:extLst>
                </a:gridCol>
                <a:gridCol w="1449414">
                  <a:extLst>
                    <a:ext uri="{9D8B030D-6E8A-4147-A177-3AD203B41FA5}">
                      <a16:colId xmlns:a16="http://schemas.microsoft.com/office/drawing/2014/main" val="1402676935"/>
                    </a:ext>
                  </a:extLst>
                </a:gridCol>
              </a:tblGrid>
              <a:tr h="1934180">
                <a:tc>
                  <a:txBody>
                    <a:bodyPr/>
                    <a:lstStyle/>
                    <a:p>
                      <a:pPr marL="0" marR="0" algn="l">
                        <a:lnSpc>
                          <a:spcPct val="107000"/>
                        </a:lnSpc>
                        <a:spcBef>
                          <a:spcPts val="0"/>
                        </a:spcBef>
                        <a:spcAft>
                          <a:spcPts val="0"/>
                        </a:spcAft>
                      </a:pPr>
                      <a:r>
                        <a:rPr lang="en-US" sz="1200" dirty="0">
                          <a:effectLst/>
                        </a:rPr>
                        <a:t>What are my big goals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a:effectLst/>
                        </a:rPr>
                        <a:t>Which goals need to happen first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a:effectLst/>
                        </a:rPr>
                        <a:t>When do I want to achieve this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a:effectLst/>
                        </a:rPr>
                        <a:t>What obstacles might get in my way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a:effectLst/>
                        </a:rPr>
                        <a:t>How can I improve my chances of meeting my goal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a:effectLst/>
                        </a:rPr>
                        <a:t>Where can I go for support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l">
                        <a:lnSpc>
                          <a:spcPct val="107000"/>
                        </a:lnSpc>
                        <a:spcBef>
                          <a:spcPts val="0"/>
                        </a:spcBef>
                        <a:spcAft>
                          <a:spcPts val="0"/>
                        </a:spcAft>
                      </a:pPr>
                      <a:r>
                        <a:rPr lang="en-US" sz="1200">
                          <a:effectLst/>
                        </a:rPr>
                        <a:t>Review: How am I doing</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32039156"/>
                  </a:ext>
                </a:extLst>
              </a:tr>
              <a:tr h="2259447">
                <a:tc>
                  <a:txBody>
                    <a:bodyPr/>
                    <a:lstStyle/>
                    <a:p>
                      <a:pPr marL="0" marR="0" algn="l">
                        <a:lnSpc>
                          <a:spcPct val="107000"/>
                        </a:lnSpc>
                        <a:spcBef>
                          <a:spcPts val="0"/>
                        </a:spcBef>
                        <a:spcAft>
                          <a:spcPts val="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To become the Manager of the company I’m currently working.</a:t>
                      </a:r>
                    </a:p>
                  </a:txBody>
                  <a:tcPr marL="68580" marR="68580" marT="0" marB="0"/>
                </a:tc>
                <a:tc>
                  <a:txBody>
                    <a:bodyPr/>
                    <a:lstStyle/>
                    <a:p>
                      <a:pPr marL="0" marR="0" algn="l">
                        <a:lnSpc>
                          <a:spcPct val="107000"/>
                        </a:lnSpc>
                        <a:spcBef>
                          <a:spcPts val="0"/>
                        </a:spcBef>
                        <a:spcAft>
                          <a:spcPts val="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  want to improve my presentation skills. Also, along with that my communication skills.</a:t>
                      </a:r>
                    </a:p>
                  </a:txBody>
                  <a:tcPr marL="68580" marR="68580" marT="0" marB="0"/>
                </a:tc>
                <a:tc>
                  <a:txBody>
                    <a:bodyPr/>
                    <a:lstStyle/>
                    <a:p>
                      <a:pPr marL="0" marR="0" algn="l">
                        <a:lnSpc>
                          <a:spcPct val="107000"/>
                        </a:lnSpc>
                        <a:spcBef>
                          <a:spcPts val="0"/>
                        </a:spcBef>
                        <a:spcAft>
                          <a:spcPts val="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 want to achieve my goal by the end of the academic year.</a:t>
                      </a:r>
                    </a:p>
                  </a:txBody>
                  <a:tcPr marL="68580" marR="68580" marT="0" marB="0"/>
                </a:tc>
                <a:tc>
                  <a:txBody>
                    <a:bodyPr/>
                    <a:lstStyle/>
                    <a:p>
                      <a:pPr marL="0" marR="0" algn="l">
                        <a:lnSpc>
                          <a:spcPct val="107000"/>
                        </a:lnSpc>
                        <a:spcBef>
                          <a:spcPts val="0"/>
                        </a:spcBef>
                        <a:spcAft>
                          <a:spcPts val="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My lock of confidence and confusion. </a:t>
                      </a:r>
                    </a:p>
                  </a:txBody>
                  <a:tcPr marL="68580" marR="68580" marT="0" marB="0"/>
                </a:tc>
                <a:tc>
                  <a:txBody>
                    <a:bodyPr/>
                    <a:lstStyle/>
                    <a:p>
                      <a:pPr marL="0" marR="0" algn="l">
                        <a:lnSpc>
                          <a:spcPct val="107000"/>
                        </a:lnSpc>
                        <a:spcBef>
                          <a:spcPts val="0"/>
                        </a:spcBef>
                        <a:spcAft>
                          <a:spcPts val="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 can improve my chances by practicing all over again until I’m confident enough to take the next step. </a:t>
                      </a:r>
                    </a:p>
                  </a:txBody>
                  <a:tcPr marL="68580" marR="68580" marT="0" marB="0"/>
                </a:tc>
                <a:tc>
                  <a:txBody>
                    <a:bodyPr/>
                    <a:lstStyle/>
                    <a:p>
                      <a:pPr marL="0" marR="0" algn="l">
                        <a:lnSpc>
                          <a:spcPct val="107000"/>
                        </a:lnSpc>
                        <a:spcBef>
                          <a:spcPts val="0"/>
                        </a:spcBef>
                        <a:spcAft>
                          <a:spcPts val="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 can always rely on the lecturer and academic support.</a:t>
                      </a:r>
                    </a:p>
                  </a:txBody>
                  <a:tcPr marL="68580" marR="68580" marT="0" marB="0"/>
                </a:tc>
                <a:tc>
                  <a:txBody>
                    <a:bodyPr/>
                    <a:lstStyle/>
                    <a:p>
                      <a:pPr marL="0" marR="0" algn="l">
                        <a:lnSpc>
                          <a:spcPct val="107000"/>
                        </a:lnSpc>
                        <a:spcBef>
                          <a:spcPts val="0"/>
                        </a:spcBef>
                        <a:spcAft>
                          <a:spcPts val="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I’m on my way to building my confidence.  </a:t>
                      </a:r>
                    </a:p>
                  </a:txBody>
                  <a:tcPr marL="68580" marR="68580" marT="0" marB="0"/>
                </a:tc>
                <a:extLst>
                  <a:ext uri="{0D108BD9-81ED-4DB2-BD59-A6C34878D82A}">
                    <a16:rowId xmlns:a16="http://schemas.microsoft.com/office/drawing/2014/main" val="2486501724"/>
                  </a:ext>
                </a:extLst>
              </a:tr>
            </a:tbl>
          </a:graphicData>
        </a:graphic>
      </p:graphicFrame>
    </p:spTree>
    <p:extLst>
      <p:ext uri="{BB962C8B-B14F-4D97-AF65-F5344CB8AC3E}">
        <p14:creationId xmlns:p14="http://schemas.microsoft.com/office/powerpoint/2010/main" val="2905025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3A3E5-0CCA-4ADD-A601-220F343FF0AD}"/>
              </a:ext>
            </a:extLst>
          </p:cNvPr>
          <p:cNvSpPr>
            <a:spLocks noGrp="1"/>
          </p:cNvSpPr>
          <p:nvPr>
            <p:ph type="title"/>
          </p:nvPr>
        </p:nvSpPr>
        <p:spPr>
          <a:xfrm>
            <a:off x="3541361" y="268712"/>
            <a:ext cx="10364451" cy="1596177"/>
          </a:xfrm>
        </p:spPr>
        <p:txBody>
          <a:bodyPr/>
          <a:lstStyle/>
          <a:p>
            <a:pPr algn="just"/>
            <a:r>
              <a:rPr lang="en-US" dirty="0">
                <a:latin typeface="Times New Roman" panose="02020603050405020304" pitchFamily="18" charset="0"/>
                <a:cs typeface="Times New Roman" panose="02020603050405020304" pitchFamily="18" charset="0"/>
              </a:rPr>
              <a:t>Conclusion</a:t>
            </a:r>
          </a:p>
        </p:txBody>
      </p:sp>
      <p:sp>
        <p:nvSpPr>
          <p:cNvPr id="6" name="TextBox 5">
            <a:extLst>
              <a:ext uri="{FF2B5EF4-FFF2-40B4-BE49-F238E27FC236}">
                <a16:creationId xmlns:a16="http://schemas.microsoft.com/office/drawing/2014/main" id="{BCE65F5E-431C-4D52-AC74-AB656C47025F}"/>
              </a:ext>
            </a:extLst>
          </p:cNvPr>
          <p:cNvSpPr txBox="1"/>
          <p:nvPr/>
        </p:nvSpPr>
        <p:spPr>
          <a:xfrm>
            <a:off x="1534510" y="1864889"/>
            <a:ext cx="9259614" cy="3076291"/>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assignment has demonstrated academic and employability skills. In addition to that, time management skills, academic writing skills, and referencing skills have also been explained. </a:t>
            </a:r>
          </a:p>
          <a:p>
            <a:pPr marL="285750" indent="-285750" algn="just">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Along with that, SWOT analysis and a PDP have also been incorporated here.</a:t>
            </a:r>
          </a:p>
          <a:p>
            <a:pPr marL="285750" indent="-285750" algn="just">
              <a:lnSpc>
                <a:spcPct val="200000"/>
              </a:lnSpc>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727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B89F5-40F9-4323-ABE3-31F26623E40F}"/>
              </a:ext>
            </a:extLst>
          </p:cNvPr>
          <p:cNvSpPr>
            <a:spLocks noGrp="1"/>
          </p:cNvSpPr>
          <p:nvPr>
            <p:ph type="title"/>
          </p:nvPr>
        </p:nvSpPr>
        <p:spPr>
          <a:xfrm>
            <a:off x="913774" y="183088"/>
            <a:ext cx="10364451" cy="1596177"/>
          </a:xfrm>
        </p:spPr>
        <p:txBody>
          <a:bodyPr>
            <a:normAutofit/>
          </a:bodyPr>
          <a:lstStyle/>
          <a:p>
            <a:r>
              <a:rPr lang="en-US" sz="2800" b="1" dirty="0">
                <a:latin typeface="Times New Roman" panose="02020603050405020304" pitchFamily="18" charset="0"/>
                <a:cs typeface="Times New Roman" panose="02020603050405020304" pitchFamily="18" charset="0"/>
              </a:rPr>
              <a:t>References</a:t>
            </a:r>
            <a:br>
              <a:rPr lang="en-US" sz="2800" b="1"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F6F9CC5F-9EED-4696-9816-A2D94E934662}"/>
              </a:ext>
            </a:extLst>
          </p:cNvPr>
          <p:cNvSpPr>
            <a:spLocks noGrp="1" noChangeArrowheads="1"/>
          </p:cNvSpPr>
          <p:nvPr>
            <p:ph sz="quarter" idx="13"/>
          </p:nvPr>
        </p:nvSpPr>
        <p:spPr bwMode="auto">
          <a:xfrm>
            <a:off x="282402" y="681563"/>
            <a:ext cx="11185697" cy="69177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50000"/>
              </a:lnSpc>
              <a:spcBef>
                <a:spcPct val="0"/>
              </a:spcBef>
              <a:spcAft>
                <a:spcPct val="0"/>
              </a:spcAft>
              <a:buClrTx/>
            </a:pPr>
            <a:r>
              <a:rPr kumimoji="0" lang="en-US" altLang="en-US" sz="24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Books and Journals</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r>
              <a:rPr kumimoji="0" lang="en-US" altLang="en-US" sz="24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GURL, E., (2017). SWOT analysis</a:t>
            </a:r>
            <a:r>
              <a:rPr kumimoji="0" lang="en-US" altLang="en-US" sz="2400" b="0" i="1"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theoretical review.</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r>
              <a:rPr kumimoji="0" lang="en-US" altLang="en-US" sz="2400" b="0" i="0" u="none" strike="noStrike" cap="none" normalizeH="0" baseline="0" dirty="0" err="1">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Vlados</a:t>
            </a:r>
            <a:r>
              <a:rPr kumimoji="0" lang="en-US" altLang="en-US" sz="24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(2019). On a correlative and evolutionary SWOT analysis. </a:t>
            </a:r>
            <a:r>
              <a:rPr kumimoji="0" lang="en-US" altLang="en-US" sz="2400" b="0" i="1"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Strategy and Management</a:t>
            </a:r>
            <a:r>
              <a:rPr kumimoji="0" lang="en-US" altLang="en-US" sz="24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r>
              <a:rPr kumimoji="0" lang="en-US" altLang="en-US" sz="2400" b="0" i="0" u="none" strike="noStrike" cap="none" normalizeH="0" baseline="0" dirty="0" err="1">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Teoli</a:t>
            </a:r>
            <a:r>
              <a:rPr kumimoji="0" lang="en-US" altLang="en-US" sz="2400" b="0"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and An, J., (2019). </a:t>
            </a:r>
            <a:r>
              <a:rPr kumimoji="0" lang="en-US" altLang="en-US" sz="2400" b="0" i="1"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SWOT analysis.</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r>
              <a:rPr kumimoji="0" lang="en-US" altLang="en-US" sz="2400" b="1" i="0" u="none" strike="noStrike" cap="none" normalizeH="0" baseline="0" dirty="0">
                <a:ln>
                  <a:noFill/>
                </a:ln>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Websites</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r>
              <a:rPr kumimoji="0" lang="en-US" altLang="en-US" sz="2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Harappa, (2020). </a:t>
            </a:r>
            <a:r>
              <a:rPr kumimoji="0" lang="en-US" altLang="en-US" sz="24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Benefits Of Time Management. </a:t>
            </a:r>
            <a:r>
              <a:rPr kumimoji="0" lang="en-US" altLang="en-US" sz="2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r>
              <a:rPr kumimoji="0" lang="en-US" altLang="en-US" sz="2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https://harappa.education/harappa-diaries/importance-benefits-and-advantages-of-time-management/</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r>
              <a:rPr kumimoji="0" lang="en-US" altLang="en-US" sz="2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Pettit, M., (2020). </a:t>
            </a:r>
            <a:r>
              <a:rPr kumimoji="0" lang="en-US" altLang="en-US" sz="24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Top 10 Benefits of Time Management. </a:t>
            </a:r>
            <a:r>
              <a:rPr kumimoji="0" lang="en-US" altLang="en-US" sz="2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r>
              <a:rPr kumimoji="0" lang="en-US" altLang="en-US" sz="24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https://lucemiconsulting.co.uk/benefits-of-time-management/</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50000"/>
              </a:lnSpc>
              <a:spcBef>
                <a:spcPct val="0"/>
              </a:spcBef>
              <a:spcAft>
                <a:spcPct val="0"/>
              </a:spcAft>
              <a:buClrTx/>
            </a:pPr>
            <a:endParaRPr kumimoji="0" lang="en-US" altLang="en-US" sz="3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601400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393</TotalTime>
  <Words>1452</Words>
  <Application>Microsoft Office PowerPoint</Application>
  <PresentationFormat>Widescreen</PresentationFormat>
  <Paragraphs>141</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Times New Roman</vt:lpstr>
      <vt:lpstr>Tw Cen MT</vt:lpstr>
      <vt:lpstr>Droplet</vt:lpstr>
      <vt:lpstr>      Business manager </vt:lpstr>
      <vt:lpstr>Table of Contents</vt:lpstr>
      <vt:lpstr>Introduction </vt:lpstr>
      <vt:lpstr>Academic and employability skills </vt:lpstr>
      <vt:lpstr>Academic and employability skills</vt:lpstr>
      <vt:lpstr>My intended career plan </vt:lpstr>
      <vt:lpstr>Skill required </vt:lpstr>
      <vt:lpstr>SWOT analysis </vt:lpstr>
      <vt:lpstr>PDP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Samyabrata Bakuli</dc:creator>
  <cp:lastModifiedBy>Loredana-Andreea Zsofi (2111130)</cp:lastModifiedBy>
  <cp:revision>28</cp:revision>
  <dcterms:created xsi:type="dcterms:W3CDTF">2021-11-26T11:20:42Z</dcterms:created>
  <dcterms:modified xsi:type="dcterms:W3CDTF">2021-12-10T17:05:36Z</dcterms:modified>
</cp:coreProperties>
</file>