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5"/>
  </p:notesMasterIdLst>
  <p:sldIdLst>
    <p:sldId id="256" r:id="rId2"/>
    <p:sldId id="259" r:id="rId3"/>
    <p:sldId id="258" r:id="rId4"/>
    <p:sldId id="262" r:id="rId5"/>
    <p:sldId id="263" r:id="rId6"/>
    <p:sldId id="266" r:id="rId7"/>
    <p:sldId id="268" r:id="rId8"/>
    <p:sldId id="267" r:id="rId9"/>
    <p:sldId id="270" r:id="rId10"/>
    <p:sldId id="271" r:id="rId11"/>
    <p:sldId id="272" r:id="rId12"/>
    <p:sldId id="273" r:id="rId13"/>
    <p:sldId id="264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7370E7-49AD-4794-9B07-0A8EDBCB5EC0}" v="11" dt="2026-07-19T11:16:06.63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651" autoAdjust="0"/>
    <p:restoredTop sz="94565"/>
  </p:normalViewPr>
  <p:slideViewPr>
    <p:cSldViewPr snapToGrid="0">
      <p:cViewPr varScale="1">
        <p:scale>
          <a:sx n="78" d="100"/>
          <a:sy n="78" d="100"/>
        </p:scale>
        <p:origin x="1032" y="58"/>
      </p:cViewPr>
      <p:guideLst/>
    </p:cSldViewPr>
  </p:slideViewPr>
  <p:notesTextViewPr>
    <p:cViewPr>
      <p:scale>
        <a:sx n="200" d="100"/>
        <a:sy n="2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garet Kwaw" userId="aa128cd05175a0e1" providerId="LiveId" clId="{0D2D52D8-4934-4C5F-9285-0E42E1C61723}"/>
    <pc:docChg chg="undo custSel addSld delSld modSld">
      <pc:chgData name="margaret Kwaw" userId="aa128cd05175a0e1" providerId="LiveId" clId="{0D2D52D8-4934-4C5F-9285-0E42E1C61723}" dt="2026-07-19T11:16:06.621" v="70"/>
      <pc:docMkLst>
        <pc:docMk/>
      </pc:docMkLst>
      <pc:sldChg chg="addSp delSp modSp mod modTransition delAnim modAnim">
        <pc:chgData name="margaret Kwaw" userId="aa128cd05175a0e1" providerId="LiveId" clId="{0D2D52D8-4934-4C5F-9285-0E42E1C61723}" dt="2026-07-19T11:16:06.621" v="70"/>
        <pc:sldMkLst>
          <pc:docMk/>
          <pc:sldMk cId="428001180" sldId="256"/>
        </pc:sldMkLst>
        <pc:spChg chg="mod">
          <ac:chgData name="margaret Kwaw" userId="aa128cd05175a0e1" providerId="LiveId" clId="{0D2D52D8-4934-4C5F-9285-0E42E1C61723}" dt="2026-07-19T10:32:42.272" v="33" actId="20577"/>
          <ac:spMkLst>
            <pc:docMk/>
            <pc:sldMk cId="428001180" sldId="256"/>
            <ac:spMk id="9" creationId="{2CA052BC-5795-E69D-1CEB-D502BF02B0A0}"/>
          </ac:spMkLst>
        </pc:spChg>
        <pc:picChg chg="add del mod">
          <ac:chgData name="margaret Kwaw" userId="aa128cd05175a0e1" providerId="LiveId" clId="{0D2D52D8-4934-4C5F-9285-0E42E1C61723}" dt="2026-07-19T10:56:24.051" v="63"/>
          <ac:picMkLst>
            <pc:docMk/>
            <pc:sldMk cId="428001180" sldId="256"/>
            <ac:picMk id="4" creationId="{3EB7F7A4-205B-0C6A-EE36-29D4F6440E78}"/>
          </ac:picMkLst>
        </pc:picChg>
        <pc:picChg chg="add del mod">
          <ac:chgData name="margaret Kwaw" userId="aa128cd05175a0e1" providerId="LiveId" clId="{0D2D52D8-4934-4C5F-9285-0E42E1C61723}" dt="2026-07-19T10:57:29.340" v="65"/>
          <ac:picMkLst>
            <pc:docMk/>
            <pc:sldMk cId="428001180" sldId="256"/>
            <ac:picMk id="5" creationId="{FA1D0DA0-6EA6-326E-83C8-8E4003DE1DC6}"/>
          </ac:picMkLst>
        </pc:picChg>
        <pc:picChg chg="add del mod">
          <ac:chgData name="margaret Kwaw" userId="aa128cd05175a0e1" providerId="LiveId" clId="{0D2D52D8-4934-4C5F-9285-0E42E1C61723}" dt="2026-07-19T10:04:36.761" v="2"/>
          <ac:picMkLst>
            <pc:docMk/>
            <pc:sldMk cId="428001180" sldId="256"/>
            <ac:picMk id="6" creationId="{35565D2D-31F9-B62A-B428-7A70F31CC84C}"/>
          </ac:picMkLst>
        </pc:picChg>
        <pc:picChg chg="add del mod ord">
          <ac:chgData name="margaret Kwaw" userId="aa128cd05175a0e1" providerId="LiveId" clId="{0D2D52D8-4934-4C5F-9285-0E42E1C61723}" dt="2026-07-19T11:01:26.686" v="66"/>
          <ac:picMkLst>
            <pc:docMk/>
            <pc:sldMk cId="428001180" sldId="256"/>
            <ac:picMk id="7" creationId="{80EB0F4B-A2A3-7809-ADC1-2FEEC28CA490}"/>
          </ac:picMkLst>
        </pc:picChg>
        <pc:picChg chg="add del mod">
          <ac:chgData name="margaret Kwaw" userId="aa128cd05175a0e1" providerId="LiveId" clId="{0D2D52D8-4934-4C5F-9285-0E42E1C61723}" dt="2026-07-19T11:02:35.170" v="67"/>
          <ac:picMkLst>
            <pc:docMk/>
            <pc:sldMk cId="428001180" sldId="256"/>
            <ac:picMk id="11" creationId="{590C729B-0978-E496-BAD7-8A32826A7361}"/>
          </ac:picMkLst>
        </pc:picChg>
        <pc:picChg chg="add del mod">
          <ac:chgData name="margaret Kwaw" userId="aa128cd05175a0e1" providerId="LiveId" clId="{0D2D52D8-4934-4C5F-9285-0E42E1C61723}" dt="2026-07-19T11:04:36.498" v="69"/>
          <ac:picMkLst>
            <pc:docMk/>
            <pc:sldMk cId="428001180" sldId="256"/>
            <ac:picMk id="17" creationId="{B0739629-A3AA-6BAC-7AC8-D59D021F78AC}"/>
          </ac:picMkLst>
        </pc:picChg>
        <pc:picChg chg="add del mod ord">
          <ac:chgData name="margaret Kwaw" userId="aa128cd05175a0e1" providerId="LiveId" clId="{0D2D52D8-4934-4C5F-9285-0E42E1C61723}" dt="2026-07-19T10:19:39.431" v="3"/>
          <ac:picMkLst>
            <pc:docMk/>
            <pc:sldMk cId="428001180" sldId="256"/>
            <ac:picMk id="18" creationId="{58FBD8BE-27F4-615B-C491-B450908BDDE1}"/>
          </ac:picMkLst>
        </pc:picChg>
        <pc:picChg chg="add del mod">
          <ac:chgData name="margaret Kwaw" userId="aa128cd05175a0e1" providerId="LiveId" clId="{0D2D52D8-4934-4C5F-9285-0E42E1C61723}" dt="2026-07-19T10:52:27.158" v="34" actId="21"/>
          <ac:picMkLst>
            <pc:docMk/>
            <pc:sldMk cId="428001180" sldId="256"/>
            <ac:picMk id="19" creationId="{DCDE69B7-CCE9-0A42-BBA2-490D2C269E73}"/>
          </ac:picMkLst>
        </pc:picChg>
        <pc:picChg chg="add mod">
          <ac:chgData name="margaret Kwaw" userId="aa128cd05175a0e1" providerId="LiveId" clId="{0D2D52D8-4934-4C5F-9285-0E42E1C61723}" dt="2026-07-19T11:16:06.621" v="70"/>
          <ac:picMkLst>
            <pc:docMk/>
            <pc:sldMk cId="428001180" sldId="256"/>
            <ac:picMk id="21" creationId="{FAB1BEC9-CE19-3395-DE25-91C3072CC371}"/>
          </ac:picMkLst>
        </pc:picChg>
      </pc:sldChg>
      <pc:sldChg chg="addSp delSp modSp mod modTransition delAnim modAnim">
        <pc:chgData name="margaret Kwaw" userId="aa128cd05175a0e1" providerId="LiveId" clId="{0D2D52D8-4934-4C5F-9285-0E42E1C61723}" dt="2026-07-19T11:16:06.621" v="70"/>
        <pc:sldMkLst>
          <pc:docMk/>
          <pc:sldMk cId="1555102378" sldId="258"/>
        </pc:sldMkLst>
        <pc:picChg chg="add del mod">
          <ac:chgData name="margaret Kwaw" userId="aa128cd05175a0e1" providerId="LiveId" clId="{0D2D52D8-4934-4C5F-9285-0E42E1C61723}" dt="2026-07-19T11:04:24.097" v="68"/>
          <ac:picMkLst>
            <pc:docMk/>
            <pc:sldMk cId="1555102378" sldId="258"/>
            <ac:picMk id="4" creationId="{B0C49B61-BD09-CF83-18F8-FF19D1F75CE0}"/>
          </ac:picMkLst>
        </pc:picChg>
        <pc:picChg chg="add del mod">
          <ac:chgData name="margaret Kwaw" userId="aa128cd05175a0e1" providerId="LiveId" clId="{0D2D52D8-4934-4C5F-9285-0E42E1C61723}" dt="2026-07-19T10:52:50.534" v="36" actId="21"/>
          <ac:picMkLst>
            <pc:docMk/>
            <pc:sldMk cId="1555102378" sldId="258"/>
            <ac:picMk id="5" creationId="{6EB207FB-6F1C-D47B-9719-8E73A176F7B7}"/>
          </ac:picMkLst>
        </pc:picChg>
        <pc:picChg chg="add del mod">
          <ac:chgData name="margaret Kwaw" userId="aa128cd05175a0e1" providerId="LiveId" clId="{0D2D52D8-4934-4C5F-9285-0E42E1C61723}" dt="2026-07-19T11:04:36.498" v="69"/>
          <ac:picMkLst>
            <pc:docMk/>
            <pc:sldMk cId="1555102378" sldId="258"/>
            <ac:picMk id="9" creationId="{5C536CA1-4BCB-A2FF-8688-6DB0F38D01AD}"/>
          </ac:picMkLst>
        </pc:picChg>
        <pc:picChg chg="add mod">
          <ac:chgData name="margaret Kwaw" userId="aa128cd05175a0e1" providerId="LiveId" clId="{0D2D52D8-4934-4C5F-9285-0E42E1C61723}" dt="2026-07-19T11:16:06.621" v="70"/>
          <ac:picMkLst>
            <pc:docMk/>
            <pc:sldMk cId="1555102378" sldId="258"/>
            <ac:picMk id="23" creationId="{556B043E-1025-664C-BBD6-B3324C1BC3B6}"/>
          </ac:picMkLst>
        </pc:picChg>
      </pc:sldChg>
      <pc:sldChg chg="addSp delSp modSp mod modTransition delAnim modAnim">
        <pc:chgData name="margaret Kwaw" userId="aa128cd05175a0e1" providerId="LiveId" clId="{0D2D52D8-4934-4C5F-9285-0E42E1C61723}" dt="2026-07-19T11:16:06.621" v="70"/>
        <pc:sldMkLst>
          <pc:docMk/>
          <pc:sldMk cId="1735471214" sldId="259"/>
        </pc:sldMkLst>
        <pc:picChg chg="add del mod">
          <ac:chgData name="margaret Kwaw" userId="aa128cd05175a0e1" providerId="LiveId" clId="{0D2D52D8-4934-4C5F-9285-0E42E1C61723}" dt="2026-07-19T10:56:24.051" v="63"/>
          <ac:picMkLst>
            <pc:docMk/>
            <pc:sldMk cId="1735471214" sldId="259"/>
            <ac:picMk id="7" creationId="{1D931EFA-237E-9F7E-8609-D47C5AB3B260}"/>
          </ac:picMkLst>
        </pc:picChg>
        <pc:picChg chg="add del mod">
          <ac:chgData name="margaret Kwaw" userId="aa128cd05175a0e1" providerId="LiveId" clId="{0D2D52D8-4934-4C5F-9285-0E42E1C61723}" dt="2026-07-19T11:02:35.170" v="67"/>
          <ac:picMkLst>
            <pc:docMk/>
            <pc:sldMk cId="1735471214" sldId="259"/>
            <ac:picMk id="8" creationId="{D4988379-2F73-EA13-B5D0-F919BFAF05ED}"/>
          </ac:picMkLst>
        </pc:picChg>
        <pc:picChg chg="add del mod">
          <ac:chgData name="margaret Kwaw" userId="aa128cd05175a0e1" providerId="LiveId" clId="{0D2D52D8-4934-4C5F-9285-0E42E1C61723}" dt="2026-07-19T10:52:42.691" v="35" actId="21"/>
          <ac:picMkLst>
            <pc:docMk/>
            <pc:sldMk cId="1735471214" sldId="259"/>
            <ac:picMk id="12" creationId="{93F94D54-FF4D-A363-47F2-7B5101996D11}"/>
          </ac:picMkLst>
        </pc:picChg>
        <pc:picChg chg="add del mod">
          <ac:chgData name="margaret Kwaw" userId="aa128cd05175a0e1" providerId="LiveId" clId="{0D2D52D8-4934-4C5F-9285-0E42E1C61723}" dt="2026-07-19T11:04:36.498" v="69"/>
          <ac:picMkLst>
            <pc:docMk/>
            <pc:sldMk cId="1735471214" sldId="259"/>
            <ac:picMk id="15" creationId="{27C27DE8-65A9-80C6-6A74-AA37B4DC293B}"/>
          </ac:picMkLst>
        </pc:picChg>
        <pc:picChg chg="add mod">
          <ac:chgData name="margaret Kwaw" userId="aa128cd05175a0e1" providerId="LiveId" clId="{0D2D52D8-4934-4C5F-9285-0E42E1C61723}" dt="2026-07-19T11:16:06.621" v="70"/>
          <ac:picMkLst>
            <pc:docMk/>
            <pc:sldMk cId="1735471214" sldId="259"/>
            <ac:picMk id="18" creationId="{6A4E2FFA-B250-9A1A-C359-79E5DCEC80E2}"/>
          </ac:picMkLst>
        </pc:picChg>
      </pc:sldChg>
      <pc:sldChg chg="addSp delSp modSp mod modTransition delAnim">
        <pc:chgData name="margaret Kwaw" userId="aa128cd05175a0e1" providerId="LiveId" clId="{0D2D52D8-4934-4C5F-9285-0E42E1C61723}" dt="2026-07-19T11:16:06.621" v="70"/>
        <pc:sldMkLst>
          <pc:docMk/>
          <pc:sldMk cId="3432174818" sldId="262"/>
        </pc:sldMkLst>
        <pc:picChg chg="add del mod">
          <ac:chgData name="margaret Kwaw" userId="aa128cd05175a0e1" providerId="LiveId" clId="{0D2D52D8-4934-4C5F-9285-0E42E1C61723}" dt="2026-07-19T11:16:06.621" v="70"/>
          <ac:picMkLst>
            <pc:docMk/>
            <pc:sldMk cId="3432174818" sldId="262"/>
            <ac:picMk id="4" creationId="{5E3CCD14-30EB-3ED5-6E76-B19611816F88}"/>
          </ac:picMkLst>
        </pc:picChg>
        <pc:picChg chg="add del mod">
          <ac:chgData name="margaret Kwaw" userId="aa128cd05175a0e1" providerId="LiveId" clId="{0D2D52D8-4934-4C5F-9285-0E42E1C61723}" dt="2026-07-19T10:52:58.974" v="37" actId="21"/>
          <ac:picMkLst>
            <pc:docMk/>
            <pc:sldMk cId="3432174818" sldId="262"/>
            <ac:picMk id="5" creationId="{A5D2CB52-5C14-E581-39C4-4A976C8FA85E}"/>
          </ac:picMkLst>
        </pc:picChg>
        <pc:picChg chg="add mod">
          <ac:chgData name="margaret Kwaw" userId="aa128cd05175a0e1" providerId="LiveId" clId="{0D2D52D8-4934-4C5F-9285-0E42E1C61723}" dt="2026-07-19T11:16:06.621" v="70"/>
          <ac:picMkLst>
            <pc:docMk/>
            <pc:sldMk cId="3432174818" sldId="262"/>
            <ac:picMk id="15" creationId="{D1A5F2A6-5BB6-938F-842E-7742FC25C475}"/>
          </ac:picMkLst>
        </pc:picChg>
      </pc:sldChg>
      <pc:sldChg chg="addSp delSp modSp mod modTransition delAnim">
        <pc:chgData name="margaret Kwaw" userId="aa128cd05175a0e1" providerId="LiveId" clId="{0D2D52D8-4934-4C5F-9285-0E42E1C61723}" dt="2026-07-19T11:16:06.621" v="70"/>
        <pc:sldMkLst>
          <pc:docMk/>
          <pc:sldMk cId="1639151055" sldId="263"/>
        </pc:sldMkLst>
        <pc:picChg chg="add del mod">
          <ac:chgData name="margaret Kwaw" userId="aa128cd05175a0e1" providerId="LiveId" clId="{0D2D52D8-4934-4C5F-9285-0E42E1C61723}" dt="2026-07-19T10:53:06.377" v="38" actId="21"/>
          <ac:picMkLst>
            <pc:docMk/>
            <pc:sldMk cId="1639151055" sldId="263"/>
            <ac:picMk id="8" creationId="{EA253DE9-0877-F874-30BF-EA192A2B0AAA}"/>
          </ac:picMkLst>
        </pc:picChg>
        <pc:picChg chg="add del mod">
          <ac:chgData name="margaret Kwaw" userId="aa128cd05175a0e1" providerId="LiveId" clId="{0D2D52D8-4934-4C5F-9285-0E42E1C61723}" dt="2026-07-19T11:16:06.621" v="70"/>
          <ac:picMkLst>
            <pc:docMk/>
            <pc:sldMk cId="1639151055" sldId="263"/>
            <ac:picMk id="10" creationId="{2962758B-A765-8B6A-A5B2-E6D07E2B49A0}"/>
          </ac:picMkLst>
        </pc:picChg>
        <pc:picChg chg="add mod">
          <ac:chgData name="margaret Kwaw" userId="aa128cd05175a0e1" providerId="LiveId" clId="{0D2D52D8-4934-4C5F-9285-0E42E1C61723}" dt="2026-07-19T11:16:06.621" v="70"/>
          <ac:picMkLst>
            <pc:docMk/>
            <pc:sldMk cId="1639151055" sldId="263"/>
            <ac:picMk id="16" creationId="{E985DC57-11A4-B40C-79A4-2DA851D0F80B}"/>
          </ac:picMkLst>
        </pc:picChg>
      </pc:sldChg>
      <pc:sldChg chg="addSp delSp modSp mod modTransition delAnim">
        <pc:chgData name="margaret Kwaw" userId="aa128cd05175a0e1" providerId="LiveId" clId="{0D2D52D8-4934-4C5F-9285-0E42E1C61723}" dt="2026-07-19T11:16:06.621" v="70"/>
        <pc:sldMkLst>
          <pc:docMk/>
          <pc:sldMk cId="4260887974" sldId="264"/>
        </pc:sldMkLst>
        <pc:picChg chg="add del mod">
          <ac:chgData name="margaret Kwaw" userId="aa128cd05175a0e1" providerId="LiveId" clId="{0D2D52D8-4934-4C5F-9285-0E42E1C61723}" dt="2026-07-19T10:54:43.084" v="48" actId="21"/>
          <ac:picMkLst>
            <pc:docMk/>
            <pc:sldMk cId="4260887974" sldId="264"/>
            <ac:picMk id="6" creationId="{3F23FB1A-B338-82CE-37BF-7072819BF2AC}"/>
          </ac:picMkLst>
        </pc:picChg>
        <pc:picChg chg="add del mod">
          <ac:chgData name="margaret Kwaw" userId="aa128cd05175a0e1" providerId="LiveId" clId="{0D2D52D8-4934-4C5F-9285-0E42E1C61723}" dt="2026-07-19T11:16:06.621" v="70"/>
          <ac:picMkLst>
            <pc:docMk/>
            <pc:sldMk cId="4260887974" sldId="264"/>
            <ac:picMk id="8" creationId="{E3A83D84-A29D-E377-8B94-6B929FFBEF2A}"/>
          </ac:picMkLst>
        </pc:picChg>
        <pc:picChg chg="add mod">
          <ac:chgData name="margaret Kwaw" userId="aa128cd05175a0e1" providerId="LiveId" clId="{0D2D52D8-4934-4C5F-9285-0E42E1C61723}" dt="2026-07-19T11:16:06.621" v="70"/>
          <ac:picMkLst>
            <pc:docMk/>
            <pc:sldMk cId="4260887974" sldId="264"/>
            <ac:picMk id="9" creationId="{96884B2B-B613-23B9-10E9-F2B67381D8E6}"/>
          </ac:picMkLst>
        </pc:picChg>
      </pc:sldChg>
      <pc:sldChg chg="addSp delSp modSp add del mod modTransition delAnim">
        <pc:chgData name="margaret Kwaw" userId="aa128cd05175a0e1" providerId="LiveId" clId="{0D2D52D8-4934-4C5F-9285-0E42E1C61723}" dt="2026-07-19T11:16:06.621" v="70"/>
        <pc:sldMkLst>
          <pc:docMk/>
          <pc:sldMk cId="627765787" sldId="266"/>
        </pc:sldMkLst>
        <pc:picChg chg="add del mod">
          <ac:chgData name="margaret Kwaw" userId="aa128cd05175a0e1" providerId="LiveId" clId="{0D2D52D8-4934-4C5F-9285-0E42E1C61723}" dt="2026-07-19T10:53:29.893" v="41" actId="21"/>
          <ac:picMkLst>
            <pc:docMk/>
            <pc:sldMk cId="627765787" sldId="266"/>
            <ac:picMk id="5" creationId="{F9A57FAB-C629-7821-B737-211660ADA037}"/>
          </ac:picMkLst>
        </pc:picChg>
        <pc:picChg chg="add del mod">
          <ac:chgData name="margaret Kwaw" userId="aa128cd05175a0e1" providerId="LiveId" clId="{0D2D52D8-4934-4C5F-9285-0E42E1C61723}" dt="2026-07-19T11:16:06.621" v="70"/>
          <ac:picMkLst>
            <pc:docMk/>
            <pc:sldMk cId="627765787" sldId="266"/>
            <ac:picMk id="6" creationId="{DF7AA503-C21D-BA9E-21B1-73B784D6A20A}"/>
          </ac:picMkLst>
        </pc:picChg>
        <pc:picChg chg="add mod">
          <ac:chgData name="margaret Kwaw" userId="aa128cd05175a0e1" providerId="LiveId" clId="{0D2D52D8-4934-4C5F-9285-0E42E1C61723}" dt="2026-07-19T11:16:06.621" v="70"/>
          <ac:picMkLst>
            <pc:docMk/>
            <pc:sldMk cId="627765787" sldId="266"/>
            <ac:picMk id="9" creationId="{72122AB9-DF81-5E04-FBE2-0D7F9078807D}"/>
          </ac:picMkLst>
        </pc:picChg>
      </pc:sldChg>
      <pc:sldChg chg="addSp delSp modSp mod modTransition delAnim">
        <pc:chgData name="margaret Kwaw" userId="aa128cd05175a0e1" providerId="LiveId" clId="{0D2D52D8-4934-4C5F-9285-0E42E1C61723}" dt="2026-07-19T11:16:06.621" v="70"/>
        <pc:sldMkLst>
          <pc:docMk/>
          <pc:sldMk cId="1503256631" sldId="267"/>
        </pc:sldMkLst>
        <pc:picChg chg="add del mod">
          <ac:chgData name="margaret Kwaw" userId="aa128cd05175a0e1" providerId="LiveId" clId="{0D2D52D8-4934-4C5F-9285-0E42E1C61723}" dt="2026-07-19T10:53:46.318" v="43" actId="21"/>
          <ac:picMkLst>
            <pc:docMk/>
            <pc:sldMk cId="1503256631" sldId="267"/>
            <ac:picMk id="3" creationId="{6EA97CDA-5B1E-2794-FA6B-2EF3D0E89EB7}"/>
          </ac:picMkLst>
        </pc:picChg>
        <pc:picChg chg="add del mod">
          <ac:chgData name="margaret Kwaw" userId="aa128cd05175a0e1" providerId="LiveId" clId="{0D2D52D8-4934-4C5F-9285-0E42E1C61723}" dt="2026-07-19T11:16:06.621" v="70"/>
          <ac:picMkLst>
            <pc:docMk/>
            <pc:sldMk cId="1503256631" sldId="267"/>
            <ac:picMk id="4" creationId="{BE141BDD-5C68-01A7-D3AD-B56CF97A7DAF}"/>
          </ac:picMkLst>
        </pc:picChg>
        <pc:picChg chg="add mod">
          <ac:chgData name="margaret Kwaw" userId="aa128cd05175a0e1" providerId="LiveId" clId="{0D2D52D8-4934-4C5F-9285-0E42E1C61723}" dt="2026-07-19T11:16:06.621" v="70"/>
          <ac:picMkLst>
            <pc:docMk/>
            <pc:sldMk cId="1503256631" sldId="267"/>
            <ac:picMk id="5" creationId="{AF869815-827F-8D6F-83B4-9E5B845575DF}"/>
          </ac:picMkLst>
        </pc:picChg>
      </pc:sldChg>
      <pc:sldChg chg="addSp delSp modSp mod modTransition delAnim">
        <pc:chgData name="margaret Kwaw" userId="aa128cd05175a0e1" providerId="LiveId" clId="{0D2D52D8-4934-4C5F-9285-0E42E1C61723}" dt="2026-07-19T11:16:06.621" v="70"/>
        <pc:sldMkLst>
          <pc:docMk/>
          <pc:sldMk cId="2045794414" sldId="268"/>
        </pc:sldMkLst>
        <pc:picChg chg="add del mod">
          <ac:chgData name="margaret Kwaw" userId="aa128cd05175a0e1" providerId="LiveId" clId="{0D2D52D8-4934-4C5F-9285-0E42E1C61723}" dt="2026-07-19T10:53:38.225" v="42" actId="21"/>
          <ac:picMkLst>
            <pc:docMk/>
            <pc:sldMk cId="2045794414" sldId="268"/>
            <ac:picMk id="3" creationId="{8F63D7A9-9A09-03B7-0858-F18E18820A9F}"/>
          </ac:picMkLst>
        </pc:picChg>
        <pc:picChg chg="add del mod">
          <ac:chgData name="margaret Kwaw" userId="aa128cd05175a0e1" providerId="LiveId" clId="{0D2D52D8-4934-4C5F-9285-0E42E1C61723}" dt="2026-07-19T11:16:06.621" v="70"/>
          <ac:picMkLst>
            <pc:docMk/>
            <pc:sldMk cId="2045794414" sldId="268"/>
            <ac:picMk id="4" creationId="{C9445214-F4F3-6321-8E43-865414E84BB6}"/>
          </ac:picMkLst>
        </pc:picChg>
        <pc:picChg chg="add mod">
          <ac:chgData name="margaret Kwaw" userId="aa128cd05175a0e1" providerId="LiveId" clId="{0D2D52D8-4934-4C5F-9285-0E42E1C61723}" dt="2026-07-19T11:16:06.621" v="70"/>
          <ac:picMkLst>
            <pc:docMk/>
            <pc:sldMk cId="2045794414" sldId="268"/>
            <ac:picMk id="9" creationId="{171A0637-2553-6062-8999-887CD2883F4E}"/>
          </ac:picMkLst>
        </pc:picChg>
      </pc:sldChg>
      <pc:sldChg chg="addSp delSp modSp mod modTransition delAnim">
        <pc:chgData name="margaret Kwaw" userId="aa128cd05175a0e1" providerId="LiveId" clId="{0D2D52D8-4934-4C5F-9285-0E42E1C61723}" dt="2026-07-19T11:16:06.621" v="70"/>
        <pc:sldMkLst>
          <pc:docMk/>
          <pc:sldMk cId="381790546" sldId="270"/>
        </pc:sldMkLst>
        <pc:picChg chg="add del mod">
          <ac:chgData name="margaret Kwaw" userId="aa128cd05175a0e1" providerId="LiveId" clId="{0D2D52D8-4934-4C5F-9285-0E42E1C61723}" dt="2026-07-19T10:54:12.115" v="44" actId="21"/>
          <ac:picMkLst>
            <pc:docMk/>
            <pc:sldMk cId="381790546" sldId="270"/>
            <ac:picMk id="3" creationId="{558DB188-4678-29C7-8A73-465C3696C608}"/>
          </ac:picMkLst>
        </pc:picChg>
        <pc:picChg chg="add del mod">
          <ac:chgData name="margaret Kwaw" userId="aa128cd05175a0e1" providerId="LiveId" clId="{0D2D52D8-4934-4C5F-9285-0E42E1C61723}" dt="2026-07-19T11:16:06.621" v="70"/>
          <ac:picMkLst>
            <pc:docMk/>
            <pc:sldMk cId="381790546" sldId="270"/>
            <ac:picMk id="5" creationId="{8A3204B2-AAEF-83AF-712E-071FE91A1BC3}"/>
          </ac:picMkLst>
        </pc:picChg>
        <pc:picChg chg="add mod">
          <ac:chgData name="margaret Kwaw" userId="aa128cd05175a0e1" providerId="LiveId" clId="{0D2D52D8-4934-4C5F-9285-0E42E1C61723}" dt="2026-07-19T11:16:06.621" v="70"/>
          <ac:picMkLst>
            <pc:docMk/>
            <pc:sldMk cId="381790546" sldId="270"/>
            <ac:picMk id="6" creationId="{B8DDE929-3A99-6780-6B6C-1F584BA93540}"/>
          </ac:picMkLst>
        </pc:picChg>
      </pc:sldChg>
      <pc:sldChg chg="addSp delSp modSp mod modTransition delAnim">
        <pc:chgData name="margaret Kwaw" userId="aa128cd05175a0e1" providerId="LiveId" clId="{0D2D52D8-4934-4C5F-9285-0E42E1C61723}" dt="2026-07-19T11:16:06.621" v="70"/>
        <pc:sldMkLst>
          <pc:docMk/>
          <pc:sldMk cId="2980357656" sldId="271"/>
        </pc:sldMkLst>
        <pc:picChg chg="add del mod">
          <ac:chgData name="margaret Kwaw" userId="aa128cd05175a0e1" providerId="LiveId" clId="{0D2D52D8-4934-4C5F-9285-0E42E1C61723}" dt="2026-07-19T10:54:21.673" v="45" actId="21"/>
          <ac:picMkLst>
            <pc:docMk/>
            <pc:sldMk cId="2980357656" sldId="271"/>
            <ac:picMk id="3" creationId="{3A2343D0-F6C2-747B-391A-562C31261FF7}"/>
          </ac:picMkLst>
        </pc:picChg>
        <pc:picChg chg="add del mod">
          <ac:chgData name="margaret Kwaw" userId="aa128cd05175a0e1" providerId="LiveId" clId="{0D2D52D8-4934-4C5F-9285-0E42E1C61723}" dt="2026-07-19T11:16:06.621" v="70"/>
          <ac:picMkLst>
            <pc:docMk/>
            <pc:sldMk cId="2980357656" sldId="271"/>
            <ac:picMk id="6" creationId="{A6104D12-B840-CD77-D080-EAF4EDBDFE1A}"/>
          </ac:picMkLst>
        </pc:picChg>
        <pc:picChg chg="add mod">
          <ac:chgData name="margaret Kwaw" userId="aa128cd05175a0e1" providerId="LiveId" clId="{0D2D52D8-4934-4C5F-9285-0E42E1C61723}" dt="2026-07-19T11:16:06.621" v="70"/>
          <ac:picMkLst>
            <pc:docMk/>
            <pc:sldMk cId="2980357656" sldId="271"/>
            <ac:picMk id="9" creationId="{648DA42C-8376-B5ED-F699-61D01171FCFC}"/>
          </ac:picMkLst>
        </pc:picChg>
      </pc:sldChg>
      <pc:sldChg chg="addSp delSp modSp mod modTransition delAnim">
        <pc:chgData name="margaret Kwaw" userId="aa128cd05175a0e1" providerId="LiveId" clId="{0D2D52D8-4934-4C5F-9285-0E42E1C61723}" dt="2026-07-19T11:16:06.621" v="70"/>
        <pc:sldMkLst>
          <pc:docMk/>
          <pc:sldMk cId="4160183075" sldId="272"/>
        </pc:sldMkLst>
        <pc:picChg chg="add del mod">
          <ac:chgData name="margaret Kwaw" userId="aa128cd05175a0e1" providerId="LiveId" clId="{0D2D52D8-4934-4C5F-9285-0E42E1C61723}" dt="2026-07-19T10:54:28.458" v="46" actId="21"/>
          <ac:picMkLst>
            <pc:docMk/>
            <pc:sldMk cId="4160183075" sldId="272"/>
            <ac:picMk id="3" creationId="{B5EFF095-AFF3-D27F-2DC6-8080B20A8746}"/>
          </ac:picMkLst>
        </pc:picChg>
        <pc:picChg chg="add del mod">
          <ac:chgData name="margaret Kwaw" userId="aa128cd05175a0e1" providerId="LiveId" clId="{0D2D52D8-4934-4C5F-9285-0E42E1C61723}" dt="2026-07-19T11:16:06.621" v="70"/>
          <ac:picMkLst>
            <pc:docMk/>
            <pc:sldMk cId="4160183075" sldId="272"/>
            <ac:picMk id="4" creationId="{CE4A86D8-DB60-2413-1CE1-8A17D9DEE0AE}"/>
          </ac:picMkLst>
        </pc:picChg>
        <pc:picChg chg="add mod">
          <ac:chgData name="margaret Kwaw" userId="aa128cd05175a0e1" providerId="LiveId" clId="{0D2D52D8-4934-4C5F-9285-0E42E1C61723}" dt="2026-07-19T11:16:06.621" v="70"/>
          <ac:picMkLst>
            <pc:docMk/>
            <pc:sldMk cId="4160183075" sldId="272"/>
            <ac:picMk id="5" creationId="{A9FFA802-EFFC-BD94-317C-BD27BDF252DB}"/>
          </ac:picMkLst>
        </pc:picChg>
      </pc:sldChg>
      <pc:sldChg chg="addSp delSp modSp mod modTransition delAnim">
        <pc:chgData name="margaret Kwaw" userId="aa128cd05175a0e1" providerId="LiveId" clId="{0D2D52D8-4934-4C5F-9285-0E42E1C61723}" dt="2026-07-19T11:16:06.621" v="70"/>
        <pc:sldMkLst>
          <pc:docMk/>
          <pc:sldMk cId="4063610048" sldId="273"/>
        </pc:sldMkLst>
        <pc:picChg chg="add del mod">
          <ac:chgData name="margaret Kwaw" userId="aa128cd05175a0e1" providerId="LiveId" clId="{0D2D52D8-4934-4C5F-9285-0E42E1C61723}" dt="2026-07-19T10:54:35.735" v="47" actId="21"/>
          <ac:picMkLst>
            <pc:docMk/>
            <pc:sldMk cId="4063610048" sldId="273"/>
            <ac:picMk id="3" creationId="{768AB429-535C-DBDD-1B5F-4AFFDE373A96}"/>
          </ac:picMkLst>
        </pc:picChg>
        <pc:picChg chg="add del mod">
          <ac:chgData name="margaret Kwaw" userId="aa128cd05175a0e1" providerId="LiveId" clId="{0D2D52D8-4934-4C5F-9285-0E42E1C61723}" dt="2026-07-19T11:16:06.621" v="70"/>
          <ac:picMkLst>
            <pc:docMk/>
            <pc:sldMk cId="4063610048" sldId="273"/>
            <ac:picMk id="6" creationId="{9B1317BD-28BD-4E16-527A-A446BAE7473F}"/>
          </ac:picMkLst>
        </pc:picChg>
        <pc:picChg chg="add mod">
          <ac:chgData name="margaret Kwaw" userId="aa128cd05175a0e1" providerId="LiveId" clId="{0D2D52D8-4934-4C5F-9285-0E42E1C61723}" dt="2026-07-19T11:16:06.621" v="70"/>
          <ac:picMkLst>
            <pc:docMk/>
            <pc:sldMk cId="4063610048" sldId="273"/>
            <ac:picMk id="7" creationId="{7DA9A6F8-6982-CFFF-5D87-DF0FF98A0255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B2DBD8-C872-134E-84DA-78D72F61CC89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95B5C9-5BFA-B94E-8340-64F33EA8EE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1310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95B5C9-5BFA-B94E-8340-64F33EA8EE8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89847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495B5C9-5BFA-B94E-8340-64F33EA8EE8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4648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99DF4D-B530-72B5-A683-F834D07192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02B8757-11BA-7683-81ED-2663EAD429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D742A5-B097-60E1-D043-5FB3AE3F34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BC3B4D-4E78-D345-A4F1-368CEEB5A027}" type="datetime1">
              <a:rPr lang="en-CA" smtClean="0"/>
              <a:t>2026-07-19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0F8081-5B58-2080-E69D-D86987593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4B5343-C32D-01B3-3848-D1B0EEDA48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BA382-5B1D-3B41-8768-75D88D4912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29121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4C35C7-B354-8995-1DEE-33BD7DA770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4BB33-3727-74FD-8D7B-05A49ACD15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635FF-0130-A1F0-C4DF-03C5BE80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88572-5C1B-EE4B-8B20-B1FCD756E350}" type="datetime1">
              <a:rPr lang="en-CA" smtClean="0"/>
              <a:t>2026-07-19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59344B-EADE-4552-7C9E-75533C2BD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A1E2557-AB43-6AB1-1F58-7F3B2788F1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BA382-5B1D-3B41-8768-75D88D4912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22183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0D7FEB-1E79-CE9D-547B-75D7D14BCA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B82166-FF62-3D9C-8C96-02893565F2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330242-605A-4689-E9D4-8C2E73E342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0CBF6-9AC1-6443-97A8-97D7FC8DD25B}" type="datetime1">
              <a:rPr lang="en-CA" smtClean="0"/>
              <a:t>2026-07-19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E4B604-5C54-91E8-6A10-A49F6DAC5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8BEFDD-369B-BF1A-C691-81F74BF350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BA382-5B1D-3B41-8768-75D88D4912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26660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27F91-0BBA-6A96-226F-FD9456BC32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7D4206-73F7-DB18-3491-79A4B82FD9F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A41CA4-29C8-67A8-A3BC-5D3825F0562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4ADCB3-0CC8-0CD0-F351-050574BF1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ED96BE-7D44-0441-B918-FC06BE768908}" type="datetime1">
              <a:rPr lang="en-CA" smtClean="0"/>
              <a:t>2026-07-19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531B9E-5A6D-5341-95BF-AE88FDB004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3EB6F9-BD11-742B-E4FB-9F34E5DFF6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BA382-5B1D-3B41-8768-75D88D4912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8844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3B615-FE8F-4950-CF87-98216FE66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D2F758-2E18-9FEC-E393-29B2BAB9CAF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76508AD-C956-A4B7-0E92-E233012861C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085D32-61C4-96DD-4198-A42941B4D9A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9E4989-02C3-92D1-D30C-F3E5823DD1C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CED93B-1649-C283-E3C4-7ECDD2CAD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CD2C23-4F49-1A49-9E44-B29EFC10A98F}" type="datetime1">
              <a:rPr lang="en-CA" smtClean="0"/>
              <a:t>2026-07-19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76A89A4-BE77-84DE-61B7-B8FC868C7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3E2F211-1BC0-D896-070E-285174E9E4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BA382-5B1D-3B41-8768-75D88D4912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50717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3EDAB2-1522-2F77-21AA-E9B1678355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1538440-9484-D816-FE8E-B3F900C11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151A0-1C17-864D-8610-CE3EDA3500E5}" type="datetime1">
              <a:rPr lang="en-CA" smtClean="0"/>
              <a:t>2026-07-19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DD782F0-4C7B-50EC-F021-411182D8BC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A565E9-662B-CF86-3F4C-5E19C1486B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BA382-5B1D-3B41-8768-75D88D4912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5830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FBF5060-C8E3-B186-903F-748A57B599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86691-A12B-EC45-9148-E860AAA1F6E8}" type="datetime1">
              <a:rPr lang="en-CA" smtClean="0"/>
              <a:t>2026-07-19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C026DD-0089-186E-01AE-6FFBDB5FC2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36288D-C0ED-33E7-5A2F-3B0C84A434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BA382-5B1D-3B41-8768-75D88D4912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392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69A88-28B6-6206-AAA6-ACEB30BAFB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BBF27E-8E16-6E87-AB8F-3B231E994E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145F39-DC05-5BDE-EAB3-55E259EBB2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DE0F8F-EE28-4653-226E-2F9D13F5F5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90D2D-B7CC-EF47-99EC-FB37559F046F}" type="datetime1">
              <a:rPr lang="en-CA" smtClean="0"/>
              <a:t>2026-07-19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0C64D4-2C8A-2C2D-E7B1-3C149B4214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59A29C-AF5E-6C9E-EE61-5ED8662F7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BA382-5B1D-3B41-8768-75D88D4912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07218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3E4953-E1A2-7EBF-BBB0-771A1B46E0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764859-B497-C766-AB4C-73F19F65CA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53850B-54DF-2CEC-518F-368883121D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655945-DB88-0DB2-37D8-6474FB30E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6C991-DCF4-AB41-850B-8EC52E4F7A50}" type="datetime1">
              <a:rPr lang="en-CA" smtClean="0"/>
              <a:t>2026-07-19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10F0492-1277-7CF3-06B0-8B00A9F4B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E3076F-E483-872C-E7BD-1A50A0C9F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BA382-5B1D-3B41-8768-75D88D4912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85551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9B3A5-6E48-3A49-5490-BE393D9031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061747-1934-46C4-0E61-B2C0970692F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113FFB-B0B1-BAA5-F312-B6FCD59EA0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FF394-CD36-344D-8E65-34442AFF9C2F}" type="datetime1">
              <a:rPr lang="en-CA" smtClean="0"/>
              <a:t>2026-07-19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029E2C-4623-8A56-0BCC-252F8BC0A5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EB3612-A655-BB74-0EDC-76810B8F55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BA382-5B1D-3B41-8768-75D88D4912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85021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BB04E05-666D-C89C-84BC-7B183B4E521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4A43466-1E0F-1E1B-8551-60BD556C484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D7034B-116A-20E6-DB15-B92BD41A9A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B649A-57A9-3744-A64E-BFE753A9D667}" type="datetime1">
              <a:rPr lang="en-CA" smtClean="0"/>
              <a:t>2026-07-19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D0185-721F-D82C-B63C-71589C3F61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7C5373-CF82-D174-8DBF-5B5C764B1C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BA382-5B1D-3B41-8768-75D88D4912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76652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DCF151-09ED-5141-98A1-0AA27BC39D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AE9940-05AF-D1E3-A63F-1DC642667AC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DB4C3-25A3-EE9A-986C-3D060A63223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004553-92F9-2D44-B180-9AA5A6586981}" type="datetime1">
              <a:rPr lang="en-CA" smtClean="0"/>
              <a:t>2026-07-19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25FE7D-9C5D-D76C-DAFC-7EBC69278F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5C60B1-7579-DCA4-53F0-D2E51566DA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0BA382-5B1D-3B41-8768-75D88D4912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00905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image" Target="../media/image4.png"/><Relationship Id="rId5" Type="http://schemas.openxmlformats.org/officeDocument/2006/relationships/image" Target="cid:image001.png@01D0EA4A.2BD679A0" TargetMode="Externa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6.png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6" Type="http://schemas.openxmlformats.org/officeDocument/2006/relationships/image" Target="cid:image001.png@01D0EA4A.2BD679A0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5.sv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slideLayout" Target="../slideLayouts/slideLayout2.xml"/><Relationship Id="rId7" Type="http://schemas.openxmlformats.org/officeDocument/2006/relationships/image" Target="cid:image001.png@01D0EA4A.2BD679A0" TargetMode="External"/><Relationship Id="rId2" Type="http://schemas.openxmlformats.org/officeDocument/2006/relationships/video" Target="../media/media4.mp4"/><Relationship Id="rId1" Type="http://schemas.microsoft.com/office/2007/relationships/media" Target="../media/media4.mp4"/><Relationship Id="rId6" Type="http://schemas.openxmlformats.org/officeDocument/2006/relationships/image" Target="../media/image3.png"/><Relationship Id="rId5" Type="http://schemas.openxmlformats.org/officeDocument/2006/relationships/image" Target="../media/image8.jpeg"/><Relationship Id="rId4" Type="http://schemas.openxmlformats.org/officeDocument/2006/relationships/image" Target="../media/image7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5.mp4"/><Relationship Id="rId1" Type="http://schemas.microsoft.com/office/2007/relationships/media" Target="../media/media5.mp4"/><Relationship Id="rId6" Type="http://schemas.openxmlformats.org/officeDocument/2006/relationships/image" Target="../media/image10.png"/><Relationship Id="rId5" Type="http://schemas.openxmlformats.org/officeDocument/2006/relationships/image" Target="cid:image001.png@01D0EA4A.2BD679A0" TargetMode="Externa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6.mp4"/><Relationship Id="rId1" Type="http://schemas.microsoft.com/office/2007/relationships/media" Target="../media/media6.mp4"/><Relationship Id="rId6" Type="http://schemas.openxmlformats.org/officeDocument/2006/relationships/image" Target="../media/image11.png"/><Relationship Id="rId5" Type="http://schemas.openxmlformats.org/officeDocument/2006/relationships/image" Target="cid:image001.png@01D0EA4A.2BD679A0" TargetMode="Externa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2.png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6" Type="http://schemas.openxmlformats.org/officeDocument/2006/relationships/image" Target="cid:image001.png@01D0EA4A.2BD679A0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5.sv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5.svg"/><Relationship Id="rId2" Type="http://schemas.openxmlformats.org/officeDocument/2006/relationships/video" Target="../media/media8.mp4"/><Relationship Id="rId1" Type="http://schemas.microsoft.com/office/2007/relationships/media" Target="../media/media8.mp4"/><Relationship Id="rId6" Type="http://schemas.openxmlformats.org/officeDocument/2006/relationships/image" Target="../media/image14.svg"/><Relationship Id="rId5" Type="http://schemas.openxmlformats.org/officeDocument/2006/relationships/image" Target="../media/image13.svg"/><Relationship Id="rId10" Type="http://schemas.openxmlformats.org/officeDocument/2006/relationships/image" Target="../media/image18.png"/><Relationship Id="rId4" Type="http://schemas.openxmlformats.org/officeDocument/2006/relationships/notesSlide" Target="../notesSlides/notesSlide2.xml"/><Relationship Id="rId9" Type="http://schemas.openxmlformats.org/officeDocument/2006/relationships/image" Target="../media/image17.sv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9.mp4"/><Relationship Id="rId1" Type="http://schemas.microsoft.com/office/2007/relationships/media" Target="../media/media9.mp4"/><Relationship Id="rId4" Type="http://schemas.openxmlformats.org/officeDocument/2006/relationships/image" Target="../media/image1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0.png"/><Relationship Id="rId2" Type="http://schemas.openxmlformats.org/officeDocument/2006/relationships/video" Target="../media/media10.mp4"/><Relationship Id="rId1" Type="http://schemas.microsoft.com/office/2007/relationships/media" Target="../media/media10.mp4"/><Relationship Id="rId6" Type="http://schemas.openxmlformats.org/officeDocument/2006/relationships/image" Target="cid:image001.png@01D0EA4A.2BD679A0" TargetMode="External"/><Relationship Id="rId5" Type="http://schemas.openxmlformats.org/officeDocument/2006/relationships/image" Target="../media/image3.png"/><Relationship Id="rId4" Type="http://schemas.openxmlformats.org/officeDocument/2006/relationships/image" Target="../media/image5.sv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1.mp4"/><Relationship Id="rId1" Type="http://schemas.microsoft.com/office/2007/relationships/media" Target="../media/media11.mp4"/><Relationship Id="rId6" Type="http://schemas.openxmlformats.org/officeDocument/2006/relationships/image" Target="../media/image21.png"/><Relationship Id="rId5" Type="http://schemas.openxmlformats.org/officeDocument/2006/relationships/image" Target="cid:image001.png@01D0EA4A.2BD679A0" TargetMode="Externa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2.mp4"/><Relationship Id="rId1" Type="http://schemas.microsoft.com/office/2007/relationships/media" Target="../media/media12.mp4"/><Relationship Id="rId6" Type="http://schemas.openxmlformats.org/officeDocument/2006/relationships/image" Target="../media/image22.png"/><Relationship Id="rId5" Type="http://schemas.openxmlformats.org/officeDocument/2006/relationships/image" Target="cid:image001.png@01D0EA4A.2BD679A0" TargetMode="External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3.png"/><Relationship Id="rId2" Type="http://schemas.openxmlformats.org/officeDocument/2006/relationships/video" Target="../media/media13.mp4"/><Relationship Id="rId1" Type="http://schemas.microsoft.com/office/2007/relationships/media" Target="../media/media13.mp4"/><Relationship Id="rId6" Type="http://schemas.openxmlformats.org/officeDocument/2006/relationships/hyperlink" Target="https://www.nice.org.uk/news/articles/major-changes-to-type-2-diabetes-treatment-could-save-thousands-of-lives" TargetMode="External"/><Relationship Id="rId5" Type="http://schemas.openxmlformats.org/officeDocument/2006/relationships/hyperlink" Target="https://www.nice.org.uk/guidance/qs209/chapter/Quality-statement-6-9-key-care-processes" TargetMode="External"/><Relationship Id="rId4" Type="http://schemas.openxmlformats.org/officeDocument/2006/relationships/hyperlink" Target="https://www.nhs.uk/conditions/type-2-diabetes/complication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67000"/>
              </a:schemeClr>
            </a:gs>
            <a:gs pos="48000">
              <a:schemeClr val="accent1">
                <a:lumMod val="97000"/>
                <a:lumOff val="3000"/>
              </a:schemeClr>
            </a:gs>
            <a:gs pos="100000">
              <a:schemeClr val="accent1">
                <a:lumMod val="60000"/>
                <a:lumOff val="4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0BC66-1A8D-A1B1-2A7B-D80BBD038E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6315" y="2056584"/>
            <a:ext cx="9144000" cy="1355486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GB" sz="4400" b="1" noProof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Person-Centred Care Plan for Type 2 Diabetes Mellitus </a:t>
            </a:r>
            <a:br>
              <a:rPr lang="en-GB" sz="4400" b="1" noProof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b="1" noProof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(T2DM)</a:t>
            </a:r>
          </a:p>
        </p:txBody>
      </p:sp>
      <p:pic>
        <p:nvPicPr>
          <p:cNvPr id="8" name="Picture 7" descr="Logo illustration for diabetes prevention. 17113039 Vector art at Vecteezy">
            <a:extLst>
              <a:ext uri="{FF2B5EF4-FFF2-40B4-BE49-F238E27FC236}">
                <a16:creationId xmlns:a16="http://schemas.microsoft.com/office/drawing/2014/main" id="{DF0BB116-A9E9-F5D2-EDD9-CE74E08331F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/>
        </p:blipFill>
        <p:spPr>
          <a:xfrm>
            <a:off x="9217195" y="2374230"/>
            <a:ext cx="2109540" cy="210954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CA052BC-5795-E69D-1CEB-D502BF02B0A0}"/>
              </a:ext>
            </a:extLst>
          </p:cNvPr>
          <p:cNvSpPr/>
          <p:nvPr/>
        </p:nvSpPr>
        <p:spPr>
          <a:xfrm>
            <a:off x="0" y="6375748"/>
            <a:ext cx="12191999" cy="470095"/>
          </a:xfrm>
          <a:prstGeom prst="rect">
            <a:avLst/>
          </a:prstGeom>
          <a:noFill/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 Margaret Abena Kwaw                   		 | </a:t>
            </a:r>
            <a:r>
              <a:rPr lang="en-GB" sz="1600" noProof="0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</a:t>
            </a:r>
            <a:r>
              <a:rPr lang="en-GB" sz="1600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Number: </a:t>
            </a:r>
            <a:r>
              <a:rPr lang="en-GB" sz="160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2441376</a:t>
            </a:r>
            <a:r>
              <a:rPr lang="en-GB" sz="1600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		        | </a:t>
            </a:r>
            <a:r>
              <a:rPr lang="en-GB" sz="1600" noProof="0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 Number: </a:t>
            </a:r>
            <a:r>
              <a:rPr lang="en-GB" sz="1600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BMHP5023</a:t>
            </a:r>
            <a:r>
              <a:rPr lang="en-CA" sz="1600" dirty="0">
                <a:solidFill>
                  <a:schemeClr val="accent6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noProof="0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19A316-D460-EA08-4911-D15040C88919}"/>
              </a:ext>
            </a:extLst>
          </p:cNvPr>
          <p:cNvSpPr/>
          <p:nvPr/>
        </p:nvSpPr>
        <p:spPr>
          <a:xfrm>
            <a:off x="-1" y="-21702"/>
            <a:ext cx="12191999" cy="470095"/>
          </a:xfrm>
          <a:prstGeom prst="rect">
            <a:avLst/>
          </a:prstGeom>
          <a:noFill/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TO PYSCHOLOGY </a:t>
            </a:r>
            <a:endParaRPr lang="en-GB" sz="1600" noProof="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6EE8631-9B79-54A9-BFD1-3F7C1B3F0F3F}"/>
              </a:ext>
            </a:extLst>
          </p:cNvPr>
          <p:cNvSpPr txBox="1"/>
          <p:nvPr/>
        </p:nvSpPr>
        <p:spPr>
          <a:xfrm>
            <a:off x="8571978" y="4466840"/>
            <a:ext cx="362002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dirty="0">
                <a:solidFill>
                  <a:schemeClr val="bg1"/>
                </a:solidFill>
                <a:cs typeface="Arial" panose="020B0604020202020204" pitchFamily="34" charset="0"/>
              </a:rPr>
              <a:t>• Insulin   • Glucose   • Anatomy   • Care Planning 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170069FC-9900-29E5-6B2A-3EBA6B750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BA382-5B1D-3B41-8768-75D88D4912BA}" type="slidenum">
              <a:rPr lang="en-US" smtClean="0"/>
              <a:t>1</a:t>
            </a:fld>
            <a:endParaRPr lang="en-US"/>
          </a:p>
        </p:txBody>
      </p:sp>
      <p:pic>
        <p:nvPicPr>
          <p:cNvPr id="21" name="Video 20">
            <a:hlinkClick r:id="" action="ppaction://media"/>
            <a:extLst>
              <a:ext uri="{FF2B5EF4-FFF2-40B4-BE49-F238E27FC236}">
                <a16:creationId xmlns:a16="http://schemas.microsoft.com/office/drawing/2014/main" id="{FAB1BEC9-CE19-3395-DE25-91C3072CC37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80011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8229"/>
    </mc:Choice>
    <mc:Fallback>
      <p:transition spd="slow" advTm="182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1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18D5D1-E8E1-2B12-157B-25FBE21F3D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>
                <a:solidFill>
                  <a:srgbClr val="FFFFFF"/>
                </a:solidFill>
              </a:rPr>
              <a:t>Presentation Outline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65FEF2-B994-647D-D656-6BE706D25D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4811" y="241300"/>
            <a:ext cx="7230796" cy="6464300"/>
          </a:xfrm>
        </p:spPr>
        <p:txBody>
          <a:bodyPr anchor="ctr"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400" dirty="0"/>
              <a:t>Patient Profile 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Anatomy and Physiology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Type 2 Diabetes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Risk Factors for Fictional Patient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Care Plan 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NICE Monitoring Schedule for Type 2 Diabetes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Communication and MDT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Ethical Consideration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Conclusion</a:t>
            </a:r>
          </a:p>
        </p:txBody>
      </p:sp>
      <p:pic>
        <p:nvPicPr>
          <p:cNvPr id="4" name="Picture 3" descr="Discover University of Wales Trinity Saint David">
            <a:extLst>
              <a:ext uri="{FF2B5EF4-FFF2-40B4-BE49-F238E27FC236}">
                <a16:creationId xmlns:a16="http://schemas.microsoft.com/office/drawing/2014/main" id="{F1C10DAB-59C9-E144-565D-3644777F1C61}"/>
              </a:ext>
            </a:extLst>
          </p:cNvPr>
          <p:cNvPicPr/>
          <p:nvPr/>
        </p:nvPicPr>
        <p:blipFill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1655" y="10138"/>
            <a:ext cx="1716376" cy="629204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716AE6-CB7A-0661-74A8-09109BA230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BA382-5B1D-3B41-8768-75D88D4912BA}" type="slidenum">
              <a:rPr lang="en-US" smtClean="0"/>
              <a:t>2</a:t>
            </a:fld>
            <a:endParaRPr lang="en-US"/>
          </a:p>
        </p:txBody>
      </p:sp>
      <p:pic>
        <p:nvPicPr>
          <p:cNvPr id="18" name="Video 17">
            <a:hlinkClick r:id="" action="ppaction://media"/>
            <a:extLst>
              <a:ext uri="{FF2B5EF4-FFF2-40B4-BE49-F238E27FC236}">
                <a16:creationId xmlns:a16="http://schemas.microsoft.com/office/drawing/2014/main" id="{6A4E2FFA-B250-9A1A-C359-79E5DCEC80E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354712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9153"/>
    </mc:Choice>
    <mc:Fallback>
      <p:transition spd="slow" advTm="3915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4F0A0C-D29D-ED3E-DF20-933F5209B9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79596"/>
            <a:ext cx="9872870" cy="1132370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bg2">
                    <a:lumMod val="25000"/>
                  </a:schemeClr>
                </a:solidFill>
              </a:rPr>
              <a:t>Fictional Person: Brad Nottingham</a:t>
            </a:r>
            <a:endParaRPr lang="en-GB" sz="3600" b="1" noProof="0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6" name="Content Placeholder 5" descr="Male profile with solid fill">
            <a:extLst>
              <a:ext uri="{FF2B5EF4-FFF2-40B4-BE49-F238E27FC236}">
                <a16:creationId xmlns:a16="http://schemas.microsoft.com/office/drawing/2014/main" id="{A2333C7B-A52F-D11B-08E4-A98670D06CE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12366" y="2227255"/>
            <a:ext cx="2763078" cy="2763078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60AB605-7988-CE36-0312-95DDC0D5E8B4}"/>
              </a:ext>
            </a:extLst>
          </p:cNvPr>
          <p:cNvSpPr txBox="1"/>
          <p:nvPr/>
        </p:nvSpPr>
        <p:spPr>
          <a:xfrm>
            <a:off x="4356653" y="4694394"/>
            <a:ext cx="32070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>
                <a:solidFill>
                  <a:schemeClr val="bg1">
                    <a:lumMod val="50000"/>
                  </a:schemeClr>
                </a:solidFill>
              </a:rPr>
              <a:t>55 years | Male | </a:t>
            </a:r>
          </a:p>
          <a:p>
            <a:pPr algn="ctr"/>
            <a:r>
              <a:rPr lang="en-US" sz="1600" dirty="0">
                <a:solidFill>
                  <a:schemeClr val="bg1">
                    <a:lumMod val="50000"/>
                  </a:schemeClr>
                </a:solidFill>
              </a:rPr>
              <a:t>Office Manager | Lives Alone | </a:t>
            </a:r>
          </a:p>
          <a:p>
            <a:pPr algn="ctr"/>
            <a:r>
              <a:rPr lang="en-US" sz="1600" dirty="0">
                <a:solidFill>
                  <a:schemeClr val="bg1">
                    <a:lumMod val="50000"/>
                  </a:schemeClr>
                </a:solidFill>
              </a:rPr>
              <a:t>Recently diagnosed with T2DM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A51E2C4-98B1-F542-765F-163090F27291}"/>
              </a:ext>
            </a:extLst>
          </p:cNvPr>
          <p:cNvSpPr txBox="1"/>
          <p:nvPr/>
        </p:nvSpPr>
        <p:spPr>
          <a:xfrm>
            <a:off x="4936435" y="2107695"/>
            <a:ext cx="163664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>
                    <a:lumMod val="50000"/>
                  </a:schemeClr>
                </a:solidFill>
              </a:rPr>
              <a:t>Patient Profile 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6F1ED83F-5C83-21C4-13F1-365A4E9E7C4D}"/>
              </a:ext>
            </a:extLst>
          </p:cNvPr>
          <p:cNvSpPr/>
          <p:nvPr/>
        </p:nvSpPr>
        <p:spPr>
          <a:xfrm>
            <a:off x="294861" y="1529447"/>
            <a:ext cx="2637183" cy="914400"/>
          </a:xfrm>
          <a:prstGeom prst="roundRect">
            <a:avLst>
              <a:gd name="adj" fmla="val 39855"/>
            </a:avLst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69 mmol/ mol</a:t>
            </a:r>
          </a:p>
          <a:p>
            <a:pPr algn="ctr"/>
            <a:r>
              <a:rPr lang="en-US" dirty="0"/>
              <a:t>HbAAa1c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D98069B8-A5A3-F860-11FD-595C7343C323}"/>
              </a:ext>
            </a:extLst>
          </p:cNvPr>
          <p:cNvSpPr/>
          <p:nvPr/>
        </p:nvSpPr>
        <p:spPr>
          <a:xfrm>
            <a:off x="8792817" y="1477038"/>
            <a:ext cx="2637183" cy="914400"/>
          </a:xfrm>
          <a:prstGeom prst="roundRect">
            <a:avLst>
              <a:gd name="adj" fmla="val 47102"/>
            </a:avLst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31.1 Kg/ m</a:t>
            </a:r>
            <a:r>
              <a:rPr lang="en-US" baseline="30000" dirty="0"/>
              <a:t>2</a:t>
            </a:r>
            <a:endParaRPr lang="en-US" dirty="0"/>
          </a:p>
          <a:p>
            <a:pPr algn="ctr"/>
            <a:r>
              <a:rPr lang="en-US" dirty="0"/>
              <a:t>(Obese class I)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B3BAC286-2ACB-9154-40D2-0DB1B9DCB5D5}"/>
              </a:ext>
            </a:extLst>
          </p:cNvPr>
          <p:cNvSpPr/>
          <p:nvPr/>
        </p:nvSpPr>
        <p:spPr>
          <a:xfrm>
            <a:off x="357809" y="3007632"/>
            <a:ext cx="2637183" cy="914400"/>
          </a:xfrm>
          <a:prstGeom prst="roundRect">
            <a:avLst>
              <a:gd name="adj" fmla="val 36957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/>
              <a:t>153/92 </a:t>
            </a:r>
            <a:r>
              <a:rPr lang="en-US" dirty="0" err="1"/>
              <a:t>mmHG</a:t>
            </a:r>
            <a:endParaRPr lang="en-US" dirty="0"/>
          </a:p>
          <a:p>
            <a:pPr algn="ctr"/>
            <a:r>
              <a:rPr lang="en-US" dirty="0"/>
              <a:t>BP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D089CA4D-CFAC-5959-81C3-54C7AF5D5119}"/>
              </a:ext>
            </a:extLst>
          </p:cNvPr>
          <p:cNvSpPr/>
          <p:nvPr/>
        </p:nvSpPr>
        <p:spPr>
          <a:xfrm>
            <a:off x="8792818" y="3066368"/>
            <a:ext cx="2637183" cy="914400"/>
          </a:xfrm>
          <a:prstGeom prst="roundRect">
            <a:avLst>
              <a:gd name="adj" fmla="val 39855"/>
            </a:avLst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5.9 mmol/L</a:t>
            </a:r>
          </a:p>
          <a:p>
            <a:pPr algn="ctr"/>
            <a:r>
              <a:rPr lang="en-US" dirty="0"/>
              <a:t>Cholesterol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D3920A02-BFED-42AC-8349-926D1015C5BE}"/>
              </a:ext>
            </a:extLst>
          </p:cNvPr>
          <p:cNvSpPr/>
          <p:nvPr/>
        </p:nvSpPr>
        <p:spPr>
          <a:xfrm>
            <a:off x="357809" y="4652692"/>
            <a:ext cx="2637183" cy="914400"/>
          </a:xfrm>
          <a:prstGeom prst="roundRect">
            <a:avLst>
              <a:gd name="adj" fmla="val 39855"/>
            </a:avLst>
          </a:prstGeom>
          <a:solidFill>
            <a:srgbClr val="FF00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Desk-based work</a:t>
            </a:r>
          </a:p>
          <a:p>
            <a:pPr algn="ctr"/>
            <a:r>
              <a:rPr lang="en-US" dirty="0"/>
              <a:t>(No Regular Physical Activity) 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426366AB-B3F5-7F7B-E03F-99FD30EBA0E5}"/>
              </a:ext>
            </a:extLst>
          </p:cNvPr>
          <p:cNvSpPr/>
          <p:nvPr/>
        </p:nvSpPr>
        <p:spPr>
          <a:xfrm>
            <a:off x="8792818" y="4603040"/>
            <a:ext cx="2637183" cy="914400"/>
          </a:xfrm>
          <a:prstGeom prst="roundRect">
            <a:avLst>
              <a:gd name="adj" fmla="val 50000"/>
            </a:avLst>
          </a:prstGeom>
          <a:solidFill>
            <a:srgbClr val="FF0000"/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Family History of T2DM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E4DD0A0-A6FA-6764-20D4-F54084579237}"/>
              </a:ext>
            </a:extLst>
          </p:cNvPr>
          <p:cNvCxnSpPr>
            <a:endCxn id="11" idx="1"/>
          </p:cNvCxnSpPr>
          <p:nvPr/>
        </p:nvCxnSpPr>
        <p:spPr>
          <a:xfrm flipV="1">
            <a:off x="7275444" y="1934238"/>
            <a:ext cx="1517373" cy="1617345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4DE7F5BE-691B-DEE6-02BC-26D7F099ED41}"/>
              </a:ext>
            </a:extLst>
          </p:cNvPr>
          <p:cNvCxnSpPr>
            <a:cxnSpLocks/>
            <a:endCxn id="13" idx="1"/>
          </p:cNvCxnSpPr>
          <p:nvPr/>
        </p:nvCxnSpPr>
        <p:spPr>
          <a:xfrm flipV="1">
            <a:off x="7275444" y="3523568"/>
            <a:ext cx="1517374" cy="2801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0AF99B03-D909-6A65-8F2A-25C133D3C7D2}"/>
              </a:ext>
            </a:extLst>
          </p:cNvPr>
          <p:cNvCxnSpPr>
            <a:endCxn id="15" idx="1"/>
          </p:cNvCxnSpPr>
          <p:nvPr/>
        </p:nvCxnSpPr>
        <p:spPr>
          <a:xfrm>
            <a:off x="7275444" y="3551583"/>
            <a:ext cx="1517374" cy="150865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DD858DA7-DA63-C1F5-A4C0-91CF4CDFEECE}"/>
              </a:ext>
            </a:extLst>
          </p:cNvPr>
          <p:cNvCxnSpPr>
            <a:stCxn id="12" idx="3"/>
          </p:cNvCxnSpPr>
          <p:nvPr/>
        </p:nvCxnSpPr>
        <p:spPr>
          <a:xfrm>
            <a:off x="2994992" y="3464832"/>
            <a:ext cx="1616765" cy="86751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E46F5CC9-3510-249C-8886-E60DC5693641}"/>
              </a:ext>
            </a:extLst>
          </p:cNvPr>
          <p:cNvCxnSpPr>
            <a:stCxn id="10" idx="3"/>
          </p:cNvCxnSpPr>
          <p:nvPr/>
        </p:nvCxnSpPr>
        <p:spPr>
          <a:xfrm>
            <a:off x="2932044" y="1986647"/>
            <a:ext cx="1679713" cy="15649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6AD48CD6-A59B-5951-63C4-57E3266C2C3B}"/>
              </a:ext>
            </a:extLst>
          </p:cNvPr>
          <p:cNvCxnSpPr>
            <a:cxnSpLocks/>
            <a:endCxn id="14" idx="3"/>
          </p:cNvCxnSpPr>
          <p:nvPr/>
        </p:nvCxnSpPr>
        <p:spPr>
          <a:xfrm flipH="1">
            <a:off x="2994992" y="3551583"/>
            <a:ext cx="1616765" cy="155830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0" name="Picture 29" descr="Discover University of Wales Trinity Saint David">
            <a:extLst>
              <a:ext uri="{FF2B5EF4-FFF2-40B4-BE49-F238E27FC236}">
                <a16:creationId xmlns:a16="http://schemas.microsoft.com/office/drawing/2014/main" id="{B4322B75-155D-59A5-7093-57F1D6FFA79E}"/>
              </a:ext>
            </a:extLst>
          </p:cNvPr>
          <p:cNvPicPr/>
          <p:nvPr/>
        </p:nvPicPr>
        <p:blipFill>
          <a:blip r:embed="rId5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1655" y="10138"/>
            <a:ext cx="1716376" cy="629204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2900D8DD-F203-98A7-C04B-45BE6A3BF2CF}"/>
              </a:ext>
            </a:extLst>
          </p:cNvPr>
          <p:cNvCxnSpPr>
            <a:cxnSpLocks/>
            <a:stCxn id="14" idx="2"/>
            <a:endCxn id="33" idx="0"/>
          </p:cNvCxnSpPr>
          <p:nvPr/>
        </p:nvCxnSpPr>
        <p:spPr>
          <a:xfrm>
            <a:off x="1676401" y="5567092"/>
            <a:ext cx="4406347" cy="657464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33" name="Rounded Rectangle 32">
            <a:extLst>
              <a:ext uri="{FF2B5EF4-FFF2-40B4-BE49-F238E27FC236}">
                <a16:creationId xmlns:a16="http://schemas.microsoft.com/office/drawing/2014/main" id="{5E691E82-8521-552F-0740-5C22C56E1D78}"/>
              </a:ext>
            </a:extLst>
          </p:cNvPr>
          <p:cNvSpPr/>
          <p:nvPr/>
        </p:nvSpPr>
        <p:spPr>
          <a:xfrm>
            <a:off x="5128591" y="6224556"/>
            <a:ext cx="1908313" cy="443948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Risk </a:t>
            </a:r>
            <a:r>
              <a:rPr lang="en-US" dirty="0" err="1"/>
              <a:t>Fators</a:t>
            </a:r>
            <a:endParaRPr lang="en-US" dirty="0"/>
          </a:p>
        </p:txBody>
      </p: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15A090B5-2E35-3B6C-D12B-1BF39E0B969A}"/>
              </a:ext>
            </a:extLst>
          </p:cNvPr>
          <p:cNvCxnSpPr>
            <a:stCxn id="15" idx="2"/>
            <a:endCxn id="33" idx="0"/>
          </p:cNvCxnSpPr>
          <p:nvPr/>
        </p:nvCxnSpPr>
        <p:spPr>
          <a:xfrm flipH="1">
            <a:off x="6082748" y="5517440"/>
            <a:ext cx="4028662" cy="70711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0" name="Slide Number Placeholder 39">
            <a:extLst>
              <a:ext uri="{FF2B5EF4-FFF2-40B4-BE49-F238E27FC236}">
                <a16:creationId xmlns:a16="http://schemas.microsoft.com/office/drawing/2014/main" id="{095648EE-8EB3-A7F9-2AE7-2692E1D461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BA382-5B1D-3B41-8768-75D88D4912BA}" type="slidenum">
              <a:rPr lang="en-US" smtClean="0"/>
              <a:t>3</a:t>
            </a:fld>
            <a:endParaRPr lang="en-US"/>
          </a:p>
        </p:txBody>
      </p:sp>
      <p:pic>
        <p:nvPicPr>
          <p:cNvPr id="23" name="Video 22">
            <a:hlinkClick r:id="" action="ppaction://media"/>
            <a:extLst>
              <a:ext uri="{FF2B5EF4-FFF2-40B4-BE49-F238E27FC236}">
                <a16:creationId xmlns:a16="http://schemas.microsoft.com/office/drawing/2014/main" id="{556B043E-1025-664C-BBD6-B3324C1BC3B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551023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5127"/>
    </mc:Choice>
    <mc:Fallback>
      <p:transition spd="slow" advTm="751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0EC4E-7876-43D9-7AF5-F412DD87AD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834" y="0"/>
            <a:ext cx="10515600" cy="655292"/>
          </a:xfrm>
        </p:spPr>
        <p:txBody>
          <a:bodyPr>
            <a:normAutofit/>
          </a:bodyPr>
          <a:lstStyle/>
          <a:p>
            <a:r>
              <a:rPr lang="en-GB" sz="3600" b="1" dirty="0">
                <a:solidFill>
                  <a:schemeClr val="bg2">
                    <a:lumMod val="25000"/>
                  </a:schemeClr>
                </a:solidFill>
              </a:rPr>
              <a:t>Anatomy &amp; Physiology</a:t>
            </a:r>
            <a:endParaRPr lang="en-US" sz="3600" dirty="0"/>
          </a:p>
        </p:txBody>
      </p:sp>
      <p:pic>
        <p:nvPicPr>
          <p:cNvPr id="6" name="Content Placeholder 5" descr="Heart organ with solid fill">
            <a:extLst>
              <a:ext uri="{FF2B5EF4-FFF2-40B4-BE49-F238E27FC236}">
                <a16:creationId xmlns:a16="http://schemas.microsoft.com/office/drawing/2014/main" id="{7469CE7C-0A8C-4BCD-6E6D-FA0DAFD3D7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-92764" y="2323410"/>
            <a:ext cx="1898374" cy="1898374"/>
          </a:xfrm>
        </p:spPr>
      </p:pic>
      <p:pic>
        <p:nvPicPr>
          <p:cNvPr id="7" name="Picture 6" descr="Do You Need Your Pancreas To Live: Understanding the Organs Purpose and Necessity - Arizona Premier Surgery">
            <a:extLst>
              <a:ext uri="{FF2B5EF4-FFF2-40B4-BE49-F238E27FC236}">
                <a16:creationId xmlns:a16="http://schemas.microsoft.com/office/drawing/2014/main" id="{65D990DC-A3D8-5E23-2DC8-35022948F1C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42340" y="2851150"/>
            <a:ext cx="1739900" cy="11557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893E742-5461-86F6-149A-DED59C364A44}"/>
              </a:ext>
            </a:extLst>
          </p:cNvPr>
          <p:cNvSpPr txBox="1"/>
          <p:nvPr/>
        </p:nvSpPr>
        <p:spPr>
          <a:xfrm>
            <a:off x="5565913" y="3949146"/>
            <a:ext cx="1060174" cy="3445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Pancreas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AC094A2-A943-1BA4-F426-D1FEA5E4CF94}"/>
              </a:ext>
            </a:extLst>
          </p:cNvPr>
          <p:cNvSpPr txBox="1"/>
          <p:nvPr/>
        </p:nvSpPr>
        <p:spPr>
          <a:xfrm>
            <a:off x="419100" y="4121425"/>
            <a:ext cx="1060174" cy="3445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dirty="0"/>
              <a:t>Heart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A81CC07-DF32-929D-6E4A-EB8E12D08B31}"/>
              </a:ext>
            </a:extLst>
          </p:cNvPr>
          <p:cNvSpPr txBox="1"/>
          <p:nvPr/>
        </p:nvSpPr>
        <p:spPr>
          <a:xfrm>
            <a:off x="215347" y="692393"/>
            <a:ext cx="252785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/>
              <a:t>Cardiovascular System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25A71A9-B6D4-2CF0-2CF9-B54361D1FC3B}"/>
              </a:ext>
            </a:extLst>
          </p:cNvPr>
          <p:cNvSpPr txBox="1"/>
          <p:nvPr/>
        </p:nvSpPr>
        <p:spPr>
          <a:xfrm>
            <a:off x="5030856" y="735847"/>
            <a:ext cx="47227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Endocrine System – Glucose Regulation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CD3F135B-F0E8-805E-C180-323977352BE9}"/>
              </a:ext>
            </a:extLst>
          </p:cNvPr>
          <p:cNvSpPr/>
          <p:nvPr/>
        </p:nvSpPr>
        <p:spPr>
          <a:xfrm>
            <a:off x="1752600" y="1760466"/>
            <a:ext cx="3278256" cy="909704"/>
          </a:xfrm>
          <a:prstGeom prst="roundRect">
            <a:avLst>
              <a:gd name="adj" fmla="val 3706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CA" sz="1400" b="0" i="0" dirty="0">
                <a:solidFill>
                  <a:schemeClr val="bg1"/>
                </a:solidFill>
                <a:latin typeface="Calibri"/>
              </a:rPr>
              <a:t>The left ventricle pumps oxygenated blood via the aorta to the body's tissues</a:t>
            </a:r>
            <a:r>
              <a:rPr lang="en-CA" sz="1400" dirty="0">
                <a:solidFill>
                  <a:schemeClr val="bg1"/>
                </a:solidFill>
                <a:latin typeface="Calibri"/>
              </a:rPr>
              <a:t> 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BBB1605F-30E4-77B1-974E-A4E165DEFCBF}"/>
              </a:ext>
            </a:extLst>
          </p:cNvPr>
          <p:cNvSpPr/>
          <p:nvPr/>
        </p:nvSpPr>
        <p:spPr>
          <a:xfrm>
            <a:off x="1805611" y="3525512"/>
            <a:ext cx="3278256" cy="1004804"/>
          </a:xfrm>
          <a:prstGeom prst="roundRect">
            <a:avLst>
              <a:gd name="adj" fmla="val 29856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CA" sz="1600" b="0" i="0" dirty="0">
                <a:solidFill>
                  <a:schemeClr val="bg1"/>
                </a:solidFill>
                <a:latin typeface="Calibri"/>
              </a:rPr>
              <a:t>The right ventricle pumps deoxygenated blood to the lungs for gas exchange and oxygenated blood returns</a:t>
            </a:r>
            <a:endParaRPr lang="en-US" sz="1600" dirty="0">
              <a:solidFill>
                <a:schemeClr val="bg1"/>
              </a:solidFill>
            </a:endParaRP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178C43D7-7067-AA6E-AAD0-BADEA90523F2}"/>
              </a:ext>
            </a:extLst>
          </p:cNvPr>
          <p:cNvSpPr/>
          <p:nvPr/>
        </p:nvSpPr>
        <p:spPr>
          <a:xfrm>
            <a:off x="1752600" y="5077126"/>
            <a:ext cx="3278256" cy="897946"/>
          </a:xfrm>
          <a:prstGeom prst="roundRect">
            <a:avLst>
              <a:gd name="adj" fmla="val 35853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CA" sz="1600" b="0" i="0" dirty="0">
                <a:solidFill>
                  <a:schemeClr val="bg1"/>
                </a:solidFill>
                <a:latin typeface="Calibri"/>
              </a:rPr>
              <a:t>Arteries carry blood away from the heart; veins return blood to the heart</a:t>
            </a:r>
            <a:endParaRPr lang="en-US" sz="1600" dirty="0">
              <a:solidFill>
                <a:schemeClr val="bg1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154130F-3EC4-1320-DC77-B8CAE2FBF678}"/>
              </a:ext>
            </a:extLst>
          </p:cNvPr>
          <p:cNvSpPr txBox="1"/>
          <p:nvPr/>
        </p:nvSpPr>
        <p:spPr>
          <a:xfrm>
            <a:off x="3205092" y="5975071"/>
            <a:ext cx="1688274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sz="1200" b="0" i="0" dirty="0">
                <a:solidFill>
                  <a:srgbClr val="1C2833"/>
                </a:solidFill>
                <a:latin typeface="Calibri"/>
              </a:rPr>
              <a:t>(Tucker et al., 2017</a:t>
            </a:r>
            <a:endParaRPr lang="en-US" sz="12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D5F9BE3-C17A-1EE7-36EA-F6E215095002}"/>
              </a:ext>
            </a:extLst>
          </p:cNvPr>
          <p:cNvSpPr txBox="1"/>
          <p:nvPr/>
        </p:nvSpPr>
        <p:spPr>
          <a:xfrm>
            <a:off x="3099075" y="2682790"/>
            <a:ext cx="1984792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sz="1100" b="0" i="0" dirty="0">
                <a:solidFill>
                  <a:srgbClr val="1C2833"/>
                </a:solidFill>
                <a:latin typeface="Calibri"/>
              </a:rPr>
              <a:t>Systemic Circulation</a:t>
            </a:r>
            <a:endParaRPr lang="en-US" sz="11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A84D94F-732E-9E85-6791-E37D2E58F27B}"/>
              </a:ext>
            </a:extLst>
          </p:cNvPr>
          <p:cNvSpPr txBox="1"/>
          <p:nvPr/>
        </p:nvSpPr>
        <p:spPr>
          <a:xfrm>
            <a:off x="3257549" y="4523120"/>
            <a:ext cx="1984792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CA" sz="1100" b="0" i="0" dirty="0">
                <a:solidFill>
                  <a:srgbClr val="1C2833"/>
                </a:solidFill>
                <a:latin typeface="Calibri"/>
              </a:rPr>
              <a:t>Pulmonary Circulation</a:t>
            </a:r>
            <a:endParaRPr lang="en-US" sz="1100" dirty="0"/>
          </a:p>
        </p:txBody>
      </p:sp>
      <p:sp>
        <p:nvSpPr>
          <p:cNvPr id="21" name="Rounded Rectangle 20">
            <a:extLst>
              <a:ext uri="{FF2B5EF4-FFF2-40B4-BE49-F238E27FC236}">
                <a16:creationId xmlns:a16="http://schemas.microsoft.com/office/drawing/2014/main" id="{51ACE3AE-AE3D-897A-56F3-E77026B537D6}"/>
              </a:ext>
            </a:extLst>
          </p:cNvPr>
          <p:cNvSpPr/>
          <p:nvPr/>
        </p:nvSpPr>
        <p:spPr>
          <a:xfrm>
            <a:off x="7312715" y="1250606"/>
            <a:ext cx="3278256" cy="637708"/>
          </a:xfrm>
          <a:prstGeom prst="roundRect">
            <a:avLst>
              <a:gd name="adj" fmla="val 3706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>
                <a:solidFill>
                  <a:schemeClr val="bg1"/>
                </a:solidFill>
              </a:rPr>
              <a:t>Meal ingestion</a:t>
            </a:r>
          </a:p>
        </p:txBody>
      </p:sp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F817CCEE-9645-4722-43EF-184A018A71B9}"/>
              </a:ext>
            </a:extLst>
          </p:cNvPr>
          <p:cNvSpPr/>
          <p:nvPr/>
        </p:nvSpPr>
        <p:spPr>
          <a:xfrm>
            <a:off x="7312715" y="3468979"/>
            <a:ext cx="3278256" cy="909704"/>
          </a:xfrm>
          <a:prstGeom prst="roundRect">
            <a:avLst>
              <a:gd name="adj" fmla="val 3706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i="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Pancreatic </a:t>
            </a:r>
            <a:r>
              <a:rPr lang="en-GB" sz="16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GB" sz="1600" i="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eta</a:t>
            </a:r>
            <a:r>
              <a:rPr lang="el-GR" sz="1600" i="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-</a:t>
            </a:r>
            <a:r>
              <a:rPr lang="en-CA" sz="1600" i="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Cell Stimulation to release insulin </a:t>
            </a:r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E0D87D34-EBAD-D9B8-47D9-77851AC9959D}"/>
              </a:ext>
            </a:extLst>
          </p:cNvPr>
          <p:cNvSpPr/>
          <p:nvPr/>
        </p:nvSpPr>
        <p:spPr>
          <a:xfrm>
            <a:off x="7312715" y="4827267"/>
            <a:ext cx="3278256" cy="1132081"/>
          </a:xfrm>
          <a:prstGeom prst="roundRect">
            <a:avLst>
              <a:gd name="adj" fmla="val 3706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>
                <a:solidFill>
                  <a:schemeClr val="bg1"/>
                </a:solidFill>
              </a:rPr>
              <a:t>Glucose Uptake</a:t>
            </a:r>
          </a:p>
          <a:p>
            <a:pPr algn="ctr"/>
            <a:r>
              <a:rPr lang="en-US" sz="1400" dirty="0">
                <a:solidFill>
                  <a:schemeClr val="bg1"/>
                </a:solidFill>
              </a:rPr>
              <a:t>Muscle, liver and adipose cells absorb and store glucose </a:t>
            </a:r>
          </a:p>
        </p:txBody>
      </p:sp>
      <p:sp>
        <p:nvSpPr>
          <p:cNvPr id="24" name="Rounded Rectangle 23">
            <a:extLst>
              <a:ext uri="{FF2B5EF4-FFF2-40B4-BE49-F238E27FC236}">
                <a16:creationId xmlns:a16="http://schemas.microsoft.com/office/drawing/2014/main" id="{55E9503A-63AF-17A5-6117-A3DEC3D113E6}"/>
              </a:ext>
            </a:extLst>
          </p:cNvPr>
          <p:cNvSpPr/>
          <p:nvPr/>
        </p:nvSpPr>
        <p:spPr>
          <a:xfrm>
            <a:off x="7312715" y="6252070"/>
            <a:ext cx="3278256" cy="568984"/>
          </a:xfrm>
          <a:prstGeom prst="roundRect">
            <a:avLst>
              <a:gd name="adj" fmla="val 3706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CA" sz="1600" b="0" i="0" dirty="0">
                <a:solidFill>
                  <a:schemeClr val="bg1"/>
                </a:solidFill>
                <a:latin typeface="Calibri"/>
              </a:rPr>
              <a:t>Blood glucose restored</a:t>
            </a:r>
            <a:endParaRPr lang="en-US" sz="1600" dirty="0">
              <a:solidFill>
                <a:schemeClr val="bg1"/>
              </a:solidFill>
            </a:endParaRPr>
          </a:p>
        </p:txBody>
      </p:sp>
      <p:sp>
        <p:nvSpPr>
          <p:cNvPr id="25" name="Rounded Rectangle 24">
            <a:extLst>
              <a:ext uri="{FF2B5EF4-FFF2-40B4-BE49-F238E27FC236}">
                <a16:creationId xmlns:a16="http://schemas.microsoft.com/office/drawing/2014/main" id="{1E41B51D-D036-4259-E661-32BED7BBD688}"/>
              </a:ext>
            </a:extLst>
          </p:cNvPr>
          <p:cNvSpPr/>
          <p:nvPr/>
        </p:nvSpPr>
        <p:spPr>
          <a:xfrm>
            <a:off x="7392228" y="2382686"/>
            <a:ext cx="3278256" cy="637708"/>
          </a:xfrm>
          <a:prstGeom prst="roundRect">
            <a:avLst>
              <a:gd name="adj" fmla="val 37062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>
                <a:solidFill>
                  <a:schemeClr val="bg1"/>
                </a:solidFill>
              </a:rPr>
              <a:t>Increase in Blood Glucose</a:t>
            </a:r>
          </a:p>
        </p:txBody>
      </p:sp>
      <p:sp>
        <p:nvSpPr>
          <p:cNvPr id="26" name="Right Brace 25">
            <a:extLst>
              <a:ext uri="{FF2B5EF4-FFF2-40B4-BE49-F238E27FC236}">
                <a16:creationId xmlns:a16="http://schemas.microsoft.com/office/drawing/2014/main" id="{6DE256ED-872F-0938-ED8B-37303D590202}"/>
              </a:ext>
            </a:extLst>
          </p:cNvPr>
          <p:cNvSpPr/>
          <p:nvPr/>
        </p:nvSpPr>
        <p:spPr>
          <a:xfrm>
            <a:off x="10628246" y="1484244"/>
            <a:ext cx="424069" cy="5168348"/>
          </a:xfrm>
          <a:prstGeom prst="rightBrace">
            <a:avLst>
              <a:gd name="adj1" fmla="val 8333"/>
              <a:gd name="adj2" fmla="val 48205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E3860ED7-E97C-12D2-DC6C-AB6CCF0A5174}"/>
              </a:ext>
            </a:extLst>
          </p:cNvPr>
          <p:cNvSpPr/>
          <p:nvPr/>
        </p:nvSpPr>
        <p:spPr>
          <a:xfrm rot="16200000">
            <a:off x="9619075" y="3597202"/>
            <a:ext cx="3419061" cy="655292"/>
          </a:xfrm>
          <a:prstGeom prst="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7030A0"/>
                </a:solidFill>
              </a:rPr>
              <a:t>Glucose Homeostasis </a:t>
            </a: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0E34B06C-B82F-6042-1881-C2437418FAA8}"/>
              </a:ext>
            </a:extLst>
          </p:cNvPr>
          <p:cNvCxnSpPr/>
          <p:nvPr/>
        </p:nvCxnSpPr>
        <p:spPr>
          <a:xfrm>
            <a:off x="5229639" y="1074401"/>
            <a:ext cx="0" cy="5578191"/>
          </a:xfrm>
          <a:prstGeom prst="line">
            <a:avLst/>
          </a:prstGeom>
          <a:ln w="3175">
            <a:solidFill>
              <a:schemeClr val="accent6">
                <a:alpha val="14000"/>
              </a:schemeClr>
            </a:solidFill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pic>
        <p:nvPicPr>
          <p:cNvPr id="32" name="Picture 31" descr="Discover University of Wales Trinity Saint David">
            <a:extLst>
              <a:ext uri="{FF2B5EF4-FFF2-40B4-BE49-F238E27FC236}">
                <a16:creationId xmlns:a16="http://schemas.microsoft.com/office/drawing/2014/main" id="{58875F09-1096-D73D-9C9C-0497029BF3BB}"/>
              </a:ext>
            </a:extLst>
          </p:cNvPr>
          <p:cNvPicPr/>
          <p:nvPr/>
        </p:nvPicPr>
        <p:blipFill>
          <a:blip r:embed="rId6" r:link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1655" y="10138"/>
            <a:ext cx="1716376" cy="629204"/>
          </a:xfrm>
          <a:prstGeom prst="rect">
            <a:avLst/>
          </a:prstGeom>
          <a:noFill/>
          <a:ln>
            <a:noFill/>
          </a:ln>
        </p:spPr>
      </p:pic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2F316297-44C8-820F-C108-E0AD14D3D1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BA382-5B1D-3B41-8768-75D88D4912BA}" type="slidenum">
              <a:rPr lang="en-US" smtClean="0"/>
              <a:t>4</a:t>
            </a:fld>
            <a:endParaRPr lang="en-US"/>
          </a:p>
        </p:txBody>
      </p:sp>
      <p:pic>
        <p:nvPicPr>
          <p:cNvPr id="15" name="Video 14">
            <a:hlinkClick r:id="" action="ppaction://media"/>
            <a:extLst>
              <a:ext uri="{FF2B5EF4-FFF2-40B4-BE49-F238E27FC236}">
                <a16:creationId xmlns:a16="http://schemas.microsoft.com/office/drawing/2014/main" id="{D1A5F2A6-5BB6-938F-842E-7742FC25C47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8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321748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9765"/>
    </mc:Choice>
    <mc:Fallback>
      <p:transition spd="slow" advTm="1097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02FAC-E90F-ED86-4EC9-BF448D8327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78753"/>
            <a:ext cx="11502885" cy="822396"/>
          </a:xfrm>
        </p:spPr>
        <p:txBody>
          <a:bodyPr>
            <a:normAutofit fontScale="90000"/>
          </a:bodyPr>
          <a:lstStyle/>
          <a:p>
            <a:r>
              <a:rPr lang="en-GB" sz="3600" b="1" dirty="0">
                <a:solidFill>
                  <a:schemeClr val="bg2">
                    <a:lumMod val="25000"/>
                  </a:schemeClr>
                </a:solidFill>
              </a:rPr>
              <a:t>Type 2 Diabetes Mellitus </a:t>
            </a:r>
            <a:br>
              <a:rPr lang="en-GB" sz="36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en-GB" sz="3600" b="1" dirty="0">
                <a:solidFill>
                  <a:schemeClr val="bg2">
                    <a:lumMod val="25000"/>
                  </a:schemeClr>
                </a:solidFill>
              </a:rPr>
              <a:t>- </a:t>
            </a:r>
            <a:r>
              <a:rPr lang="en-GB" sz="2700" b="1" dirty="0">
                <a:solidFill>
                  <a:schemeClr val="bg2">
                    <a:lumMod val="25000"/>
                  </a:schemeClr>
                </a:solidFill>
              </a:rPr>
              <a:t>How T2DM affect the functioning of the endocrine system</a:t>
            </a:r>
            <a:endParaRPr lang="en-US" sz="36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14C0426-E94C-D214-4FBF-C90B249738C9}"/>
              </a:ext>
            </a:extLst>
          </p:cNvPr>
          <p:cNvSpPr txBox="1"/>
          <p:nvPr/>
        </p:nvSpPr>
        <p:spPr>
          <a:xfrm>
            <a:off x="265044" y="1126434"/>
            <a:ext cx="115028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Type 2 Diabetes: </a:t>
            </a:r>
            <a:r>
              <a:rPr lang="en-CA" dirty="0"/>
              <a:t>a chronic condition where the body either resists the effects of insulin or does not produce enough of it to maintain normal glucose levels (</a:t>
            </a:r>
            <a:r>
              <a:rPr lang="en-CA" dirty="0" err="1"/>
              <a:t>Defronnzo</a:t>
            </a:r>
            <a:r>
              <a:rPr lang="en-CA" dirty="0"/>
              <a:t> et al., 2015)</a:t>
            </a:r>
            <a:endParaRPr lang="en-US" dirty="0"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6F14F3CA-3E7E-5FD1-17E1-7323043B5853}"/>
              </a:ext>
            </a:extLst>
          </p:cNvPr>
          <p:cNvSpPr/>
          <p:nvPr/>
        </p:nvSpPr>
        <p:spPr>
          <a:xfrm>
            <a:off x="662609" y="3604591"/>
            <a:ext cx="2425148" cy="51683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Type 2 Diabetes 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859E340A-E96D-DD1B-8D6A-3395F7E50BC9}"/>
              </a:ext>
            </a:extLst>
          </p:cNvPr>
          <p:cNvSpPr/>
          <p:nvPr/>
        </p:nvSpPr>
        <p:spPr>
          <a:xfrm>
            <a:off x="5015949" y="2317618"/>
            <a:ext cx="2425148" cy="51683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Insulin resistance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7CA23D3E-35E0-D24C-0CDE-C60319B056A2}"/>
              </a:ext>
            </a:extLst>
          </p:cNvPr>
          <p:cNvSpPr/>
          <p:nvPr/>
        </p:nvSpPr>
        <p:spPr>
          <a:xfrm>
            <a:off x="5015949" y="5080696"/>
            <a:ext cx="2425148" cy="51683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Insufficient insulin production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5E5939A6-93AA-37E5-5457-1693ED2AC0E5}"/>
              </a:ext>
            </a:extLst>
          </p:cNvPr>
          <p:cNvCxnSpPr>
            <a:stCxn id="5" idx="3"/>
            <a:endCxn id="6" idx="1"/>
          </p:cNvCxnSpPr>
          <p:nvPr/>
        </p:nvCxnSpPr>
        <p:spPr>
          <a:xfrm flipV="1">
            <a:off x="3087757" y="2576036"/>
            <a:ext cx="1928192" cy="1286973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576486B-63BF-7886-13F8-142EAD6EF2A5}"/>
              </a:ext>
            </a:extLst>
          </p:cNvPr>
          <p:cNvCxnSpPr>
            <a:stCxn id="5" idx="3"/>
            <a:endCxn id="7" idx="1"/>
          </p:cNvCxnSpPr>
          <p:nvPr/>
        </p:nvCxnSpPr>
        <p:spPr>
          <a:xfrm>
            <a:off x="3087757" y="3863009"/>
            <a:ext cx="1928192" cy="147610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F03297AE-C09A-9610-831F-1811FF60C552}"/>
              </a:ext>
            </a:extLst>
          </p:cNvPr>
          <p:cNvSpPr txBox="1"/>
          <p:nvPr/>
        </p:nvSpPr>
        <p:spPr>
          <a:xfrm>
            <a:off x="8044070" y="2080591"/>
            <a:ext cx="331304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Insulin is present but muscle, liver and fat cells do not respond to it.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B0132F9-17CF-06B0-AF24-A2D58955D731}"/>
              </a:ext>
            </a:extLst>
          </p:cNvPr>
          <p:cNvSpPr txBox="1"/>
          <p:nvPr/>
        </p:nvSpPr>
        <p:spPr>
          <a:xfrm>
            <a:off x="8044070" y="5080696"/>
            <a:ext cx="331304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dirty="0"/>
              <a:t>Insulin production is not sufficient due to beta-cells dysfunction</a:t>
            </a:r>
          </a:p>
        </p:txBody>
      </p:sp>
      <p:pic>
        <p:nvPicPr>
          <p:cNvPr id="14" name="Picture 13" descr="Discover University of Wales Trinity Saint David">
            <a:extLst>
              <a:ext uri="{FF2B5EF4-FFF2-40B4-BE49-F238E27FC236}">
                <a16:creationId xmlns:a16="http://schemas.microsoft.com/office/drawing/2014/main" id="{319C477E-9DDA-920D-F4C2-1FC8EFBFA3AF}"/>
              </a:ext>
            </a:extLst>
          </p:cNvPr>
          <p:cNvPicPr/>
          <p:nvPr/>
        </p:nvPicPr>
        <p:blipFill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1655" y="10138"/>
            <a:ext cx="1716376" cy="629204"/>
          </a:xfrm>
          <a:prstGeom prst="rect">
            <a:avLst/>
          </a:prstGeom>
          <a:noFill/>
          <a:ln>
            <a:noFill/>
          </a:ln>
        </p:spPr>
      </p:pic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911F714-F50D-D8DE-A885-AEBE37F22F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BA382-5B1D-3B41-8768-75D88D4912BA}" type="slidenum">
              <a:rPr lang="en-US" smtClean="0"/>
              <a:t>5</a:t>
            </a:fld>
            <a:endParaRPr lang="en-US"/>
          </a:p>
        </p:txBody>
      </p:sp>
      <p:pic>
        <p:nvPicPr>
          <p:cNvPr id="16" name="Video 15">
            <a:hlinkClick r:id="" action="ppaction://media"/>
            <a:extLst>
              <a:ext uri="{FF2B5EF4-FFF2-40B4-BE49-F238E27FC236}">
                <a16:creationId xmlns:a16="http://schemas.microsoft.com/office/drawing/2014/main" id="{E985DC57-11A4-B40C-79A4-2DA851D0F80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391510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5671"/>
    </mc:Choice>
    <mc:Fallback>
      <p:transition spd="slow" advTm="656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EEBB14-D2D9-AFF0-E3A9-C75C9ECEFF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0818" y="1232452"/>
            <a:ext cx="10929730" cy="5546795"/>
          </a:xfrm>
        </p:spPr>
        <p:txBody>
          <a:bodyPr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en-US" dirty="0"/>
              <a:t>Break down of the endocrine system </a:t>
            </a:r>
          </a:p>
          <a:p>
            <a:pPr>
              <a:lnSpc>
                <a:spcPct val="150000"/>
              </a:lnSpc>
            </a:pPr>
            <a:r>
              <a:rPr lang="en-US" dirty="0"/>
              <a:t>Failure to regulate blood glucose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High blood glucose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Damage blood and nerve vessels 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High Risk of coronary heart disease and stroke (NHS, 2023)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 High risk of </a:t>
            </a:r>
            <a:r>
              <a:rPr lang="en-GB" dirty="0"/>
              <a:t>hypertension and </a:t>
            </a:r>
            <a:r>
              <a:rPr lang="en-GB" dirty="0" err="1"/>
              <a:t>dyslipidemia</a:t>
            </a:r>
            <a:r>
              <a:rPr lang="en-CA">
                <a:effectLst/>
              </a:rPr>
              <a:t> </a:t>
            </a:r>
            <a:endParaRPr lang="en-US" dirty="0"/>
          </a:p>
          <a:p>
            <a:pPr>
              <a:lnSpc>
                <a:spcPct val="150000"/>
              </a:lnSpc>
            </a:pPr>
            <a:r>
              <a:rPr lang="en-US" dirty="0"/>
              <a:t>Numbness in feet </a:t>
            </a:r>
          </a:p>
          <a:p>
            <a:pPr>
              <a:lnSpc>
                <a:spcPct val="150000"/>
              </a:lnSpc>
            </a:pPr>
            <a:r>
              <a:rPr lang="en-US" dirty="0"/>
              <a:t>Impaired wound healing (Stachuraa et al., 2022)</a:t>
            </a:r>
          </a:p>
          <a:p>
            <a:pPr lvl="1">
              <a:lnSpc>
                <a:spcPct val="150000"/>
              </a:lnSpc>
            </a:pPr>
            <a:r>
              <a:rPr lang="en-US" dirty="0"/>
              <a:t>Risk of foot ulcer and eventual amputation</a:t>
            </a:r>
          </a:p>
          <a:p>
            <a:pPr algn="just">
              <a:lnSpc>
                <a:spcPct val="150000"/>
              </a:lnSpc>
            </a:pPr>
            <a:r>
              <a:rPr lang="en-US" dirty="0"/>
              <a:t>Over 50% of persons with type 2 diabetes in the UK also have hypertension (NHS, 2023; </a:t>
            </a:r>
            <a:r>
              <a:rPr lang="en-US" dirty="0" err="1"/>
              <a:t>Nasarko</a:t>
            </a:r>
            <a:r>
              <a:rPr lang="en-US" dirty="0"/>
              <a:t>, 2025).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CBF3D2DA-97F9-5002-B40B-E9F6A5785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78753"/>
            <a:ext cx="11502885" cy="822396"/>
          </a:xfrm>
        </p:spPr>
        <p:txBody>
          <a:bodyPr>
            <a:normAutofit fontScale="90000"/>
          </a:bodyPr>
          <a:lstStyle/>
          <a:p>
            <a:r>
              <a:rPr lang="en-GB" sz="3600" b="1" dirty="0">
                <a:solidFill>
                  <a:schemeClr val="bg2">
                    <a:lumMod val="25000"/>
                  </a:schemeClr>
                </a:solidFill>
              </a:rPr>
              <a:t>Type 2 Diabetes Mellitus </a:t>
            </a:r>
            <a:br>
              <a:rPr lang="en-GB" sz="3600" b="1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en-GB" sz="3600" b="1" dirty="0">
                <a:solidFill>
                  <a:schemeClr val="bg2">
                    <a:lumMod val="25000"/>
                  </a:schemeClr>
                </a:solidFill>
              </a:rPr>
              <a:t>	 </a:t>
            </a:r>
            <a:r>
              <a:rPr lang="en-GB" sz="2700" b="1" dirty="0">
                <a:solidFill>
                  <a:schemeClr val="bg2">
                    <a:lumMod val="25000"/>
                  </a:schemeClr>
                </a:solidFill>
              </a:rPr>
              <a:t>How T2DM affect the functioning of the endocrine system</a:t>
            </a:r>
            <a:endParaRPr lang="en-US" sz="3600" dirty="0"/>
          </a:p>
        </p:txBody>
      </p:sp>
      <p:pic>
        <p:nvPicPr>
          <p:cNvPr id="7" name="Picture 6" descr="Discover University of Wales Trinity Saint David">
            <a:extLst>
              <a:ext uri="{FF2B5EF4-FFF2-40B4-BE49-F238E27FC236}">
                <a16:creationId xmlns:a16="http://schemas.microsoft.com/office/drawing/2014/main" id="{652C71AF-8198-77BE-0A6B-8C5BD3C0EB5F}"/>
              </a:ext>
            </a:extLst>
          </p:cNvPr>
          <p:cNvPicPr/>
          <p:nvPr/>
        </p:nvPicPr>
        <p:blipFill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1655" y="10138"/>
            <a:ext cx="1716376" cy="629204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892E1AA4-1EF3-A55A-5961-39FB765421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BA382-5B1D-3B41-8768-75D88D4912BA}" type="slidenum">
              <a:rPr lang="en-US" smtClean="0"/>
              <a:t>6</a:t>
            </a:fld>
            <a:endParaRPr lang="en-US"/>
          </a:p>
        </p:txBody>
      </p:sp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72122AB9-DF81-5E04-FBE2-0D7F9078807D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6277657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944"/>
    </mc:Choice>
    <mc:Fallback>
      <p:transition spd="slow" advTm="679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18547E-0CFF-B868-4841-4CADBBA069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Male profile with solid fill">
            <a:extLst>
              <a:ext uri="{FF2B5EF4-FFF2-40B4-BE49-F238E27FC236}">
                <a16:creationId xmlns:a16="http://schemas.microsoft.com/office/drawing/2014/main" id="{912A5B9D-825C-585F-3B7E-00C6214E6E6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512366" y="2227255"/>
            <a:ext cx="2763078" cy="2763078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840C719-1DDA-D351-4CFA-2F2DB81D530E}"/>
              </a:ext>
            </a:extLst>
          </p:cNvPr>
          <p:cNvSpPr txBox="1"/>
          <p:nvPr/>
        </p:nvSpPr>
        <p:spPr>
          <a:xfrm>
            <a:off x="4373219" y="4632490"/>
            <a:ext cx="320702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bg1">
                    <a:lumMod val="50000"/>
                  </a:schemeClr>
                </a:solidFill>
              </a:rPr>
              <a:t>Demography</a:t>
            </a:r>
          </a:p>
          <a:p>
            <a:pPr algn="ctr"/>
            <a:r>
              <a:rPr lang="en-US" sz="1600" dirty="0">
                <a:solidFill>
                  <a:schemeClr val="bg1">
                    <a:lumMod val="50000"/>
                  </a:schemeClr>
                </a:solidFill>
              </a:rPr>
              <a:t>55 years | Male | </a:t>
            </a:r>
          </a:p>
          <a:p>
            <a:pPr algn="ctr"/>
            <a:r>
              <a:rPr lang="en-US" sz="1600" dirty="0">
                <a:solidFill>
                  <a:schemeClr val="bg1">
                    <a:lumMod val="50000"/>
                  </a:schemeClr>
                </a:solidFill>
              </a:rPr>
              <a:t>Office Manager | Lives Alone | </a:t>
            </a:r>
          </a:p>
          <a:p>
            <a:pPr algn="ctr"/>
            <a:r>
              <a:rPr lang="en-US" sz="1600" dirty="0">
                <a:solidFill>
                  <a:schemeClr val="bg1">
                    <a:lumMod val="50000"/>
                  </a:schemeClr>
                </a:solidFill>
              </a:rPr>
              <a:t>Recently diagnosed with T2DM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9712103-91F6-D9CA-0A54-54627BECF4FD}"/>
              </a:ext>
            </a:extLst>
          </p:cNvPr>
          <p:cNvSpPr txBox="1"/>
          <p:nvPr/>
        </p:nvSpPr>
        <p:spPr>
          <a:xfrm>
            <a:off x="5075583" y="2107696"/>
            <a:ext cx="163664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>
                <a:solidFill>
                  <a:schemeClr val="bg1">
                    <a:lumMod val="50000"/>
                  </a:schemeClr>
                </a:solidFill>
              </a:rPr>
              <a:t>Patient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46CA4AB9-7000-5496-37AA-8FDCD2D95026}"/>
              </a:ext>
            </a:extLst>
          </p:cNvPr>
          <p:cNvSpPr/>
          <p:nvPr/>
        </p:nvSpPr>
        <p:spPr>
          <a:xfrm>
            <a:off x="294861" y="1529447"/>
            <a:ext cx="2637183" cy="914400"/>
          </a:xfrm>
          <a:prstGeom prst="roundRect">
            <a:avLst>
              <a:gd name="adj" fmla="val 39855"/>
            </a:avLst>
          </a:prstGeom>
        </p:spPr>
        <p:style>
          <a:lnRef idx="2">
            <a:schemeClr val="accent5">
              <a:shade val="15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69 mmol/ mol</a:t>
            </a:r>
          </a:p>
          <a:p>
            <a:pPr algn="ctr"/>
            <a:r>
              <a:rPr lang="en-US" dirty="0"/>
              <a:t>HbAAa1c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A73ED4F8-7F91-0D61-E69E-D79E0E0EB9CE}"/>
              </a:ext>
            </a:extLst>
          </p:cNvPr>
          <p:cNvSpPr/>
          <p:nvPr/>
        </p:nvSpPr>
        <p:spPr>
          <a:xfrm>
            <a:off x="8792817" y="1477038"/>
            <a:ext cx="2637183" cy="914400"/>
          </a:xfrm>
          <a:prstGeom prst="roundRect">
            <a:avLst>
              <a:gd name="adj" fmla="val 47102"/>
            </a:avLst>
          </a:prstGeom>
          <a:solidFill>
            <a:srgbClr val="FF000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31.1 Kg/ m</a:t>
            </a:r>
            <a:r>
              <a:rPr lang="en-US" baseline="30000" dirty="0"/>
              <a:t>2</a:t>
            </a:r>
            <a:endParaRPr lang="en-US" dirty="0"/>
          </a:p>
          <a:p>
            <a:pPr algn="ctr"/>
            <a:r>
              <a:rPr lang="en-US" dirty="0"/>
              <a:t>(Obese class I)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D295486E-0B07-AA14-00F4-B2FE48C0C3D9}"/>
              </a:ext>
            </a:extLst>
          </p:cNvPr>
          <p:cNvSpPr/>
          <p:nvPr/>
        </p:nvSpPr>
        <p:spPr>
          <a:xfrm>
            <a:off x="357809" y="3007632"/>
            <a:ext cx="2637183" cy="914400"/>
          </a:xfrm>
          <a:prstGeom prst="roundRect">
            <a:avLst>
              <a:gd name="adj" fmla="val 36957"/>
            </a:avLst>
          </a:prstGeom>
          <a:solidFill>
            <a:srgbClr val="FF0000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153/92 </a:t>
            </a:r>
            <a:r>
              <a:rPr lang="en-US" dirty="0" err="1">
                <a:solidFill>
                  <a:schemeClr val="bg1"/>
                </a:solidFill>
              </a:rPr>
              <a:t>mmHG</a:t>
            </a:r>
            <a:endParaRPr lang="en-US" dirty="0">
              <a:solidFill>
                <a:schemeClr val="bg1"/>
              </a:solidFill>
            </a:endParaRPr>
          </a:p>
          <a:p>
            <a:pPr algn="ctr"/>
            <a:r>
              <a:rPr lang="en-US" dirty="0">
                <a:solidFill>
                  <a:schemeClr val="bg1"/>
                </a:solidFill>
              </a:rPr>
              <a:t>BP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C8EC4E41-B71D-2956-7774-0637CFC1D9E1}"/>
              </a:ext>
            </a:extLst>
          </p:cNvPr>
          <p:cNvSpPr/>
          <p:nvPr/>
        </p:nvSpPr>
        <p:spPr>
          <a:xfrm>
            <a:off x="8792818" y="3066368"/>
            <a:ext cx="2637183" cy="914400"/>
          </a:xfrm>
          <a:prstGeom prst="roundRect">
            <a:avLst>
              <a:gd name="adj" fmla="val 39855"/>
            </a:avLst>
          </a:prstGeom>
          <a:solidFill>
            <a:srgbClr val="FF0000"/>
          </a:solidFill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5.9 mmol/L</a:t>
            </a:r>
          </a:p>
          <a:p>
            <a:pPr algn="ctr"/>
            <a:r>
              <a:rPr lang="en-US" dirty="0"/>
              <a:t>Cholesterol</a:t>
            </a:r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4DEB4D40-9303-F115-62F8-1FAD8897D8F1}"/>
              </a:ext>
            </a:extLst>
          </p:cNvPr>
          <p:cNvSpPr/>
          <p:nvPr/>
        </p:nvSpPr>
        <p:spPr>
          <a:xfrm>
            <a:off x="357809" y="4652692"/>
            <a:ext cx="2637183" cy="914400"/>
          </a:xfrm>
          <a:prstGeom prst="roundRect">
            <a:avLst>
              <a:gd name="adj" fmla="val 39855"/>
            </a:avLst>
          </a:prstGeom>
          <a:solidFill>
            <a:srgbClr val="FF0000"/>
          </a:solidFill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Desk-based work</a:t>
            </a:r>
          </a:p>
          <a:p>
            <a:pPr algn="ctr"/>
            <a:r>
              <a:rPr lang="en-US" dirty="0"/>
              <a:t>(No Regular Physical Activity) 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9A067702-762C-E766-B0AA-6EE6721B534D}"/>
              </a:ext>
            </a:extLst>
          </p:cNvPr>
          <p:cNvSpPr/>
          <p:nvPr/>
        </p:nvSpPr>
        <p:spPr>
          <a:xfrm>
            <a:off x="8792818" y="4603040"/>
            <a:ext cx="2637183" cy="914400"/>
          </a:xfrm>
          <a:prstGeom prst="roundRect">
            <a:avLst>
              <a:gd name="adj" fmla="val 50000"/>
            </a:avLst>
          </a:prstGeom>
          <a:solidFill>
            <a:srgbClr val="FF0000"/>
          </a:solidFill>
        </p:spPr>
        <p:style>
          <a:lnRef idx="2">
            <a:schemeClr val="accent4">
              <a:shade val="15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Family History of T2DM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DA08109A-9897-1FAF-9DA8-6F65F49AAEB5}"/>
              </a:ext>
            </a:extLst>
          </p:cNvPr>
          <p:cNvCxnSpPr>
            <a:endCxn id="11" idx="1"/>
          </p:cNvCxnSpPr>
          <p:nvPr/>
        </p:nvCxnSpPr>
        <p:spPr>
          <a:xfrm flipV="1">
            <a:off x="7275444" y="1934238"/>
            <a:ext cx="1517373" cy="1617345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D1B91F30-331A-EEDB-F634-DDECC45C62BC}"/>
              </a:ext>
            </a:extLst>
          </p:cNvPr>
          <p:cNvCxnSpPr>
            <a:cxnSpLocks/>
            <a:endCxn id="13" idx="1"/>
          </p:cNvCxnSpPr>
          <p:nvPr/>
        </p:nvCxnSpPr>
        <p:spPr>
          <a:xfrm flipV="1">
            <a:off x="7275444" y="3523568"/>
            <a:ext cx="1517374" cy="2801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5A1FE430-D671-603A-7E83-F05ABCC5E103}"/>
              </a:ext>
            </a:extLst>
          </p:cNvPr>
          <p:cNvCxnSpPr>
            <a:endCxn id="15" idx="1"/>
          </p:cNvCxnSpPr>
          <p:nvPr/>
        </p:nvCxnSpPr>
        <p:spPr>
          <a:xfrm>
            <a:off x="7275444" y="3551583"/>
            <a:ext cx="1517374" cy="150865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4BB2DF9A-A504-7813-D5E1-AF321B76C88C}"/>
              </a:ext>
            </a:extLst>
          </p:cNvPr>
          <p:cNvCxnSpPr>
            <a:stCxn id="12" idx="3"/>
          </p:cNvCxnSpPr>
          <p:nvPr/>
        </p:nvCxnSpPr>
        <p:spPr>
          <a:xfrm>
            <a:off x="2994992" y="3464832"/>
            <a:ext cx="1616765" cy="86751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AEBD41E6-BDDF-27C0-85D2-40D0B32BD790}"/>
              </a:ext>
            </a:extLst>
          </p:cNvPr>
          <p:cNvCxnSpPr>
            <a:stCxn id="10" idx="3"/>
          </p:cNvCxnSpPr>
          <p:nvPr/>
        </p:nvCxnSpPr>
        <p:spPr>
          <a:xfrm>
            <a:off x="2932044" y="1986647"/>
            <a:ext cx="1679713" cy="156493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0FED5C7E-E7D0-E110-9A0B-80799C26BE90}"/>
              </a:ext>
            </a:extLst>
          </p:cNvPr>
          <p:cNvCxnSpPr>
            <a:cxnSpLocks/>
            <a:endCxn id="14" idx="3"/>
          </p:cNvCxnSpPr>
          <p:nvPr/>
        </p:nvCxnSpPr>
        <p:spPr>
          <a:xfrm flipH="1">
            <a:off x="2994992" y="3551583"/>
            <a:ext cx="1616765" cy="155830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30" name="Picture 29" descr="Discover University of Wales Trinity Saint David">
            <a:extLst>
              <a:ext uri="{FF2B5EF4-FFF2-40B4-BE49-F238E27FC236}">
                <a16:creationId xmlns:a16="http://schemas.microsoft.com/office/drawing/2014/main" id="{F86B212D-5894-C409-1BF9-ED3D78FEF3E3}"/>
              </a:ext>
            </a:extLst>
          </p:cNvPr>
          <p:cNvPicPr/>
          <p:nvPr/>
        </p:nvPicPr>
        <p:blipFill>
          <a:blip r:embed="rId5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1655" y="10138"/>
            <a:ext cx="1716376" cy="629204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AC84F78B-B6C5-DA46-9EE4-91A5E630D355}"/>
              </a:ext>
            </a:extLst>
          </p:cNvPr>
          <p:cNvSpPr txBox="1">
            <a:spLocks/>
          </p:cNvSpPr>
          <p:nvPr/>
        </p:nvSpPr>
        <p:spPr>
          <a:xfrm>
            <a:off x="0" y="18255"/>
            <a:ext cx="10515600" cy="8696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2">
                    <a:lumMod val="25000"/>
                  </a:schemeClr>
                </a:solidFill>
              </a:rPr>
              <a:t>Risk Factors For Mr. Nottingham</a:t>
            </a:r>
            <a:endParaRPr lang="en-US" sz="3600" dirty="0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6E9441FD-675A-B57F-25C0-4A0054A35D9D}"/>
              </a:ext>
            </a:extLst>
          </p:cNvPr>
          <p:cNvSpPr/>
          <p:nvPr/>
        </p:nvSpPr>
        <p:spPr>
          <a:xfrm>
            <a:off x="7580245" y="5978609"/>
            <a:ext cx="4611755" cy="879391"/>
          </a:xfrm>
          <a:prstGeom prst="rect">
            <a:avLst/>
          </a:prstGeom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 Risk Factors</a:t>
            </a:r>
          </a:p>
        </p:txBody>
      </p:sp>
      <p:sp>
        <p:nvSpPr>
          <p:cNvPr id="33" name="Rounded Rectangle 32">
            <a:extLst>
              <a:ext uri="{FF2B5EF4-FFF2-40B4-BE49-F238E27FC236}">
                <a16:creationId xmlns:a16="http://schemas.microsoft.com/office/drawing/2014/main" id="{3EE5A969-595C-E4F1-CCA0-B29B22A19712}"/>
              </a:ext>
            </a:extLst>
          </p:cNvPr>
          <p:cNvSpPr/>
          <p:nvPr/>
        </p:nvSpPr>
        <p:spPr>
          <a:xfrm>
            <a:off x="7891669" y="6227163"/>
            <a:ext cx="901148" cy="443948"/>
          </a:xfrm>
          <a:prstGeom prst="roundRect">
            <a:avLst>
              <a:gd name="adj" fmla="val 50000"/>
            </a:avLst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D94B947D-B7BB-0CEE-9788-E6BC48D16EAE}"/>
              </a:ext>
            </a:extLst>
          </p:cNvPr>
          <p:cNvCxnSpPr/>
          <p:nvPr/>
        </p:nvCxnSpPr>
        <p:spPr>
          <a:xfrm>
            <a:off x="8792817" y="6418304"/>
            <a:ext cx="496957" cy="0"/>
          </a:xfrm>
          <a:prstGeom prst="straightConnector1">
            <a:avLst/>
          </a:prstGeom>
          <a:ln>
            <a:solidFill>
              <a:schemeClr val="bg1"/>
            </a:solidFill>
            <a:tailEnd type="triangle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35" name="Slide Number Placeholder 34">
            <a:extLst>
              <a:ext uri="{FF2B5EF4-FFF2-40B4-BE49-F238E27FC236}">
                <a16:creationId xmlns:a16="http://schemas.microsoft.com/office/drawing/2014/main" id="{02D563BF-8F3A-7B3B-22BB-8373DAA64A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BA382-5B1D-3B41-8768-75D88D4912BA}" type="slidenum">
              <a:rPr lang="en-US" smtClean="0"/>
              <a:t>7</a:t>
            </a:fld>
            <a:endParaRPr lang="en-US"/>
          </a:p>
        </p:txBody>
      </p:sp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171A0637-2553-6062-8999-887CD2883F4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0457944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39"/>
    </mc:Choice>
    <mc:Fallback>
      <p:transition spd="slow" advTm="28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6F877B17-FECF-B27B-3E98-4FD736BFFB09}"/>
              </a:ext>
            </a:extLst>
          </p:cNvPr>
          <p:cNvSpPr txBox="1">
            <a:spLocks/>
          </p:cNvSpPr>
          <p:nvPr/>
        </p:nvSpPr>
        <p:spPr>
          <a:xfrm>
            <a:off x="0" y="18255"/>
            <a:ext cx="10515600" cy="61784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2">
                    <a:lumMod val="25000"/>
                  </a:schemeClr>
                </a:solidFill>
              </a:rPr>
              <a:t>Care Plan For Mr. Nottingham</a:t>
            </a:r>
            <a:endParaRPr lang="en-US" sz="3600" dirty="0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6B0867C8-9154-C031-C9CE-DEBFD317DE22}"/>
              </a:ext>
            </a:extLst>
          </p:cNvPr>
          <p:cNvSpPr/>
          <p:nvPr/>
        </p:nvSpPr>
        <p:spPr>
          <a:xfrm>
            <a:off x="212035" y="954157"/>
            <a:ext cx="5936972" cy="2474843"/>
          </a:xfrm>
          <a:prstGeom prst="roundRect">
            <a:avLst>
              <a:gd name="adj" fmla="val 0"/>
            </a:avLst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AutoNum type="arabicPeriod"/>
            </a:pPr>
            <a:r>
              <a:rPr lang="en-US" sz="2000" b="1" dirty="0">
                <a:solidFill>
                  <a:schemeClr val="tx1"/>
                </a:solidFill>
              </a:rPr>
              <a:t>Lifestyle</a:t>
            </a:r>
          </a:p>
          <a:p>
            <a:pPr algn="ctr"/>
            <a:endParaRPr lang="en-US" sz="2000" b="1" dirty="0">
              <a:solidFill>
                <a:schemeClr val="tx1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Swap sugary drinks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Reduce refined carbohydrate intake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Consume more </a:t>
            </a:r>
            <a:r>
              <a:rPr lang="en-US" sz="2000" dirty="0" err="1">
                <a:solidFill>
                  <a:schemeClr val="tx1"/>
                </a:solidFill>
              </a:rPr>
              <a:t>fibre</a:t>
            </a:r>
            <a:r>
              <a:rPr lang="en-US" sz="2000" dirty="0">
                <a:solidFill>
                  <a:schemeClr val="tx1"/>
                </a:solidFill>
              </a:rPr>
              <a:t>, vegetable and lean protein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Regular exercise  (NHS England, 2022)</a:t>
            </a:r>
          </a:p>
          <a:p>
            <a:pPr algn="ctr"/>
            <a:endParaRPr lang="en-US" dirty="0"/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D06EBC1C-A936-CBB1-FBF3-D5246CAC817C}"/>
              </a:ext>
            </a:extLst>
          </p:cNvPr>
          <p:cNvSpPr/>
          <p:nvPr/>
        </p:nvSpPr>
        <p:spPr>
          <a:xfrm>
            <a:off x="212034" y="3549891"/>
            <a:ext cx="5936973" cy="3115951"/>
          </a:xfrm>
          <a:prstGeom prst="roundRect">
            <a:avLst>
              <a:gd name="adj" fmla="val 0"/>
            </a:avLst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</a:rPr>
              <a:t>3. Medication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tx1"/>
                </a:solidFill>
              </a:rPr>
              <a:t> </a:t>
            </a:r>
            <a:r>
              <a:rPr lang="en-US" sz="2000" dirty="0">
                <a:solidFill>
                  <a:schemeClr val="tx1"/>
                </a:solidFill>
              </a:rPr>
              <a:t>Metformin (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/>
                </a:solidFill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Metformin + SGLT inhibitors (NICE, 2026)</a:t>
            </a:r>
          </a:p>
          <a:p>
            <a:endParaRPr lang="en-US" sz="2000" dirty="0"/>
          </a:p>
          <a:p>
            <a:r>
              <a:rPr lang="en-US" sz="2000" dirty="0"/>
              <a:t>Until 2026, metformin alone remained the first line medication for diabetes, now metformin + SGLT inhibitors (NICE, 2026).</a:t>
            </a:r>
            <a:endParaRPr lang="en-US" sz="2000" dirty="0">
              <a:solidFill>
                <a:schemeClr val="tx1"/>
              </a:solidFill>
            </a:endParaRP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0DB0D497-BF46-D972-4F12-EC8E1BFF64B1}"/>
              </a:ext>
            </a:extLst>
          </p:cNvPr>
          <p:cNvSpPr/>
          <p:nvPr/>
        </p:nvSpPr>
        <p:spPr>
          <a:xfrm>
            <a:off x="6308035" y="954157"/>
            <a:ext cx="5883965" cy="2474843"/>
          </a:xfrm>
          <a:prstGeom prst="roundRect">
            <a:avLst>
              <a:gd name="adj" fmla="val 0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/>
              <a:t>2. Monitoring </a:t>
            </a:r>
          </a:p>
          <a:p>
            <a:pPr algn="ctr"/>
            <a:endParaRPr lang="en-US" sz="2000" dirty="0"/>
          </a:p>
          <a:p>
            <a:pPr algn="ctr"/>
            <a:r>
              <a:rPr lang="en-US" sz="2000" dirty="0"/>
              <a:t>NICE (2023) recommends 9 key monitoring processes for type 2 diabetes.</a:t>
            </a:r>
          </a:p>
          <a:p>
            <a:pPr algn="ctr"/>
            <a:endParaRPr lang="en-US" sz="2000" dirty="0"/>
          </a:p>
          <a:p>
            <a:pPr algn="ctr"/>
            <a:r>
              <a:rPr lang="en-US" sz="2000" dirty="0"/>
              <a:t>NB: These processes are individualized</a:t>
            </a:r>
            <a:r>
              <a:rPr lang="en-US" dirty="0"/>
              <a:t>.  </a:t>
            </a:r>
          </a:p>
        </p:txBody>
      </p:sp>
      <p:pic>
        <p:nvPicPr>
          <p:cNvPr id="16" name="Graphic 15" descr="Table setting with solid fill">
            <a:extLst>
              <a:ext uri="{FF2B5EF4-FFF2-40B4-BE49-F238E27FC236}">
                <a16:creationId xmlns:a16="http://schemas.microsoft.com/office/drawing/2014/main" id="{380B9FD7-0135-B90F-A20E-216B0384D53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168349" y="954157"/>
            <a:ext cx="775252" cy="775252"/>
          </a:xfrm>
          <a:prstGeom prst="rect">
            <a:avLst/>
          </a:prstGeom>
        </p:spPr>
      </p:pic>
      <p:pic>
        <p:nvPicPr>
          <p:cNvPr id="28" name="Graphic 27" descr="Female with solid fill">
            <a:extLst>
              <a:ext uri="{FF2B5EF4-FFF2-40B4-BE49-F238E27FC236}">
                <a16:creationId xmlns:a16="http://schemas.microsoft.com/office/drawing/2014/main" id="{C1DFE807-DB1E-0FB5-156A-7884AAD889B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555975" y="3602901"/>
            <a:ext cx="523461" cy="523461"/>
          </a:xfrm>
          <a:prstGeom prst="rect">
            <a:avLst/>
          </a:prstGeom>
        </p:spPr>
      </p:pic>
      <p:pic>
        <p:nvPicPr>
          <p:cNvPr id="30" name="Graphic 29" descr="Yoga with solid fill">
            <a:extLst>
              <a:ext uri="{FF2B5EF4-FFF2-40B4-BE49-F238E27FC236}">
                <a16:creationId xmlns:a16="http://schemas.microsoft.com/office/drawing/2014/main" id="{F6D31281-1A93-64C6-D052-960ABF37E64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12034" y="1007165"/>
            <a:ext cx="669235" cy="669235"/>
          </a:xfrm>
          <a:prstGeom prst="rect">
            <a:avLst/>
          </a:prstGeom>
        </p:spPr>
      </p:pic>
      <p:pic>
        <p:nvPicPr>
          <p:cNvPr id="32" name="Graphic 31" descr="Food Safety with solid fill">
            <a:extLst>
              <a:ext uri="{FF2B5EF4-FFF2-40B4-BE49-F238E27FC236}">
                <a16:creationId xmlns:a16="http://schemas.microsoft.com/office/drawing/2014/main" id="{3ED79C0D-20A1-EE33-CCE9-C26F836DE26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426765" y="2759765"/>
            <a:ext cx="669235" cy="669235"/>
          </a:xfrm>
          <a:prstGeom prst="rect">
            <a:avLst/>
          </a:prstGeom>
        </p:spPr>
      </p:pic>
      <p:pic>
        <p:nvPicPr>
          <p:cNvPr id="34" name="Graphic 33" descr="Medical with solid fill">
            <a:extLst>
              <a:ext uri="{FF2B5EF4-FFF2-40B4-BE49-F238E27FC236}">
                <a16:creationId xmlns:a16="http://schemas.microsoft.com/office/drawing/2014/main" id="{51738202-06AF-9390-CCDA-E69DD427D7F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212034" y="3549892"/>
            <a:ext cx="609600" cy="609600"/>
          </a:xfrm>
          <a:prstGeom prst="rect">
            <a:avLst/>
          </a:prstGeom>
        </p:spPr>
      </p:pic>
      <p:sp>
        <p:nvSpPr>
          <p:cNvPr id="35" name="TextBox 34">
            <a:extLst>
              <a:ext uri="{FF2B5EF4-FFF2-40B4-BE49-F238E27FC236}">
                <a16:creationId xmlns:a16="http://schemas.microsoft.com/office/drawing/2014/main" id="{0BD9EC55-018E-0FB4-0F1A-9995E7966112}"/>
              </a:ext>
            </a:extLst>
          </p:cNvPr>
          <p:cNvSpPr txBox="1"/>
          <p:nvPr/>
        </p:nvSpPr>
        <p:spPr>
          <a:xfrm>
            <a:off x="6480313" y="3602901"/>
            <a:ext cx="536713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dirty="0"/>
              <a:t>GOALS OF CARE PLAN:</a:t>
            </a:r>
          </a:p>
          <a:p>
            <a:pPr algn="just"/>
            <a:endParaRPr lang="en-US" dirty="0"/>
          </a:p>
          <a:p>
            <a:pPr algn="just"/>
            <a:r>
              <a:rPr lang="en-US" dirty="0"/>
              <a:t>For the next four weeks, increase intake of fruits and vegetable, and walk for 10 minutes after evening meals. </a:t>
            </a:r>
          </a:p>
          <a:p>
            <a:pPr algn="just"/>
            <a:endParaRPr lang="en-US" dirty="0"/>
          </a:p>
          <a:p>
            <a:pPr algn="just"/>
            <a:r>
              <a:rPr lang="en-US" dirty="0"/>
              <a:t>In next eight weeks, reduce Hb1Aac to below 53 mmol/mol with medication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36" name="Slide Number Placeholder 35">
            <a:extLst>
              <a:ext uri="{FF2B5EF4-FFF2-40B4-BE49-F238E27FC236}">
                <a16:creationId xmlns:a16="http://schemas.microsoft.com/office/drawing/2014/main" id="{F7684892-71EF-62BB-58BE-C1382CE1FF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BA382-5B1D-3B41-8768-75D88D4912BA}" type="slidenum">
              <a:rPr lang="en-US" smtClean="0"/>
              <a:t>8</a:t>
            </a:fld>
            <a:endParaRPr lang="en-US"/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AF869815-827F-8D6F-83B4-9E5B845575DF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10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032566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1306"/>
    </mc:Choice>
    <mc:Fallback>
      <p:transition spd="slow" advTm="713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47667DD-6D81-F748-CE59-9D592D11EA9C}"/>
              </a:ext>
            </a:extLst>
          </p:cNvPr>
          <p:cNvSpPr txBox="1">
            <a:spLocks/>
          </p:cNvSpPr>
          <p:nvPr/>
        </p:nvSpPr>
        <p:spPr>
          <a:xfrm>
            <a:off x="0" y="81755"/>
            <a:ext cx="10515600" cy="9723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2">
                    <a:lumMod val="25000"/>
                  </a:schemeClr>
                </a:solidFill>
              </a:rPr>
              <a:t>NICE Monitoring Schedule for Type 2 Diabetes</a:t>
            </a:r>
          </a:p>
          <a:p>
            <a:r>
              <a:rPr lang="en-GB" sz="3600" b="1" dirty="0">
                <a:solidFill>
                  <a:schemeClr val="bg2">
                    <a:lumMod val="25000"/>
                  </a:schemeClr>
                </a:solidFill>
              </a:rPr>
              <a:t>	</a:t>
            </a:r>
            <a:r>
              <a:rPr lang="en-GB" sz="2200" b="1" dirty="0">
                <a:solidFill>
                  <a:schemeClr val="bg2">
                    <a:lumMod val="25000"/>
                  </a:schemeClr>
                </a:solidFill>
              </a:rPr>
              <a:t>(Modified for Mr. </a:t>
            </a:r>
            <a:r>
              <a:rPr lang="en-GB" sz="2200" b="1" dirty="0" err="1">
                <a:solidFill>
                  <a:schemeClr val="bg2">
                    <a:lumMod val="25000"/>
                  </a:schemeClr>
                </a:solidFill>
              </a:rPr>
              <a:t>Notthingham</a:t>
            </a:r>
            <a:r>
              <a:rPr lang="en-GB" sz="2200" b="1" dirty="0">
                <a:solidFill>
                  <a:schemeClr val="bg2">
                    <a:lumMod val="25000"/>
                  </a:schemeClr>
                </a:solidFill>
              </a:rPr>
              <a:t>)</a:t>
            </a:r>
            <a:endParaRPr lang="en-US" sz="3600" dirty="0"/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22F3D673-3424-0F1D-831B-2ADE5B942CF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6942850"/>
              </p:ext>
            </p:extLst>
          </p:nvPr>
        </p:nvGraphicFramePr>
        <p:xfrm>
          <a:off x="419100" y="1146175"/>
          <a:ext cx="11315700" cy="5013325"/>
        </p:xfrm>
        <a:graphic>
          <a:graphicData uri="http://schemas.openxmlformats.org/drawingml/2006/table">
            <a:tbl>
              <a:tblPr>
                <a:tableStyleId>{35758FB7-9AC5-4552-8A53-C91805E547FA}</a:tableStyleId>
              </a:tblPr>
              <a:tblGrid>
                <a:gridCol w="2396728">
                  <a:extLst>
                    <a:ext uri="{9D8B030D-6E8A-4147-A177-3AD203B41FA5}">
                      <a16:colId xmlns:a16="http://schemas.microsoft.com/office/drawing/2014/main" val="1760324280"/>
                    </a:ext>
                  </a:extLst>
                </a:gridCol>
                <a:gridCol w="2755012">
                  <a:extLst>
                    <a:ext uri="{9D8B030D-6E8A-4147-A177-3AD203B41FA5}">
                      <a16:colId xmlns:a16="http://schemas.microsoft.com/office/drawing/2014/main" val="3780161026"/>
                    </a:ext>
                  </a:extLst>
                </a:gridCol>
                <a:gridCol w="2300382">
                  <a:extLst>
                    <a:ext uri="{9D8B030D-6E8A-4147-A177-3AD203B41FA5}">
                      <a16:colId xmlns:a16="http://schemas.microsoft.com/office/drawing/2014/main" val="2367064652"/>
                    </a:ext>
                  </a:extLst>
                </a:gridCol>
                <a:gridCol w="3863578">
                  <a:extLst>
                    <a:ext uri="{9D8B030D-6E8A-4147-A177-3AD203B41FA5}">
                      <a16:colId xmlns:a16="http://schemas.microsoft.com/office/drawing/2014/main" val="2816965234"/>
                    </a:ext>
                  </a:extLst>
                </a:gridCol>
              </a:tblGrid>
              <a:tr h="281383">
                <a:tc>
                  <a:txBody>
                    <a:bodyPr/>
                    <a:lstStyle/>
                    <a:p>
                      <a:pPr algn="ctr" rtl="0" fontAlgn="ctr">
                        <a:lnSpc>
                          <a:spcPct val="125000"/>
                        </a:lnSpc>
                        <a:buNone/>
                      </a:pPr>
                      <a:r>
                        <a:rPr lang="en-CA" sz="1400" b="1" u="none" strike="noStrike" dirty="0">
                          <a:effectLst/>
                        </a:rPr>
                        <a:t>Measurement</a:t>
                      </a:r>
                      <a:endParaRPr lang="en-CA" sz="1400" b="1" i="0" u="none" strike="noStrike" dirty="0"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910" marR="3910" marT="3910" marB="0" anchor="ctr"/>
                </a:tc>
                <a:tc>
                  <a:txBody>
                    <a:bodyPr/>
                    <a:lstStyle/>
                    <a:p>
                      <a:pPr algn="ctr" rtl="0" fontAlgn="ctr">
                        <a:lnSpc>
                          <a:spcPct val="125000"/>
                        </a:lnSpc>
                        <a:buNone/>
                      </a:pPr>
                      <a:r>
                        <a:rPr lang="en-CA" sz="1400" b="1" u="none" strike="noStrike" dirty="0">
                          <a:effectLst/>
                        </a:rPr>
                        <a:t>Target Value</a:t>
                      </a:r>
                      <a:endParaRPr lang="en-CA" sz="1400" b="1" i="0" u="none" strike="noStrike" dirty="0"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910" marR="3910" marT="3910" marB="0" anchor="ctr"/>
                </a:tc>
                <a:tc>
                  <a:txBody>
                    <a:bodyPr/>
                    <a:lstStyle/>
                    <a:p>
                      <a:pPr algn="ctr" rtl="0" fontAlgn="ctr">
                        <a:lnSpc>
                          <a:spcPct val="125000"/>
                        </a:lnSpc>
                        <a:buNone/>
                      </a:pPr>
                      <a:r>
                        <a:rPr lang="en-CA" sz="1400" b="1" u="none" strike="noStrike" dirty="0">
                          <a:effectLst/>
                        </a:rPr>
                        <a:t>Frequency</a:t>
                      </a:r>
                      <a:endParaRPr lang="en-CA" sz="1400" b="1" i="0" u="none" strike="noStrike" dirty="0"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910" marR="3910" marT="3910" marB="0" anchor="ctr"/>
                </a:tc>
                <a:tc>
                  <a:txBody>
                    <a:bodyPr/>
                    <a:lstStyle/>
                    <a:p>
                      <a:pPr algn="ctr" rtl="0" fontAlgn="ctr">
                        <a:lnSpc>
                          <a:spcPct val="125000"/>
                        </a:lnSpc>
                        <a:buNone/>
                      </a:pPr>
                      <a:r>
                        <a:rPr lang="en-CA" sz="1400" b="1" u="none" strike="noStrike" dirty="0">
                          <a:effectLst/>
                        </a:rPr>
                        <a:t>Rationale</a:t>
                      </a:r>
                      <a:endParaRPr lang="en-CA" sz="1400" b="1" i="0" u="none" strike="noStrike" dirty="0"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910" marR="3910" marT="3910" marB="0" anchor="ctr"/>
                </a:tc>
                <a:extLst>
                  <a:ext uri="{0D108BD9-81ED-4DB2-BD59-A6C34878D82A}">
                    <a16:rowId xmlns:a16="http://schemas.microsoft.com/office/drawing/2014/main" val="1070825837"/>
                  </a:ext>
                </a:extLst>
              </a:tr>
              <a:tr h="558701">
                <a:tc>
                  <a:txBody>
                    <a:bodyPr/>
                    <a:lstStyle/>
                    <a:p>
                      <a:pPr algn="l" rtl="0" fontAlgn="ctr">
                        <a:lnSpc>
                          <a:spcPct val="125000"/>
                        </a:lnSpc>
                        <a:buNone/>
                      </a:pPr>
                      <a:r>
                        <a:rPr lang="en-CA" sz="1200" u="none" strike="noStrike" dirty="0">
                          <a:effectLst/>
                        </a:rPr>
                        <a:t>HbA1c</a:t>
                      </a:r>
                      <a:endParaRPr lang="en-CA" sz="1200" b="1" i="0" u="none" strike="noStrike" dirty="0">
                        <a:solidFill>
                          <a:srgbClr val="1A3A5C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910" marR="3910" marT="3910" marB="0" anchor="ctr"/>
                </a:tc>
                <a:tc>
                  <a:txBody>
                    <a:bodyPr/>
                    <a:lstStyle/>
                    <a:p>
                      <a:pPr algn="ctr" rtl="0" fontAlgn="ctr">
                        <a:lnSpc>
                          <a:spcPct val="125000"/>
                        </a:lnSpc>
                        <a:buNone/>
                      </a:pPr>
                      <a:r>
                        <a:rPr lang="en-CA" sz="1200" u="none" strike="noStrike" dirty="0">
                          <a:effectLst/>
                        </a:rPr>
                        <a:t>≤53 mmol/mol</a:t>
                      </a:r>
                      <a:endParaRPr lang="en-CA" sz="1200" b="0" i="0" u="none" strike="noStrike" dirty="0">
                        <a:solidFill>
                          <a:srgbClr val="1C2833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910" marR="3910" marT="3910" marB="0" anchor="ctr"/>
                </a:tc>
                <a:tc>
                  <a:txBody>
                    <a:bodyPr/>
                    <a:lstStyle/>
                    <a:p>
                      <a:pPr algn="ctr" rtl="0" fontAlgn="ctr">
                        <a:lnSpc>
                          <a:spcPct val="125000"/>
                        </a:lnSpc>
                        <a:buNone/>
                      </a:pPr>
                      <a:r>
                        <a:rPr lang="en-CA" sz="1200" u="none" strike="noStrike" dirty="0">
                          <a:effectLst/>
                        </a:rPr>
                        <a:t>Every 3 months</a:t>
                      </a:r>
                      <a:endParaRPr lang="en-CA" sz="1200" b="0" i="0" u="none" strike="noStrike" dirty="0">
                        <a:solidFill>
                          <a:srgbClr val="1C2833"/>
                        </a:solidFill>
                        <a:effectLst/>
                        <a:latin typeface="Calibri" panose="020F0502020204030204" pitchFamily="34" charset="0"/>
                      </a:endParaRPr>
                    </a:p>
                  </a:txBody>
                  <a:tcPr marL="3910" marR="3910" marT="3910" marB="0" anchor="ctr"/>
                </a:tc>
                <a:tc>
                  <a:txBody>
                    <a:bodyPr/>
                    <a:lstStyle/>
                    <a:p>
                      <a:pPr algn="l" fontAlgn="ctr">
                        <a:lnSpc>
                          <a:spcPct val="125000"/>
                        </a:lnSpc>
                        <a:buNone/>
                      </a:pPr>
                      <a:r>
                        <a:rPr lang="en-CA" sz="1400" u="none" strike="noStrike">
                          <a:effectLst/>
                        </a:rPr>
                        <a:t>assess long-term glycaemic control and risk of complications</a:t>
                      </a:r>
                      <a:endParaRPr lang="en-CA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910" marR="3910" marT="3910" marB="0" anchor="ctr"/>
                </a:tc>
                <a:extLst>
                  <a:ext uri="{0D108BD9-81ED-4DB2-BD59-A6C34878D82A}">
                    <a16:rowId xmlns:a16="http://schemas.microsoft.com/office/drawing/2014/main" val="75310707"/>
                  </a:ext>
                </a:extLst>
              </a:tr>
              <a:tr h="514529">
                <a:tc>
                  <a:txBody>
                    <a:bodyPr/>
                    <a:lstStyle/>
                    <a:p>
                      <a:pPr algn="l" fontAlgn="b">
                        <a:lnSpc>
                          <a:spcPct val="125000"/>
                        </a:lnSpc>
                        <a:buNone/>
                      </a:pPr>
                      <a:r>
                        <a:rPr lang="en-CA" sz="1400" u="none" strike="noStrike">
                          <a:effectLst/>
                        </a:rPr>
                        <a:t>Fasting Blood Glucose</a:t>
                      </a:r>
                      <a:endParaRPr lang="en-CA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910" marR="3910" marT="3910" marB="0" anchor="ctr"/>
                </a:tc>
                <a:tc>
                  <a:txBody>
                    <a:bodyPr/>
                    <a:lstStyle/>
                    <a:p>
                      <a:pPr algn="ctr" fontAlgn="b">
                        <a:lnSpc>
                          <a:spcPct val="125000"/>
                        </a:lnSpc>
                        <a:buNone/>
                      </a:pPr>
                      <a:r>
                        <a:rPr lang="en-CA" sz="1400" u="none" strike="noStrike" dirty="0">
                          <a:effectLst/>
                        </a:rPr>
                        <a:t>4.0–7.0 mmol/L</a:t>
                      </a:r>
                      <a:endParaRPr lang="en-CA" sz="14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910" marR="3910" marT="3910" marB="0" anchor="ctr"/>
                </a:tc>
                <a:tc>
                  <a:txBody>
                    <a:bodyPr/>
                    <a:lstStyle/>
                    <a:p>
                      <a:pPr algn="ctr" fontAlgn="b">
                        <a:lnSpc>
                          <a:spcPct val="125000"/>
                        </a:lnSpc>
                        <a:buNone/>
                      </a:pPr>
                      <a:r>
                        <a:rPr lang="en-CA" sz="1400" u="none" strike="noStrike">
                          <a:effectLst/>
                        </a:rPr>
                        <a:t>Weekly (home)</a:t>
                      </a:r>
                      <a:endParaRPr lang="en-CA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910" marR="3910" marT="3910" marB="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25000"/>
                        </a:lnSpc>
                        <a:buNone/>
                      </a:pPr>
                      <a:r>
                        <a:rPr lang="en-CA" sz="1400" u="none" strike="noStrike">
                          <a:effectLst/>
                        </a:rPr>
                        <a:t>Identifiy daily glycaemic variability and medication response</a:t>
                      </a:r>
                      <a:endParaRPr lang="en-CA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910" marR="3910" marT="3910" marB="0" anchor="ctr"/>
                </a:tc>
                <a:extLst>
                  <a:ext uri="{0D108BD9-81ED-4DB2-BD59-A6C34878D82A}">
                    <a16:rowId xmlns:a16="http://schemas.microsoft.com/office/drawing/2014/main" val="1908022577"/>
                  </a:ext>
                </a:extLst>
              </a:tr>
              <a:tr h="514529">
                <a:tc>
                  <a:txBody>
                    <a:bodyPr/>
                    <a:lstStyle/>
                    <a:p>
                      <a:pPr algn="l" fontAlgn="b">
                        <a:lnSpc>
                          <a:spcPct val="125000"/>
                        </a:lnSpc>
                        <a:buNone/>
                      </a:pPr>
                      <a:r>
                        <a:rPr lang="en-CA" sz="1400" u="none" strike="noStrike">
                          <a:effectLst/>
                        </a:rPr>
                        <a:t>Blood Pressure</a:t>
                      </a:r>
                      <a:endParaRPr lang="en-CA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910" marR="3910" marT="3910" marB="0" anchor="ctr"/>
                </a:tc>
                <a:tc>
                  <a:txBody>
                    <a:bodyPr/>
                    <a:lstStyle/>
                    <a:p>
                      <a:pPr algn="ctr" fontAlgn="b">
                        <a:lnSpc>
                          <a:spcPct val="125000"/>
                        </a:lnSpc>
                        <a:buNone/>
                      </a:pPr>
                      <a:r>
                        <a:rPr lang="en-CA" sz="1400" u="none" strike="noStrike">
                          <a:effectLst/>
                        </a:rPr>
                        <a:t>&lt;140/90 mmHg</a:t>
                      </a:r>
                      <a:endParaRPr lang="en-CA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910" marR="3910" marT="3910" marB="0" anchor="ctr"/>
                </a:tc>
                <a:tc>
                  <a:txBody>
                    <a:bodyPr/>
                    <a:lstStyle/>
                    <a:p>
                      <a:pPr algn="ctr" fontAlgn="b">
                        <a:lnSpc>
                          <a:spcPct val="125000"/>
                        </a:lnSpc>
                        <a:buNone/>
                      </a:pPr>
                      <a:r>
                        <a:rPr lang="en-CA" sz="1400" u="none" strike="noStrike" dirty="0">
                          <a:effectLst/>
                        </a:rPr>
                        <a:t>Fortnightly</a:t>
                      </a:r>
                      <a:endParaRPr lang="en-CA" sz="14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910" marR="3910" marT="3910" marB="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25000"/>
                        </a:lnSpc>
                        <a:buNone/>
                      </a:pPr>
                      <a:r>
                        <a:rPr lang="en-CA" sz="1400" u="none" strike="noStrike">
                          <a:effectLst/>
                        </a:rPr>
                        <a:t>Hypertension doubles CV event risk; target per NICE NG136 (2019)</a:t>
                      </a:r>
                      <a:endParaRPr lang="en-CA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910" marR="3910" marT="3910" marB="0" anchor="ctr"/>
                </a:tc>
                <a:extLst>
                  <a:ext uri="{0D108BD9-81ED-4DB2-BD59-A6C34878D82A}">
                    <a16:rowId xmlns:a16="http://schemas.microsoft.com/office/drawing/2014/main" val="2499122762"/>
                  </a:ext>
                </a:extLst>
              </a:tr>
              <a:tr h="514529">
                <a:tc>
                  <a:txBody>
                    <a:bodyPr/>
                    <a:lstStyle/>
                    <a:p>
                      <a:pPr algn="l" fontAlgn="b">
                        <a:lnSpc>
                          <a:spcPct val="125000"/>
                        </a:lnSpc>
                        <a:buNone/>
                      </a:pPr>
                      <a:r>
                        <a:rPr lang="en-CA" sz="1400" u="none" strike="noStrike">
                          <a:effectLst/>
                        </a:rPr>
                        <a:t>Lipid Profile (LDL)</a:t>
                      </a:r>
                      <a:endParaRPr lang="en-CA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910" marR="3910" marT="3910" marB="0" anchor="ctr"/>
                </a:tc>
                <a:tc>
                  <a:txBody>
                    <a:bodyPr/>
                    <a:lstStyle/>
                    <a:p>
                      <a:pPr algn="ctr" fontAlgn="b">
                        <a:lnSpc>
                          <a:spcPct val="125000"/>
                        </a:lnSpc>
                        <a:buNone/>
                      </a:pPr>
                      <a:r>
                        <a:rPr lang="en-CA" sz="1400" u="none" strike="noStrike" dirty="0">
                          <a:effectLst/>
                        </a:rPr>
                        <a:t>&lt;2.0 mmol/L</a:t>
                      </a:r>
                      <a:endParaRPr lang="en-CA" sz="14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910" marR="3910" marT="3910" marB="0" anchor="ctr"/>
                </a:tc>
                <a:tc>
                  <a:txBody>
                    <a:bodyPr/>
                    <a:lstStyle/>
                    <a:p>
                      <a:pPr algn="ctr" fontAlgn="b">
                        <a:lnSpc>
                          <a:spcPct val="125000"/>
                        </a:lnSpc>
                        <a:buNone/>
                      </a:pPr>
                      <a:r>
                        <a:rPr lang="en-CA" sz="1400" u="none" strike="noStrike" dirty="0">
                          <a:effectLst/>
                        </a:rPr>
                        <a:t>Every 6 months</a:t>
                      </a:r>
                      <a:endParaRPr lang="en-CA" sz="14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910" marR="3910" marT="3910" marB="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25000"/>
                        </a:lnSpc>
                        <a:buNone/>
                      </a:pPr>
                      <a:r>
                        <a:rPr lang="en-CA" sz="1400" u="none" strike="noStrike">
                          <a:effectLst/>
                        </a:rPr>
                        <a:t>Statins indicated given elevated CV risk (NICE CG181, 2023)</a:t>
                      </a:r>
                      <a:endParaRPr lang="en-CA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910" marR="3910" marT="3910" marB="0" anchor="ctr"/>
                </a:tc>
                <a:extLst>
                  <a:ext uri="{0D108BD9-81ED-4DB2-BD59-A6C34878D82A}">
                    <a16:rowId xmlns:a16="http://schemas.microsoft.com/office/drawing/2014/main" val="3082448283"/>
                  </a:ext>
                </a:extLst>
              </a:tr>
              <a:tr h="514529">
                <a:tc>
                  <a:txBody>
                    <a:bodyPr/>
                    <a:lstStyle/>
                    <a:p>
                      <a:pPr algn="l" fontAlgn="b">
                        <a:lnSpc>
                          <a:spcPct val="125000"/>
                        </a:lnSpc>
                        <a:buNone/>
                      </a:pPr>
                      <a:r>
                        <a:rPr lang="en-CA" sz="1400" u="none" strike="noStrike">
                          <a:effectLst/>
                        </a:rPr>
                        <a:t>Weight / BMI</a:t>
                      </a:r>
                      <a:endParaRPr lang="en-CA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910" marR="3910" marT="3910" marB="0" anchor="ctr"/>
                </a:tc>
                <a:tc>
                  <a:txBody>
                    <a:bodyPr/>
                    <a:lstStyle/>
                    <a:p>
                      <a:pPr algn="ctr" fontAlgn="b">
                        <a:lnSpc>
                          <a:spcPct val="125000"/>
                        </a:lnSpc>
                        <a:buNone/>
                      </a:pPr>
                      <a:r>
                        <a:rPr lang="en-CA" sz="1400" u="none" strike="noStrike" dirty="0">
                          <a:effectLst/>
                        </a:rPr>
                        <a:t>Target BMI &lt;25 kg/m²</a:t>
                      </a:r>
                      <a:endParaRPr lang="en-CA" sz="14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910" marR="3910" marT="3910" marB="0" anchor="ctr"/>
                </a:tc>
                <a:tc>
                  <a:txBody>
                    <a:bodyPr/>
                    <a:lstStyle/>
                    <a:p>
                      <a:pPr algn="ctr" fontAlgn="b">
                        <a:lnSpc>
                          <a:spcPct val="125000"/>
                        </a:lnSpc>
                        <a:buNone/>
                      </a:pPr>
                      <a:r>
                        <a:rPr lang="en-CA" sz="1400" u="none" strike="noStrike" dirty="0">
                          <a:effectLst/>
                        </a:rPr>
                        <a:t>Monthly</a:t>
                      </a:r>
                      <a:endParaRPr lang="en-CA" sz="14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910" marR="3910" marT="3910" marB="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25000"/>
                        </a:lnSpc>
                        <a:buNone/>
                      </a:pPr>
                      <a:r>
                        <a:rPr lang="en-CA" sz="1400" u="none" strike="noStrike" dirty="0">
                          <a:effectLst/>
                        </a:rPr>
                        <a:t>Weight reduction of 5–10% significantly improves glycaemia</a:t>
                      </a:r>
                      <a:endParaRPr lang="en-CA" sz="14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910" marR="3910" marT="3910" marB="0" anchor="ctr"/>
                </a:tc>
                <a:extLst>
                  <a:ext uri="{0D108BD9-81ED-4DB2-BD59-A6C34878D82A}">
                    <a16:rowId xmlns:a16="http://schemas.microsoft.com/office/drawing/2014/main" val="74903175"/>
                  </a:ext>
                </a:extLst>
              </a:tr>
              <a:tr h="514529">
                <a:tc>
                  <a:txBody>
                    <a:bodyPr/>
                    <a:lstStyle/>
                    <a:p>
                      <a:pPr algn="l" fontAlgn="b">
                        <a:lnSpc>
                          <a:spcPct val="125000"/>
                        </a:lnSpc>
                        <a:buNone/>
                      </a:pPr>
                      <a:r>
                        <a:rPr lang="en-CA" sz="1400" u="none" strike="noStrike">
                          <a:effectLst/>
                        </a:rPr>
                        <a:t>eGFR / Urine ACR</a:t>
                      </a:r>
                      <a:endParaRPr lang="en-CA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910" marR="3910" marT="3910" marB="0" anchor="ctr"/>
                </a:tc>
                <a:tc>
                  <a:txBody>
                    <a:bodyPr/>
                    <a:lstStyle/>
                    <a:p>
                      <a:pPr algn="ctr" fontAlgn="b">
                        <a:lnSpc>
                          <a:spcPct val="125000"/>
                        </a:lnSpc>
                        <a:buNone/>
                      </a:pPr>
                      <a:r>
                        <a:rPr lang="en-CA" sz="1400" u="none" strike="noStrike" dirty="0">
                          <a:effectLst/>
                        </a:rPr>
                        <a:t>eGFR &gt;60; ACR &lt;3 mg/mmol</a:t>
                      </a:r>
                      <a:endParaRPr lang="en-CA" sz="14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910" marR="3910" marT="3910" marB="0" anchor="ctr"/>
                </a:tc>
                <a:tc>
                  <a:txBody>
                    <a:bodyPr/>
                    <a:lstStyle/>
                    <a:p>
                      <a:pPr algn="ctr" fontAlgn="b">
                        <a:lnSpc>
                          <a:spcPct val="125000"/>
                        </a:lnSpc>
                        <a:buNone/>
                      </a:pPr>
                      <a:r>
                        <a:rPr lang="en-CA" sz="1400" u="none" strike="noStrike">
                          <a:effectLst/>
                        </a:rPr>
                        <a:t>Annually</a:t>
                      </a:r>
                      <a:endParaRPr lang="en-CA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910" marR="3910" marT="3910" marB="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25000"/>
                        </a:lnSpc>
                        <a:buNone/>
                      </a:pPr>
                      <a:r>
                        <a:rPr lang="en-CA" sz="1400" u="none" strike="noStrike" dirty="0">
                          <a:effectLst/>
                        </a:rPr>
                        <a:t>Screens for diabetic nephropathy (NICE NG28, 2022)</a:t>
                      </a:r>
                      <a:endParaRPr lang="en-CA" sz="14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910" marR="3910" marT="3910" marB="0" anchor="ctr"/>
                </a:tc>
                <a:extLst>
                  <a:ext uri="{0D108BD9-81ED-4DB2-BD59-A6C34878D82A}">
                    <a16:rowId xmlns:a16="http://schemas.microsoft.com/office/drawing/2014/main" val="4052297583"/>
                  </a:ext>
                </a:extLst>
              </a:tr>
              <a:tr h="514529">
                <a:tc>
                  <a:txBody>
                    <a:bodyPr/>
                    <a:lstStyle/>
                    <a:p>
                      <a:pPr algn="l" fontAlgn="b">
                        <a:lnSpc>
                          <a:spcPct val="125000"/>
                        </a:lnSpc>
                        <a:buNone/>
                      </a:pPr>
                      <a:r>
                        <a:rPr lang="en-CA" sz="1400" u="none" strike="noStrike">
                          <a:effectLst/>
                        </a:rPr>
                        <a:t>Serum creatinine measurement (with eGFR</a:t>
                      </a:r>
                      <a:endParaRPr lang="en-CA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910" marR="3910" marT="3910" marB="0" anchor="ctr"/>
                </a:tc>
                <a:tc>
                  <a:txBody>
                    <a:bodyPr/>
                    <a:lstStyle/>
                    <a:p>
                      <a:pPr algn="ctr" fontAlgn="b">
                        <a:lnSpc>
                          <a:spcPct val="125000"/>
                        </a:lnSpc>
                        <a:buNone/>
                      </a:pPr>
                      <a:r>
                        <a:rPr lang="en-CA" sz="1400" u="none" strike="noStrike" dirty="0">
                          <a:effectLst/>
                        </a:rPr>
                        <a:t>eGFR ≥60 mL/min/1.73m²</a:t>
                      </a:r>
                      <a:endParaRPr lang="en-CA" sz="14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910" marR="3910" marT="3910" marB="0" anchor="ctr"/>
                </a:tc>
                <a:tc>
                  <a:txBody>
                    <a:bodyPr/>
                    <a:lstStyle/>
                    <a:p>
                      <a:pPr algn="ctr" fontAlgn="b">
                        <a:lnSpc>
                          <a:spcPct val="125000"/>
                        </a:lnSpc>
                        <a:buNone/>
                      </a:pPr>
                      <a:r>
                        <a:rPr lang="en-CA" sz="1400" u="none" strike="noStrike" dirty="0">
                          <a:effectLst/>
                        </a:rPr>
                        <a:t>Annually</a:t>
                      </a:r>
                      <a:endParaRPr lang="en-CA" sz="14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910" marR="3910" marT="3910" marB="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25000"/>
                        </a:lnSpc>
                        <a:buNone/>
                      </a:pPr>
                      <a:r>
                        <a:rPr lang="en-CA" sz="1400" u="none" strike="noStrike" dirty="0">
                          <a:effectLst/>
                        </a:rPr>
                        <a:t>Assesses kidney function and helps detect diabetic nephropathy</a:t>
                      </a:r>
                      <a:endParaRPr lang="en-CA" sz="14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910" marR="3910" marT="3910" marB="0" anchor="ctr"/>
                </a:tc>
                <a:extLst>
                  <a:ext uri="{0D108BD9-81ED-4DB2-BD59-A6C34878D82A}">
                    <a16:rowId xmlns:a16="http://schemas.microsoft.com/office/drawing/2014/main" val="3699648923"/>
                  </a:ext>
                </a:extLst>
              </a:tr>
              <a:tr h="557578">
                <a:tc>
                  <a:txBody>
                    <a:bodyPr/>
                    <a:lstStyle/>
                    <a:p>
                      <a:pPr algn="l" fontAlgn="b">
                        <a:lnSpc>
                          <a:spcPct val="125000"/>
                        </a:lnSpc>
                        <a:buNone/>
                      </a:pPr>
                      <a:r>
                        <a:rPr lang="en-CA" sz="1400" u="none" strike="noStrike">
                          <a:effectLst/>
                        </a:rPr>
                        <a:t>Retinal Screening</a:t>
                      </a:r>
                      <a:endParaRPr lang="en-CA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910" marR="3910" marT="3910" marB="0" anchor="ctr"/>
                </a:tc>
                <a:tc>
                  <a:txBody>
                    <a:bodyPr/>
                    <a:lstStyle/>
                    <a:p>
                      <a:pPr algn="ctr" fontAlgn="b">
                        <a:lnSpc>
                          <a:spcPct val="125000"/>
                        </a:lnSpc>
                        <a:buNone/>
                      </a:pPr>
                      <a:r>
                        <a:rPr lang="en-CA" sz="1400" u="none" strike="noStrike" dirty="0">
                          <a:effectLst/>
                        </a:rPr>
                        <a:t>No diabetic retinopathy</a:t>
                      </a:r>
                      <a:endParaRPr lang="en-CA" sz="14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910" marR="3910" marT="3910" marB="0" anchor="ctr"/>
                </a:tc>
                <a:tc>
                  <a:txBody>
                    <a:bodyPr/>
                    <a:lstStyle/>
                    <a:p>
                      <a:pPr algn="ctr" fontAlgn="b">
                        <a:lnSpc>
                          <a:spcPct val="125000"/>
                        </a:lnSpc>
                        <a:buNone/>
                      </a:pPr>
                      <a:r>
                        <a:rPr lang="en-CA" sz="1400" u="none" strike="noStrike" dirty="0">
                          <a:effectLst/>
                        </a:rPr>
                        <a:t>Annually</a:t>
                      </a:r>
                      <a:endParaRPr lang="en-CA" sz="14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910" marR="3910" marT="3910" marB="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25000"/>
                        </a:lnSpc>
                        <a:buNone/>
                      </a:pPr>
                      <a:r>
                        <a:rPr lang="en-CA" sz="1400" u="none" strike="noStrike" dirty="0">
                          <a:effectLst/>
                        </a:rPr>
                        <a:t>National Diabetic Eye Screening Programme (NHS, 2023)</a:t>
                      </a:r>
                      <a:endParaRPr lang="en-CA" sz="14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910" marR="3910" marT="3910" marB="0" anchor="ctr"/>
                </a:tc>
                <a:extLst>
                  <a:ext uri="{0D108BD9-81ED-4DB2-BD59-A6C34878D82A}">
                    <a16:rowId xmlns:a16="http://schemas.microsoft.com/office/drawing/2014/main" val="655812078"/>
                  </a:ext>
                </a:extLst>
              </a:tr>
              <a:tr h="528489">
                <a:tc>
                  <a:txBody>
                    <a:bodyPr/>
                    <a:lstStyle/>
                    <a:p>
                      <a:pPr algn="l" fontAlgn="b">
                        <a:lnSpc>
                          <a:spcPct val="125000"/>
                        </a:lnSpc>
                        <a:buNone/>
                      </a:pPr>
                      <a:r>
                        <a:rPr lang="en-CA" sz="1400" u="none" strike="noStrike">
                          <a:effectLst/>
                        </a:rPr>
                        <a:t>Foot Assessment</a:t>
                      </a:r>
                      <a:endParaRPr lang="en-CA" sz="1400" b="0" i="0" u="none" strike="noStrike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910" marR="3910" marT="3910" marB="0" anchor="ctr"/>
                </a:tc>
                <a:tc>
                  <a:txBody>
                    <a:bodyPr/>
                    <a:lstStyle/>
                    <a:p>
                      <a:pPr algn="ctr" fontAlgn="b">
                        <a:lnSpc>
                          <a:spcPct val="125000"/>
                        </a:lnSpc>
                        <a:buNone/>
                      </a:pPr>
                      <a:r>
                        <a:rPr lang="en-CA" sz="1400" u="none" strike="noStrike" dirty="0">
                          <a:effectLst/>
                        </a:rPr>
                        <a:t>No ulceration / infection</a:t>
                      </a:r>
                      <a:endParaRPr lang="en-CA" sz="14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910" marR="3910" marT="3910" marB="0" anchor="ctr"/>
                </a:tc>
                <a:tc>
                  <a:txBody>
                    <a:bodyPr/>
                    <a:lstStyle/>
                    <a:p>
                      <a:pPr algn="ctr" fontAlgn="b">
                        <a:lnSpc>
                          <a:spcPct val="125000"/>
                        </a:lnSpc>
                        <a:buNone/>
                      </a:pPr>
                      <a:r>
                        <a:rPr lang="en-CA" sz="1400" u="none" strike="noStrike" dirty="0">
                          <a:effectLst/>
                        </a:rPr>
                        <a:t>Annually</a:t>
                      </a:r>
                      <a:endParaRPr lang="en-CA" sz="14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910" marR="3910" marT="3910" marB="0" anchor="ctr"/>
                </a:tc>
                <a:tc>
                  <a:txBody>
                    <a:bodyPr/>
                    <a:lstStyle/>
                    <a:p>
                      <a:pPr algn="l" fontAlgn="b">
                        <a:lnSpc>
                          <a:spcPct val="125000"/>
                        </a:lnSpc>
                        <a:buNone/>
                      </a:pPr>
                      <a:r>
                        <a:rPr lang="en-CA" sz="1400" u="none" strike="noStrike" dirty="0">
                          <a:effectLst/>
                        </a:rPr>
                        <a:t>0-point monofilament test; referral if neuropathy detected (NICE NG28)</a:t>
                      </a:r>
                      <a:endParaRPr lang="en-CA" sz="1400" b="0" i="0" u="none" strike="noStrike" dirty="0">
                        <a:solidFill>
                          <a:srgbClr val="000000"/>
                        </a:solidFill>
                        <a:effectLst/>
                        <a:latin typeface="Aptos Narrow" panose="020B0004020202020204" pitchFamily="34" charset="0"/>
                      </a:endParaRPr>
                    </a:p>
                  </a:txBody>
                  <a:tcPr marL="3910" marR="3910" marT="3910" marB="0" anchor="ctr"/>
                </a:tc>
                <a:extLst>
                  <a:ext uri="{0D108BD9-81ED-4DB2-BD59-A6C34878D82A}">
                    <a16:rowId xmlns:a16="http://schemas.microsoft.com/office/drawing/2014/main" val="2222679347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76DA43FF-3723-5023-B0C7-9BA4B623AEDA}"/>
              </a:ext>
            </a:extLst>
          </p:cNvPr>
          <p:cNvSpPr txBox="1"/>
          <p:nvPr/>
        </p:nvSpPr>
        <p:spPr>
          <a:xfrm>
            <a:off x="419100" y="6159500"/>
            <a:ext cx="3340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Adapted from NICE 2023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7572FE79-72E3-FA8E-2EF6-0CD49B5FD5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BA382-5B1D-3B41-8768-75D88D4912BA}" type="slidenum">
              <a:rPr lang="en-US" smtClean="0"/>
              <a:t>9</a:t>
            </a:fld>
            <a:endParaRPr lang="en-US"/>
          </a:p>
        </p:txBody>
      </p:sp>
      <p:pic>
        <p:nvPicPr>
          <p:cNvPr id="6" name="Video 5">
            <a:hlinkClick r:id="" action="ppaction://media"/>
            <a:extLst>
              <a:ext uri="{FF2B5EF4-FFF2-40B4-BE49-F238E27FC236}">
                <a16:creationId xmlns:a16="http://schemas.microsoft.com/office/drawing/2014/main" id="{B8DDE929-3A99-6780-6B6C-1F584BA9354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817905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3587"/>
    </mc:Choice>
    <mc:Fallback>
      <p:transition spd="slow" advTm="835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5" descr="Male profile with solid fill">
            <a:extLst>
              <a:ext uri="{FF2B5EF4-FFF2-40B4-BE49-F238E27FC236}">
                <a16:creationId xmlns:a16="http://schemas.microsoft.com/office/drawing/2014/main" id="{07D026D9-5A81-2845-FB43-0620EAE8C3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613966" y="2074855"/>
            <a:ext cx="2763078" cy="2763078"/>
          </a:xfrm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0F78F4C1-F9E6-A9F4-7EC5-0488030BA941}"/>
              </a:ext>
            </a:extLst>
          </p:cNvPr>
          <p:cNvSpPr/>
          <p:nvPr/>
        </p:nvSpPr>
        <p:spPr>
          <a:xfrm>
            <a:off x="393700" y="1185855"/>
            <a:ext cx="2641600" cy="884246"/>
          </a:xfrm>
          <a:prstGeom prst="roundRect">
            <a:avLst>
              <a:gd name="adj" fmla="val 28164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GP</a:t>
            </a:r>
            <a:r>
              <a:rPr lang="en-US" dirty="0"/>
              <a:t> </a:t>
            </a:r>
          </a:p>
          <a:p>
            <a:pPr algn="ctr"/>
            <a:r>
              <a:rPr lang="en-US" sz="1600" dirty="0"/>
              <a:t>Diagnosis, Medication, Referrals</a:t>
            </a:r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E3F6C908-AA91-F07B-79AB-D4CE5718A513}"/>
              </a:ext>
            </a:extLst>
          </p:cNvPr>
          <p:cNvSpPr/>
          <p:nvPr/>
        </p:nvSpPr>
        <p:spPr>
          <a:xfrm>
            <a:off x="393700" y="2489185"/>
            <a:ext cx="2641600" cy="884246"/>
          </a:xfrm>
          <a:prstGeom prst="roundRect">
            <a:avLst>
              <a:gd name="adj" fmla="val 28164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Dietician</a:t>
            </a:r>
            <a:r>
              <a:rPr lang="en-US" dirty="0"/>
              <a:t> </a:t>
            </a:r>
          </a:p>
          <a:p>
            <a:pPr algn="ctr"/>
            <a:r>
              <a:rPr lang="en-US" sz="1600" dirty="0"/>
              <a:t>Individualized diet plan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EC327BE8-BB40-6BE8-B976-56449CE63AA7}"/>
              </a:ext>
            </a:extLst>
          </p:cNvPr>
          <p:cNvSpPr/>
          <p:nvPr/>
        </p:nvSpPr>
        <p:spPr>
          <a:xfrm>
            <a:off x="393700" y="3792515"/>
            <a:ext cx="2641600" cy="884246"/>
          </a:xfrm>
          <a:prstGeom prst="roundRect">
            <a:avLst>
              <a:gd name="adj" fmla="val 28164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Pharmacist</a:t>
            </a:r>
            <a:r>
              <a:rPr lang="en-US" dirty="0"/>
              <a:t> </a:t>
            </a:r>
          </a:p>
          <a:p>
            <a:pPr algn="ctr"/>
            <a:r>
              <a:rPr lang="en-US" sz="1600" dirty="0"/>
              <a:t>Medicine (metformin) counselling 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173998EC-AB1C-A557-EF47-8B0AC0704A49}"/>
              </a:ext>
            </a:extLst>
          </p:cNvPr>
          <p:cNvSpPr/>
          <p:nvPr/>
        </p:nvSpPr>
        <p:spPr>
          <a:xfrm>
            <a:off x="8648700" y="1373188"/>
            <a:ext cx="2641600" cy="884246"/>
          </a:xfrm>
          <a:prstGeom prst="roundRect">
            <a:avLst>
              <a:gd name="adj" fmla="val 28164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Nurse</a:t>
            </a:r>
            <a:r>
              <a:rPr lang="en-US" dirty="0"/>
              <a:t> </a:t>
            </a:r>
          </a:p>
          <a:p>
            <a:pPr algn="ctr"/>
            <a:r>
              <a:rPr lang="en-US" sz="1600" dirty="0"/>
              <a:t>Hb1Ac monitoring, BP checks, foot assessment 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46C01909-8789-6B99-11F7-E85982DD1268}"/>
              </a:ext>
            </a:extLst>
          </p:cNvPr>
          <p:cNvSpPr/>
          <p:nvPr/>
        </p:nvSpPr>
        <p:spPr>
          <a:xfrm>
            <a:off x="8854110" y="3362725"/>
            <a:ext cx="2641600" cy="884246"/>
          </a:xfrm>
          <a:prstGeom prst="roundRect">
            <a:avLst>
              <a:gd name="adj" fmla="val 28164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Ophthalmologist</a:t>
            </a:r>
            <a:r>
              <a:rPr lang="en-US" dirty="0"/>
              <a:t> </a:t>
            </a:r>
          </a:p>
          <a:p>
            <a:pPr algn="ctr"/>
            <a:r>
              <a:rPr lang="en-US" sz="1600" dirty="0"/>
              <a:t>Annual retinal screening</a:t>
            </a:r>
          </a:p>
        </p:txBody>
      </p: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E66358B1-EEBD-0285-298E-CBCE4A7DDAFB}"/>
              </a:ext>
            </a:extLst>
          </p:cNvPr>
          <p:cNvCxnSpPr>
            <a:cxnSpLocks/>
            <a:endCxn id="12" idx="1"/>
          </p:cNvCxnSpPr>
          <p:nvPr/>
        </p:nvCxnSpPr>
        <p:spPr>
          <a:xfrm>
            <a:off x="7239000" y="3172225"/>
            <a:ext cx="1615110" cy="632623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FF007CCF-15BE-7565-B92C-814C9B178BF8}"/>
              </a:ext>
            </a:extLst>
          </p:cNvPr>
          <p:cNvCxnSpPr>
            <a:cxnSpLocks/>
            <a:endCxn id="10" idx="1"/>
          </p:cNvCxnSpPr>
          <p:nvPr/>
        </p:nvCxnSpPr>
        <p:spPr>
          <a:xfrm flipV="1">
            <a:off x="7239000" y="1815311"/>
            <a:ext cx="1409700" cy="132158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B6196F86-9E2B-2BF9-8F10-A683ACB164A4}"/>
              </a:ext>
            </a:extLst>
          </p:cNvPr>
          <p:cNvCxnSpPr>
            <a:cxnSpLocks/>
          </p:cNvCxnSpPr>
          <p:nvPr/>
        </p:nvCxnSpPr>
        <p:spPr>
          <a:xfrm flipH="1">
            <a:off x="3136900" y="3148404"/>
            <a:ext cx="1473200" cy="113703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>
            <a:extLst>
              <a:ext uri="{FF2B5EF4-FFF2-40B4-BE49-F238E27FC236}">
                <a16:creationId xmlns:a16="http://schemas.microsoft.com/office/drawing/2014/main" id="{3769D2F7-DCA1-47CB-ACFF-2A5FCEC3A6C9}"/>
              </a:ext>
            </a:extLst>
          </p:cNvPr>
          <p:cNvCxnSpPr>
            <a:cxnSpLocks/>
          </p:cNvCxnSpPr>
          <p:nvPr/>
        </p:nvCxnSpPr>
        <p:spPr>
          <a:xfrm flipH="1" flipV="1">
            <a:off x="3136900" y="2982108"/>
            <a:ext cx="1473200" cy="16629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5119B9CF-00E0-5290-1A66-83E4A6FD96E7}"/>
              </a:ext>
            </a:extLst>
          </p:cNvPr>
          <p:cNvCxnSpPr>
            <a:cxnSpLocks/>
            <a:endCxn id="5" idx="3"/>
          </p:cNvCxnSpPr>
          <p:nvPr/>
        </p:nvCxnSpPr>
        <p:spPr>
          <a:xfrm flipH="1" flipV="1">
            <a:off x="3035300" y="1627978"/>
            <a:ext cx="1574800" cy="154424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56" name="Title 1">
            <a:extLst>
              <a:ext uri="{FF2B5EF4-FFF2-40B4-BE49-F238E27FC236}">
                <a16:creationId xmlns:a16="http://schemas.microsoft.com/office/drawing/2014/main" id="{CD4C2112-34D3-2AEF-DDFE-16B80E0CB086}"/>
              </a:ext>
            </a:extLst>
          </p:cNvPr>
          <p:cNvSpPr txBox="1">
            <a:spLocks/>
          </p:cNvSpPr>
          <p:nvPr/>
        </p:nvSpPr>
        <p:spPr>
          <a:xfrm>
            <a:off x="0" y="18255"/>
            <a:ext cx="10515600" cy="8696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2">
                    <a:lumMod val="25000"/>
                  </a:schemeClr>
                </a:solidFill>
              </a:rPr>
              <a:t>Communication &amp; MDT</a:t>
            </a:r>
            <a:endParaRPr lang="en-US" sz="3600" dirty="0"/>
          </a:p>
        </p:txBody>
      </p:sp>
      <p:sp>
        <p:nvSpPr>
          <p:cNvPr id="59" name="Rounded Rectangle 58">
            <a:extLst>
              <a:ext uri="{FF2B5EF4-FFF2-40B4-BE49-F238E27FC236}">
                <a16:creationId xmlns:a16="http://schemas.microsoft.com/office/drawing/2014/main" id="{422ED454-18B6-74C9-C119-1F4067A3D013}"/>
              </a:ext>
            </a:extLst>
          </p:cNvPr>
          <p:cNvSpPr/>
          <p:nvPr/>
        </p:nvSpPr>
        <p:spPr>
          <a:xfrm>
            <a:off x="2006600" y="5266436"/>
            <a:ext cx="9283700" cy="1464563"/>
          </a:xfrm>
          <a:prstGeom prst="roundRect">
            <a:avLst/>
          </a:prstGeom>
        </p:spPr>
        <p:style>
          <a:lnRef idx="2">
            <a:schemeClr val="accent6">
              <a:shade val="15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/>
              <a:t>Communication Approach (Among MTD and with Patient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Use plain and simple language free of jargons.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Where appropriate use written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Use proper documentation and record keeping or all goals, treatment and follow-ups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Involve Mr. Nottingham in his case </a:t>
            </a:r>
            <a:r>
              <a:rPr lang="en-US" dirty="0" err="1"/>
              <a:t>e.g</a:t>
            </a:r>
            <a:r>
              <a:rPr lang="en-US" dirty="0"/>
              <a:t> ask his consent and views on decisions. </a:t>
            </a:r>
          </a:p>
        </p:txBody>
      </p: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5E277B56-806F-FB7F-7A96-EE85FF0E5ABE}"/>
              </a:ext>
            </a:extLst>
          </p:cNvPr>
          <p:cNvCxnSpPr/>
          <p:nvPr/>
        </p:nvCxnSpPr>
        <p:spPr>
          <a:xfrm>
            <a:off x="4610100" y="3172225"/>
            <a:ext cx="1346200" cy="2094211"/>
          </a:xfrm>
          <a:prstGeom prst="line">
            <a:avLst/>
          </a:prstGeom>
          <a:ln w="12700">
            <a:solidFill>
              <a:srgbClr val="FF0000"/>
            </a:solidFill>
            <a:prstDash val="sysDot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770BC555-6087-6237-9A6C-5FFB48F7055A}"/>
              </a:ext>
            </a:extLst>
          </p:cNvPr>
          <p:cNvCxnSpPr>
            <a:cxnSpLocks/>
          </p:cNvCxnSpPr>
          <p:nvPr/>
        </p:nvCxnSpPr>
        <p:spPr>
          <a:xfrm flipH="1">
            <a:off x="6083300" y="3148404"/>
            <a:ext cx="1155700" cy="2118032"/>
          </a:xfrm>
          <a:prstGeom prst="line">
            <a:avLst/>
          </a:prstGeom>
          <a:ln w="12700">
            <a:solidFill>
              <a:srgbClr val="FF0000"/>
            </a:solidFill>
            <a:prstDash val="sysDot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67" name="Picture 66" descr="Discover University of Wales Trinity Saint David">
            <a:extLst>
              <a:ext uri="{FF2B5EF4-FFF2-40B4-BE49-F238E27FC236}">
                <a16:creationId xmlns:a16="http://schemas.microsoft.com/office/drawing/2014/main" id="{8BDC224A-D6F8-C3E5-6FB9-1838434F0189}"/>
              </a:ext>
            </a:extLst>
          </p:cNvPr>
          <p:cNvPicPr/>
          <p:nvPr/>
        </p:nvPicPr>
        <p:blipFill>
          <a:blip r:embed="rId5" r:link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1655" y="10138"/>
            <a:ext cx="1716376" cy="629204"/>
          </a:xfrm>
          <a:prstGeom prst="rect">
            <a:avLst/>
          </a:prstGeom>
          <a:noFill/>
          <a:ln>
            <a:noFill/>
          </a:ln>
        </p:spPr>
      </p:pic>
      <p:sp>
        <p:nvSpPr>
          <p:cNvPr id="68" name="Slide Number Placeholder 67">
            <a:extLst>
              <a:ext uri="{FF2B5EF4-FFF2-40B4-BE49-F238E27FC236}">
                <a16:creationId xmlns:a16="http://schemas.microsoft.com/office/drawing/2014/main" id="{0A1826EC-9535-C9B5-03EE-1AEDCA1D6E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BA382-5B1D-3B41-8768-75D88D4912BA}" type="slidenum">
              <a:rPr lang="en-US" smtClean="0"/>
              <a:t>10</a:t>
            </a:fld>
            <a:endParaRPr lang="en-US"/>
          </a:p>
        </p:txBody>
      </p:sp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648DA42C-8376-B5ED-F699-61D01171FCF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803576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78"/>
    </mc:Choice>
    <mc:Fallback>
      <p:transition spd="slow" advTm="7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68C4F42B-32F5-FD9D-54BA-B1BDD13B7D0C}"/>
              </a:ext>
            </a:extLst>
          </p:cNvPr>
          <p:cNvSpPr txBox="1">
            <a:spLocks/>
          </p:cNvSpPr>
          <p:nvPr/>
        </p:nvSpPr>
        <p:spPr>
          <a:xfrm>
            <a:off x="0" y="18255"/>
            <a:ext cx="10515600" cy="8696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2">
                    <a:lumMod val="25000"/>
                  </a:schemeClr>
                </a:solidFill>
              </a:rPr>
              <a:t>Ethical Consideration</a:t>
            </a:r>
            <a:endParaRPr lang="en-US" sz="360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2BFE2C67-B696-470F-0194-231B32A3B7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87896"/>
            <a:ext cx="10515600" cy="5703404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US" dirty="0">
                <a:latin typeface="+mj-lt"/>
              </a:rPr>
              <a:t>Patient Autonomy </a:t>
            </a:r>
          </a:p>
          <a:p>
            <a:pPr lvl="1" algn="just"/>
            <a:r>
              <a:rPr lang="en-CA" dirty="0" err="1">
                <a:latin typeface="+mj-lt"/>
              </a:rPr>
              <a:t>Mr</a:t>
            </a:r>
            <a:r>
              <a:rPr lang="en-CA" dirty="0">
                <a:latin typeface="+mj-lt"/>
              </a:rPr>
              <a:t> Nottingham must be fully informed about his diagnosis, all treatment options, their benefits and risks, before giving consent</a:t>
            </a:r>
          </a:p>
          <a:p>
            <a:pPr lvl="1" algn="just"/>
            <a:endParaRPr lang="en-US" dirty="0">
              <a:latin typeface="+mj-lt"/>
            </a:endParaRPr>
          </a:p>
          <a:p>
            <a:pPr algn="just"/>
            <a:r>
              <a:rPr lang="en-US" dirty="0">
                <a:latin typeface="+mj-lt"/>
              </a:rPr>
              <a:t>Informed Consent </a:t>
            </a:r>
          </a:p>
          <a:p>
            <a:pPr lvl="1" algn="just"/>
            <a:r>
              <a:rPr lang="en-US" dirty="0">
                <a:latin typeface="+mj-lt"/>
              </a:rPr>
              <a:t>Mr. Nottingham’s consent must be taken before the start of any treatment or decision. </a:t>
            </a:r>
          </a:p>
          <a:p>
            <a:pPr lvl="1" algn="just"/>
            <a:endParaRPr lang="en-US" dirty="0">
              <a:latin typeface="+mj-lt"/>
            </a:endParaRPr>
          </a:p>
          <a:p>
            <a:pPr algn="just"/>
            <a:r>
              <a:rPr lang="en-US" dirty="0">
                <a:latin typeface="+mj-lt"/>
              </a:rPr>
              <a:t>Non-Maleficence &amp; Beneficence</a:t>
            </a:r>
          </a:p>
          <a:p>
            <a:pPr lvl="1" algn="just"/>
            <a:r>
              <a:rPr lang="en-CA" dirty="0">
                <a:latin typeface="+mj-lt"/>
              </a:rPr>
              <a:t>All interventions must aim to benefit Mr. Nottingham (beneficence) while minimising potential harms (non-maleficence).</a:t>
            </a:r>
          </a:p>
          <a:p>
            <a:pPr lvl="1" algn="just"/>
            <a:endParaRPr lang="en-US" dirty="0">
              <a:latin typeface="+mj-lt"/>
            </a:endParaRPr>
          </a:p>
          <a:p>
            <a:pPr algn="just"/>
            <a:r>
              <a:rPr lang="en-US" dirty="0">
                <a:latin typeface="+mj-lt"/>
              </a:rPr>
              <a:t>Data Protection </a:t>
            </a:r>
          </a:p>
          <a:p>
            <a:pPr lvl="1" algn="just"/>
            <a:r>
              <a:rPr lang="en-CA" dirty="0">
                <a:latin typeface="+mj-lt"/>
              </a:rPr>
              <a:t>All clinical information relating to James must be handled in accordance with the General Data Protection Regulation (GDPR, 2018) and NHS Confidentiality Code of Practice</a:t>
            </a:r>
            <a:endParaRPr lang="en-US" dirty="0">
              <a:latin typeface="+mj-lt"/>
            </a:endParaRPr>
          </a:p>
        </p:txBody>
      </p:sp>
      <p:pic>
        <p:nvPicPr>
          <p:cNvPr id="8" name="Picture 7" descr="Discover University of Wales Trinity Saint David">
            <a:extLst>
              <a:ext uri="{FF2B5EF4-FFF2-40B4-BE49-F238E27FC236}">
                <a16:creationId xmlns:a16="http://schemas.microsoft.com/office/drawing/2014/main" id="{61D06DCC-3670-FB93-4CFD-46FDE540BCD9}"/>
              </a:ext>
            </a:extLst>
          </p:cNvPr>
          <p:cNvPicPr/>
          <p:nvPr/>
        </p:nvPicPr>
        <p:blipFill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1655" y="10138"/>
            <a:ext cx="1716376" cy="629204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B0ADE90-7632-004E-D516-554B1AC84A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BA382-5B1D-3B41-8768-75D88D4912BA}" type="slidenum">
              <a:rPr lang="en-US" smtClean="0"/>
              <a:t>11</a:t>
            </a:fld>
            <a:endParaRPr lang="en-US"/>
          </a:p>
        </p:txBody>
      </p:sp>
      <p:pic>
        <p:nvPicPr>
          <p:cNvPr id="5" name="Video 4">
            <a:hlinkClick r:id="" action="ppaction://media"/>
            <a:extLst>
              <a:ext uri="{FF2B5EF4-FFF2-40B4-BE49-F238E27FC236}">
                <a16:creationId xmlns:a16="http://schemas.microsoft.com/office/drawing/2014/main" id="{A9FFA802-EFFC-BD94-317C-BD27BDF252D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60183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309"/>
    </mc:Choice>
    <mc:Fallback>
      <p:transition spd="slow" advTm="523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C5E56F1D-A726-5BA0-76CC-2A8825D1FBBA}"/>
              </a:ext>
            </a:extLst>
          </p:cNvPr>
          <p:cNvSpPr txBox="1">
            <a:spLocks/>
          </p:cNvSpPr>
          <p:nvPr/>
        </p:nvSpPr>
        <p:spPr>
          <a:xfrm>
            <a:off x="0" y="18255"/>
            <a:ext cx="10515600" cy="86964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solidFill>
                  <a:schemeClr val="bg2">
                    <a:lumMod val="25000"/>
                  </a:schemeClr>
                </a:solidFill>
              </a:rPr>
              <a:t>Conclusion</a:t>
            </a:r>
            <a:endParaRPr lang="en-US" sz="3600" dirty="0"/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BB44CD1F-41AF-2ADC-2406-55236552EF57}"/>
              </a:ext>
            </a:extLst>
          </p:cNvPr>
          <p:cNvSpPr/>
          <p:nvPr/>
        </p:nvSpPr>
        <p:spPr>
          <a:xfrm>
            <a:off x="0" y="5308600"/>
            <a:ext cx="1663700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Diagnosis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D9E348C3-1304-DFB9-F449-9BD8D5FC9F24}"/>
              </a:ext>
            </a:extLst>
          </p:cNvPr>
          <p:cNvSpPr/>
          <p:nvPr/>
        </p:nvSpPr>
        <p:spPr>
          <a:xfrm>
            <a:off x="1968500" y="5321300"/>
            <a:ext cx="1663700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Lifestyle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D4DDF756-9A51-4226-EFE1-CBAB716173EA}"/>
              </a:ext>
            </a:extLst>
          </p:cNvPr>
          <p:cNvSpPr/>
          <p:nvPr/>
        </p:nvSpPr>
        <p:spPr>
          <a:xfrm>
            <a:off x="3937000" y="5321300"/>
            <a:ext cx="1771650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Pharmacology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40352E14-C235-0C83-8181-750CA612B887}"/>
              </a:ext>
            </a:extLst>
          </p:cNvPr>
          <p:cNvSpPr/>
          <p:nvPr/>
        </p:nvSpPr>
        <p:spPr>
          <a:xfrm>
            <a:off x="6096000" y="5321300"/>
            <a:ext cx="1663700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Monitoring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F0C1412D-BCE4-C9A9-B8D4-814EE4F4E073}"/>
              </a:ext>
            </a:extLst>
          </p:cNvPr>
          <p:cNvSpPr/>
          <p:nvPr/>
        </p:nvSpPr>
        <p:spPr>
          <a:xfrm>
            <a:off x="8020050" y="5321300"/>
            <a:ext cx="1663700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Improved Outcomes</a:t>
            </a:r>
          </a:p>
        </p:txBody>
      </p:sp>
      <p:sp>
        <p:nvSpPr>
          <p:cNvPr id="13" name="Rounded Rectangle 12">
            <a:extLst>
              <a:ext uri="{FF2B5EF4-FFF2-40B4-BE49-F238E27FC236}">
                <a16:creationId xmlns:a16="http://schemas.microsoft.com/office/drawing/2014/main" id="{87514E6D-C3E1-5D4C-9622-C675C95EFB9C}"/>
              </a:ext>
            </a:extLst>
          </p:cNvPr>
          <p:cNvSpPr/>
          <p:nvPr/>
        </p:nvSpPr>
        <p:spPr>
          <a:xfrm>
            <a:off x="10071100" y="5321300"/>
            <a:ext cx="1828800" cy="9144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Reduced Complications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58FE00A-EAC2-C334-8B01-B8BFB930720A}"/>
              </a:ext>
            </a:extLst>
          </p:cNvPr>
          <p:cNvSpPr txBox="1"/>
          <p:nvPr/>
        </p:nvSpPr>
        <p:spPr>
          <a:xfrm>
            <a:off x="215900" y="1092200"/>
            <a:ext cx="10934700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The breakdown of systems such as the endocrine system affects types 2 diabetes.</a:t>
            </a:r>
          </a:p>
          <a:p>
            <a:endParaRPr lang="en-US" sz="2000" dirty="0"/>
          </a:p>
          <a:p>
            <a:r>
              <a:rPr lang="en-US" sz="2000" dirty="0"/>
              <a:t>With type 2 diabetes the body system either resists insulin or does not produce enough. </a:t>
            </a:r>
          </a:p>
          <a:p>
            <a:endParaRPr lang="en-US" sz="2000" dirty="0"/>
          </a:p>
          <a:p>
            <a:r>
              <a:rPr lang="en-US" sz="2000" dirty="0"/>
              <a:t>Risk factors for diabetes can be modifiable or non-modifiable </a:t>
            </a:r>
          </a:p>
          <a:p>
            <a:endParaRPr lang="en-US" sz="2000" dirty="0"/>
          </a:p>
          <a:p>
            <a:r>
              <a:rPr lang="en-US" sz="2000" dirty="0"/>
              <a:t>Care plan for diabetes is </a:t>
            </a:r>
            <a:r>
              <a:rPr lang="en-US" sz="2000" dirty="0" err="1"/>
              <a:t>individdualised</a:t>
            </a:r>
            <a:r>
              <a:rPr lang="en-US" sz="2000" dirty="0"/>
              <a:t>.</a:t>
            </a:r>
          </a:p>
          <a:p>
            <a:endParaRPr lang="en-US" sz="2000" dirty="0"/>
          </a:p>
          <a:p>
            <a:r>
              <a:rPr lang="en-US" sz="2000" dirty="0"/>
              <a:t>Communication and MDT plays crucial role in care planning for type 2 diabetes. </a:t>
            </a:r>
          </a:p>
          <a:p>
            <a:endParaRPr lang="en-US" sz="2000" dirty="0"/>
          </a:p>
          <a:p>
            <a:r>
              <a:rPr lang="en-US" sz="2000" dirty="0"/>
              <a:t>Ethical concerns are important in care planning </a:t>
            </a:r>
          </a:p>
          <a:p>
            <a:endParaRPr lang="en-US" sz="2000" dirty="0"/>
          </a:p>
          <a:p>
            <a:r>
              <a:rPr lang="en-US" sz="2000" dirty="0"/>
              <a:t>Mr. Nottingham's care plan </a:t>
            </a:r>
            <a:r>
              <a:rPr lang="en-US" sz="2000" dirty="0" err="1"/>
              <a:t>mimicks</a:t>
            </a:r>
            <a:r>
              <a:rPr lang="en-US" sz="2000" dirty="0"/>
              <a:t>  </a:t>
            </a:r>
          </a:p>
        </p:txBody>
      </p:sp>
      <p:pic>
        <p:nvPicPr>
          <p:cNvPr id="15" name="Picture 14" descr="Discover University of Wales Trinity Saint David">
            <a:extLst>
              <a:ext uri="{FF2B5EF4-FFF2-40B4-BE49-F238E27FC236}">
                <a16:creationId xmlns:a16="http://schemas.microsoft.com/office/drawing/2014/main" id="{49B6FCB4-31C5-37E4-2B4F-618F35E6DFBB}"/>
              </a:ext>
            </a:extLst>
          </p:cNvPr>
          <p:cNvPicPr/>
          <p:nvPr/>
        </p:nvPicPr>
        <p:blipFill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1655" y="10138"/>
            <a:ext cx="1716376" cy="629204"/>
          </a:xfrm>
          <a:prstGeom prst="rect">
            <a:avLst/>
          </a:prstGeom>
          <a:noFill/>
          <a:ln>
            <a:noFill/>
          </a:ln>
        </p:spPr>
      </p:pic>
      <p:sp>
        <p:nvSpPr>
          <p:cNvPr id="17" name="Slide Number Placeholder 16">
            <a:extLst>
              <a:ext uri="{FF2B5EF4-FFF2-40B4-BE49-F238E27FC236}">
                <a16:creationId xmlns:a16="http://schemas.microsoft.com/office/drawing/2014/main" id="{EB625D3F-67B6-6AAB-C2A5-35B7B57F5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BA382-5B1D-3B41-8768-75D88D4912BA}" type="slidenum">
              <a:rPr lang="en-US" smtClean="0"/>
              <a:t>12</a:t>
            </a:fld>
            <a:endParaRPr lang="en-US"/>
          </a:p>
        </p:txBody>
      </p:sp>
      <p:pic>
        <p:nvPicPr>
          <p:cNvPr id="7" name="Video 6">
            <a:hlinkClick r:id="" action="ppaction://media"/>
            <a:extLst>
              <a:ext uri="{FF2B5EF4-FFF2-40B4-BE49-F238E27FC236}">
                <a16:creationId xmlns:a16="http://schemas.microsoft.com/office/drawing/2014/main" id="{7DA9A6F8-6982-CFFF-5D87-DF0FF98A0255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636100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49"/>
    </mc:Choice>
    <mc:Fallback>
      <p:transition spd="slow" advTm="11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6507F-1BB6-6806-4B52-8FDF09ABB2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331" y="141356"/>
            <a:ext cx="10515600" cy="602284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C01698-9C1B-497E-68B0-F6E5D3F968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43640"/>
            <a:ext cx="10515600" cy="5973004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100000"/>
              </a:lnSpc>
            </a:pPr>
            <a:r>
              <a:rPr lang="en-GB" sz="2000" dirty="0"/>
              <a:t>DeFronzo, R.A., </a:t>
            </a:r>
            <a:r>
              <a:rPr lang="en-GB" sz="2000" dirty="0" err="1"/>
              <a:t>Ferrannini</a:t>
            </a:r>
            <a:r>
              <a:rPr lang="en-GB" sz="2000" dirty="0"/>
              <a:t>, E., Groop, L., Henry, R.R., Herman, W.H., Holst, J.J., Hu, F.B., Kahn, C.R., Raz, I., Shulman, G.I. and Simonson, D.C., 2015. Type 2 diabetes mellitus. </a:t>
            </a:r>
            <a:r>
              <a:rPr lang="en-GB" sz="2000" i="1" dirty="0"/>
              <a:t>Nature reviews Disease primers</a:t>
            </a:r>
            <a:r>
              <a:rPr lang="en-GB" sz="2000" dirty="0"/>
              <a:t>, 1(1), p.15019.</a:t>
            </a:r>
            <a:endParaRPr lang="en-CA" sz="2000" dirty="0"/>
          </a:p>
          <a:p>
            <a:pPr algn="just">
              <a:lnSpc>
                <a:spcPct val="100000"/>
              </a:lnSpc>
            </a:pPr>
            <a:r>
              <a:rPr lang="en-CA" sz="2000" dirty="0"/>
              <a:t>Tucker, W.D., Arora, Y. and Mahajan, K., 2017. </a:t>
            </a:r>
            <a:r>
              <a:rPr lang="en-CA" sz="2000" i="1" dirty="0"/>
              <a:t>Anatomy, blood vessels.</a:t>
            </a:r>
          </a:p>
          <a:p>
            <a:pPr algn="just">
              <a:lnSpc>
                <a:spcPct val="100000"/>
              </a:lnSpc>
            </a:pPr>
            <a:r>
              <a:rPr lang="en-GB" sz="2000" dirty="0"/>
              <a:t>Nazarko, L., 2025. Diabetes and hypertension. </a:t>
            </a:r>
            <a:r>
              <a:rPr lang="en-GB" sz="2000" i="1" dirty="0"/>
              <a:t>British Journal of Community Nursing</a:t>
            </a:r>
            <a:r>
              <a:rPr lang="en-GB" sz="2000" dirty="0"/>
              <a:t>, 30(5), pp.232-238.</a:t>
            </a:r>
            <a:endParaRPr lang="en-CA" sz="2000" dirty="0"/>
          </a:p>
          <a:p>
            <a:pPr algn="just">
              <a:lnSpc>
                <a:spcPct val="100000"/>
              </a:lnSpc>
            </a:pPr>
            <a:r>
              <a:rPr lang="en-US" sz="2000" dirty="0"/>
              <a:t>NHS 2023. Complications of Type 2 Diabetes. Available at : </a:t>
            </a:r>
            <a:r>
              <a:rPr lang="en-US" sz="2000" dirty="0">
                <a:hlinkClick r:id="rId4"/>
              </a:rPr>
              <a:t>https://www.nhs.uk/conditions/type-2-diabetes/complications/</a:t>
            </a:r>
            <a:r>
              <a:rPr lang="en-US" sz="2000" dirty="0"/>
              <a:t> (Accessed, 6 June, 2026)</a:t>
            </a:r>
          </a:p>
          <a:p>
            <a:pPr algn="just">
              <a:lnSpc>
                <a:spcPct val="100000"/>
              </a:lnSpc>
            </a:pPr>
            <a:r>
              <a:rPr lang="en-US" sz="2000" dirty="0"/>
              <a:t>NICE (2023). Tye 2 diabetes in adults. </a:t>
            </a:r>
            <a:r>
              <a:rPr lang="en-US" sz="2000" dirty="0">
                <a:hlinkClick r:id="rId5"/>
              </a:rPr>
              <a:t>https://www.nice.org.uk/guidance/qs209/chapter/Quality-statement-6-9-key-care-processes</a:t>
            </a:r>
            <a:r>
              <a:rPr lang="en-US" sz="2000" dirty="0"/>
              <a:t> (Accessed, 6 June, 2026).</a:t>
            </a:r>
          </a:p>
          <a:p>
            <a:pPr algn="just">
              <a:lnSpc>
                <a:spcPct val="100000"/>
              </a:lnSpc>
            </a:pPr>
            <a:r>
              <a:rPr lang="en-US" sz="2000" dirty="0"/>
              <a:t>NICE (2026). </a:t>
            </a:r>
            <a:r>
              <a:rPr lang="en-CA" sz="2000" dirty="0"/>
              <a:t>Major changes to type 2 diabetes treatment could save thousands of lives. Available at: </a:t>
            </a:r>
            <a:r>
              <a:rPr lang="en-CA" sz="2000" dirty="0">
                <a:hlinkClick r:id="rId6"/>
              </a:rPr>
              <a:t>https://www.nice.org.uk/news/articles/major-changes-to-type-2-diabetes-treatment-could-save-thousands-of-lives</a:t>
            </a:r>
            <a:r>
              <a:rPr lang="en-CA" sz="2000" dirty="0"/>
              <a:t> </a:t>
            </a:r>
            <a:r>
              <a:rPr lang="en-US" sz="2000" dirty="0"/>
              <a:t>(Accessed, 6 June, 2026).</a:t>
            </a:r>
          </a:p>
          <a:p>
            <a:pPr algn="just">
              <a:lnSpc>
                <a:spcPct val="100000"/>
              </a:lnSpc>
            </a:pPr>
            <a:r>
              <a:rPr lang="en-CA" sz="2000" dirty="0">
                <a:solidFill>
                  <a:srgbClr val="1C2833"/>
                </a:solidFill>
              </a:rPr>
              <a:t> NHS England (2022) National diabetes audit report 2021/22. Leeds: NHS Digital.</a:t>
            </a:r>
          </a:p>
          <a:p>
            <a:pPr algn="just">
              <a:lnSpc>
                <a:spcPct val="100000"/>
              </a:lnSpc>
            </a:pPr>
            <a:r>
              <a:rPr lang="en-CA" sz="2100" dirty="0"/>
              <a:t>Stachura, A., Khanna, I., Krysiak, P., Paskal, W. and </a:t>
            </a:r>
            <a:r>
              <a:rPr lang="en-CA" sz="2100" dirty="0" err="1"/>
              <a:t>Włodarski</a:t>
            </a:r>
            <a:r>
              <a:rPr lang="en-CA" sz="2100" dirty="0"/>
              <a:t>, P., 2022. Wound healing impairment in type 2 diabetes model of leptin-deficient mice, a mechanistic systematic review. </a:t>
            </a:r>
            <a:r>
              <a:rPr lang="en-CA" sz="2100" i="1" dirty="0"/>
              <a:t>International Journal of Molecular Sciences</a:t>
            </a:r>
            <a:r>
              <a:rPr lang="en-CA" sz="2100" dirty="0"/>
              <a:t>, </a:t>
            </a:r>
            <a:r>
              <a:rPr lang="en-CA" sz="2100" i="1" dirty="0"/>
              <a:t>23</a:t>
            </a:r>
            <a:r>
              <a:rPr lang="en-CA" sz="2100" dirty="0"/>
              <a:t>(15), p.8621.</a:t>
            </a:r>
            <a:endParaRPr lang="en-CA" sz="2100" dirty="0">
              <a:solidFill>
                <a:srgbClr val="1C2833"/>
              </a:solidFill>
            </a:endParaRPr>
          </a:p>
          <a:p>
            <a:pPr marL="0" indent="0">
              <a:buNone/>
            </a:pPr>
            <a:endParaRPr lang="en-CA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F57C54-B62F-064C-3FFA-6FFD1F60E1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0BA382-5B1D-3B41-8768-75D88D4912BA}" type="slidenum">
              <a:rPr lang="en-US" smtClean="0"/>
              <a:t>13</a:t>
            </a:fld>
            <a:endParaRPr lang="en-US"/>
          </a:p>
        </p:txBody>
      </p:sp>
      <p:pic>
        <p:nvPicPr>
          <p:cNvPr id="9" name="Video 8">
            <a:hlinkClick r:id="" action="ppaction://media"/>
            <a:extLst>
              <a:ext uri="{FF2B5EF4-FFF2-40B4-BE49-F238E27FC236}">
                <a16:creationId xmlns:a16="http://schemas.microsoft.com/office/drawing/2014/main" id="{96884B2B-B613-23B9-10E9-F2B67381D8E6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12500" r="1250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2608879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1952"/>
    </mc:Choice>
    <mc:Fallback>
      <p:transition spd="slow" advTm="6195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1397</Words>
  <Application>Microsoft Office PowerPoint</Application>
  <PresentationFormat>Widescreen</PresentationFormat>
  <Paragraphs>223</Paragraphs>
  <Slides>13</Slides>
  <Notes>2</Notes>
  <HiddenSlides>0</HiddenSlides>
  <MMClips>13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Aptos Narrow</vt:lpstr>
      <vt:lpstr>Arial</vt:lpstr>
      <vt:lpstr>Calibri</vt:lpstr>
      <vt:lpstr>Office Theme</vt:lpstr>
      <vt:lpstr>A Person-Centred Care Plan for Type 2 Diabetes Mellitus  (T2DM)</vt:lpstr>
      <vt:lpstr>Presentation Outline </vt:lpstr>
      <vt:lpstr>Fictional Person: Brad Nottingham</vt:lpstr>
      <vt:lpstr>Anatomy &amp; Physiology</vt:lpstr>
      <vt:lpstr>Type 2 Diabetes Mellitus  - How T2DM affect the functioning of the endocrine system</vt:lpstr>
      <vt:lpstr>Type 2 Diabetes Mellitus    How T2DM affect the functioning of the endocrine system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 Person-Centred Care Plan for Type 2 Diabetes Mellitus  (T2DM)</dc:title>
  <dc:creator>Martey, Emmanuel</dc:creator>
  <cp:lastModifiedBy>margaret Kwaw</cp:lastModifiedBy>
  <cp:revision>37</cp:revision>
  <dcterms:created xsi:type="dcterms:W3CDTF">2026-06-20T03:29:54Z</dcterms:created>
  <dcterms:modified xsi:type="dcterms:W3CDTF">2026-07-19T11:16:16Z</dcterms:modified>
</cp:coreProperties>
</file>