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doc" ContentType="application/msword"/>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3" r:id="rId7"/>
    <p:sldId id="264" r:id="rId8"/>
    <p:sldId id="265" r:id="rId9"/>
    <p:sldId id="267" r:id="rId10"/>
    <p:sldId id="268" r:id="rId11"/>
    <p:sldId id="269" r:id="rId12"/>
    <p:sldId id="270" r:id="rId13"/>
    <p:sldId id="286" r:id="rId14"/>
    <p:sldId id="271" r:id="rId15"/>
    <p:sldId id="273" r:id="rId16"/>
    <p:sldId id="290" r:id="rId17"/>
    <p:sldId id="291" r:id="rId18"/>
    <p:sldId id="293" r:id="rId19"/>
    <p:sldId id="292" r:id="rId20"/>
    <p:sldId id="296" r:id="rId21"/>
    <p:sldId id="288" r:id="rId22"/>
    <p:sldId id="289" r:id="rId23"/>
    <p:sldId id="287" r:id="rId24"/>
    <p:sldId id="274" r:id="rId25"/>
    <p:sldId id="276" r:id="rId26"/>
    <p:sldId id="277" r:id="rId27"/>
    <p:sldId id="282" r:id="rId28"/>
    <p:sldId id="294" r:id="rId29"/>
    <p:sldId id="283" r:id="rId30"/>
    <p:sldId id="284" r:id="rId31"/>
    <p:sldId id="285" r:id="rId32"/>
    <p:sldId id="280" r:id="rId33"/>
    <p:sldId id="279" r:id="rId34"/>
    <p:sldId id="281" r:id="rId35"/>
    <p:sldId id="272" r:id="rId36"/>
    <p:sldId id="295" r:id="rId37"/>
    <p:sldId id="301" r:id="rId38"/>
    <p:sldId id="297" r:id="rId39"/>
    <p:sldId id="298" r:id="rId40"/>
    <p:sldId id="299" r:id="rId41"/>
    <p:sldId id="300" r:id="rId42"/>
  </p:sldIdLst>
  <p:sldSz cx="9144000" cy="6858000" type="screen4x3"/>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70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4.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14"/>
          <p:cNvSpPr>
            <a:spLocks noGrp="1"/>
          </p:cNvSpPr>
          <p:nvPr>
            <p:ph type="dt" sz="half" idx="10"/>
          </p:nvPr>
        </p:nvSpPr>
        <p:spPr/>
        <p:txBody>
          <a:bodyPr/>
          <a:lstStyle/>
          <a:p>
            <a:fld id="{9F023AFB-1B43-4832-A8C2-7BFAB00CE9CC}" type="datetimeFigureOut">
              <a:rPr lang="de-DE" smtClean="0"/>
              <a:t>30.01.2017</a:t>
            </a:fld>
            <a:endParaRPr lang="de-DE"/>
          </a:p>
        </p:txBody>
      </p:sp>
      <p:sp>
        <p:nvSpPr>
          <p:cNvPr id="16" name="Slide Number Placeholder 15"/>
          <p:cNvSpPr>
            <a:spLocks noGrp="1"/>
          </p:cNvSpPr>
          <p:nvPr>
            <p:ph type="sldNum" sz="quarter" idx="11"/>
          </p:nvPr>
        </p:nvSpPr>
        <p:spPr/>
        <p:txBody>
          <a:bodyPr/>
          <a:lstStyle/>
          <a:p>
            <a:fld id="{04A3653B-07E9-42F5-B145-60B03C923506}" type="slidenum">
              <a:rPr lang="de-DE" smtClean="0"/>
              <a:t>‹#›</a:t>
            </a:fld>
            <a:endParaRPr lang="de-DE"/>
          </a:p>
        </p:txBody>
      </p:sp>
      <p:sp>
        <p:nvSpPr>
          <p:cNvPr id="17" name="Footer Placeholder 16"/>
          <p:cNvSpPr>
            <a:spLocks noGrp="1"/>
          </p:cNvSpPr>
          <p:nvPr>
            <p:ph type="ftr" sz="quarter" idx="12"/>
          </p:nvPr>
        </p:nvSpPr>
        <p:spPr/>
        <p:txBody>
          <a:bodyPr/>
          <a:lstStyle/>
          <a:p>
            <a:endParaRPr lang="de-DE"/>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fld id="{9F023AFB-1B43-4832-A8C2-7BFAB00CE9CC}" type="datetimeFigureOut">
              <a:rPr lang="de-DE" smtClean="0"/>
              <a:t>30.01.2017</a:t>
            </a:fld>
            <a:endParaRPr lang="de-DE"/>
          </a:p>
        </p:txBody>
      </p:sp>
      <p:sp>
        <p:nvSpPr>
          <p:cNvPr id="15" name="Slide Number Placeholder 14"/>
          <p:cNvSpPr>
            <a:spLocks noGrp="1"/>
          </p:cNvSpPr>
          <p:nvPr>
            <p:ph type="sldNum" sz="quarter" idx="11"/>
          </p:nvPr>
        </p:nvSpPr>
        <p:spPr/>
        <p:txBody>
          <a:bodyPr/>
          <a:lstStyle/>
          <a:p>
            <a:fld id="{04A3653B-07E9-42F5-B145-60B03C923506}" type="slidenum">
              <a:rPr lang="de-DE" smtClean="0"/>
              <a:t>‹#›</a:t>
            </a:fld>
            <a:endParaRPr lang="de-DE"/>
          </a:p>
        </p:txBody>
      </p:sp>
      <p:sp>
        <p:nvSpPr>
          <p:cNvPr id="16" name="Footer Placeholder 15"/>
          <p:cNvSpPr>
            <a:spLocks noGrp="1"/>
          </p:cNvSpPr>
          <p:nvPr>
            <p:ph type="ftr" sz="quarter" idx="12"/>
          </p:nvPr>
        </p:nvSpPr>
        <p:spPr/>
        <p:txBody>
          <a:bodyPr/>
          <a:lstStyle/>
          <a:p>
            <a:endParaRPr lang="de-DE"/>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2" name="Date Placeholder 11"/>
          <p:cNvSpPr>
            <a:spLocks noGrp="1"/>
          </p:cNvSpPr>
          <p:nvPr>
            <p:ph type="dt" sz="half" idx="10"/>
          </p:nvPr>
        </p:nvSpPr>
        <p:spPr/>
        <p:txBody>
          <a:bodyPr/>
          <a:lstStyle/>
          <a:p>
            <a:fld id="{9F023AFB-1B43-4832-A8C2-7BFAB00CE9CC}" type="datetimeFigureOut">
              <a:rPr lang="de-DE" smtClean="0"/>
              <a:t>30.01.2017</a:t>
            </a:fld>
            <a:endParaRPr lang="de-DE"/>
          </a:p>
        </p:txBody>
      </p:sp>
      <p:sp>
        <p:nvSpPr>
          <p:cNvPr id="13" name="Slide Number Placeholder 12"/>
          <p:cNvSpPr>
            <a:spLocks noGrp="1"/>
          </p:cNvSpPr>
          <p:nvPr>
            <p:ph type="sldNum" sz="quarter" idx="11"/>
          </p:nvPr>
        </p:nvSpPr>
        <p:spPr/>
        <p:txBody>
          <a:bodyPr/>
          <a:lstStyle/>
          <a:p>
            <a:fld id="{04A3653B-07E9-42F5-B145-60B03C923506}" type="slidenum">
              <a:rPr lang="de-DE" smtClean="0"/>
              <a:t>‹#›</a:t>
            </a:fld>
            <a:endParaRPr lang="de-DE"/>
          </a:p>
        </p:txBody>
      </p:sp>
      <p:sp>
        <p:nvSpPr>
          <p:cNvPr id="14" name="Footer Placeholder 13"/>
          <p:cNvSpPr>
            <a:spLocks noGrp="1"/>
          </p:cNvSpPr>
          <p:nvPr>
            <p:ph type="ftr" sz="quarter" idx="12"/>
          </p:nvPr>
        </p:nvSpPr>
        <p:spPr/>
        <p:txBody>
          <a:bodyPr/>
          <a:lstStyle/>
          <a:p>
            <a:endParaRPr lang="de-DE"/>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9F023AFB-1B43-4832-A8C2-7BFAB00CE9CC}" type="datetimeFigureOut">
              <a:rPr lang="de-DE" smtClean="0"/>
              <a:t>30.01.2017</a:t>
            </a:fld>
            <a:endParaRPr lang="de-DE"/>
          </a:p>
        </p:txBody>
      </p:sp>
      <p:sp>
        <p:nvSpPr>
          <p:cNvPr id="9" name="Slide Number Placeholder 8"/>
          <p:cNvSpPr>
            <a:spLocks noGrp="1"/>
          </p:cNvSpPr>
          <p:nvPr>
            <p:ph type="sldNum" sz="quarter" idx="11"/>
          </p:nvPr>
        </p:nvSpPr>
        <p:spPr/>
        <p:txBody>
          <a:bodyPr/>
          <a:lstStyle/>
          <a:p>
            <a:fld id="{04A3653B-07E9-42F5-B145-60B03C923506}" type="slidenum">
              <a:rPr lang="de-DE" smtClean="0"/>
              <a:t>‹#›</a:t>
            </a:fld>
            <a:endParaRPr lang="de-DE"/>
          </a:p>
        </p:txBody>
      </p:sp>
      <p:sp>
        <p:nvSpPr>
          <p:cNvPr id="10" name="Footer Placeholder 9"/>
          <p:cNvSpPr>
            <a:spLocks noGrp="1"/>
          </p:cNvSpPr>
          <p:nvPr>
            <p:ph type="ftr" sz="quarter" idx="12"/>
          </p:nvPr>
        </p:nvSpPr>
        <p:spPr/>
        <p:txBody>
          <a:bodyPr/>
          <a:lstStyle/>
          <a:p>
            <a:endParaRPr lang="de-DE"/>
          </a:p>
        </p:txBody>
      </p:sp>
      <p:sp>
        <p:nvSpPr>
          <p:cNvPr id="11" name="Title 10"/>
          <p:cNvSpPr>
            <a:spLocks noGrp="1"/>
          </p:cNvSpPr>
          <p:nvPr>
            <p:ph type="title"/>
          </p:nvPr>
        </p:nvSpPr>
        <p:spPr/>
        <p:txBody>
          <a:bodyPr/>
          <a:lstStyle/>
          <a:p>
            <a:r>
              <a:rPr lang="en-US"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en-US" smtClean="0"/>
              <a:t>Click to edit Master title style</a:t>
            </a:r>
            <a:endParaRPr lang="en-US" dirty="0"/>
          </a:p>
        </p:txBody>
      </p:sp>
      <p:sp>
        <p:nvSpPr>
          <p:cNvPr id="14" name="Date Placeholder 13"/>
          <p:cNvSpPr>
            <a:spLocks noGrp="1"/>
          </p:cNvSpPr>
          <p:nvPr>
            <p:ph type="dt" sz="half" idx="10"/>
          </p:nvPr>
        </p:nvSpPr>
        <p:spPr/>
        <p:txBody>
          <a:bodyPr/>
          <a:lstStyle/>
          <a:p>
            <a:fld id="{9F023AFB-1B43-4832-A8C2-7BFAB00CE9CC}" type="datetimeFigureOut">
              <a:rPr lang="de-DE" smtClean="0"/>
              <a:t>30.01.2017</a:t>
            </a:fld>
            <a:endParaRPr lang="de-DE"/>
          </a:p>
        </p:txBody>
      </p:sp>
      <p:sp>
        <p:nvSpPr>
          <p:cNvPr id="15" name="Slide Number Placeholder 14"/>
          <p:cNvSpPr>
            <a:spLocks noGrp="1"/>
          </p:cNvSpPr>
          <p:nvPr>
            <p:ph type="sldNum" sz="quarter" idx="11"/>
          </p:nvPr>
        </p:nvSpPr>
        <p:spPr/>
        <p:txBody>
          <a:bodyPr/>
          <a:lstStyle/>
          <a:p>
            <a:fld id="{04A3653B-07E9-42F5-B145-60B03C923506}" type="slidenum">
              <a:rPr lang="de-DE" smtClean="0"/>
              <a:t>‹#›</a:t>
            </a:fld>
            <a:endParaRPr lang="de-DE"/>
          </a:p>
        </p:txBody>
      </p:sp>
      <p:sp>
        <p:nvSpPr>
          <p:cNvPr id="16" name="Footer Placeholder 15"/>
          <p:cNvSpPr>
            <a:spLocks noGrp="1"/>
          </p:cNvSpPr>
          <p:nvPr>
            <p:ph type="ftr" sz="quarter" idx="12"/>
          </p:nvPr>
        </p:nvSpPr>
        <p:spPr/>
        <p:txBody>
          <a:bodyPr/>
          <a:lstStyle/>
          <a:p>
            <a:endParaRPr lang="de-DE"/>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fld id="{9F023AFB-1B43-4832-A8C2-7BFAB00CE9CC}" type="datetimeFigureOut">
              <a:rPr lang="de-DE" smtClean="0"/>
              <a:t>30.01.2017</a:t>
            </a:fld>
            <a:endParaRPr lang="de-DE"/>
          </a:p>
        </p:txBody>
      </p:sp>
      <p:sp>
        <p:nvSpPr>
          <p:cNvPr id="8" name="Slide Number Placeholder 7"/>
          <p:cNvSpPr>
            <a:spLocks noGrp="1"/>
          </p:cNvSpPr>
          <p:nvPr>
            <p:ph type="sldNum" sz="quarter" idx="11"/>
          </p:nvPr>
        </p:nvSpPr>
        <p:spPr/>
        <p:txBody>
          <a:bodyPr/>
          <a:lstStyle/>
          <a:p>
            <a:fld id="{04A3653B-07E9-42F5-B145-60B03C923506}" type="slidenum">
              <a:rPr lang="de-DE" smtClean="0"/>
              <a:t>‹#›</a:t>
            </a:fld>
            <a:endParaRPr lang="de-DE"/>
          </a:p>
        </p:txBody>
      </p:sp>
      <p:sp>
        <p:nvSpPr>
          <p:cNvPr id="9" name="Footer Placeholder 8"/>
          <p:cNvSpPr>
            <a:spLocks noGrp="1"/>
          </p:cNvSpPr>
          <p:nvPr>
            <p:ph type="ftr" sz="quarter" idx="12"/>
          </p:nvPr>
        </p:nvSpPr>
        <p:spPr/>
        <p:txBody>
          <a:bodyPr/>
          <a:lstStyle/>
          <a:p>
            <a:endParaRPr lang="de-DE"/>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F023AFB-1B43-4832-A8C2-7BFAB00CE9CC}" type="datetimeFigureOut">
              <a:rPr lang="de-DE" smtClean="0"/>
              <a:t>30.01.2017</a:t>
            </a:fld>
            <a:endParaRPr lang="de-DE"/>
          </a:p>
        </p:txBody>
      </p:sp>
      <p:sp>
        <p:nvSpPr>
          <p:cNvPr id="6" name="Slide Number Placeholder 5"/>
          <p:cNvSpPr>
            <a:spLocks noGrp="1"/>
          </p:cNvSpPr>
          <p:nvPr>
            <p:ph type="sldNum" sz="quarter" idx="11"/>
          </p:nvPr>
        </p:nvSpPr>
        <p:spPr/>
        <p:txBody>
          <a:bodyPr/>
          <a:lstStyle/>
          <a:p>
            <a:fld id="{04A3653B-07E9-42F5-B145-60B03C923506}" type="slidenum">
              <a:rPr lang="de-DE" smtClean="0"/>
              <a:t>‹#›</a:t>
            </a:fld>
            <a:endParaRPr lang="de-DE"/>
          </a:p>
        </p:txBody>
      </p:sp>
      <p:sp>
        <p:nvSpPr>
          <p:cNvPr id="7" name="Footer Placeholder 6"/>
          <p:cNvSpPr>
            <a:spLocks noGrp="1"/>
          </p:cNvSpPr>
          <p:nvPr>
            <p:ph type="ftr" sz="quarter" idx="12"/>
          </p:nvPr>
        </p:nvSpPr>
        <p:spPr/>
        <p:txBody>
          <a:bodyPr/>
          <a:lstStyle/>
          <a:p>
            <a:endParaRPr lang="de-DE"/>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fld id="{9F023AFB-1B43-4832-A8C2-7BFAB00CE9CC}" type="datetimeFigureOut">
              <a:rPr lang="de-DE" smtClean="0"/>
              <a:t>30.01.2017</a:t>
            </a:fld>
            <a:endParaRPr lang="de-DE"/>
          </a:p>
        </p:txBody>
      </p:sp>
      <p:sp>
        <p:nvSpPr>
          <p:cNvPr id="16" name="Slide Number Placeholder 15"/>
          <p:cNvSpPr>
            <a:spLocks noGrp="1"/>
          </p:cNvSpPr>
          <p:nvPr>
            <p:ph type="sldNum" sz="quarter" idx="11"/>
          </p:nvPr>
        </p:nvSpPr>
        <p:spPr/>
        <p:txBody>
          <a:bodyPr/>
          <a:lstStyle/>
          <a:p>
            <a:fld id="{04A3653B-07E9-42F5-B145-60B03C923506}" type="slidenum">
              <a:rPr lang="de-DE" smtClean="0"/>
              <a:t>‹#›</a:t>
            </a:fld>
            <a:endParaRPr lang="de-DE"/>
          </a:p>
        </p:txBody>
      </p:sp>
      <p:sp>
        <p:nvSpPr>
          <p:cNvPr id="17" name="Footer Placeholder 16"/>
          <p:cNvSpPr>
            <a:spLocks noGrp="1"/>
          </p:cNvSpPr>
          <p:nvPr>
            <p:ph type="ftr" sz="quarter" idx="12"/>
          </p:nvPr>
        </p:nvSpPr>
        <p:spPr/>
        <p:txBody>
          <a:bodyPr/>
          <a:lstStyle/>
          <a:p>
            <a:endParaRPr lang="de-DE"/>
          </a:p>
        </p:txBody>
      </p:sp>
      <p:sp>
        <p:nvSpPr>
          <p:cNvPr id="18" name="Title 17"/>
          <p:cNvSpPr>
            <a:spLocks noGrp="1"/>
          </p:cNvSpPr>
          <p:nvPr>
            <p:ph type="title"/>
          </p:nvPr>
        </p:nvSpPr>
        <p:spPr/>
        <p:txBody>
          <a:bodyPr/>
          <a:lstStyle/>
          <a:p>
            <a:r>
              <a:rPr lang="en-US" smtClean="0"/>
              <a:t>Click to edit Master title style</a:t>
            </a:r>
            <a:endParaRPr lang="en-US" dirty="0"/>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13" name="Date Placeholder 12"/>
          <p:cNvSpPr>
            <a:spLocks noGrp="1"/>
          </p:cNvSpPr>
          <p:nvPr>
            <p:ph type="dt" sz="half" idx="10"/>
          </p:nvPr>
        </p:nvSpPr>
        <p:spPr/>
        <p:txBody>
          <a:bodyPr/>
          <a:lstStyle/>
          <a:p>
            <a:fld id="{9F023AFB-1B43-4832-A8C2-7BFAB00CE9CC}" type="datetimeFigureOut">
              <a:rPr lang="de-DE" smtClean="0"/>
              <a:t>30.01.2017</a:t>
            </a:fld>
            <a:endParaRPr lang="de-DE"/>
          </a:p>
        </p:txBody>
      </p:sp>
      <p:sp>
        <p:nvSpPr>
          <p:cNvPr id="14" name="Slide Number Placeholder 13"/>
          <p:cNvSpPr>
            <a:spLocks noGrp="1"/>
          </p:cNvSpPr>
          <p:nvPr>
            <p:ph type="sldNum" sz="quarter" idx="11"/>
          </p:nvPr>
        </p:nvSpPr>
        <p:spPr/>
        <p:txBody>
          <a:bodyPr/>
          <a:lstStyle/>
          <a:p>
            <a:fld id="{04A3653B-07E9-42F5-B145-60B03C923506}" type="slidenum">
              <a:rPr lang="de-DE" smtClean="0"/>
              <a:t>‹#›</a:t>
            </a:fld>
            <a:endParaRPr lang="de-DE"/>
          </a:p>
        </p:txBody>
      </p:sp>
      <p:sp>
        <p:nvSpPr>
          <p:cNvPr id="15" name="Footer Placeholder 14"/>
          <p:cNvSpPr>
            <a:spLocks noGrp="1"/>
          </p:cNvSpPr>
          <p:nvPr>
            <p:ph type="ftr" sz="quarter" idx="12"/>
          </p:nvPr>
        </p:nvSpPr>
        <p:spPr/>
        <p:txBody>
          <a:bodyPr/>
          <a:lstStyle/>
          <a:p>
            <a:endParaRPr lang="de-DE"/>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023AFB-1B43-4832-A8C2-7BFAB00CE9CC}" type="datetimeFigureOut">
              <a:rPr lang="de-DE" smtClean="0"/>
              <a:t>30.01.2017</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4A3653B-07E9-42F5-B145-60B03C923506}" type="slidenum">
              <a:rPr lang="de-DE" smtClean="0"/>
              <a:t>‹#›</a:t>
            </a:fld>
            <a:endParaRPr lang="de-DE"/>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023AFB-1B43-4832-A8C2-7BFAB00CE9CC}" type="datetimeFigureOut">
              <a:rPr lang="de-DE" smtClean="0"/>
              <a:t>30.01.2017</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04A3653B-07E9-42F5-B145-60B03C923506}" type="slidenum">
              <a:rPr lang="de-DE" smtClean="0"/>
              <a:t>‹#›</a:t>
            </a:fld>
            <a:endParaRPr lang="de-DE"/>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9F023AFB-1B43-4832-A8C2-7BFAB00CE9CC}" type="datetimeFigureOut">
              <a:rPr lang="de-DE" smtClean="0"/>
              <a:t>30.01.2017</a:t>
            </a:fld>
            <a:endParaRPr lang="de-DE"/>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de-DE"/>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04A3653B-07E9-42F5-B145-60B03C923506}" type="slidenum">
              <a:rPr lang="de-DE" smtClean="0"/>
              <a:t>‹#›</a:t>
            </a:fld>
            <a:endParaRPr lang="de-DE"/>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3.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4" Type="http://schemas.microsoft.com/office/2007/relationships/hdphoto" Target="../media/hdphoto5.wdp"/></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19.png"/><Relationship Id="rId4" Type="http://schemas.microsoft.com/office/2007/relationships/hdphoto" Target="../media/hdphoto6.wdp"/></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 Id="rId4" Type="http://schemas.microsoft.com/office/2007/relationships/hdphoto" Target="../media/hdphoto8.wdp"/></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0.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G"/><Relationship Id="rId4" Type="http://schemas.microsoft.com/office/2007/relationships/hdphoto" Target="../media/hdphoto8.wdp"/></Relationships>
</file>

<file path=ppt/slides/_rels/slide2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7.png"/><Relationship Id="rId7" Type="http://schemas.openxmlformats.org/officeDocument/2006/relationships/image" Target="../media/image30.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G"/><Relationship Id="rId4" Type="http://schemas.microsoft.com/office/2007/relationships/hdphoto" Target="../media/hdphoto8.wdp"/></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5.jpeg"/><Relationship Id="rId4" Type="http://schemas.openxmlformats.org/officeDocument/2006/relationships/image" Target="../media/image34.wmf"/></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4072715"/>
            <a:ext cx="3187943" cy="2755776"/>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2133600" y="3303483"/>
            <a:ext cx="6172200" cy="845597"/>
          </a:xfrm>
        </p:spPr>
        <p:txBody>
          <a:bodyPr>
            <a:normAutofit fontScale="77500" lnSpcReduction="20000"/>
          </a:bodyPr>
          <a:lstStyle/>
          <a:p>
            <a:r>
              <a:rPr lang="de-DE" dirty="0" smtClean="0"/>
              <a:t>Ralph Haeussler</a:t>
            </a:r>
          </a:p>
          <a:p>
            <a:r>
              <a:rPr lang="de-DE" dirty="0" smtClean="0"/>
              <a:t>CLAH7017</a:t>
            </a:r>
          </a:p>
          <a:p>
            <a:r>
              <a:rPr lang="de-DE" dirty="0" smtClean="0"/>
              <a:t>WEEK 1</a:t>
            </a:r>
            <a:endParaRPr lang="de-DE" dirty="0"/>
          </a:p>
        </p:txBody>
      </p:sp>
      <p:pic>
        <p:nvPicPr>
          <p:cNvPr id="5" name="Picture 4"/>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9574" b="90601" l="9882" r="89971">
                        <a14:backgroundMark x1="80678" y1="71279" x2="80678" y2="71279"/>
                        <a14:backgroundMark x1="56490" y1="78677" x2="56490" y2="78677"/>
                        <a14:backgroundMark x1="26991" y1="75544" x2="26991" y2="75544"/>
                        <a14:backgroundMark x1="26991" y1="72150" x2="26991" y2="72150"/>
                      </a14:backgroundRemoval>
                    </a14:imgEffect>
                  </a14:imgLayer>
                </a14:imgProps>
              </a:ext>
              <a:ext uri="{28A0092B-C50C-407E-A947-70E740481C1C}">
                <a14:useLocalDpi xmlns:a14="http://schemas.microsoft.com/office/drawing/2010/main" val="0"/>
              </a:ext>
            </a:extLst>
          </a:blip>
          <a:srcRect l="10493" t="10101" r="21607" b="21658"/>
          <a:stretch/>
        </p:blipFill>
        <p:spPr>
          <a:xfrm>
            <a:off x="5148064" y="54804"/>
            <a:ext cx="3995936" cy="6805830"/>
          </a:xfrm>
          <a:prstGeom prst="rect">
            <a:avLst/>
          </a:prstGeom>
        </p:spPr>
      </p:pic>
      <p:sp>
        <p:nvSpPr>
          <p:cNvPr id="2" name="Title 1"/>
          <p:cNvSpPr>
            <a:spLocks noGrp="1"/>
          </p:cNvSpPr>
          <p:nvPr>
            <p:ph type="ctrTitle"/>
          </p:nvPr>
        </p:nvSpPr>
        <p:spPr/>
        <p:txBody>
          <a:bodyPr/>
          <a:lstStyle/>
          <a:p>
            <a:r>
              <a:rPr lang="de-DE" dirty="0" smtClean="0"/>
              <a:t>Religious Life</a:t>
            </a:r>
            <a:br>
              <a:rPr lang="de-DE" dirty="0" smtClean="0"/>
            </a:br>
            <a:r>
              <a:rPr lang="de-DE" dirty="0" smtClean="0"/>
              <a:t>in the Roman Empire</a:t>
            </a:r>
            <a:endParaRPr lang="de-DE" dirty="0"/>
          </a:p>
        </p:txBody>
      </p:sp>
    </p:spTree>
    <p:extLst>
      <p:ext uri="{BB962C8B-B14F-4D97-AF65-F5344CB8AC3E}">
        <p14:creationId xmlns:p14="http://schemas.microsoft.com/office/powerpoint/2010/main" val="40391982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4072715"/>
            <a:ext cx="3187943" cy="2755776"/>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a:xfrm>
            <a:off x="251520" y="260648"/>
            <a:ext cx="7272808" cy="3960440"/>
          </a:xfrm>
        </p:spPr>
        <p:txBody>
          <a:bodyPr>
            <a:normAutofit/>
          </a:bodyPr>
          <a:lstStyle/>
          <a:p>
            <a:pPr lvl="0"/>
            <a:r>
              <a:rPr lang="en-GB" dirty="0">
                <a:effectLst/>
              </a:rPr>
              <a:t>To introduce students to </a:t>
            </a:r>
            <a:r>
              <a:rPr lang="en-GB" b="1" dirty="0">
                <a:effectLst/>
              </a:rPr>
              <a:t>the </a:t>
            </a:r>
            <a:r>
              <a:rPr lang="en-GB" b="1" dirty="0">
                <a:solidFill>
                  <a:schemeClr val="accent1">
                    <a:lumMod val="40000"/>
                    <a:lumOff val="60000"/>
                  </a:schemeClr>
                </a:solidFill>
                <a:effectLst/>
              </a:rPr>
              <a:t>religious practices </a:t>
            </a:r>
            <a:r>
              <a:rPr lang="en-GB" b="1" dirty="0">
                <a:effectLst/>
              </a:rPr>
              <a:t>and </a:t>
            </a:r>
            <a:r>
              <a:rPr lang="en-GB" b="1" dirty="0">
                <a:solidFill>
                  <a:schemeClr val="accent1">
                    <a:lumMod val="40000"/>
                    <a:lumOff val="60000"/>
                  </a:schemeClr>
                </a:solidFill>
                <a:effectLst/>
              </a:rPr>
              <a:t>understandings</a:t>
            </a:r>
            <a:r>
              <a:rPr lang="en-GB" dirty="0">
                <a:solidFill>
                  <a:schemeClr val="accent1">
                    <a:lumMod val="40000"/>
                    <a:lumOff val="60000"/>
                  </a:schemeClr>
                </a:solidFill>
                <a:effectLst/>
              </a:rPr>
              <a:t> </a:t>
            </a:r>
            <a:r>
              <a:rPr lang="en-GB" dirty="0">
                <a:effectLst/>
              </a:rPr>
              <a:t>of the Roman empire, </a:t>
            </a:r>
            <a:r>
              <a:rPr lang="en-GB" dirty="0" smtClean="0">
                <a:effectLst/>
              </a:rPr>
              <a:t/>
            </a:r>
            <a:br>
              <a:rPr lang="en-GB" dirty="0" smtClean="0">
                <a:effectLst/>
              </a:rPr>
            </a:br>
            <a:r>
              <a:rPr lang="en-GB" dirty="0" smtClean="0">
                <a:effectLst/>
              </a:rPr>
              <a:t>to </a:t>
            </a:r>
            <a:r>
              <a:rPr lang="en-GB" dirty="0">
                <a:effectLst/>
              </a:rPr>
              <a:t>explore their </a:t>
            </a:r>
            <a:r>
              <a:rPr lang="en-GB" b="1" dirty="0">
                <a:effectLst/>
              </a:rPr>
              <a:t>diversity</a:t>
            </a:r>
            <a:r>
              <a:rPr lang="en-GB" dirty="0">
                <a:effectLst/>
              </a:rPr>
              <a:t> in both the eastern and western provinces of the empire.</a:t>
            </a:r>
            <a:endParaRPr lang="de-DE" dirty="0">
              <a:effectLst/>
            </a:endParaRPr>
          </a:p>
          <a:p>
            <a:pPr lvl="0"/>
            <a:r>
              <a:rPr lang="en-GB" dirty="0">
                <a:effectLst/>
              </a:rPr>
              <a:t>To explore and </a:t>
            </a:r>
            <a:r>
              <a:rPr lang="en-GB" b="1" dirty="0">
                <a:solidFill>
                  <a:schemeClr val="accent1">
                    <a:lumMod val="40000"/>
                    <a:lumOff val="60000"/>
                  </a:schemeClr>
                </a:solidFill>
                <a:effectLst/>
              </a:rPr>
              <a:t>assess the impact </a:t>
            </a:r>
            <a:r>
              <a:rPr lang="en-GB" dirty="0">
                <a:effectLst/>
              </a:rPr>
              <a:t>of societal change in the Roman empire </a:t>
            </a:r>
            <a:r>
              <a:rPr lang="en-GB" b="1" dirty="0">
                <a:solidFill>
                  <a:schemeClr val="accent1">
                    <a:lumMod val="40000"/>
                    <a:lumOff val="60000"/>
                  </a:schemeClr>
                </a:solidFill>
                <a:effectLst/>
              </a:rPr>
              <a:t>on the religious understandings of the conquered, provincial populations</a:t>
            </a:r>
            <a:r>
              <a:rPr lang="en-GB" dirty="0">
                <a:effectLst/>
              </a:rPr>
              <a:t>.</a:t>
            </a:r>
            <a:r>
              <a:rPr lang="en-GB" b="1" dirty="0">
                <a:effectLst/>
              </a:rPr>
              <a:t> </a:t>
            </a:r>
            <a:r>
              <a:rPr lang="en-GB" b="1" dirty="0" smtClean="0">
                <a:effectLst/>
              </a:rPr>
              <a:t/>
            </a:r>
            <a:br>
              <a:rPr lang="en-GB" b="1" dirty="0" smtClean="0">
                <a:effectLst/>
              </a:rPr>
            </a:br>
            <a:r>
              <a:rPr lang="en-GB" dirty="0" smtClean="0">
                <a:effectLst/>
              </a:rPr>
              <a:t>How </a:t>
            </a:r>
            <a:r>
              <a:rPr lang="en-GB" dirty="0">
                <a:effectLst/>
              </a:rPr>
              <a:t>did these cults change between the 2</a:t>
            </a:r>
            <a:r>
              <a:rPr lang="en-GB" baseline="30000" dirty="0">
                <a:effectLst/>
              </a:rPr>
              <a:t>nd</a:t>
            </a:r>
            <a:r>
              <a:rPr lang="en-GB" dirty="0">
                <a:effectLst/>
              </a:rPr>
              <a:t> century B.C. and the 4</a:t>
            </a:r>
            <a:r>
              <a:rPr lang="en-GB" baseline="30000" dirty="0">
                <a:effectLst/>
              </a:rPr>
              <a:t>th</a:t>
            </a:r>
            <a:r>
              <a:rPr lang="en-GB" dirty="0">
                <a:effectLst/>
              </a:rPr>
              <a:t> century A.D</a:t>
            </a:r>
            <a:r>
              <a:rPr lang="en-GB" dirty="0" smtClean="0">
                <a:effectLst/>
              </a:rPr>
              <a:t>.?</a:t>
            </a:r>
          </a:p>
          <a:p>
            <a:pPr lvl="0"/>
            <a:r>
              <a:rPr lang="en-GB" dirty="0" smtClean="0">
                <a:effectLst/>
              </a:rPr>
              <a:t>Impact of Roman imperialism, wider social, economic, </a:t>
            </a:r>
            <a:br>
              <a:rPr lang="en-GB" dirty="0" smtClean="0">
                <a:effectLst/>
              </a:rPr>
            </a:br>
            <a:r>
              <a:rPr lang="en-GB" dirty="0" smtClean="0">
                <a:effectLst/>
              </a:rPr>
              <a:t>cultural developments on local religions/cults</a:t>
            </a:r>
            <a:endParaRPr lang="de-DE" dirty="0"/>
          </a:p>
        </p:txBody>
      </p:sp>
      <p:sp>
        <p:nvSpPr>
          <p:cNvPr id="3" name="Title 2"/>
          <p:cNvSpPr>
            <a:spLocks noGrp="1"/>
          </p:cNvSpPr>
          <p:nvPr>
            <p:ph type="title"/>
          </p:nvPr>
        </p:nvSpPr>
        <p:spPr/>
        <p:txBody>
          <a:bodyPr/>
          <a:lstStyle/>
          <a:p>
            <a:r>
              <a:rPr lang="de-DE" dirty="0" smtClean="0"/>
              <a:t>Aims &amp; Objectives</a:t>
            </a:r>
            <a:endParaRPr lang="de-DE" dirty="0"/>
          </a:p>
        </p:txBody>
      </p:sp>
    </p:spTree>
    <p:extLst>
      <p:ext uri="{BB962C8B-B14F-4D97-AF65-F5344CB8AC3E}">
        <p14:creationId xmlns:p14="http://schemas.microsoft.com/office/powerpoint/2010/main" val="833258993"/>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65219"/>
            <a:ext cx="8277037" cy="6748157"/>
          </a:xfrm>
        </p:spPr>
      </p:pic>
      <p:sp>
        <p:nvSpPr>
          <p:cNvPr id="5" name="TextBox 4"/>
          <p:cNvSpPr txBox="1"/>
          <p:nvPr/>
        </p:nvSpPr>
        <p:spPr>
          <a:xfrm>
            <a:off x="3234519" y="2046"/>
            <a:ext cx="3456384" cy="923330"/>
          </a:xfrm>
          <a:prstGeom prst="rect">
            <a:avLst/>
          </a:prstGeom>
          <a:solidFill>
            <a:schemeClr val="accent2"/>
          </a:solidFill>
        </p:spPr>
        <p:txBody>
          <a:bodyPr wrap="square" rtlCol="0">
            <a:spAutoFit/>
          </a:bodyPr>
          <a:lstStyle/>
          <a:p>
            <a:endParaRPr lang="de-DE" dirty="0" smtClean="0"/>
          </a:p>
          <a:p>
            <a:endParaRPr lang="de-DE" dirty="0" smtClean="0"/>
          </a:p>
          <a:p>
            <a:r>
              <a:rPr lang="de-DE" dirty="0" smtClean="0">
                <a:solidFill>
                  <a:srgbClr val="FFFF00"/>
                </a:solidFill>
              </a:rPr>
              <a:t>„Diffusion“ </a:t>
            </a:r>
            <a:r>
              <a:rPr lang="de-DE" dirty="0" err="1" smtClean="0">
                <a:solidFill>
                  <a:srgbClr val="FFFF00"/>
                </a:solidFill>
              </a:rPr>
              <a:t>of</a:t>
            </a:r>
            <a:r>
              <a:rPr lang="de-DE" dirty="0" smtClean="0">
                <a:solidFill>
                  <a:srgbClr val="FFFF00"/>
                </a:solidFill>
              </a:rPr>
              <a:t> Roman </a:t>
            </a:r>
            <a:r>
              <a:rPr lang="de-DE" dirty="0" err="1" smtClean="0">
                <a:solidFill>
                  <a:srgbClr val="FFFF00"/>
                </a:solidFill>
              </a:rPr>
              <a:t>deities</a:t>
            </a:r>
            <a:r>
              <a:rPr lang="de-DE" dirty="0" smtClean="0">
                <a:solidFill>
                  <a:srgbClr val="FFFF00"/>
                </a:solidFill>
              </a:rPr>
              <a:t> ?</a:t>
            </a:r>
            <a:endParaRPr lang="en-GB" dirty="0">
              <a:solidFill>
                <a:srgbClr val="FF0000"/>
              </a:solidFill>
            </a:endParaRPr>
          </a:p>
        </p:txBody>
      </p:sp>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C00000"/>
                </a:solidFill>
                <a:effectLst>
                  <a:outerShdw blurRad="38100" dist="38100" dir="2700000" algn="tl">
                    <a:srgbClr val="000000">
                      <a:alpha val="43137"/>
                    </a:srgbClr>
                  </a:outerShdw>
                </a:effectLst>
              </a:rPr>
              <a:t>Rome</a:t>
            </a:r>
            <a:endParaRPr lang="en-GB" b="1" dirty="0">
              <a:solidFill>
                <a:srgbClr val="C00000"/>
              </a:solidFill>
              <a:effectLst>
                <a:outerShdw blurRad="38100" dist="38100" dir="2700000" algn="tl">
                  <a:srgbClr val="000000">
                    <a:alpha val="43137"/>
                  </a:srgbClr>
                </a:outerShdw>
              </a:effectLst>
            </a:endParaRPr>
          </a:p>
        </p:txBody>
      </p:sp>
      <p:sp>
        <p:nvSpPr>
          <p:cNvPr id="17" name="Right Arrow 1"/>
          <p:cNvSpPr/>
          <p:nvPr/>
        </p:nvSpPr>
        <p:spPr>
          <a:xfrm rot="13948131">
            <a:off x="1849555" y="2024403"/>
            <a:ext cx="2192991"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6"/>
          <p:cNvSpPr/>
          <p:nvPr/>
        </p:nvSpPr>
        <p:spPr>
          <a:xfrm rot="10800000">
            <a:off x="827584" y="3261885"/>
            <a:ext cx="242123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7"/>
          <p:cNvSpPr/>
          <p:nvPr/>
        </p:nvSpPr>
        <p:spPr>
          <a:xfrm rot="6463440">
            <a:off x="2672604" y="4139377"/>
            <a:ext cx="1459618"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8"/>
          <p:cNvSpPr/>
          <p:nvPr/>
        </p:nvSpPr>
        <p:spPr>
          <a:xfrm rot="567204">
            <a:off x="4086838" y="3599936"/>
            <a:ext cx="324949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19"/>
          <p:cNvSpPr/>
          <p:nvPr/>
        </p:nvSpPr>
        <p:spPr>
          <a:xfrm rot="18294233">
            <a:off x="3754454" y="2674089"/>
            <a:ext cx="92117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92932557"/>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3000"/>
                                        <p:tgtEl>
                                          <p:spTgt spid="17"/>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right)">
                                      <p:cBhvr>
                                        <p:cTn id="10" dur="3000"/>
                                        <p:tgtEl>
                                          <p:spTgt spid="1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3000"/>
                                        <p:tgtEl>
                                          <p:spTgt spid="21"/>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wipe(up)">
                                      <p:cBhvr>
                                        <p:cTn id="16" dur="3000"/>
                                        <p:tgtEl>
                                          <p:spTgt spid="19"/>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left)">
                                      <p:cBhvr>
                                        <p:cTn id="19" dur="3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65219"/>
            <a:ext cx="8277037" cy="6748157"/>
          </a:xfrm>
        </p:spPr>
      </p:pic>
      <p:sp>
        <p:nvSpPr>
          <p:cNvPr id="5" name="TextBox 4"/>
          <p:cNvSpPr txBox="1"/>
          <p:nvPr/>
        </p:nvSpPr>
        <p:spPr>
          <a:xfrm>
            <a:off x="3234519" y="2046"/>
            <a:ext cx="3456384" cy="923330"/>
          </a:xfrm>
          <a:prstGeom prst="rect">
            <a:avLst/>
          </a:prstGeom>
          <a:solidFill>
            <a:schemeClr val="accent2"/>
          </a:solidFill>
        </p:spPr>
        <p:txBody>
          <a:bodyPr wrap="square" rtlCol="0">
            <a:spAutoFit/>
          </a:bodyPr>
          <a:lstStyle/>
          <a:p>
            <a:endParaRPr lang="de-DE" dirty="0" smtClean="0"/>
          </a:p>
          <a:p>
            <a:endParaRPr lang="de-DE" dirty="0" smtClean="0"/>
          </a:p>
          <a:p>
            <a:r>
              <a:rPr lang="de-DE" dirty="0" smtClean="0">
                <a:solidFill>
                  <a:srgbClr val="FFFF00"/>
                </a:solidFill>
              </a:rPr>
              <a:t>„Diffusion“ </a:t>
            </a:r>
            <a:r>
              <a:rPr lang="de-DE" dirty="0" err="1" smtClean="0">
                <a:solidFill>
                  <a:srgbClr val="FFFF00"/>
                </a:solidFill>
              </a:rPr>
              <a:t>of</a:t>
            </a:r>
            <a:r>
              <a:rPr lang="de-DE" dirty="0" smtClean="0">
                <a:solidFill>
                  <a:srgbClr val="FFFF00"/>
                </a:solidFill>
              </a:rPr>
              <a:t> Roman </a:t>
            </a:r>
            <a:r>
              <a:rPr lang="de-DE" dirty="0" err="1" smtClean="0">
                <a:solidFill>
                  <a:srgbClr val="FFFF00"/>
                </a:solidFill>
              </a:rPr>
              <a:t>deities</a:t>
            </a:r>
            <a:r>
              <a:rPr lang="de-DE" dirty="0" smtClean="0">
                <a:solidFill>
                  <a:srgbClr val="FFFF00"/>
                </a:solidFill>
              </a:rPr>
              <a:t> ?</a:t>
            </a:r>
            <a:endParaRPr lang="en-GB" dirty="0">
              <a:solidFill>
                <a:srgbClr val="FF0000"/>
              </a:solidFill>
            </a:endParaRPr>
          </a:p>
        </p:txBody>
      </p:sp>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C00000"/>
                </a:solidFill>
                <a:effectLst>
                  <a:outerShdw blurRad="38100" dist="38100" dir="2700000" algn="tl">
                    <a:srgbClr val="000000">
                      <a:alpha val="43137"/>
                    </a:srgbClr>
                  </a:outerShdw>
                </a:effectLst>
              </a:rPr>
              <a:t>Rome</a:t>
            </a:r>
            <a:endParaRPr lang="en-GB" b="1" dirty="0">
              <a:solidFill>
                <a:srgbClr val="C00000"/>
              </a:solidFill>
              <a:effectLst>
                <a:outerShdw blurRad="38100" dist="38100" dir="2700000" algn="tl">
                  <a:srgbClr val="000000">
                    <a:alpha val="43137"/>
                  </a:srgbClr>
                </a:outerShdw>
              </a:effectLst>
            </a:endParaRPr>
          </a:p>
        </p:txBody>
      </p:sp>
      <p:sp>
        <p:nvSpPr>
          <p:cNvPr id="17" name="Right Arrow 1"/>
          <p:cNvSpPr/>
          <p:nvPr/>
        </p:nvSpPr>
        <p:spPr>
          <a:xfrm rot="13948131">
            <a:off x="1849555" y="2024403"/>
            <a:ext cx="2192991"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6"/>
          <p:cNvSpPr/>
          <p:nvPr/>
        </p:nvSpPr>
        <p:spPr>
          <a:xfrm rot="10800000">
            <a:off x="827584" y="3261885"/>
            <a:ext cx="242123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7"/>
          <p:cNvSpPr/>
          <p:nvPr/>
        </p:nvSpPr>
        <p:spPr>
          <a:xfrm rot="6463440">
            <a:off x="2672604" y="4139377"/>
            <a:ext cx="1459618"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8"/>
          <p:cNvSpPr/>
          <p:nvPr/>
        </p:nvSpPr>
        <p:spPr>
          <a:xfrm rot="567204">
            <a:off x="4086838" y="3599936"/>
            <a:ext cx="324949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19"/>
          <p:cNvSpPr/>
          <p:nvPr/>
        </p:nvSpPr>
        <p:spPr>
          <a:xfrm rot="18294233">
            <a:off x="3754454" y="2674089"/>
            <a:ext cx="92117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9570" name="Picture 2" descr="http://www.romanbaths.co.uk/images/collection/large/batrm_1978_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079289" y="817433"/>
            <a:ext cx="2123728" cy="2140719"/>
          </a:xfrm>
          <a:prstGeom prst="rect">
            <a:avLst/>
          </a:prstGeom>
          <a:noFill/>
        </p:spPr>
      </p:pic>
      <p:pic>
        <p:nvPicPr>
          <p:cNvPr id="109572" name="Picture 4" descr="http://www.musee-aquitaine-bordeaux.fr/sites/musee-aquitaine.fr/files/images/event/jupiter_0.jpg"/>
          <p:cNvPicPr>
            <a:picLocks noChangeAspect="1" noChangeArrowheads="1"/>
          </p:cNvPicPr>
          <p:nvPr/>
        </p:nvPicPr>
        <p:blipFill>
          <a:blip r:embed="rId4" cstate="print">
            <a:clrChange>
              <a:clrFrom>
                <a:srgbClr val="000309"/>
              </a:clrFrom>
              <a:clrTo>
                <a:srgbClr val="000309">
                  <a:alpha val="0"/>
                </a:srgbClr>
              </a:clrTo>
            </a:clrChange>
          </a:blip>
          <a:srcRect l="11421" t="12744" r="25764"/>
          <a:stretch>
            <a:fillRect/>
          </a:stretch>
        </p:blipFill>
        <p:spPr bwMode="auto">
          <a:xfrm>
            <a:off x="30155" y="3554660"/>
            <a:ext cx="3245701" cy="3078704"/>
          </a:xfrm>
          <a:prstGeom prst="rect">
            <a:avLst/>
          </a:prstGeom>
          <a:noFill/>
        </p:spPr>
      </p:pic>
      <p:sp>
        <p:nvSpPr>
          <p:cNvPr id="24" name="Textfeld 23"/>
          <p:cNvSpPr txBox="1"/>
          <p:nvPr/>
        </p:nvSpPr>
        <p:spPr>
          <a:xfrm>
            <a:off x="1354952" y="6148226"/>
            <a:ext cx="1152128" cy="338554"/>
          </a:xfrm>
          <a:prstGeom prst="rect">
            <a:avLst/>
          </a:prstGeom>
          <a:noFill/>
        </p:spPr>
        <p:txBody>
          <a:bodyPr wrap="square" rtlCol="0">
            <a:spAutoFit/>
          </a:bodyPr>
          <a:lstStyle/>
          <a:p>
            <a:r>
              <a:rPr lang="en-GB" sz="1600" dirty="0" smtClean="0">
                <a:solidFill>
                  <a:srgbClr val="FFC000"/>
                </a:solidFill>
              </a:rPr>
              <a:t>Bordeaux</a:t>
            </a:r>
            <a:endParaRPr lang="en-GB" dirty="0">
              <a:solidFill>
                <a:srgbClr val="FFC000"/>
              </a:solidFill>
            </a:endParaRPr>
          </a:p>
        </p:txBody>
      </p:sp>
      <p:pic>
        <p:nvPicPr>
          <p:cNvPr id="109574" name="Picture 6" descr="https://www.britishmuseum.org/images/ps311503_m.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313208" y="817922"/>
            <a:ext cx="2520280" cy="2520280"/>
          </a:xfrm>
          <a:prstGeom prst="rect">
            <a:avLst/>
          </a:prstGeom>
          <a:noFill/>
        </p:spPr>
      </p:pic>
      <p:sp>
        <p:nvSpPr>
          <p:cNvPr id="2" name="Rectangle 1"/>
          <p:cNvSpPr/>
          <p:nvPr/>
        </p:nvSpPr>
        <p:spPr>
          <a:xfrm>
            <a:off x="3671900" y="4840175"/>
            <a:ext cx="4572000" cy="1477328"/>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r>
              <a:rPr lang="de-DE" i="1" dirty="0"/>
              <a:t>Municipalia sacra vocantur, quae ab initio habuerunt ante civitatem Romanam acceptam; quae observare eos voluerunt pontifices, et </a:t>
            </a:r>
            <a:r>
              <a:rPr lang="de-DE" b="1" i="1" dirty="0"/>
              <a:t>eo more</a:t>
            </a:r>
            <a:r>
              <a:rPr lang="de-DE" i="1" dirty="0"/>
              <a:t> facere, </a:t>
            </a:r>
            <a:r>
              <a:rPr lang="de-DE" b="1" i="1" dirty="0"/>
              <a:t>quo adsuessent antiquitus</a:t>
            </a:r>
            <a:r>
              <a:rPr lang="de-DE" i="1" dirty="0" smtClean="0"/>
              <a:t>.</a:t>
            </a:r>
          </a:p>
          <a:p>
            <a:r>
              <a:rPr lang="de-DE" dirty="0" smtClean="0"/>
              <a:t>(</a:t>
            </a:r>
            <a:r>
              <a:rPr lang="fr-FR" dirty="0" err="1"/>
              <a:t>Festus</a:t>
            </a:r>
            <a:r>
              <a:rPr lang="fr-FR" dirty="0"/>
              <a:t> </a:t>
            </a:r>
            <a:r>
              <a:rPr lang="fr-FR" dirty="0" err="1"/>
              <a:t>s.v</a:t>
            </a:r>
            <a:r>
              <a:rPr lang="fr-FR" dirty="0"/>
              <a:t>. </a:t>
            </a:r>
            <a:r>
              <a:rPr lang="fr-FR" i="1" dirty="0" err="1"/>
              <a:t>municipalia</a:t>
            </a:r>
            <a:r>
              <a:rPr lang="fr-FR" i="1" dirty="0"/>
              <a:t> sacra </a:t>
            </a:r>
            <a:r>
              <a:rPr lang="fr-FR" dirty="0"/>
              <a:t>(146L</a:t>
            </a:r>
            <a:r>
              <a:rPr lang="fr-FR" dirty="0" smtClean="0"/>
              <a:t>))</a:t>
            </a:r>
            <a:endParaRPr lang="de-DE" dirty="0"/>
          </a:p>
        </p:txBody>
      </p:sp>
    </p:spTree>
    <p:extLst>
      <p:ext uri="{BB962C8B-B14F-4D97-AF65-F5344CB8AC3E}">
        <p14:creationId xmlns:p14="http://schemas.microsoft.com/office/powerpoint/2010/main" val="3045362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109574"/>
                                        </p:tgtEl>
                                        <p:attrNameLst>
                                          <p:attrName>style.visibility</p:attrName>
                                        </p:attrNameLst>
                                      </p:cBhvr>
                                      <p:to>
                                        <p:strVal val="visible"/>
                                      </p:to>
                                    </p:set>
                                    <p:animEffect transition="in" filter="circle(out)">
                                      <p:cBhvr>
                                        <p:cTn id="7" dur="2000"/>
                                        <p:tgtEl>
                                          <p:spTgt spid="109574"/>
                                        </p:tgtEl>
                                      </p:cBhvr>
                                    </p:animEffect>
                                  </p:childTnLst>
                                </p:cTn>
                              </p:par>
                              <p:par>
                                <p:cTn id="8" presetID="20" presetClass="entr" presetSubtype="0" fill="hold" nodeType="withEffect">
                                  <p:stCondLst>
                                    <p:cond delay="500"/>
                                  </p:stCondLst>
                                  <p:childTnLst>
                                    <p:set>
                                      <p:cBhvr>
                                        <p:cTn id="9" dur="1" fill="hold">
                                          <p:stCondLst>
                                            <p:cond delay="0"/>
                                          </p:stCondLst>
                                        </p:cTn>
                                        <p:tgtEl>
                                          <p:spTgt spid="109570"/>
                                        </p:tgtEl>
                                        <p:attrNameLst>
                                          <p:attrName>style.visibility</p:attrName>
                                        </p:attrNameLst>
                                      </p:cBhvr>
                                      <p:to>
                                        <p:strVal val="visible"/>
                                      </p:to>
                                    </p:set>
                                    <p:animEffect transition="in" filter="wedge">
                                      <p:cBhvr>
                                        <p:cTn id="10" dur="2000"/>
                                        <p:tgtEl>
                                          <p:spTgt spid="109570"/>
                                        </p:tgtEl>
                                      </p:cBhvr>
                                    </p:animEffect>
                                  </p:childTnLst>
                                </p:cTn>
                              </p:par>
                              <p:par>
                                <p:cTn id="11" presetID="20" presetClass="entr" presetSubtype="0" fill="hold" nodeType="withEffect">
                                  <p:stCondLst>
                                    <p:cond delay="500"/>
                                  </p:stCondLst>
                                  <p:childTnLst>
                                    <p:set>
                                      <p:cBhvr>
                                        <p:cTn id="12" dur="1" fill="hold">
                                          <p:stCondLst>
                                            <p:cond delay="0"/>
                                          </p:stCondLst>
                                        </p:cTn>
                                        <p:tgtEl>
                                          <p:spTgt spid="109572"/>
                                        </p:tgtEl>
                                        <p:attrNameLst>
                                          <p:attrName>style.visibility</p:attrName>
                                        </p:attrNameLst>
                                      </p:cBhvr>
                                      <p:to>
                                        <p:strVal val="visible"/>
                                      </p:to>
                                    </p:set>
                                    <p:animEffect transition="in" filter="wedge">
                                      <p:cBhvr>
                                        <p:cTn id="13" dur="2000"/>
                                        <p:tgtEl>
                                          <p:spTgt spid="109572"/>
                                        </p:tgtEl>
                                      </p:cBhvr>
                                    </p:animEffect>
                                  </p:childTnLst>
                                </p:cTn>
                              </p:par>
                            </p:childTnLst>
                          </p:cTn>
                        </p:par>
                        <p:par>
                          <p:cTn id="14" fill="hold">
                            <p:stCondLst>
                              <p:cond delay="2500"/>
                            </p:stCondLst>
                            <p:childTnLst>
                              <p:par>
                                <p:cTn id="15" presetID="10" presetClass="entr" presetSubtype="0" fill="hold" grpId="0" nodeType="after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1000"/>
                                        <p:tgtEl>
                                          <p:spTgt spid="2"/>
                                        </p:tgtEl>
                                      </p:cBhvr>
                                    </p:animEffect>
                                    <p:anim calcmode="lin" valueType="num">
                                      <p:cBhvr>
                                        <p:cTn id="23" dur="1000" fill="hold"/>
                                        <p:tgtEl>
                                          <p:spTgt spid="2"/>
                                        </p:tgtEl>
                                        <p:attrNameLst>
                                          <p:attrName>ppt_x</p:attrName>
                                        </p:attrNameLst>
                                      </p:cBhvr>
                                      <p:tavLst>
                                        <p:tav tm="0">
                                          <p:val>
                                            <p:strVal val="#ppt_x"/>
                                          </p:val>
                                        </p:tav>
                                        <p:tav tm="100000">
                                          <p:val>
                                            <p:strVal val="#ppt_x"/>
                                          </p:val>
                                        </p:tav>
                                      </p:tavLst>
                                    </p:anim>
                                    <p:anim calcmode="lin" valueType="num">
                                      <p:cBhvr>
                                        <p:cTn id="2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65219"/>
            <a:ext cx="8277037" cy="6748157"/>
          </a:xfrm>
        </p:spPr>
      </p:pic>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Rome</a:t>
            </a:r>
            <a:endParaRPr lang="en-GB" b="1" dirty="0">
              <a:solidFill>
                <a:srgbClr val="FFC000"/>
              </a:solidFill>
              <a:effectLst>
                <a:outerShdw blurRad="38100" dist="38100" dir="2700000" algn="tl">
                  <a:srgbClr val="000000">
                    <a:alpha val="43137"/>
                  </a:srgbClr>
                </a:outerShdw>
              </a:effectLst>
            </a:endParaRPr>
          </a:p>
        </p:txBody>
      </p:sp>
      <p:sp>
        <p:nvSpPr>
          <p:cNvPr id="17" name="Curved Down Arrow 21"/>
          <p:cNvSpPr/>
          <p:nvPr/>
        </p:nvSpPr>
        <p:spPr>
          <a:xfrm rot="1028752" flipH="1">
            <a:off x="2581830" y="2865667"/>
            <a:ext cx="5124294" cy="10136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Curved Down Arrow 22"/>
          <p:cNvSpPr/>
          <p:nvPr/>
        </p:nvSpPr>
        <p:spPr>
          <a:xfrm rot="14665198">
            <a:off x="964645" y="3494806"/>
            <a:ext cx="2393841" cy="10136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Down Arrow 23"/>
          <p:cNvSpPr/>
          <p:nvPr/>
        </p:nvSpPr>
        <p:spPr>
          <a:xfrm rot="20141263">
            <a:off x="2046765" y="1379553"/>
            <a:ext cx="538063" cy="874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Curved Down Arrow 24"/>
          <p:cNvSpPr/>
          <p:nvPr/>
        </p:nvSpPr>
        <p:spPr>
          <a:xfrm rot="2346118" flipH="1">
            <a:off x="2435747" y="2497730"/>
            <a:ext cx="3385938" cy="10136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Down Arrow 25"/>
          <p:cNvSpPr/>
          <p:nvPr/>
        </p:nvSpPr>
        <p:spPr>
          <a:xfrm rot="17491181">
            <a:off x="3408689" y="2049735"/>
            <a:ext cx="538063" cy="17354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Down Arrow 26"/>
          <p:cNvSpPr/>
          <p:nvPr/>
        </p:nvSpPr>
        <p:spPr>
          <a:xfrm rot="8978904">
            <a:off x="6537206" y="4091009"/>
            <a:ext cx="538063" cy="14191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7"/>
          <p:cNvSpPr/>
          <p:nvPr/>
        </p:nvSpPr>
        <p:spPr>
          <a:xfrm rot="17452800">
            <a:off x="2483876" y="4111310"/>
            <a:ext cx="1675796"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8"/>
          <p:cNvSpPr/>
          <p:nvPr/>
        </p:nvSpPr>
        <p:spPr>
          <a:xfrm rot="11290311">
            <a:off x="3922369" y="3498903"/>
            <a:ext cx="3653089"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ight Arrow 29"/>
          <p:cNvSpPr/>
          <p:nvPr/>
        </p:nvSpPr>
        <p:spPr>
          <a:xfrm rot="21043226">
            <a:off x="1308593" y="3398939"/>
            <a:ext cx="207822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ight Arrow 30"/>
          <p:cNvSpPr/>
          <p:nvPr/>
        </p:nvSpPr>
        <p:spPr>
          <a:xfrm rot="2996558">
            <a:off x="1826108" y="2145632"/>
            <a:ext cx="207822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Down Arrow 31"/>
          <p:cNvSpPr/>
          <p:nvPr/>
        </p:nvSpPr>
        <p:spPr>
          <a:xfrm rot="15227030">
            <a:off x="1594440" y="2561279"/>
            <a:ext cx="538063" cy="17354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ight Arrow 32"/>
          <p:cNvSpPr/>
          <p:nvPr/>
        </p:nvSpPr>
        <p:spPr>
          <a:xfrm rot="12823962">
            <a:off x="3644339" y="4626262"/>
            <a:ext cx="3244069"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4"/>
          <p:cNvSpPr txBox="1"/>
          <p:nvPr/>
        </p:nvSpPr>
        <p:spPr>
          <a:xfrm>
            <a:off x="3234519" y="2046"/>
            <a:ext cx="3456384" cy="1477328"/>
          </a:xfrm>
          <a:prstGeom prst="rect">
            <a:avLst/>
          </a:prstGeom>
          <a:solidFill>
            <a:schemeClr val="accent2"/>
          </a:solidFill>
        </p:spPr>
        <p:txBody>
          <a:bodyPr wrap="square" rtlCol="0">
            <a:spAutoFit/>
          </a:bodyPr>
          <a:lstStyle/>
          <a:p>
            <a:endParaRPr lang="de-DE" dirty="0" smtClean="0"/>
          </a:p>
          <a:p>
            <a:endParaRPr lang="de-DE" dirty="0" smtClean="0"/>
          </a:p>
          <a:p>
            <a:r>
              <a:rPr lang="de-DE" dirty="0" smtClean="0">
                <a:solidFill>
                  <a:srgbClr val="FFFF00"/>
                </a:solidFill>
              </a:rPr>
              <a:t>„</a:t>
            </a:r>
            <a:r>
              <a:rPr lang="de-DE" dirty="0" smtClean="0">
                <a:solidFill>
                  <a:srgbClr val="FFFF00"/>
                </a:solidFill>
              </a:rPr>
              <a:t>Global“ communication </a:t>
            </a:r>
            <a:br>
              <a:rPr lang="de-DE" dirty="0" smtClean="0">
                <a:solidFill>
                  <a:srgbClr val="FFFF00"/>
                </a:solidFill>
              </a:rPr>
            </a:br>
            <a:r>
              <a:rPr lang="de-DE" dirty="0" smtClean="0">
                <a:solidFill>
                  <a:srgbClr val="FFFF00"/>
                </a:solidFill>
              </a:rPr>
              <a:t>  //  by-passing Rome…</a:t>
            </a:r>
            <a:br>
              <a:rPr lang="de-DE" dirty="0" smtClean="0">
                <a:solidFill>
                  <a:srgbClr val="FFFF00"/>
                </a:solidFill>
              </a:rPr>
            </a:br>
            <a:r>
              <a:rPr lang="de-DE" dirty="0" smtClean="0">
                <a:solidFill>
                  <a:srgbClr val="FFFF00"/>
                </a:solidFill>
              </a:rPr>
              <a:t>  //  shaping Rome</a:t>
            </a:r>
            <a:endParaRPr lang="en-GB" dirty="0">
              <a:solidFill>
                <a:srgbClr val="FF0000"/>
              </a:solidFill>
            </a:endParaRPr>
          </a:p>
        </p:txBody>
      </p:sp>
      <p:pic>
        <p:nvPicPr>
          <p:cNvPr id="110594" name="Picture 2" descr="http://cache2.artprintimages.com/lrg/16/1631/DBFGD00Z.jpg"/>
          <p:cNvPicPr>
            <a:picLocks noChangeAspect="1" noChangeArrowheads="1"/>
          </p:cNvPicPr>
          <p:nvPr/>
        </p:nvPicPr>
        <p:blipFill>
          <a:blip r:embed="rId3" cstate="print">
            <a:clrChange>
              <a:clrFrom>
                <a:srgbClr val="FFFFFF"/>
              </a:clrFrom>
              <a:clrTo>
                <a:srgbClr val="FFFFFF">
                  <a:alpha val="0"/>
                </a:srgbClr>
              </a:clrTo>
            </a:clrChange>
          </a:blip>
          <a:srcRect l="5576" t="10080" r="4958" b="14321"/>
          <a:stretch>
            <a:fillRect/>
          </a:stretch>
        </p:blipFill>
        <p:spPr bwMode="auto">
          <a:xfrm>
            <a:off x="132655" y="229738"/>
            <a:ext cx="2027527" cy="2280968"/>
          </a:xfrm>
          <a:prstGeom prst="rect">
            <a:avLst/>
          </a:prstGeom>
          <a:noFill/>
        </p:spPr>
      </p:pic>
      <p:pic>
        <p:nvPicPr>
          <p:cNvPr id="110596" name="Picture 4" descr="http://amstetten.at/Fotoalben/Jupiter%20Dolichenus/album/slides/28.Jupiter_Dolichenus.JPG"/>
          <p:cNvPicPr>
            <a:picLocks noChangeAspect="1" noChangeArrowheads="1"/>
          </p:cNvPicPr>
          <p:nvPr/>
        </p:nvPicPr>
        <p:blipFill>
          <a:blip r:embed="rId4" cstate="print">
            <a:clrChange>
              <a:clrFrom>
                <a:srgbClr val="E8E2E2"/>
              </a:clrFrom>
              <a:clrTo>
                <a:srgbClr val="E8E2E2">
                  <a:alpha val="0"/>
                </a:srgbClr>
              </a:clrTo>
            </a:clrChange>
          </a:blip>
          <a:srcRect/>
          <a:stretch>
            <a:fillRect/>
          </a:stretch>
        </p:blipFill>
        <p:spPr bwMode="auto">
          <a:xfrm>
            <a:off x="6372200" y="44624"/>
            <a:ext cx="2376264" cy="3520392"/>
          </a:xfrm>
          <a:prstGeom prst="rect">
            <a:avLst/>
          </a:prstGeom>
          <a:noFill/>
        </p:spPr>
      </p:pic>
      <p:pic>
        <p:nvPicPr>
          <p:cNvPr id="110598" name="Picture 6" descr="http://www.uni-muenster.de/imperia/md/images/religion_und_politik/aktuelles/2012/10_2012/projekt-b2-20-weihrelief_mit_dolichener_goetter_isis_und_sarapis-zoom.jpg"/>
          <p:cNvPicPr>
            <a:picLocks noChangeAspect="1" noChangeArrowheads="1"/>
          </p:cNvPicPr>
          <p:nvPr/>
        </p:nvPicPr>
        <p:blipFill>
          <a:blip r:embed="rId5" cstate="print"/>
          <a:srcRect l="4434" t="4306" r="3781" b="8909"/>
          <a:stretch>
            <a:fillRect/>
          </a:stretch>
        </p:blipFill>
        <p:spPr bwMode="auto">
          <a:xfrm>
            <a:off x="153252" y="4038655"/>
            <a:ext cx="5616624" cy="2717721"/>
          </a:xfrm>
          <a:prstGeom prst="rect">
            <a:avLst/>
          </a:prstGeom>
          <a:noFill/>
        </p:spPr>
      </p:pic>
      <p:sp>
        <p:nvSpPr>
          <p:cNvPr id="58" name="Rechteck 57"/>
          <p:cNvSpPr/>
          <p:nvPr/>
        </p:nvSpPr>
        <p:spPr>
          <a:xfrm>
            <a:off x="3254260" y="6167045"/>
            <a:ext cx="3838020" cy="646331"/>
          </a:xfrm>
          <a:prstGeom prst="rect">
            <a:avLst/>
          </a:prstGeom>
          <a:solidFill>
            <a:schemeClr val="accent6">
              <a:alpha val="79000"/>
            </a:schemeClr>
          </a:solidFill>
        </p:spPr>
        <p:style>
          <a:lnRef idx="2">
            <a:schemeClr val="accent6">
              <a:shade val="50000"/>
            </a:schemeClr>
          </a:lnRef>
          <a:fillRef idx="1">
            <a:schemeClr val="accent6"/>
          </a:fillRef>
          <a:effectRef idx="0">
            <a:schemeClr val="accent6"/>
          </a:effectRef>
          <a:fontRef idx="minor">
            <a:schemeClr val="lt1"/>
          </a:fontRef>
        </p:style>
        <p:txBody>
          <a:bodyPr wrap="square">
            <a:spAutoFit/>
          </a:bodyPr>
          <a:lstStyle/>
          <a:p>
            <a:r>
              <a:rPr lang="en-GB" sz="1200" b="1" dirty="0" err="1" smtClean="0">
                <a:solidFill>
                  <a:srgbClr val="FFFF00"/>
                </a:solidFill>
              </a:rPr>
              <a:t>Dolichenum</a:t>
            </a:r>
            <a:r>
              <a:rPr lang="en-GB" sz="1200" b="1" dirty="0" smtClean="0">
                <a:solidFill>
                  <a:srgbClr val="FFFF00"/>
                </a:solidFill>
              </a:rPr>
              <a:t>, Aventine, Rome: </a:t>
            </a:r>
            <a:r>
              <a:rPr lang="en-GB" sz="1200" b="1" dirty="0" smtClean="0">
                <a:solidFill>
                  <a:srgbClr val="FFFF00"/>
                </a:solidFill>
              </a:rPr>
              <a:t/>
            </a:r>
            <a:br>
              <a:rPr lang="en-GB" sz="1200" b="1" dirty="0" smtClean="0">
                <a:solidFill>
                  <a:srgbClr val="FFFF00"/>
                </a:solidFill>
              </a:rPr>
            </a:br>
            <a:r>
              <a:rPr lang="en-GB" sz="1200" b="1" dirty="0" err="1" smtClean="0">
                <a:solidFill>
                  <a:srgbClr val="FFFF00"/>
                </a:solidFill>
              </a:rPr>
              <a:t>Iuppiter</a:t>
            </a:r>
            <a:r>
              <a:rPr lang="en-GB" sz="1200" b="1" dirty="0" smtClean="0">
                <a:solidFill>
                  <a:srgbClr val="FFFF00"/>
                </a:solidFill>
              </a:rPr>
              <a:t> </a:t>
            </a:r>
            <a:r>
              <a:rPr lang="en-GB" sz="1200" b="1" dirty="0" err="1" smtClean="0">
                <a:solidFill>
                  <a:srgbClr val="FFFF00"/>
                </a:solidFill>
              </a:rPr>
              <a:t>Dolichenus</a:t>
            </a:r>
            <a:r>
              <a:rPr lang="en-GB" sz="1200" b="1" dirty="0" smtClean="0">
                <a:solidFill>
                  <a:srgbClr val="FFFF00"/>
                </a:solidFill>
              </a:rPr>
              <a:t>, </a:t>
            </a:r>
            <a:r>
              <a:rPr lang="en-GB" sz="1200" b="1" dirty="0" err="1" smtClean="0">
                <a:solidFill>
                  <a:srgbClr val="FFFF00"/>
                </a:solidFill>
              </a:rPr>
              <a:t>Iuno</a:t>
            </a:r>
            <a:r>
              <a:rPr lang="en-GB" sz="1200" b="1" dirty="0" smtClean="0">
                <a:solidFill>
                  <a:srgbClr val="FFFF00"/>
                </a:solidFill>
              </a:rPr>
              <a:t> Regina, Isis and </a:t>
            </a:r>
            <a:r>
              <a:rPr lang="en-GB" sz="1200" b="1" dirty="0" err="1" smtClean="0">
                <a:solidFill>
                  <a:srgbClr val="FFFF00"/>
                </a:solidFill>
              </a:rPr>
              <a:t>Sarapis</a:t>
            </a:r>
            <a:r>
              <a:rPr lang="en-GB" sz="1200" b="1" dirty="0" smtClean="0">
                <a:solidFill>
                  <a:srgbClr val="FFFF00"/>
                </a:solidFill>
              </a:rPr>
              <a:t>. </a:t>
            </a:r>
            <a:r>
              <a:rPr lang="en-GB" sz="1200" b="1" dirty="0" smtClean="0">
                <a:solidFill>
                  <a:srgbClr val="FFFF00"/>
                </a:solidFill>
              </a:rPr>
              <a:t/>
            </a:r>
            <a:br>
              <a:rPr lang="en-GB" sz="1200" b="1" dirty="0" smtClean="0">
                <a:solidFill>
                  <a:srgbClr val="FFFF00"/>
                </a:solidFill>
              </a:rPr>
            </a:br>
            <a:r>
              <a:rPr lang="en-GB" sz="1200" dirty="0" smtClean="0">
                <a:solidFill>
                  <a:srgbClr val="FFFF00"/>
                </a:solidFill>
              </a:rPr>
              <a:t>(</a:t>
            </a:r>
            <a:r>
              <a:rPr lang="en-GB" sz="1200" dirty="0" err="1" smtClean="0">
                <a:solidFill>
                  <a:srgbClr val="FFFF00"/>
                </a:solidFill>
              </a:rPr>
              <a:t>Antonine</a:t>
            </a:r>
            <a:r>
              <a:rPr lang="en-GB" sz="1200" dirty="0" smtClean="0">
                <a:solidFill>
                  <a:srgbClr val="FFFF00"/>
                </a:solidFill>
              </a:rPr>
              <a:t> dynasty? 138 – 193)</a:t>
            </a:r>
            <a:endParaRPr lang="en-GB" sz="1200" dirty="0">
              <a:solidFill>
                <a:srgbClr val="FFFF00"/>
              </a:solidFill>
            </a:endParaRPr>
          </a:p>
        </p:txBody>
      </p:sp>
    </p:spTree>
    <p:extLst>
      <p:ext uri="{BB962C8B-B14F-4D97-AF65-F5344CB8AC3E}">
        <p14:creationId xmlns:p14="http://schemas.microsoft.com/office/powerpoint/2010/main" val="36237846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500"/>
                                  </p:stCondLst>
                                  <p:childTnLst>
                                    <p:set>
                                      <p:cBhvr>
                                        <p:cTn id="6" dur="1" fill="hold">
                                          <p:stCondLst>
                                            <p:cond delay="0"/>
                                          </p:stCondLst>
                                        </p:cTn>
                                        <p:tgtEl>
                                          <p:spTgt spid="17"/>
                                        </p:tgtEl>
                                        <p:attrNameLst>
                                          <p:attrName>style.visibility</p:attrName>
                                        </p:attrNameLst>
                                      </p:cBhvr>
                                      <p:to>
                                        <p:strVal val="visible"/>
                                      </p:to>
                                    </p:set>
                                    <p:animEffect transition="in" filter="wipe(right)">
                                      <p:cBhvr>
                                        <p:cTn id="7" dur="1000"/>
                                        <p:tgtEl>
                                          <p:spTgt spid="17"/>
                                        </p:tgtEl>
                                      </p:cBhvr>
                                    </p:animEffect>
                                  </p:childTnLst>
                                </p:cTn>
                              </p:par>
                            </p:childTnLst>
                          </p:cTn>
                        </p:par>
                        <p:par>
                          <p:cTn id="8" fill="hold">
                            <p:stCondLst>
                              <p:cond delay="1500"/>
                            </p:stCondLst>
                            <p:childTnLst>
                              <p:par>
                                <p:cTn id="9" presetID="22" presetClass="entr" presetSubtype="4" fill="hold" grpId="0" nodeType="afterEffect">
                                  <p:stCondLst>
                                    <p:cond delay="500"/>
                                  </p:stCondLst>
                                  <p:childTnLst>
                                    <p:set>
                                      <p:cBhvr>
                                        <p:cTn id="10" dur="1" fill="hold">
                                          <p:stCondLst>
                                            <p:cond delay="0"/>
                                          </p:stCondLst>
                                        </p:cTn>
                                        <p:tgtEl>
                                          <p:spTgt spid="20"/>
                                        </p:tgtEl>
                                        <p:attrNameLst>
                                          <p:attrName>style.visibility</p:attrName>
                                        </p:attrNameLst>
                                      </p:cBhvr>
                                      <p:to>
                                        <p:strVal val="visible"/>
                                      </p:to>
                                    </p:set>
                                    <p:animEffect transition="in" filter="wipe(down)">
                                      <p:cBhvr>
                                        <p:cTn id="11" dur="1000"/>
                                        <p:tgtEl>
                                          <p:spTgt spid="20"/>
                                        </p:tgtEl>
                                      </p:cBhvr>
                                    </p:animEffect>
                                  </p:childTnLst>
                                </p:cTn>
                              </p:par>
                            </p:childTnLst>
                          </p:cTn>
                        </p:par>
                        <p:par>
                          <p:cTn id="12" fill="hold">
                            <p:stCondLst>
                              <p:cond delay="3000"/>
                            </p:stCondLst>
                            <p:childTnLst>
                              <p:par>
                                <p:cTn id="13" presetID="22" presetClass="entr" presetSubtype="4" fill="hold" grpId="0" nodeType="afterEffect">
                                  <p:stCondLst>
                                    <p:cond delay="500"/>
                                  </p:stCondLst>
                                  <p:childTnLst>
                                    <p:set>
                                      <p:cBhvr>
                                        <p:cTn id="14" dur="1" fill="hold">
                                          <p:stCondLst>
                                            <p:cond delay="0"/>
                                          </p:stCondLst>
                                        </p:cTn>
                                        <p:tgtEl>
                                          <p:spTgt spid="18"/>
                                        </p:tgtEl>
                                        <p:attrNameLst>
                                          <p:attrName>style.visibility</p:attrName>
                                        </p:attrNameLst>
                                      </p:cBhvr>
                                      <p:to>
                                        <p:strVal val="visible"/>
                                      </p:to>
                                    </p:set>
                                    <p:animEffect transition="in" filter="wipe(down)">
                                      <p:cBhvr>
                                        <p:cTn id="15" dur="1000"/>
                                        <p:tgtEl>
                                          <p:spTgt spid="18"/>
                                        </p:tgtEl>
                                      </p:cBhvr>
                                    </p:animEffect>
                                  </p:childTnLst>
                                </p:cTn>
                              </p:par>
                            </p:childTnLst>
                          </p:cTn>
                        </p:par>
                        <p:par>
                          <p:cTn id="16" fill="hold">
                            <p:stCondLst>
                              <p:cond delay="4500"/>
                            </p:stCondLst>
                            <p:childTnLst>
                              <p:par>
                                <p:cTn id="17" presetID="22" presetClass="entr" presetSubtype="1" fill="hold" grpId="0" nodeType="afterEffect">
                                  <p:stCondLst>
                                    <p:cond delay="500"/>
                                  </p:stCondLst>
                                  <p:childTnLst>
                                    <p:set>
                                      <p:cBhvr>
                                        <p:cTn id="18" dur="1" fill="hold">
                                          <p:stCondLst>
                                            <p:cond delay="0"/>
                                          </p:stCondLst>
                                        </p:cTn>
                                        <p:tgtEl>
                                          <p:spTgt spid="19"/>
                                        </p:tgtEl>
                                        <p:attrNameLst>
                                          <p:attrName>style.visibility</p:attrName>
                                        </p:attrNameLst>
                                      </p:cBhvr>
                                      <p:to>
                                        <p:strVal val="visible"/>
                                      </p:to>
                                    </p:set>
                                    <p:animEffect transition="in" filter="wipe(up)">
                                      <p:cBhvr>
                                        <p:cTn id="19" dur="1000"/>
                                        <p:tgtEl>
                                          <p:spTgt spid="19"/>
                                        </p:tgtEl>
                                      </p:cBhvr>
                                    </p:animEffect>
                                  </p:childTnLst>
                                </p:cTn>
                              </p:par>
                            </p:childTnLst>
                          </p:cTn>
                        </p:par>
                        <p:par>
                          <p:cTn id="20" fill="hold">
                            <p:stCondLst>
                              <p:cond delay="6000"/>
                            </p:stCondLst>
                            <p:childTnLst>
                              <p:par>
                                <p:cTn id="21" presetID="22" presetClass="entr" presetSubtype="8"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wipe(left)">
                                      <p:cBhvr>
                                        <p:cTn id="23" dur="1000"/>
                                        <p:tgtEl>
                                          <p:spTgt spid="21"/>
                                        </p:tgtEl>
                                      </p:cBhvr>
                                    </p:animEffect>
                                  </p:childTnLst>
                                </p:cTn>
                              </p:par>
                            </p:childTnLst>
                          </p:cTn>
                        </p:par>
                        <p:par>
                          <p:cTn id="24" fill="hold">
                            <p:stCondLst>
                              <p:cond delay="7500"/>
                            </p:stCondLst>
                            <p:childTnLst>
                              <p:par>
                                <p:cTn id="25" presetID="22" presetClass="entr" presetSubtype="4" fill="hold" grpId="0" nodeType="afterEffect">
                                  <p:stCondLst>
                                    <p:cond delay="500"/>
                                  </p:stCondLst>
                                  <p:childTnLst>
                                    <p:set>
                                      <p:cBhvr>
                                        <p:cTn id="26" dur="1" fill="hold">
                                          <p:stCondLst>
                                            <p:cond delay="0"/>
                                          </p:stCondLst>
                                        </p:cTn>
                                        <p:tgtEl>
                                          <p:spTgt spid="22"/>
                                        </p:tgtEl>
                                        <p:attrNameLst>
                                          <p:attrName>style.visibility</p:attrName>
                                        </p:attrNameLst>
                                      </p:cBhvr>
                                      <p:to>
                                        <p:strVal val="visible"/>
                                      </p:to>
                                    </p:set>
                                    <p:animEffect transition="in" filter="wipe(down)">
                                      <p:cBhvr>
                                        <p:cTn id="27" dur="1000"/>
                                        <p:tgtEl>
                                          <p:spTgt spid="22"/>
                                        </p:tgtEl>
                                      </p:cBhvr>
                                    </p:animEffect>
                                  </p:childTnLst>
                                </p:cTn>
                              </p:par>
                            </p:childTnLst>
                          </p:cTn>
                        </p:par>
                        <p:par>
                          <p:cTn id="28" fill="hold">
                            <p:stCondLst>
                              <p:cond delay="9000"/>
                            </p:stCondLst>
                            <p:childTnLst>
                              <p:par>
                                <p:cTn id="29" presetID="22" presetClass="entr" presetSubtype="8" fill="hold" grpId="0" nodeType="after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wipe(left)">
                                      <p:cBhvr>
                                        <p:cTn id="31" dur="1000"/>
                                        <p:tgtEl>
                                          <p:spTgt spid="27"/>
                                        </p:tgtEl>
                                      </p:cBhvr>
                                    </p:animEffect>
                                  </p:childTnLst>
                                </p:cTn>
                              </p:par>
                            </p:childTnLst>
                          </p:cTn>
                        </p:par>
                        <p:par>
                          <p:cTn id="32" fill="hold">
                            <p:stCondLst>
                              <p:cond delay="10000"/>
                            </p:stCondLst>
                            <p:childTnLst>
                              <p:par>
                                <p:cTn id="33" presetID="14" presetClass="entr" presetSubtype="10" fill="hold" nodeType="afterEffect">
                                  <p:stCondLst>
                                    <p:cond delay="0"/>
                                  </p:stCondLst>
                                  <p:childTnLst>
                                    <p:set>
                                      <p:cBhvr>
                                        <p:cTn id="34" dur="1" fill="hold">
                                          <p:stCondLst>
                                            <p:cond delay="0"/>
                                          </p:stCondLst>
                                        </p:cTn>
                                        <p:tgtEl>
                                          <p:spTgt spid="110596"/>
                                        </p:tgtEl>
                                        <p:attrNameLst>
                                          <p:attrName>style.visibility</p:attrName>
                                        </p:attrNameLst>
                                      </p:cBhvr>
                                      <p:to>
                                        <p:strVal val="visible"/>
                                      </p:to>
                                    </p:set>
                                    <p:animEffect transition="in" filter="randombar(horizontal)">
                                      <p:cBhvr>
                                        <p:cTn id="35" dur="500"/>
                                        <p:tgtEl>
                                          <p:spTgt spid="110596"/>
                                        </p:tgtEl>
                                      </p:cBhvr>
                                    </p:animEffect>
                                  </p:childTnLst>
                                </p:cTn>
                              </p:par>
                            </p:childTnLst>
                          </p:cTn>
                        </p:par>
                        <p:par>
                          <p:cTn id="36" fill="hold">
                            <p:stCondLst>
                              <p:cond delay="10500"/>
                            </p:stCondLst>
                            <p:childTnLst>
                              <p:par>
                                <p:cTn id="37" presetID="14" presetClass="entr" presetSubtype="10" fill="hold" nodeType="afterEffect">
                                  <p:stCondLst>
                                    <p:cond delay="0"/>
                                  </p:stCondLst>
                                  <p:childTnLst>
                                    <p:set>
                                      <p:cBhvr>
                                        <p:cTn id="38" dur="1" fill="hold">
                                          <p:stCondLst>
                                            <p:cond delay="0"/>
                                          </p:stCondLst>
                                        </p:cTn>
                                        <p:tgtEl>
                                          <p:spTgt spid="110594"/>
                                        </p:tgtEl>
                                        <p:attrNameLst>
                                          <p:attrName>style.visibility</p:attrName>
                                        </p:attrNameLst>
                                      </p:cBhvr>
                                      <p:to>
                                        <p:strVal val="visible"/>
                                      </p:to>
                                    </p:set>
                                    <p:animEffect transition="in" filter="randombar(horizontal)">
                                      <p:cBhvr>
                                        <p:cTn id="39" dur="500"/>
                                        <p:tgtEl>
                                          <p:spTgt spid="110594"/>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23"/>
                                        </p:tgtEl>
                                        <p:attrNameLst>
                                          <p:attrName>style.visibility</p:attrName>
                                        </p:attrNameLst>
                                      </p:cBhvr>
                                      <p:to>
                                        <p:strVal val="visible"/>
                                      </p:to>
                                    </p:set>
                                    <p:animEffect transition="in" filter="wipe(down)">
                                      <p:cBhvr>
                                        <p:cTn id="44" dur="2000"/>
                                        <p:tgtEl>
                                          <p:spTgt spid="23"/>
                                        </p:tgtEl>
                                      </p:cBhvr>
                                    </p:animEffect>
                                  </p:childTnLst>
                                </p:cTn>
                              </p:par>
                              <p:par>
                                <p:cTn id="45" presetID="22" presetClass="entr" presetSubtype="2" fill="hold" grpId="0" nodeType="with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wipe(right)">
                                      <p:cBhvr>
                                        <p:cTn id="47" dur="2000"/>
                                        <p:tgtEl>
                                          <p:spTgt spid="24"/>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25"/>
                                        </p:tgtEl>
                                        <p:attrNameLst>
                                          <p:attrName>style.visibility</p:attrName>
                                        </p:attrNameLst>
                                      </p:cBhvr>
                                      <p:to>
                                        <p:strVal val="visible"/>
                                      </p:to>
                                    </p:set>
                                    <p:animEffect transition="in" filter="wipe(left)">
                                      <p:cBhvr>
                                        <p:cTn id="50" dur="2000"/>
                                        <p:tgtEl>
                                          <p:spTgt spid="25"/>
                                        </p:tgtEl>
                                      </p:cBhvr>
                                    </p:animEffect>
                                  </p:childTnLst>
                                </p:cTn>
                              </p:par>
                              <p:par>
                                <p:cTn id="51" presetID="22" presetClass="entr" presetSubtype="1" fill="hold" grpId="0" nodeType="withEffect">
                                  <p:stCondLst>
                                    <p:cond delay="0"/>
                                  </p:stCondLst>
                                  <p:childTnLst>
                                    <p:set>
                                      <p:cBhvr>
                                        <p:cTn id="52" dur="1" fill="hold">
                                          <p:stCondLst>
                                            <p:cond delay="0"/>
                                          </p:stCondLst>
                                        </p:cTn>
                                        <p:tgtEl>
                                          <p:spTgt spid="26"/>
                                        </p:tgtEl>
                                        <p:attrNameLst>
                                          <p:attrName>style.visibility</p:attrName>
                                        </p:attrNameLst>
                                      </p:cBhvr>
                                      <p:to>
                                        <p:strVal val="visible"/>
                                      </p:to>
                                    </p:set>
                                    <p:animEffect transition="in" filter="wipe(up)">
                                      <p:cBhvr>
                                        <p:cTn id="53" dur="2000"/>
                                        <p:tgtEl>
                                          <p:spTgt spid="26"/>
                                        </p:tgtEl>
                                      </p:cBhvr>
                                    </p:animEffect>
                                  </p:childTnLst>
                                </p:cTn>
                              </p:par>
                              <p:par>
                                <p:cTn id="54" presetID="22" presetClass="entr" presetSubtype="2" fill="hold" grpId="0" nodeType="withEffect">
                                  <p:stCondLst>
                                    <p:cond delay="0"/>
                                  </p:stCondLst>
                                  <p:childTnLst>
                                    <p:set>
                                      <p:cBhvr>
                                        <p:cTn id="55" dur="1" fill="hold">
                                          <p:stCondLst>
                                            <p:cond delay="0"/>
                                          </p:stCondLst>
                                        </p:cTn>
                                        <p:tgtEl>
                                          <p:spTgt spid="28"/>
                                        </p:tgtEl>
                                        <p:attrNameLst>
                                          <p:attrName>style.visibility</p:attrName>
                                        </p:attrNameLst>
                                      </p:cBhvr>
                                      <p:to>
                                        <p:strVal val="visible"/>
                                      </p:to>
                                    </p:set>
                                    <p:animEffect transition="in" filter="wipe(right)">
                                      <p:cBhvr>
                                        <p:cTn id="56" dur="2000"/>
                                        <p:tgtEl>
                                          <p:spTgt spid="28"/>
                                        </p:tgtEl>
                                      </p:cBhvr>
                                    </p:animEffect>
                                  </p:childTnLst>
                                </p:cTn>
                              </p:par>
                            </p:childTnLst>
                          </p:cTn>
                        </p:par>
                      </p:childTnLst>
                    </p:cTn>
                  </p:par>
                  <p:par>
                    <p:cTn id="57" fill="hold">
                      <p:stCondLst>
                        <p:cond delay="indefinite"/>
                      </p:stCondLst>
                      <p:childTnLst>
                        <p:par>
                          <p:cTn id="58" fill="hold">
                            <p:stCondLst>
                              <p:cond delay="0"/>
                            </p:stCondLst>
                            <p:childTnLst>
                              <p:par>
                                <p:cTn id="59" presetID="20" presetClass="entr" presetSubtype="0" fill="hold" nodeType="clickEffect">
                                  <p:stCondLst>
                                    <p:cond delay="0"/>
                                  </p:stCondLst>
                                  <p:childTnLst>
                                    <p:set>
                                      <p:cBhvr>
                                        <p:cTn id="60" dur="1" fill="hold">
                                          <p:stCondLst>
                                            <p:cond delay="0"/>
                                          </p:stCondLst>
                                        </p:cTn>
                                        <p:tgtEl>
                                          <p:spTgt spid="110598"/>
                                        </p:tgtEl>
                                        <p:attrNameLst>
                                          <p:attrName>style.visibility</p:attrName>
                                        </p:attrNameLst>
                                      </p:cBhvr>
                                      <p:to>
                                        <p:strVal val="visible"/>
                                      </p:to>
                                    </p:set>
                                    <p:animEffect transition="in" filter="wedge">
                                      <p:cBhvr>
                                        <p:cTn id="61" dur="2000"/>
                                        <p:tgtEl>
                                          <p:spTgt spid="110598"/>
                                        </p:tgtEl>
                                      </p:cBhvr>
                                    </p:animEffect>
                                  </p:childTnLst>
                                </p:cTn>
                              </p:par>
                            </p:childTnLst>
                          </p:cTn>
                        </p:par>
                        <p:par>
                          <p:cTn id="62" fill="hold">
                            <p:stCondLst>
                              <p:cond delay="2000"/>
                            </p:stCondLst>
                            <p:childTnLst>
                              <p:par>
                                <p:cTn id="63" presetID="14" presetClass="entr" presetSubtype="10" fill="hold" grpId="0" nodeType="afterEffect">
                                  <p:stCondLst>
                                    <p:cond delay="0"/>
                                  </p:stCondLst>
                                  <p:childTnLst>
                                    <p:set>
                                      <p:cBhvr>
                                        <p:cTn id="64" dur="1" fill="hold">
                                          <p:stCondLst>
                                            <p:cond delay="0"/>
                                          </p:stCondLst>
                                        </p:cTn>
                                        <p:tgtEl>
                                          <p:spTgt spid="58"/>
                                        </p:tgtEl>
                                        <p:attrNameLst>
                                          <p:attrName>style.visibility</p:attrName>
                                        </p:attrNameLst>
                                      </p:cBhvr>
                                      <p:to>
                                        <p:strVal val="visible"/>
                                      </p:to>
                                    </p:set>
                                    <p:animEffect transition="in" filter="randombar(horizontal)">
                                      <p:cBhvr>
                                        <p:cTn id="65"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5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5"/>
          <p:cNvSpPr txBox="1"/>
          <p:nvPr/>
        </p:nvSpPr>
        <p:spPr>
          <a:xfrm>
            <a:off x="2843808" y="6309320"/>
            <a:ext cx="6192688" cy="523220"/>
          </a:xfrm>
          <a:prstGeom prst="rect">
            <a:avLst/>
          </a:prstGeom>
          <a:noFill/>
        </p:spPr>
        <p:txBody>
          <a:bodyPr wrap="square" rtlCol="0">
            <a:spAutoFit/>
          </a:bodyPr>
          <a:lstStyle/>
          <a:p>
            <a:pPr algn="r"/>
            <a:r>
              <a:rPr lang="en-GB" sz="1400" dirty="0">
                <a:solidFill>
                  <a:schemeClr val="accent4">
                    <a:lumMod val="20000"/>
                    <a:lumOff val="80000"/>
                  </a:schemeClr>
                </a:solidFill>
              </a:rPr>
              <a:t>Vedic </a:t>
            </a:r>
            <a:r>
              <a:rPr lang="en-GB" sz="1400" dirty="0" err="1" smtClean="0">
                <a:solidFill>
                  <a:schemeClr val="accent4">
                    <a:lumMod val="20000"/>
                    <a:lumOff val="80000"/>
                  </a:schemeClr>
                </a:solidFill>
              </a:rPr>
              <a:t>Aśvins</a:t>
            </a:r>
            <a:r>
              <a:rPr lang="en-GB" sz="1400" dirty="0" smtClean="0">
                <a:solidFill>
                  <a:schemeClr val="accent4">
                    <a:lumMod val="20000"/>
                    <a:lumOff val="80000"/>
                  </a:schemeClr>
                </a:solidFill>
              </a:rPr>
              <a:t>, Celtic </a:t>
            </a:r>
            <a:r>
              <a:rPr lang="en-GB" sz="1400" i="1" dirty="0" smtClean="0">
                <a:solidFill>
                  <a:schemeClr val="accent4">
                    <a:lumMod val="20000"/>
                    <a:lumOff val="80000"/>
                  </a:schemeClr>
                </a:solidFill>
              </a:rPr>
              <a:t>Divannos</a:t>
            </a:r>
            <a:r>
              <a:rPr lang="en-GB" sz="1400" dirty="0" smtClean="0">
                <a:solidFill>
                  <a:schemeClr val="accent4">
                    <a:lumMod val="20000"/>
                    <a:lumOff val="80000"/>
                  </a:schemeClr>
                </a:solidFill>
              </a:rPr>
              <a:t> </a:t>
            </a:r>
            <a:r>
              <a:rPr lang="en-GB" sz="1400" dirty="0">
                <a:solidFill>
                  <a:schemeClr val="accent4">
                    <a:lumMod val="20000"/>
                    <a:lumOff val="80000"/>
                  </a:schemeClr>
                </a:solidFill>
              </a:rPr>
              <a:t>and </a:t>
            </a:r>
            <a:r>
              <a:rPr lang="en-GB" sz="1400" i="1" dirty="0" err="1" smtClean="0">
                <a:solidFill>
                  <a:schemeClr val="accent4">
                    <a:lumMod val="20000"/>
                    <a:lumOff val="80000"/>
                  </a:schemeClr>
                </a:solidFill>
              </a:rPr>
              <a:t>Dinomogetimaros</a:t>
            </a:r>
            <a:endParaRPr lang="en-GB" sz="1400" i="1" dirty="0" smtClean="0">
              <a:solidFill>
                <a:schemeClr val="accent4">
                  <a:lumMod val="20000"/>
                  <a:lumOff val="80000"/>
                </a:schemeClr>
              </a:solidFill>
            </a:endParaRPr>
          </a:p>
          <a:p>
            <a:pPr algn="r"/>
            <a:r>
              <a:rPr lang="en-GB" sz="1400" i="1" dirty="0" smtClean="0">
                <a:solidFill>
                  <a:schemeClr val="accent4">
                    <a:lumMod val="20000"/>
                    <a:lumOff val="80000"/>
                  </a:schemeClr>
                </a:solidFill>
              </a:rPr>
              <a:t>Concept of Indo-European culture / religion…?</a:t>
            </a:r>
            <a:endParaRPr lang="en-GB" sz="1400" dirty="0">
              <a:solidFill>
                <a:schemeClr val="accent4">
                  <a:lumMod val="20000"/>
                  <a:lumOff val="80000"/>
                </a:schemeClr>
              </a:solidFill>
            </a:endParaRPr>
          </a:p>
        </p:txBody>
      </p:sp>
      <p:pic>
        <p:nvPicPr>
          <p:cNvPr id="9"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r="53891"/>
          <a:stretch>
            <a:fillRect/>
          </a:stretch>
        </p:blipFill>
        <p:spPr>
          <a:xfrm>
            <a:off x="107504" y="65219"/>
            <a:ext cx="3816424" cy="6748157"/>
          </a:xfrm>
        </p:spPr>
      </p:pic>
      <p:sp>
        <p:nvSpPr>
          <p:cNvPr id="10"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6" name="TextBox 4"/>
          <p:cNvSpPr txBox="1"/>
          <p:nvPr/>
        </p:nvSpPr>
        <p:spPr>
          <a:xfrm>
            <a:off x="683568" y="4509120"/>
            <a:ext cx="8136904" cy="1754326"/>
          </a:xfrm>
          <a:prstGeom prst="rect">
            <a:avLst/>
          </a:prstGeom>
          <a:solidFill>
            <a:schemeClr val="accent5">
              <a:alpha val="59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dirty="0" smtClean="0"/>
              <a:t>Among the </a:t>
            </a:r>
            <a:r>
              <a:rPr lang="en-GB" dirty="0" err="1" smtClean="0"/>
              <a:t>Naharvali</a:t>
            </a:r>
            <a:r>
              <a:rPr lang="en-GB" dirty="0" smtClean="0"/>
              <a:t> is shown a </a:t>
            </a:r>
            <a:r>
              <a:rPr lang="en-GB" dirty="0" smtClean="0">
                <a:solidFill>
                  <a:srgbClr val="FFC000"/>
                </a:solidFill>
              </a:rPr>
              <a:t>grove</a:t>
            </a:r>
            <a:r>
              <a:rPr lang="en-GB" dirty="0" smtClean="0"/>
              <a:t>, the seat of a prehistoric </a:t>
            </a:r>
            <a:r>
              <a:rPr lang="en-GB" dirty="0" smtClean="0">
                <a:solidFill>
                  <a:schemeClr val="accent6">
                    <a:lumMod val="40000"/>
                    <a:lumOff val="60000"/>
                  </a:schemeClr>
                </a:solidFill>
              </a:rPr>
              <a:t>ritual</a:t>
            </a:r>
            <a:r>
              <a:rPr lang="en-GB" dirty="0" smtClean="0"/>
              <a:t>. A priest presides in female dress, but the gods commemorated there are, </a:t>
            </a:r>
            <a:r>
              <a:rPr lang="en-GB" dirty="0" smtClean="0">
                <a:solidFill>
                  <a:srgbClr val="FFFF00"/>
                </a:solidFill>
              </a:rPr>
              <a:t>according to </a:t>
            </a:r>
            <a:r>
              <a:rPr lang="en-GB" i="1" dirty="0" err="1" smtClean="0">
                <a:solidFill>
                  <a:srgbClr val="FFFF00"/>
                </a:solidFill>
              </a:rPr>
              <a:t>interpretatio</a:t>
            </a:r>
            <a:r>
              <a:rPr lang="en-GB" i="1" dirty="0" smtClean="0">
                <a:solidFill>
                  <a:srgbClr val="FFFF00"/>
                </a:solidFill>
              </a:rPr>
              <a:t> </a:t>
            </a:r>
            <a:r>
              <a:rPr lang="en-GB" i="1" dirty="0" err="1" smtClean="0">
                <a:solidFill>
                  <a:srgbClr val="FFFF00"/>
                </a:solidFill>
              </a:rPr>
              <a:t>Romana</a:t>
            </a:r>
            <a:r>
              <a:rPr lang="en-GB" i="1" dirty="0" smtClean="0"/>
              <a:t>, </a:t>
            </a:r>
            <a:r>
              <a:rPr lang="en-GB" dirty="0" smtClean="0"/>
              <a:t>Castor and </a:t>
            </a:r>
            <a:r>
              <a:rPr lang="en-GB" dirty="0" err="1" smtClean="0"/>
              <a:t>Pollux</a:t>
            </a:r>
            <a:r>
              <a:rPr lang="en-GB" dirty="0" smtClean="0"/>
              <a:t>. That, at least, is the power manifested by the godhead, whose name is </a:t>
            </a:r>
            <a:r>
              <a:rPr lang="en-GB" dirty="0" err="1" smtClean="0"/>
              <a:t>Alcis</a:t>
            </a:r>
            <a:r>
              <a:rPr lang="en-GB" dirty="0" smtClean="0"/>
              <a:t>. There are no images, no trace of any foreign superstition, but nevertheless, they worship these gods as brothers and young men.</a:t>
            </a:r>
            <a:endParaRPr lang="en-GB" dirty="0"/>
          </a:p>
        </p:txBody>
      </p:sp>
      <p:sp>
        <p:nvSpPr>
          <p:cNvPr id="8" name="TextBox 4"/>
          <p:cNvSpPr txBox="1"/>
          <p:nvPr/>
        </p:nvSpPr>
        <p:spPr>
          <a:xfrm>
            <a:off x="3234519" y="2046"/>
            <a:ext cx="3456384" cy="1200329"/>
          </a:xfrm>
          <a:prstGeom prst="rect">
            <a:avLst/>
          </a:prstGeom>
          <a:solidFill>
            <a:schemeClr val="accent2"/>
          </a:solidFill>
        </p:spPr>
        <p:txBody>
          <a:bodyPr wrap="square" rtlCol="0">
            <a:spAutoFit/>
          </a:bodyPr>
          <a:lstStyle/>
          <a:p>
            <a:endParaRPr lang="de-DE" dirty="0" smtClean="0"/>
          </a:p>
          <a:p>
            <a:endParaRPr lang="de-DE" dirty="0" smtClean="0"/>
          </a:p>
          <a:p>
            <a:pPr algn="ctr"/>
            <a:r>
              <a:rPr lang="de-DE" dirty="0" smtClean="0">
                <a:solidFill>
                  <a:srgbClr val="FFFF00"/>
                </a:solidFill>
              </a:rPr>
              <a:t>INTERPRETATIO </a:t>
            </a:r>
            <a:r>
              <a:rPr lang="de-DE" dirty="0" smtClean="0">
                <a:solidFill>
                  <a:srgbClr val="FFFF00"/>
                </a:solidFill>
              </a:rPr>
              <a:t>ROMANA  </a:t>
            </a:r>
            <a:br>
              <a:rPr lang="de-DE" dirty="0" smtClean="0">
                <a:solidFill>
                  <a:srgbClr val="FFFF00"/>
                </a:solidFill>
              </a:rPr>
            </a:br>
            <a:r>
              <a:rPr lang="de-DE" dirty="0" smtClean="0">
                <a:solidFill>
                  <a:srgbClr val="FFFF00"/>
                </a:solidFill>
              </a:rPr>
              <a:t>INTERPRETATIO </a:t>
            </a:r>
            <a:r>
              <a:rPr lang="de-DE" dirty="0" smtClean="0">
                <a:solidFill>
                  <a:srgbClr val="FFFF00"/>
                </a:solidFill>
              </a:rPr>
              <a:t> INDIGENA</a:t>
            </a:r>
            <a:endParaRPr lang="en-GB" dirty="0">
              <a:solidFill>
                <a:srgbClr val="FF0000"/>
              </a:solidFill>
            </a:endParaRPr>
          </a:p>
        </p:txBody>
      </p:sp>
      <p:sp>
        <p:nvSpPr>
          <p:cNvPr id="20"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6" descr="https://www.britishmuseum.org/images/ps311503_m.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68477" y="-243408"/>
            <a:ext cx="2575671" cy="2575671"/>
          </a:xfrm>
          <a:prstGeom prst="rect">
            <a:avLst/>
          </a:prstGeom>
          <a:noFill/>
        </p:spPr>
      </p:pic>
      <p:sp>
        <p:nvSpPr>
          <p:cNvPr id="5" name="Content Placeholder 2"/>
          <p:cNvSpPr txBox="1">
            <a:spLocks/>
          </p:cNvSpPr>
          <p:nvPr/>
        </p:nvSpPr>
        <p:spPr>
          <a:xfrm>
            <a:off x="914400" y="2060848"/>
            <a:ext cx="8229600" cy="2304256"/>
          </a:xfrm>
          <a:prstGeom prst="rect">
            <a:avLst/>
          </a:prstGeom>
          <a:solidFill>
            <a:schemeClr val="accent1">
              <a:alpha val="55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en-GB" sz="2400" b="1"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Interpretatio Romana </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4"/>
              </a:buBlip>
              <a:tabLst/>
              <a:defRPr/>
            </a:pPr>
            <a:r>
              <a:rPr kumimoji="0" lang="en-GB" sz="2400" b="0" i="0"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Tacitus </a:t>
            </a:r>
            <a:r>
              <a:rPr kumimoji="0" lang="en-GB" sz="24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Germania</a:t>
            </a:r>
            <a:r>
              <a:rPr kumimoji="0" lang="en-GB" sz="2400" b="0" i="0"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43.4: (AD 56 – 117)</a:t>
            </a:r>
            <a:br>
              <a:rPr kumimoji="0" lang="en-GB" sz="2400" b="0" i="0"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b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apud</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Naharvalos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antiquae</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1"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religionis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1"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lucus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ostenditur</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praesidet</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sacerdos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muliebri</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ornatu</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sed</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deos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1"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i</a:t>
            </a:r>
            <a:r>
              <a:rPr kumimoji="0" lang="en-GB" sz="2000" b="1" i="1" u="none" strike="noStrike" kern="1200" cap="none" spc="0" normalizeH="0" baseline="0" noProof="0" dirty="0" err="1" smtClean="0">
                <a:ln>
                  <a:noFill/>
                </a:ln>
                <a:solidFill>
                  <a:srgbClr val="FFC000"/>
                </a:solidFill>
                <a:effectLst/>
                <a:uLnTx/>
                <a:uFillTx/>
                <a:latin typeface="+mn-lt"/>
                <a:ea typeface="+mn-ea"/>
                <a:cs typeface="+mn-cs"/>
              </a:rPr>
              <a:t>nterpretatione</a:t>
            </a:r>
            <a:r>
              <a:rPr kumimoji="0" lang="en-GB" sz="2000" b="1" i="1" u="none" strike="noStrike" kern="1200" cap="none" spc="0" normalizeH="0" baseline="0" noProof="0" dirty="0" smtClean="0">
                <a:ln>
                  <a:noFill/>
                </a:ln>
                <a:solidFill>
                  <a:srgbClr val="FFC000"/>
                </a:solidFill>
                <a:effectLst/>
                <a:uLnTx/>
                <a:uFillTx/>
                <a:latin typeface="+mn-lt"/>
                <a:ea typeface="+mn-ea"/>
                <a:cs typeface="+mn-cs"/>
              </a:rPr>
              <a:t> Romana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Castorem</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Pollucemque</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memorant</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ea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vis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numini</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nomen</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Alcis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nulla</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simulacra,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nullum</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peregrinae</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superstitionis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vestigium</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ut</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fratres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tamen</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ut</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iuvenes</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 </a:t>
            </a:r>
            <a:r>
              <a:rPr kumimoji="0" lang="en-GB" sz="2000" b="0" i="1" u="none" strike="noStrike" kern="1200" cap="none" spc="0" normalizeH="0" baseline="0" noProof="0" dirty="0" err="1" smtClean="0">
                <a:ln>
                  <a:noFill/>
                </a:ln>
                <a:solidFill>
                  <a:schemeClr val="accent5">
                    <a:lumMod val="20000"/>
                    <a:lumOff val="80000"/>
                  </a:schemeClr>
                </a:solidFill>
                <a:effectLst/>
                <a:uLnTx/>
                <a:uFillTx/>
                <a:latin typeface="+mn-lt"/>
                <a:ea typeface="+mn-ea"/>
                <a:cs typeface="+mn-cs"/>
              </a:rPr>
              <a:t>venerantur</a:t>
            </a:r>
            <a:r>
              <a:rPr kumimoji="0" lang="en-GB" sz="2000" b="0" i="1" u="none" strike="noStrike" kern="1200" cap="none" spc="0" normalizeH="0" baseline="0" noProof="0" dirty="0" smtClean="0">
                <a:ln>
                  <a:noFill/>
                </a:ln>
                <a:solidFill>
                  <a:schemeClr val="accent5">
                    <a:lumMod val="20000"/>
                    <a:lumOff val="80000"/>
                  </a:schemeClr>
                </a:solidFill>
                <a:effectLst/>
                <a:uLnTx/>
                <a:uFillTx/>
                <a:latin typeface="+mn-lt"/>
                <a:ea typeface="+mn-ea"/>
                <a:cs typeface="+mn-cs"/>
              </a:rPr>
              <a:t>.</a:t>
            </a:r>
            <a:endParaRPr kumimoji="0" lang="en-GB" sz="2000" b="0" i="1" u="none" strike="noStrike" kern="1200" cap="none" spc="0" normalizeH="0" baseline="0" noProof="0" dirty="0">
              <a:ln>
                <a:noFill/>
              </a:ln>
              <a:solidFill>
                <a:schemeClr val="accent5">
                  <a:lumMod val="20000"/>
                  <a:lumOff val="80000"/>
                </a:schemeClr>
              </a:solidFill>
              <a:effectLst/>
              <a:uLnTx/>
              <a:uFillTx/>
              <a:latin typeface="+mn-lt"/>
              <a:ea typeface="+mn-ea"/>
              <a:cs typeface="+mn-cs"/>
            </a:endParaRPr>
          </a:p>
        </p:txBody>
      </p:sp>
      <p:pic>
        <p:nvPicPr>
          <p:cNvPr id="21" name="Picture 2" descr="http://www.romanbaths.co.uk/images/collection/large/batrm_1978_1.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6516216" y="547890"/>
            <a:ext cx="2123728" cy="2140719"/>
          </a:xfrm>
          <a:prstGeom prst="rect">
            <a:avLst/>
          </a:prstGeom>
          <a:noFill/>
        </p:spPr>
      </p:pic>
    </p:spTree>
    <p:extLst>
      <p:ext uri="{BB962C8B-B14F-4D97-AF65-F5344CB8AC3E}">
        <p14:creationId xmlns:p14="http://schemas.microsoft.com/office/powerpoint/2010/main" val="15949335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1000"/>
                            </p:stCondLst>
                            <p:childTnLst>
                              <p:par>
                                <p:cTn id="21" presetID="4" presetClass="entr" presetSubtype="16" fill="hold" grpId="0" nodeType="afterEffect">
                                  <p:stCondLst>
                                    <p:cond delay="500"/>
                                  </p:stCondLst>
                                  <p:childTnLst>
                                    <p:set>
                                      <p:cBhvr>
                                        <p:cTn id="22" dur="1" fill="hold">
                                          <p:stCondLst>
                                            <p:cond delay="0"/>
                                          </p:stCondLst>
                                        </p:cTn>
                                        <p:tgtEl>
                                          <p:spTgt spid="6"/>
                                        </p:tgtEl>
                                        <p:attrNameLst>
                                          <p:attrName>style.visibility</p:attrName>
                                        </p:attrNameLst>
                                      </p:cBhvr>
                                      <p:to>
                                        <p:strVal val="visible"/>
                                      </p:to>
                                    </p:set>
                                    <p:animEffect transition="in" filter="box(in)">
                                      <p:cBhvr>
                                        <p:cTn id="23" dur="2000"/>
                                        <p:tgtEl>
                                          <p:spTgt spid="6"/>
                                        </p:tgtEl>
                                      </p:cBhvr>
                                    </p:animEffect>
                                  </p:childTnLst>
                                </p:cTn>
                              </p:par>
                            </p:childTnLst>
                          </p:cTn>
                        </p:par>
                        <p:par>
                          <p:cTn id="24" fill="hold">
                            <p:stCondLst>
                              <p:cond delay="3500"/>
                            </p:stCondLst>
                            <p:childTnLst>
                              <p:par>
                                <p:cTn id="25" presetID="10" presetClass="entr" presetSubtype="0" fill="hold" grpId="0" nodeType="afterEffect">
                                  <p:stCondLst>
                                    <p:cond delay="125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animBg="1"/>
      <p:bldP spid="5"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79712" y="404664"/>
            <a:ext cx="6753944" cy="4615407"/>
          </a:xfrm>
        </p:spPr>
        <p:txBody>
          <a:bodyPr>
            <a:normAutofit fontScale="92500" lnSpcReduction="10000"/>
          </a:bodyPr>
          <a:lstStyle/>
          <a:p>
            <a:pPr lvl="0"/>
            <a:r>
              <a:rPr lang="en-GB" dirty="0">
                <a:effectLst/>
              </a:rPr>
              <a:t>To analyse controversial, methodological and theoretical issues regarding the study of ancient religion, such as issues of polis religion, the spread of Roman cult understandings, the persistence of native cults, post-colonial concepts of ‘religious resistance’, the creation of new cults, the popularity and diffusion of Greco-Oriental cult, the spread of Christianity.</a:t>
            </a:r>
            <a:r>
              <a:rPr lang="en-GB" b="1" dirty="0">
                <a:effectLst/>
              </a:rPr>
              <a:t> </a:t>
            </a:r>
            <a:endParaRPr lang="de-DE" dirty="0">
              <a:effectLst/>
            </a:endParaRPr>
          </a:p>
          <a:p>
            <a:pPr lvl="0"/>
            <a:r>
              <a:rPr lang="en-GB" dirty="0">
                <a:effectLst/>
              </a:rPr>
              <a:t>To analyse concepts of personal religion and the role of the individual in making religious choices and introducing new cults in the Roman empire.</a:t>
            </a:r>
            <a:endParaRPr lang="de-DE" dirty="0">
              <a:effectLst/>
            </a:endParaRPr>
          </a:p>
          <a:p>
            <a:pPr lvl="0"/>
            <a:r>
              <a:rPr lang="en-GB" dirty="0">
                <a:effectLst/>
              </a:rPr>
              <a:t>To explore the use of cognitive anthropology and psychology to enhance our understanding of religious practices across the Roman empire.</a:t>
            </a:r>
            <a:endParaRPr lang="de-DE" dirty="0">
              <a:effectLst/>
            </a:endParaRPr>
          </a:p>
          <a:p>
            <a:pPr lvl="0"/>
            <a:r>
              <a:rPr lang="en-GB" dirty="0">
                <a:effectLst/>
              </a:rPr>
              <a:t>To develop students’ ability to critically engage with a variety of ancient sources: literary, epigraphic, numismatic and archaeological. </a:t>
            </a:r>
            <a:endParaRPr lang="de-DE" dirty="0"/>
          </a:p>
        </p:txBody>
      </p:sp>
      <p:sp>
        <p:nvSpPr>
          <p:cNvPr id="3" name="Title 2"/>
          <p:cNvSpPr>
            <a:spLocks noGrp="1"/>
          </p:cNvSpPr>
          <p:nvPr>
            <p:ph type="title"/>
          </p:nvPr>
        </p:nvSpPr>
        <p:spPr/>
        <p:txBody>
          <a:bodyPr/>
          <a:lstStyle/>
          <a:p>
            <a:r>
              <a:rPr lang="de-DE" dirty="0" smtClean="0"/>
              <a:t>Aims &amp; Objectives</a:t>
            </a:r>
            <a:endParaRPr lang="de-DE" dirty="0"/>
          </a:p>
        </p:txBody>
      </p:sp>
      <p:pic>
        <p:nvPicPr>
          <p:cNvPr id="4" name="Picture 6" descr="https://www.britishmuseum.org/images/ps311503_m.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68477" y="-243408"/>
            <a:ext cx="2575671" cy="2575671"/>
          </a:xfrm>
          <a:prstGeom prst="rect">
            <a:avLst/>
          </a:prstGeom>
          <a:noFill/>
        </p:spPr>
      </p:pic>
    </p:spTree>
    <p:extLst>
      <p:ext uri="{BB962C8B-B14F-4D97-AF65-F5344CB8AC3E}">
        <p14:creationId xmlns:p14="http://schemas.microsoft.com/office/powerpoint/2010/main" val="345559662"/>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79712" y="116632"/>
            <a:ext cx="6912768" cy="5040559"/>
          </a:xfrm>
        </p:spPr>
        <p:txBody>
          <a:bodyPr>
            <a:normAutofit fontScale="92500" lnSpcReduction="20000"/>
          </a:bodyPr>
          <a:lstStyle/>
          <a:p>
            <a:pPr hangingPunct="0"/>
            <a:r>
              <a:rPr lang="en-GB" dirty="0" smtClean="0">
                <a:effectLst/>
              </a:rPr>
              <a:t>Upon </a:t>
            </a:r>
            <a:r>
              <a:rPr lang="en-GB" dirty="0">
                <a:effectLst/>
              </a:rPr>
              <a:t>the successful completion of this module, the student should be able to demonstrate:</a:t>
            </a:r>
            <a:endParaRPr lang="de-DE" dirty="0">
              <a:effectLst/>
            </a:endParaRPr>
          </a:p>
          <a:p>
            <a:pPr lvl="1"/>
            <a:r>
              <a:rPr lang="en-GB" dirty="0">
                <a:effectLst/>
              </a:rPr>
              <a:t>an ability to </a:t>
            </a:r>
            <a:r>
              <a:rPr lang="en-GB" dirty="0">
                <a:solidFill>
                  <a:srgbClr val="FFC000"/>
                </a:solidFill>
                <a:effectLst/>
              </a:rPr>
              <a:t>engage with theoretical approaches </a:t>
            </a:r>
            <a:r>
              <a:rPr lang="en-GB" dirty="0">
                <a:effectLst/>
              </a:rPr>
              <a:t>regarding the religions of Rome and her provinces;</a:t>
            </a:r>
            <a:endParaRPr lang="de-DE" dirty="0">
              <a:effectLst/>
            </a:endParaRPr>
          </a:p>
          <a:p>
            <a:pPr lvl="1"/>
            <a:r>
              <a:rPr lang="en-GB" dirty="0">
                <a:effectLst/>
              </a:rPr>
              <a:t>a knowledge of </a:t>
            </a:r>
            <a:r>
              <a:rPr lang="en-GB" dirty="0">
                <a:solidFill>
                  <a:srgbClr val="FFC000"/>
                </a:solidFill>
                <a:effectLst/>
              </a:rPr>
              <a:t>the diversities and similarities </a:t>
            </a:r>
            <a:r>
              <a:rPr lang="en-GB" dirty="0">
                <a:effectLst/>
              </a:rPr>
              <a:t>of religious practices and understandings across the various provinces of the Roman empire, in Europe, Asia and North Africa;</a:t>
            </a:r>
            <a:endParaRPr lang="de-DE" dirty="0">
              <a:effectLst/>
            </a:endParaRPr>
          </a:p>
          <a:p>
            <a:pPr lvl="1"/>
            <a:r>
              <a:rPr lang="en-GB" dirty="0">
                <a:effectLst/>
              </a:rPr>
              <a:t>an expertise of </a:t>
            </a:r>
            <a:r>
              <a:rPr lang="en-GB" dirty="0">
                <a:solidFill>
                  <a:srgbClr val="FFC000"/>
                </a:solidFill>
                <a:effectLst/>
              </a:rPr>
              <a:t>the key processes and discourses </a:t>
            </a:r>
            <a:r>
              <a:rPr lang="en-GB" dirty="0">
                <a:effectLst/>
              </a:rPr>
              <a:t>that were instrumental in shaping the nature of religions in the Roman period.</a:t>
            </a:r>
            <a:endParaRPr lang="de-DE" dirty="0">
              <a:effectLst/>
            </a:endParaRPr>
          </a:p>
          <a:p>
            <a:pPr lvl="1"/>
            <a:r>
              <a:rPr lang="en-GB" dirty="0">
                <a:effectLst/>
              </a:rPr>
              <a:t>an understanding of the </a:t>
            </a:r>
            <a:r>
              <a:rPr lang="en-GB" dirty="0">
                <a:solidFill>
                  <a:srgbClr val="FFC000"/>
                </a:solidFill>
                <a:effectLst/>
              </a:rPr>
              <a:t>available literary, documentary, archaeological, numismatic and epigraphic evidence </a:t>
            </a:r>
            <a:r>
              <a:rPr lang="en-GB" dirty="0">
                <a:effectLst/>
              </a:rPr>
              <a:t>and how they can be critically employed to understand the religions, cults and sanctuaries of the Roman world;</a:t>
            </a:r>
            <a:endParaRPr lang="de-DE" dirty="0">
              <a:effectLst/>
            </a:endParaRPr>
          </a:p>
          <a:p>
            <a:pPr lvl="1"/>
            <a:r>
              <a:rPr lang="en-GB" dirty="0">
                <a:effectLst/>
              </a:rPr>
              <a:t>an </a:t>
            </a:r>
            <a:r>
              <a:rPr lang="en-GB" dirty="0">
                <a:solidFill>
                  <a:srgbClr val="FFC000"/>
                </a:solidFill>
                <a:effectLst/>
              </a:rPr>
              <a:t>expertise</a:t>
            </a:r>
            <a:r>
              <a:rPr lang="en-GB" dirty="0">
                <a:effectLst/>
              </a:rPr>
              <a:t> of selected sanctuaries of the Roman empire;</a:t>
            </a:r>
            <a:endParaRPr lang="de-DE" dirty="0">
              <a:effectLst/>
            </a:endParaRPr>
          </a:p>
          <a:p>
            <a:pPr lvl="1"/>
            <a:r>
              <a:rPr lang="en-GB" dirty="0">
                <a:effectLst/>
              </a:rPr>
              <a:t>a familiarity with, and ability to evaluate, </a:t>
            </a:r>
            <a:r>
              <a:rPr lang="en-GB" dirty="0">
                <a:solidFill>
                  <a:srgbClr val="FFC000"/>
                </a:solidFill>
                <a:effectLst/>
              </a:rPr>
              <a:t>the major debates and scholarship</a:t>
            </a:r>
            <a:r>
              <a:rPr lang="en-GB" dirty="0">
                <a:effectLst/>
              </a:rPr>
              <a:t> relevant to the module topics;</a:t>
            </a:r>
            <a:endParaRPr lang="de-DE" dirty="0">
              <a:effectLst/>
            </a:endParaRPr>
          </a:p>
          <a:p>
            <a:pPr lvl="1"/>
            <a:r>
              <a:rPr lang="en-GB" dirty="0">
                <a:effectLst/>
              </a:rPr>
              <a:t>an ability to discuss the above, both orally and in writing, in a clear, effective and scholarly manner, showing an ability to think critically and challenge assumptions.</a:t>
            </a:r>
            <a:endParaRPr lang="de-DE" dirty="0">
              <a:effectLst/>
            </a:endParaRPr>
          </a:p>
          <a:p>
            <a:endParaRPr lang="de-DE" dirty="0"/>
          </a:p>
        </p:txBody>
      </p:sp>
      <p:sp>
        <p:nvSpPr>
          <p:cNvPr id="3" name="Title 2"/>
          <p:cNvSpPr>
            <a:spLocks noGrp="1"/>
          </p:cNvSpPr>
          <p:nvPr>
            <p:ph type="title"/>
          </p:nvPr>
        </p:nvSpPr>
        <p:spPr/>
        <p:txBody>
          <a:bodyPr/>
          <a:lstStyle/>
          <a:p>
            <a:r>
              <a:rPr lang="de-DE" dirty="0" smtClean="0"/>
              <a:t>Learning Outcomes</a:t>
            </a:r>
            <a:endParaRPr lang="de-DE" dirty="0"/>
          </a:p>
        </p:txBody>
      </p:sp>
      <p:pic>
        <p:nvPicPr>
          <p:cNvPr id="4" name="Picture 6" descr="https://www.britishmuseum.org/images/ps311503_m.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68477" y="-243408"/>
            <a:ext cx="2575671" cy="2575671"/>
          </a:xfrm>
          <a:prstGeom prst="rect">
            <a:avLst/>
          </a:prstGeom>
          <a:noFill/>
        </p:spPr>
      </p:pic>
    </p:spTree>
    <p:extLst>
      <p:ext uri="{BB962C8B-B14F-4D97-AF65-F5344CB8AC3E}">
        <p14:creationId xmlns:p14="http://schemas.microsoft.com/office/powerpoint/2010/main" val="7549635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grpId="0" nodeType="afterEffect">
                                  <p:stCondLst>
                                    <p:cond delay="50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grpId="0" nodeType="afterEffect">
                                  <p:stCondLst>
                                    <p:cond delay="50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1000"/>
                                        <p:tgtEl>
                                          <p:spTgt spid="2">
                                            <p:txEl>
                                              <p:pRg st="5" end="5"/>
                                            </p:txEl>
                                          </p:spTgt>
                                        </p:tgtEl>
                                      </p:cBhvr>
                                    </p:animEffect>
                                    <p:anim calcmode="lin" valueType="num">
                                      <p:cBhvr>
                                        <p:cTn id="3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000"/>
                            </p:stCondLst>
                            <p:childTnLst>
                              <p:par>
                                <p:cTn id="41" presetID="42" presetClass="entr" presetSubtype="0" fill="hold" grpId="0" nodeType="afterEffect">
                                  <p:stCondLst>
                                    <p:cond delay="50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500"/>
                            </p:stCondLst>
                            <p:childTnLst>
                              <p:par>
                                <p:cTn id="47" presetID="42" presetClass="entr" presetSubtype="0" fill="hold" grpId="0" nodeType="afterEffect">
                                  <p:stCondLst>
                                    <p:cond delay="500"/>
                                  </p:stCondLst>
                                  <p:childTnLst>
                                    <p:set>
                                      <p:cBhvr>
                                        <p:cTn id="48" dur="1" fill="hold">
                                          <p:stCondLst>
                                            <p:cond delay="0"/>
                                          </p:stCondLst>
                                        </p:cTn>
                                        <p:tgtEl>
                                          <p:spTgt spid="2">
                                            <p:txEl>
                                              <p:pRg st="7" end="7"/>
                                            </p:txEl>
                                          </p:spTgt>
                                        </p:tgtEl>
                                        <p:attrNameLst>
                                          <p:attrName>style.visibility</p:attrName>
                                        </p:attrNameLst>
                                      </p:cBhvr>
                                      <p:to>
                                        <p:strVal val="visible"/>
                                      </p:to>
                                    </p:set>
                                    <p:animEffect transition="in" filter="fade">
                                      <p:cBhvr>
                                        <p:cTn id="49" dur="1000"/>
                                        <p:tgtEl>
                                          <p:spTgt spid="2">
                                            <p:txEl>
                                              <p:pRg st="7" end="7"/>
                                            </p:txEl>
                                          </p:spTgt>
                                        </p:tgtEl>
                                      </p:cBhvr>
                                    </p:animEffect>
                                    <p:anim calcmode="lin" valueType="num">
                                      <p:cBhvr>
                                        <p:cTn id="50"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23728" y="620688"/>
            <a:ext cx="6096000" cy="4111351"/>
          </a:xfrm>
        </p:spPr>
        <p:txBody>
          <a:bodyPr>
            <a:normAutofit fontScale="85000" lnSpcReduction="10000"/>
          </a:bodyPr>
          <a:lstStyle/>
          <a:p>
            <a:pPr marL="18288" indent="0">
              <a:buNone/>
            </a:pPr>
            <a:r>
              <a:rPr lang="en-US" b="1" dirty="0"/>
              <a:t>First, a 2,500-word Portfolio – 40% of the overall mark </a:t>
            </a:r>
            <a:r>
              <a:rPr lang="en-US" b="1" dirty="0" smtClean="0"/>
              <a:t>-</a:t>
            </a:r>
            <a:endParaRPr lang="en-US" dirty="0"/>
          </a:p>
          <a:p>
            <a:r>
              <a:rPr lang="en-US" b="1" dirty="0">
                <a:effectLst/>
              </a:rPr>
              <a:t>Deadline: 28th March 2017, 23.59 (GMT</a:t>
            </a:r>
            <a:r>
              <a:rPr lang="en-US" b="1" dirty="0" smtClean="0">
                <a:effectLst/>
              </a:rPr>
              <a:t>)</a:t>
            </a:r>
          </a:p>
          <a:p>
            <a:endParaRPr lang="en-US" dirty="0"/>
          </a:p>
          <a:p>
            <a:r>
              <a:rPr lang="en-US" b="1" dirty="0"/>
              <a:t>Task 1:  Short analysis (1,000 words)</a:t>
            </a:r>
            <a:endParaRPr lang="en-US" dirty="0"/>
          </a:p>
          <a:p>
            <a:r>
              <a:rPr lang="en-US" dirty="0"/>
              <a:t>Critically discuss whether these terms can be applied to </a:t>
            </a:r>
            <a:r>
              <a:rPr lang="en-US" dirty="0" smtClean="0"/>
              <a:t>all </a:t>
            </a:r>
            <a:r>
              <a:rPr lang="en-US" dirty="0"/>
              <a:t>‘religions’ in the Roman empire in the 1</a:t>
            </a:r>
            <a:r>
              <a:rPr lang="en-US" baseline="30000" dirty="0"/>
              <a:t>st</a:t>
            </a:r>
            <a:r>
              <a:rPr lang="en-US" dirty="0"/>
              <a:t>-3</a:t>
            </a:r>
            <a:r>
              <a:rPr lang="en-US" baseline="30000" dirty="0"/>
              <a:t>rd</a:t>
            </a:r>
            <a:r>
              <a:rPr lang="en-US" dirty="0"/>
              <a:t> century AD? Can we </a:t>
            </a:r>
            <a:r>
              <a:rPr lang="en-US" dirty="0" err="1"/>
              <a:t>generalise</a:t>
            </a:r>
            <a:r>
              <a:rPr lang="en-US" dirty="0"/>
              <a:t> for the whole Roman empire?</a:t>
            </a:r>
          </a:p>
          <a:p>
            <a:endParaRPr lang="en-US" b="1" dirty="0" smtClean="0"/>
          </a:p>
          <a:p>
            <a:r>
              <a:rPr lang="en-US" b="1" dirty="0" smtClean="0"/>
              <a:t>Choose </a:t>
            </a:r>
            <a:r>
              <a:rPr lang="en-US" b="1" dirty="0"/>
              <a:t>ONE term onl</a:t>
            </a:r>
            <a:r>
              <a:rPr lang="en-US" dirty="0"/>
              <a:t>y: </a:t>
            </a:r>
          </a:p>
          <a:p>
            <a:pPr lvl="1"/>
            <a:r>
              <a:rPr lang="en-US" dirty="0"/>
              <a:t>Orthopraxy</a:t>
            </a:r>
            <a:br>
              <a:rPr lang="en-US" dirty="0"/>
            </a:br>
            <a:r>
              <a:rPr lang="en-US" dirty="0"/>
              <a:t>OR</a:t>
            </a:r>
          </a:p>
          <a:p>
            <a:pPr lvl="1"/>
            <a:r>
              <a:rPr lang="en-US" dirty="0"/>
              <a:t>Polis religion</a:t>
            </a:r>
            <a:br>
              <a:rPr lang="en-US" dirty="0"/>
            </a:br>
            <a:r>
              <a:rPr lang="en-US" dirty="0"/>
              <a:t>OR</a:t>
            </a:r>
          </a:p>
          <a:p>
            <a:pPr lvl="1"/>
            <a:r>
              <a:rPr lang="en-US" dirty="0"/>
              <a:t>Religious </a:t>
            </a:r>
            <a:r>
              <a:rPr lang="en-US" dirty="0" err="1"/>
              <a:t>Individualisation</a:t>
            </a:r>
            <a:r>
              <a:rPr lang="en-US" dirty="0"/>
              <a:t/>
            </a:r>
            <a:br>
              <a:rPr lang="en-US" dirty="0"/>
            </a:br>
            <a:endParaRPr lang="en-US" dirty="0"/>
          </a:p>
          <a:p>
            <a:endParaRPr lang="de-DE" dirty="0"/>
          </a:p>
        </p:txBody>
      </p:sp>
      <p:sp>
        <p:nvSpPr>
          <p:cNvPr id="3" name="Title 2"/>
          <p:cNvSpPr>
            <a:spLocks noGrp="1"/>
          </p:cNvSpPr>
          <p:nvPr>
            <p:ph type="title"/>
          </p:nvPr>
        </p:nvSpPr>
        <p:spPr/>
        <p:txBody>
          <a:bodyPr/>
          <a:lstStyle/>
          <a:p>
            <a:r>
              <a:rPr lang="de-DE" dirty="0" smtClean="0"/>
              <a:t>Assessment 1</a:t>
            </a:r>
            <a:endParaRPr lang="de-DE" dirty="0"/>
          </a:p>
        </p:txBody>
      </p:sp>
    </p:spTree>
    <p:extLst>
      <p:ext uri="{BB962C8B-B14F-4D97-AF65-F5344CB8AC3E}">
        <p14:creationId xmlns:p14="http://schemas.microsoft.com/office/powerpoint/2010/main" val="3909938468"/>
      </p:ext>
    </p:extLst>
  </p:cSld>
  <p:clrMapOvr>
    <a:masterClrMapping/>
  </p:clrMapOvr>
  <mc:AlternateContent xmlns:mc="http://schemas.openxmlformats.org/markup-compatibility/2006">
    <mc:Choice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2123728" y="476672"/>
            <a:ext cx="6096000" cy="2664295"/>
          </a:xfrm>
        </p:spPr>
        <p:txBody>
          <a:bodyPr>
            <a:normAutofit/>
          </a:bodyPr>
          <a:lstStyle/>
          <a:p>
            <a:pPr marL="18288" indent="0">
              <a:buNone/>
            </a:pPr>
            <a:r>
              <a:rPr lang="en-US" sz="1800" b="1" dirty="0"/>
              <a:t>First, a 2,500-word Portfolio – 40% of the overall mark </a:t>
            </a:r>
            <a:r>
              <a:rPr lang="en-US" sz="1800" b="1" dirty="0" smtClean="0"/>
              <a:t>-</a:t>
            </a:r>
            <a:endParaRPr lang="en-US" sz="1800" dirty="0"/>
          </a:p>
          <a:p>
            <a:r>
              <a:rPr lang="en-US" sz="1800" b="1" dirty="0">
                <a:effectLst/>
              </a:rPr>
              <a:t>Deadline: 28th March 2017, 23.59 (GMT</a:t>
            </a:r>
            <a:r>
              <a:rPr lang="en-US" sz="1800" b="1" dirty="0" smtClean="0">
                <a:effectLst/>
              </a:rPr>
              <a:t>)</a:t>
            </a:r>
          </a:p>
          <a:p>
            <a:endParaRPr lang="en-US" sz="1800" dirty="0"/>
          </a:p>
          <a:p>
            <a:r>
              <a:rPr lang="en-US" sz="1800" b="1" dirty="0"/>
              <a:t>Task 2: Object Analysis (1,500 words)</a:t>
            </a:r>
            <a:endParaRPr lang="en-US" sz="1800" dirty="0"/>
          </a:p>
          <a:p>
            <a:r>
              <a:rPr lang="en-US" sz="1800" dirty="0"/>
              <a:t>Critically </a:t>
            </a:r>
            <a:r>
              <a:rPr lang="en-US" sz="1800" dirty="0" err="1"/>
              <a:t>analyse</a:t>
            </a:r>
            <a:r>
              <a:rPr lang="en-US" sz="1800" dirty="0"/>
              <a:t> </a:t>
            </a:r>
            <a:r>
              <a:rPr lang="en-US" sz="1800" b="1" u="sng" dirty="0">
                <a:effectLst/>
              </a:rPr>
              <a:t>ONE</a:t>
            </a:r>
            <a:r>
              <a:rPr lang="en-US" sz="1800" dirty="0"/>
              <a:t> artefact or inscription of your choice and discuss why you consider it to be a key source for understanding religious change in a province during the </a:t>
            </a:r>
            <a:r>
              <a:rPr lang="en-US" sz="1800" dirty="0" err="1"/>
              <a:t>Principate</a:t>
            </a:r>
            <a:r>
              <a:rPr lang="en-US" sz="1800" dirty="0"/>
              <a:t>.</a:t>
            </a:r>
          </a:p>
          <a:p>
            <a:endParaRPr lang="de-DE" sz="1800" dirty="0"/>
          </a:p>
        </p:txBody>
      </p:sp>
      <p:sp>
        <p:nvSpPr>
          <p:cNvPr id="5" name="Title 2"/>
          <p:cNvSpPr>
            <a:spLocks noGrp="1"/>
          </p:cNvSpPr>
          <p:nvPr>
            <p:ph type="title"/>
          </p:nvPr>
        </p:nvSpPr>
        <p:spPr>
          <a:xfrm>
            <a:off x="777240" y="4876800"/>
            <a:ext cx="7543800" cy="914400"/>
          </a:xfrm>
        </p:spPr>
        <p:txBody>
          <a:bodyPr/>
          <a:lstStyle/>
          <a:p>
            <a:r>
              <a:rPr lang="de-DE" dirty="0" smtClean="0"/>
              <a:t>Assessment 2</a:t>
            </a:r>
            <a:endParaRPr lang="de-DE" dirty="0"/>
          </a:p>
        </p:txBody>
      </p:sp>
    </p:spTree>
    <p:extLst>
      <p:ext uri="{BB962C8B-B14F-4D97-AF65-F5344CB8AC3E}">
        <p14:creationId xmlns:p14="http://schemas.microsoft.com/office/powerpoint/2010/main" val="33933164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fade">
                                      <p:cBhvr>
                                        <p:cTn id="19" dur="1000"/>
                                        <p:tgtEl>
                                          <p:spTgt spid="4">
                                            <p:txEl>
                                              <p:pRg st="3" end="3"/>
                                            </p:txEl>
                                          </p:spTgt>
                                        </p:tgtEl>
                                      </p:cBhvr>
                                    </p:animEffect>
                                    <p:anim calcmode="lin" valueType="num">
                                      <p:cBhvr>
                                        <p:cTn id="2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1000"/>
                                        <p:tgtEl>
                                          <p:spTgt spid="4">
                                            <p:txEl>
                                              <p:pRg st="4" end="4"/>
                                            </p:txEl>
                                          </p:spTgt>
                                        </p:tgtEl>
                                      </p:cBhvr>
                                    </p:animEffect>
                                    <p:anim calcmode="lin" valueType="num">
                                      <p:cBhvr>
                                        <p:cTn id="2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17239"/>
            <a:ext cx="4958680" cy="4896544"/>
          </a:xfrm>
        </p:spPr>
        <p:txBody>
          <a:bodyPr>
            <a:normAutofit fontScale="77500" lnSpcReduction="20000"/>
          </a:bodyPr>
          <a:lstStyle/>
          <a:p>
            <a:r>
              <a:rPr lang="en-US" b="1" dirty="0"/>
              <a:t>3,500-word essay (60%) </a:t>
            </a:r>
            <a:br>
              <a:rPr lang="en-US" b="1" dirty="0"/>
            </a:br>
            <a:endParaRPr lang="en-US" dirty="0"/>
          </a:p>
          <a:p>
            <a:r>
              <a:rPr lang="en-US" b="1" dirty="0">
                <a:effectLst/>
              </a:rPr>
              <a:t>Deadline: 23rd May 2017, 23.59 (GMT</a:t>
            </a:r>
            <a:r>
              <a:rPr lang="en-US" b="1" dirty="0" smtClean="0">
                <a:effectLst/>
              </a:rPr>
              <a:t>)</a:t>
            </a:r>
          </a:p>
          <a:p>
            <a:endParaRPr lang="en-US" dirty="0"/>
          </a:p>
          <a:p>
            <a:r>
              <a:rPr lang="en-US" dirty="0"/>
              <a:t>Essay question:</a:t>
            </a:r>
          </a:p>
          <a:p>
            <a:pPr>
              <a:lnSpc>
                <a:spcPct val="170000"/>
              </a:lnSpc>
            </a:pPr>
            <a:r>
              <a:rPr lang="en-US" i="1" dirty="0">
                <a:effectLst/>
              </a:rPr>
              <a:t>Critically </a:t>
            </a:r>
            <a:r>
              <a:rPr lang="en-US" i="1" dirty="0" err="1">
                <a:effectLst/>
              </a:rPr>
              <a:t>analyse</a:t>
            </a:r>
            <a:r>
              <a:rPr lang="en-US" i="1" dirty="0">
                <a:effectLst/>
              </a:rPr>
              <a:t> the nature of the </a:t>
            </a:r>
            <a:r>
              <a:rPr lang="en-US" b="1" i="1" dirty="0">
                <a:effectLst/>
              </a:rPr>
              <a:t>Roman influence</a:t>
            </a:r>
            <a:r>
              <a:rPr lang="en-US" i="1" dirty="0">
                <a:effectLst/>
              </a:rPr>
              <a:t> on the religious life in </a:t>
            </a:r>
            <a:r>
              <a:rPr lang="en-US" b="1" i="1" dirty="0">
                <a:effectLst/>
              </a:rPr>
              <a:t>ONE</a:t>
            </a:r>
            <a:r>
              <a:rPr lang="en-US" i="1" dirty="0">
                <a:effectLst/>
              </a:rPr>
              <a:t> of the Roman provinces listed below. </a:t>
            </a:r>
            <a:r>
              <a:rPr lang="en-US" i="1" dirty="0" smtClean="0">
                <a:effectLst/>
              </a:rPr>
              <a:t/>
            </a:r>
            <a:br>
              <a:rPr lang="en-US" i="1" dirty="0" smtClean="0">
                <a:effectLst/>
              </a:rPr>
            </a:br>
            <a:r>
              <a:rPr lang="en-US" i="1" dirty="0" smtClean="0">
                <a:effectLst/>
              </a:rPr>
              <a:t>Among </a:t>
            </a:r>
            <a:r>
              <a:rPr lang="en-US" i="1" dirty="0">
                <a:effectLst/>
              </a:rPr>
              <a:t>others, critically engage with modern scholarly debate, theoretical approaches and ancient evidence (archaeological, epigraphic and literary evidence) to </a:t>
            </a:r>
            <a:r>
              <a:rPr lang="en-US" b="1" i="1" dirty="0">
                <a:effectLst/>
              </a:rPr>
              <a:t>discuss the persistence and transformation of key cults and sanctuaries in the province between the late Republic and the 3</a:t>
            </a:r>
            <a:r>
              <a:rPr lang="en-US" b="1" i="1" baseline="30000" dirty="0">
                <a:effectLst/>
              </a:rPr>
              <a:t>rd</a:t>
            </a:r>
            <a:r>
              <a:rPr lang="en-US" b="1" i="1" dirty="0">
                <a:effectLst/>
              </a:rPr>
              <a:t> century AD</a:t>
            </a:r>
            <a:r>
              <a:rPr lang="en-US" i="1" dirty="0" smtClean="0">
                <a:effectLst/>
              </a:rPr>
              <a:t>.</a:t>
            </a:r>
            <a:endParaRPr lang="en-US" dirty="0"/>
          </a:p>
        </p:txBody>
      </p:sp>
      <p:sp>
        <p:nvSpPr>
          <p:cNvPr id="3" name="Title 2"/>
          <p:cNvSpPr>
            <a:spLocks noGrp="1"/>
          </p:cNvSpPr>
          <p:nvPr>
            <p:ph type="title"/>
          </p:nvPr>
        </p:nvSpPr>
        <p:spPr/>
        <p:txBody>
          <a:bodyPr/>
          <a:lstStyle/>
          <a:p>
            <a:r>
              <a:rPr lang="de-DE" dirty="0" smtClean="0"/>
              <a:t>Assessment 3</a:t>
            </a:r>
            <a:endParaRPr lang="de-DE" dirty="0"/>
          </a:p>
        </p:txBody>
      </p:sp>
      <p:sp>
        <p:nvSpPr>
          <p:cNvPr id="4" name="Content Placeholder 1"/>
          <p:cNvSpPr txBox="1">
            <a:spLocks/>
          </p:cNvSpPr>
          <p:nvPr/>
        </p:nvSpPr>
        <p:spPr>
          <a:xfrm>
            <a:off x="6084168" y="1348036"/>
            <a:ext cx="2911624" cy="3657599"/>
          </a:xfrm>
          <a:prstGeom prst="rect">
            <a:avLst/>
          </a:prstGeom>
        </p:spPr>
        <p:txBody>
          <a:bodyPr vert="horz" lIns="91440" tIns="45720" rIns="91440" bIns="45720" rtlCol="0" anchor="ctr">
            <a:noAutofit/>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US" sz="1600" dirty="0" smtClean="0"/>
              <a:t>Choose </a:t>
            </a:r>
            <a:r>
              <a:rPr lang="en-US" sz="1600" b="1" u="sng" dirty="0" smtClean="0"/>
              <a:t>ONE</a:t>
            </a:r>
            <a:r>
              <a:rPr lang="en-US" sz="1600" dirty="0" smtClean="0"/>
              <a:t> province </a:t>
            </a:r>
            <a:br>
              <a:rPr lang="en-US" sz="1600" dirty="0" smtClean="0"/>
            </a:br>
            <a:r>
              <a:rPr lang="en-US" sz="1600" dirty="0" smtClean="0"/>
              <a:t>from this list as case study for your essay:</a:t>
            </a:r>
          </a:p>
          <a:p>
            <a:r>
              <a:rPr lang="en-US" sz="1600" dirty="0" smtClean="0"/>
              <a:t>a)      Africa </a:t>
            </a:r>
            <a:r>
              <a:rPr lang="en-US" sz="1600" dirty="0" err="1" smtClean="0"/>
              <a:t>Consularis</a:t>
            </a:r>
            <a:endParaRPr lang="en-US" sz="1600" dirty="0" smtClean="0"/>
          </a:p>
          <a:p>
            <a:r>
              <a:rPr lang="en-US" sz="1600" dirty="0" smtClean="0"/>
              <a:t>b)     </a:t>
            </a:r>
            <a:r>
              <a:rPr lang="en-US" sz="1600" dirty="0" err="1" smtClean="0"/>
              <a:t>Archaia</a:t>
            </a:r>
            <a:endParaRPr lang="en-US" sz="1600" dirty="0" smtClean="0"/>
          </a:p>
          <a:p>
            <a:r>
              <a:rPr lang="en-US" sz="1600" dirty="0" smtClean="0"/>
              <a:t>c)      Asia</a:t>
            </a:r>
          </a:p>
          <a:p>
            <a:r>
              <a:rPr lang="en-US" sz="1600" dirty="0" smtClean="0"/>
              <a:t>d)     Egypt</a:t>
            </a:r>
          </a:p>
          <a:p>
            <a:r>
              <a:rPr lang="en-US" sz="1600" dirty="0" smtClean="0"/>
              <a:t>e)      Germania Superior</a:t>
            </a:r>
          </a:p>
          <a:p>
            <a:r>
              <a:rPr lang="en-US" sz="1600" dirty="0" smtClean="0"/>
              <a:t>f)      Lusitania</a:t>
            </a:r>
          </a:p>
          <a:p>
            <a:r>
              <a:rPr lang="en-US" sz="1600" dirty="0" smtClean="0"/>
              <a:t>g)     Noricum</a:t>
            </a:r>
          </a:p>
          <a:p>
            <a:r>
              <a:rPr lang="en-US" sz="1600" dirty="0" smtClean="0"/>
              <a:t>h)     Pannonia </a:t>
            </a:r>
          </a:p>
          <a:p>
            <a:r>
              <a:rPr lang="en-US" sz="1600" dirty="0" err="1" smtClean="0"/>
              <a:t>i</a:t>
            </a:r>
            <a:r>
              <a:rPr lang="en-US" sz="1600" dirty="0" smtClean="0"/>
              <a:t>)      Syria</a:t>
            </a:r>
          </a:p>
          <a:p>
            <a:endParaRPr lang="de-DE" sz="1600" dirty="0"/>
          </a:p>
        </p:txBody>
      </p:sp>
    </p:spTree>
    <p:extLst>
      <p:ext uri="{BB962C8B-B14F-4D97-AF65-F5344CB8AC3E}">
        <p14:creationId xmlns:p14="http://schemas.microsoft.com/office/powerpoint/2010/main" val="39842376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1000"/>
                                        <p:tgtEl>
                                          <p:spTgt spid="2">
                                            <p:txEl>
                                              <p:pRg st="3" end="3"/>
                                            </p:txEl>
                                          </p:spTgt>
                                        </p:tgtEl>
                                      </p:cBhvr>
                                    </p:animEffect>
                                    <p:anim calcmode="lin" valueType="num">
                                      <p:cBhvr>
                                        <p:cTn id="20"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fade">
                                      <p:cBhvr>
                                        <p:cTn id="25" dur="1000"/>
                                        <p:tgtEl>
                                          <p:spTgt spid="2">
                                            <p:txEl>
                                              <p:pRg st="4" end="4"/>
                                            </p:txEl>
                                          </p:spTgt>
                                        </p:tgtEl>
                                      </p:cBhvr>
                                    </p:animEffect>
                                    <p:anim calcmode="lin" valueType="num">
                                      <p:cBhvr>
                                        <p:cTn id="2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42" presetClass="entr" presetSubtype="0" fill="hold" grpId="0" nodeType="afterEffect">
                                  <p:stCondLst>
                                    <p:cond delay="250"/>
                                  </p:stCondLst>
                                  <p:childTnLst>
                                    <p:set>
                                      <p:cBhvr>
                                        <p:cTn id="37" dur="1" fill="hold">
                                          <p:stCondLst>
                                            <p:cond delay="0"/>
                                          </p:stCondLst>
                                        </p:cTn>
                                        <p:tgtEl>
                                          <p:spTgt spid="4">
                                            <p:txEl>
                                              <p:pRg st="1" end="1"/>
                                            </p:txEl>
                                          </p:spTgt>
                                        </p:tgtEl>
                                        <p:attrNameLst>
                                          <p:attrName>style.visibility</p:attrName>
                                        </p:attrNameLst>
                                      </p:cBhvr>
                                      <p:to>
                                        <p:strVal val="visible"/>
                                      </p:to>
                                    </p:set>
                                    <p:animEffect transition="in" filter="fade">
                                      <p:cBhvr>
                                        <p:cTn id="38" dur="1000"/>
                                        <p:tgtEl>
                                          <p:spTgt spid="4">
                                            <p:txEl>
                                              <p:pRg st="1" end="1"/>
                                            </p:txEl>
                                          </p:spTgt>
                                        </p:tgtEl>
                                      </p:cBhvr>
                                    </p:animEffect>
                                    <p:anim calcmode="lin" valueType="num">
                                      <p:cBhvr>
                                        <p:cTn id="3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41" fill="hold">
                            <p:stCondLst>
                              <p:cond delay="2250"/>
                            </p:stCondLst>
                            <p:childTnLst>
                              <p:par>
                                <p:cTn id="42" presetID="42" presetClass="entr" presetSubtype="0" fill="hold" grpId="0" nodeType="afterEffect">
                                  <p:stCondLst>
                                    <p:cond delay="250"/>
                                  </p:stCondLst>
                                  <p:childTnLst>
                                    <p:set>
                                      <p:cBhvr>
                                        <p:cTn id="43" dur="1" fill="hold">
                                          <p:stCondLst>
                                            <p:cond delay="0"/>
                                          </p:stCondLst>
                                        </p:cTn>
                                        <p:tgtEl>
                                          <p:spTgt spid="4">
                                            <p:txEl>
                                              <p:pRg st="2" end="2"/>
                                            </p:txEl>
                                          </p:spTgt>
                                        </p:tgtEl>
                                        <p:attrNameLst>
                                          <p:attrName>style.visibility</p:attrName>
                                        </p:attrNameLst>
                                      </p:cBhvr>
                                      <p:to>
                                        <p:strVal val="visible"/>
                                      </p:to>
                                    </p:set>
                                    <p:animEffect transition="in" filter="fade">
                                      <p:cBhvr>
                                        <p:cTn id="44" dur="1000"/>
                                        <p:tgtEl>
                                          <p:spTgt spid="4">
                                            <p:txEl>
                                              <p:pRg st="2" end="2"/>
                                            </p:txEl>
                                          </p:spTgt>
                                        </p:tgtEl>
                                      </p:cBhvr>
                                    </p:animEffect>
                                    <p:anim calcmode="lin" valueType="num">
                                      <p:cBhvr>
                                        <p:cTn id="4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47" fill="hold">
                            <p:stCondLst>
                              <p:cond delay="3500"/>
                            </p:stCondLst>
                            <p:childTnLst>
                              <p:par>
                                <p:cTn id="48" presetID="42" presetClass="entr" presetSubtype="0" fill="hold" grpId="0" nodeType="afterEffect">
                                  <p:stCondLst>
                                    <p:cond delay="250"/>
                                  </p:stCondLst>
                                  <p:childTnLst>
                                    <p:set>
                                      <p:cBhvr>
                                        <p:cTn id="49" dur="1" fill="hold">
                                          <p:stCondLst>
                                            <p:cond delay="0"/>
                                          </p:stCondLst>
                                        </p:cTn>
                                        <p:tgtEl>
                                          <p:spTgt spid="4">
                                            <p:txEl>
                                              <p:pRg st="3" end="3"/>
                                            </p:txEl>
                                          </p:spTgt>
                                        </p:tgtEl>
                                        <p:attrNameLst>
                                          <p:attrName>style.visibility</p:attrName>
                                        </p:attrNameLst>
                                      </p:cBhvr>
                                      <p:to>
                                        <p:strVal val="visible"/>
                                      </p:to>
                                    </p:set>
                                    <p:animEffect transition="in" filter="fade">
                                      <p:cBhvr>
                                        <p:cTn id="50" dur="1000"/>
                                        <p:tgtEl>
                                          <p:spTgt spid="4">
                                            <p:txEl>
                                              <p:pRg st="3" end="3"/>
                                            </p:txEl>
                                          </p:spTgt>
                                        </p:tgtEl>
                                      </p:cBhvr>
                                    </p:animEffect>
                                    <p:anim calcmode="lin" valueType="num">
                                      <p:cBhvr>
                                        <p:cTn id="51"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2"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53" fill="hold">
                            <p:stCondLst>
                              <p:cond delay="4750"/>
                            </p:stCondLst>
                            <p:childTnLst>
                              <p:par>
                                <p:cTn id="54" presetID="42" presetClass="entr" presetSubtype="0" fill="hold" grpId="0" nodeType="afterEffect">
                                  <p:stCondLst>
                                    <p:cond delay="25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59" fill="hold">
                            <p:stCondLst>
                              <p:cond delay="6000"/>
                            </p:stCondLst>
                            <p:childTnLst>
                              <p:par>
                                <p:cTn id="60" presetID="42" presetClass="entr" presetSubtype="0" fill="hold" grpId="0" nodeType="afterEffect">
                                  <p:stCondLst>
                                    <p:cond delay="25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1000"/>
                                        <p:tgtEl>
                                          <p:spTgt spid="4">
                                            <p:txEl>
                                              <p:pRg st="5" end="5"/>
                                            </p:txEl>
                                          </p:spTgt>
                                        </p:tgtEl>
                                      </p:cBhvr>
                                    </p:animEffect>
                                    <p:anim calcmode="lin" valueType="num">
                                      <p:cBhvr>
                                        <p:cTn id="6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65" fill="hold">
                            <p:stCondLst>
                              <p:cond delay="7250"/>
                            </p:stCondLst>
                            <p:childTnLst>
                              <p:par>
                                <p:cTn id="66" presetID="42" presetClass="entr" presetSubtype="0" fill="hold" grpId="0" nodeType="afterEffect">
                                  <p:stCondLst>
                                    <p:cond delay="250"/>
                                  </p:stCondLst>
                                  <p:childTnLst>
                                    <p:set>
                                      <p:cBhvr>
                                        <p:cTn id="67" dur="1" fill="hold">
                                          <p:stCondLst>
                                            <p:cond delay="0"/>
                                          </p:stCondLst>
                                        </p:cTn>
                                        <p:tgtEl>
                                          <p:spTgt spid="4">
                                            <p:txEl>
                                              <p:pRg st="6" end="6"/>
                                            </p:txEl>
                                          </p:spTgt>
                                        </p:tgtEl>
                                        <p:attrNameLst>
                                          <p:attrName>style.visibility</p:attrName>
                                        </p:attrNameLst>
                                      </p:cBhvr>
                                      <p:to>
                                        <p:strVal val="visible"/>
                                      </p:to>
                                    </p:set>
                                    <p:animEffect transition="in" filter="fade">
                                      <p:cBhvr>
                                        <p:cTn id="68" dur="1000"/>
                                        <p:tgtEl>
                                          <p:spTgt spid="4">
                                            <p:txEl>
                                              <p:pRg st="6" end="6"/>
                                            </p:txEl>
                                          </p:spTgt>
                                        </p:tgtEl>
                                      </p:cBhvr>
                                    </p:animEffect>
                                    <p:anim calcmode="lin" valueType="num">
                                      <p:cBhvr>
                                        <p:cTn id="6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7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71" fill="hold">
                            <p:stCondLst>
                              <p:cond delay="8500"/>
                            </p:stCondLst>
                            <p:childTnLst>
                              <p:par>
                                <p:cTn id="72" presetID="42" presetClass="entr" presetSubtype="0" fill="hold" grpId="0" nodeType="afterEffect">
                                  <p:stCondLst>
                                    <p:cond delay="250"/>
                                  </p:stCondLst>
                                  <p:childTnLst>
                                    <p:set>
                                      <p:cBhvr>
                                        <p:cTn id="73" dur="1" fill="hold">
                                          <p:stCondLst>
                                            <p:cond delay="0"/>
                                          </p:stCondLst>
                                        </p:cTn>
                                        <p:tgtEl>
                                          <p:spTgt spid="4">
                                            <p:txEl>
                                              <p:pRg st="7" end="7"/>
                                            </p:txEl>
                                          </p:spTgt>
                                        </p:tgtEl>
                                        <p:attrNameLst>
                                          <p:attrName>style.visibility</p:attrName>
                                        </p:attrNameLst>
                                      </p:cBhvr>
                                      <p:to>
                                        <p:strVal val="visible"/>
                                      </p:to>
                                    </p:set>
                                    <p:animEffect transition="in" filter="fade">
                                      <p:cBhvr>
                                        <p:cTn id="74" dur="1000"/>
                                        <p:tgtEl>
                                          <p:spTgt spid="4">
                                            <p:txEl>
                                              <p:pRg st="7" end="7"/>
                                            </p:txEl>
                                          </p:spTgt>
                                        </p:tgtEl>
                                      </p:cBhvr>
                                    </p:animEffect>
                                    <p:anim calcmode="lin" valueType="num">
                                      <p:cBhvr>
                                        <p:cTn id="7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77" fill="hold">
                            <p:stCondLst>
                              <p:cond delay="9750"/>
                            </p:stCondLst>
                            <p:childTnLst>
                              <p:par>
                                <p:cTn id="78" presetID="42" presetClass="entr" presetSubtype="0" fill="hold" grpId="0" nodeType="afterEffect">
                                  <p:stCondLst>
                                    <p:cond delay="250"/>
                                  </p:stCondLst>
                                  <p:childTnLst>
                                    <p:set>
                                      <p:cBhvr>
                                        <p:cTn id="79" dur="1" fill="hold">
                                          <p:stCondLst>
                                            <p:cond delay="0"/>
                                          </p:stCondLst>
                                        </p:cTn>
                                        <p:tgtEl>
                                          <p:spTgt spid="4">
                                            <p:txEl>
                                              <p:pRg st="8" end="8"/>
                                            </p:txEl>
                                          </p:spTgt>
                                        </p:tgtEl>
                                        <p:attrNameLst>
                                          <p:attrName>style.visibility</p:attrName>
                                        </p:attrNameLst>
                                      </p:cBhvr>
                                      <p:to>
                                        <p:strVal val="visible"/>
                                      </p:to>
                                    </p:set>
                                    <p:animEffect transition="in" filter="fade">
                                      <p:cBhvr>
                                        <p:cTn id="80" dur="1000"/>
                                        <p:tgtEl>
                                          <p:spTgt spid="4">
                                            <p:txEl>
                                              <p:pRg st="8" end="8"/>
                                            </p:txEl>
                                          </p:spTgt>
                                        </p:tgtEl>
                                      </p:cBhvr>
                                    </p:animEffect>
                                    <p:anim calcmode="lin" valueType="num">
                                      <p:cBhvr>
                                        <p:cTn id="81"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82"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83" fill="hold">
                            <p:stCondLst>
                              <p:cond delay="11000"/>
                            </p:stCondLst>
                            <p:childTnLst>
                              <p:par>
                                <p:cTn id="84" presetID="42" presetClass="entr" presetSubtype="0" fill="hold" grpId="0" nodeType="afterEffect">
                                  <p:stCondLst>
                                    <p:cond delay="250"/>
                                  </p:stCondLst>
                                  <p:childTnLst>
                                    <p:set>
                                      <p:cBhvr>
                                        <p:cTn id="85" dur="1" fill="hold">
                                          <p:stCondLst>
                                            <p:cond delay="0"/>
                                          </p:stCondLst>
                                        </p:cTn>
                                        <p:tgtEl>
                                          <p:spTgt spid="4">
                                            <p:txEl>
                                              <p:pRg st="9" end="9"/>
                                            </p:txEl>
                                          </p:spTgt>
                                        </p:tgtEl>
                                        <p:attrNameLst>
                                          <p:attrName>style.visibility</p:attrName>
                                        </p:attrNameLst>
                                      </p:cBhvr>
                                      <p:to>
                                        <p:strVal val="visible"/>
                                      </p:to>
                                    </p:set>
                                    <p:animEffect transition="in" filter="fade">
                                      <p:cBhvr>
                                        <p:cTn id="86" dur="1000"/>
                                        <p:tgtEl>
                                          <p:spTgt spid="4">
                                            <p:txEl>
                                              <p:pRg st="9" end="9"/>
                                            </p:txEl>
                                          </p:spTgt>
                                        </p:tgtEl>
                                      </p:cBhvr>
                                    </p:animEffect>
                                    <p:anim calcmode="lin" valueType="num">
                                      <p:cBhvr>
                                        <p:cTn id="8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88"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2.rgzm.de/Transformation/Deutschland/GrabbautenGermaniaInferiorSued/jpg_800/5BonnAltarderMatronaeAufaniaeEckKoeln2004335.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519" b="96641" l="6375" r="93250">
                        <a14:foregroundMark x1="46500" y1="4954" x2="46500" y2="4954"/>
                        <a14:foregroundMark x1="80625" y1="11671" x2="80625" y2="11671"/>
                        <a14:foregroundMark x1="85000" y1="12175" x2="85000" y2="12175"/>
                        <a14:foregroundMark x1="86375" y1="23762" x2="86375" y2="23762"/>
                        <a14:foregroundMark x1="54500" y1="8060" x2="54500" y2="8060"/>
                        <a14:foregroundMark x1="81375" y1="10495" x2="81375" y2="10495"/>
                        <a14:foregroundMark x1="65625" y1="72712" x2="65625" y2="72712"/>
                        <a14:foregroundMark x1="52250" y1="84719" x2="52250" y2="84719"/>
                        <a14:foregroundMark x1="45500" y1="70529" x2="45500" y2="70529"/>
                        <a14:foregroundMark x1="33625" y1="93955" x2="33625" y2="93955"/>
                        <a14:foregroundMark x1="61250" y1="97061" x2="61250" y2="97061"/>
                        <a14:foregroundMark x1="91375" y1="76071" x2="91375" y2="76071"/>
                        <a14:foregroundMark x1="84250" y1="68094" x2="84250" y2="68094"/>
                        <a14:foregroundMark x1="88500" y1="62804" x2="88500" y2="62804"/>
                        <a14:foregroundMark x1="93250" y1="61377" x2="93250" y2="61377"/>
                        <a14:foregroundMark x1="6375" y1="88833" x2="6375" y2="88833"/>
                        <a14:foregroundMark x1="21125" y1="6633" x2="21125" y2="6633"/>
                        <a14:foregroundMark x1="17875" y1="3694" x2="17875" y2="3694"/>
                        <a14:foregroundMark x1="53000" y1="2519" x2="53000" y2="2519"/>
                      </a14:backgroundRemoval>
                    </a14:imgEffect>
                  </a14:imgLayer>
                </a14:imgProps>
              </a:ext>
              <a:ext uri="{28A0092B-C50C-407E-A947-70E740481C1C}">
                <a14:useLocalDpi xmlns:a14="http://schemas.microsoft.com/office/drawing/2010/main" val="0"/>
              </a:ext>
            </a:extLst>
          </a:blip>
          <a:srcRect/>
          <a:stretch>
            <a:fillRect/>
          </a:stretch>
        </p:blipFill>
        <p:spPr bwMode="auto">
          <a:xfrm>
            <a:off x="16061" y="116632"/>
            <a:ext cx="4341490" cy="6460303"/>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a:xfrm>
            <a:off x="3611736" y="1052736"/>
            <a:ext cx="5519936" cy="3657599"/>
          </a:xfrm>
        </p:spPr>
        <p:txBody>
          <a:bodyPr/>
          <a:lstStyle/>
          <a:p>
            <a:r>
              <a:rPr lang="de-DE" dirty="0" smtClean="0"/>
              <a:t>Sources</a:t>
            </a:r>
          </a:p>
          <a:p>
            <a:pPr lvl="1"/>
            <a:r>
              <a:rPr lang="de-DE" dirty="0" smtClean="0"/>
              <a:t>Literary, like Tacitus and Festus – </a:t>
            </a:r>
            <a:r>
              <a:rPr lang="de-DE" i="1" dirty="0" smtClean="0"/>
              <a:t>v. Supra</a:t>
            </a:r>
          </a:p>
          <a:p>
            <a:pPr lvl="1"/>
            <a:r>
              <a:rPr lang="de-DE" dirty="0" smtClean="0"/>
              <a:t>Archaeology</a:t>
            </a:r>
          </a:p>
          <a:p>
            <a:pPr lvl="2"/>
            <a:r>
              <a:rPr lang="de-DE" dirty="0" smtClean="0"/>
              <a:t>Excavation of sanctuaries, cult places,</a:t>
            </a:r>
            <a:br>
              <a:rPr lang="de-DE" dirty="0" smtClean="0"/>
            </a:br>
            <a:r>
              <a:rPr lang="de-DE" dirty="0" smtClean="0"/>
              <a:t>ritual depositions,...</a:t>
            </a:r>
          </a:p>
          <a:p>
            <a:pPr lvl="2"/>
            <a:r>
              <a:rPr lang="de-DE" dirty="0" smtClean="0"/>
              <a:t>Votive objects, sculpture, iconography,...</a:t>
            </a:r>
          </a:p>
          <a:p>
            <a:pPr lvl="1"/>
            <a:r>
              <a:rPr lang="de-DE" dirty="0" smtClean="0"/>
              <a:t>Epigraphy</a:t>
            </a:r>
          </a:p>
          <a:p>
            <a:pPr lvl="2"/>
            <a:r>
              <a:rPr lang="de-DE" dirty="0" smtClean="0"/>
              <a:t>Votive inscriptions, dedications,</a:t>
            </a:r>
            <a:br>
              <a:rPr lang="de-DE" dirty="0" smtClean="0"/>
            </a:br>
            <a:r>
              <a:rPr lang="de-DE" dirty="0" smtClean="0"/>
              <a:t>curse tablets (</a:t>
            </a:r>
            <a:r>
              <a:rPr lang="de-DE" i="1" dirty="0" smtClean="0"/>
              <a:t>defixiones)</a:t>
            </a:r>
            <a:r>
              <a:rPr lang="de-DE" dirty="0" smtClean="0"/>
              <a:t>,</a:t>
            </a:r>
            <a:br>
              <a:rPr lang="de-DE" dirty="0" smtClean="0"/>
            </a:br>
            <a:r>
              <a:rPr lang="de-DE" dirty="0" smtClean="0"/>
              <a:t>legal texts, graffiti,...</a:t>
            </a:r>
            <a:endParaRPr lang="de-DE" dirty="0"/>
          </a:p>
        </p:txBody>
      </p:sp>
      <p:sp>
        <p:nvSpPr>
          <p:cNvPr id="3" name="Title 2"/>
          <p:cNvSpPr>
            <a:spLocks noGrp="1"/>
          </p:cNvSpPr>
          <p:nvPr>
            <p:ph type="title"/>
          </p:nvPr>
        </p:nvSpPr>
        <p:spPr>
          <a:xfrm>
            <a:off x="179512" y="4876800"/>
            <a:ext cx="8964488" cy="914400"/>
          </a:xfrm>
        </p:spPr>
        <p:txBody>
          <a:bodyPr/>
          <a:lstStyle/>
          <a:p>
            <a:r>
              <a:rPr lang="de-DE" dirty="0" smtClean="0"/>
              <a:t>The basics: sources, concepts</a:t>
            </a:r>
            <a:endParaRPr lang="de-DE" dirty="0"/>
          </a:p>
        </p:txBody>
      </p:sp>
    </p:spTree>
    <p:extLst>
      <p:ext uri="{BB962C8B-B14F-4D97-AF65-F5344CB8AC3E}">
        <p14:creationId xmlns:p14="http://schemas.microsoft.com/office/powerpoint/2010/main" val="269030727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50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50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750"/>
                            </p:stCondLst>
                            <p:childTnLst>
                              <p:par>
                                <p:cTn id="23" presetID="42" presetClass="entr" presetSubtype="0" fill="hold" grpId="0" nodeType="afterEffect">
                                  <p:stCondLst>
                                    <p:cond delay="50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250"/>
                            </p:stCondLst>
                            <p:childTnLst>
                              <p:par>
                                <p:cTn id="29" presetID="42" presetClass="entr" presetSubtype="0" fill="hold" grpId="0" nodeType="afterEffect">
                                  <p:stCondLst>
                                    <p:cond delay="50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750"/>
                            </p:stCondLst>
                            <p:childTnLst>
                              <p:par>
                                <p:cTn id="35" presetID="42" presetClass="entr" presetSubtype="0" fill="hold" grpId="0" nodeType="afterEffect">
                                  <p:stCondLst>
                                    <p:cond delay="50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1000"/>
                                        <p:tgtEl>
                                          <p:spTgt spid="2">
                                            <p:txEl>
                                              <p:pRg st="5" end="5"/>
                                            </p:txEl>
                                          </p:spTgt>
                                        </p:tgtEl>
                                      </p:cBhvr>
                                    </p:animEffect>
                                    <p:anim calcmode="lin" valueType="num">
                                      <p:cBhvr>
                                        <p:cTn id="3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250"/>
                            </p:stCondLst>
                            <p:childTnLst>
                              <p:par>
                                <p:cTn id="41" presetID="42" presetClass="entr" presetSubtype="0" fill="hold" grpId="0" nodeType="afterEffect">
                                  <p:stCondLst>
                                    <p:cond delay="50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bldLvl="3"/>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57551" y="2564904"/>
            <a:ext cx="3996444" cy="646331"/>
          </a:xfrm>
          <a:prstGeom prst="rect">
            <a:avLst/>
          </a:prstGeom>
          <a:noFill/>
        </p:spPr>
        <p:txBody>
          <a:bodyPr wrap="square" rtlCol="0">
            <a:spAutoFit/>
          </a:bodyPr>
          <a:lstStyle/>
          <a:p>
            <a:r>
              <a:rPr lang="en-GB" dirty="0" smtClean="0">
                <a:solidFill>
                  <a:schemeClr val="accent6">
                    <a:lumMod val="40000"/>
                    <a:lumOff val="60000"/>
                  </a:schemeClr>
                </a:solidFill>
              </a:rPr>
              <a:t>To the Matronae</a:t>
            </a:r>
            <a:br>
              <a:rPr lang="en-GB" dirty="0" smtClean="0">
                <a:solidFill>
                  <a:schemeClr val="accent6">
                    <a:lumMod val="40000"/>
                    <a:lumOff val="60000"/>
                  </a:schemeClr>
                </a:solidFill>
              </a:rPr>
            </a:br>
            <a:r>
              <a:rPr lang="en-GB" dirty="0" err="1" smtClean="0">
                <a:solidFill>
                  <a:schemeClr val="accent6">
                    <a:lumMod val="40000"/>
                    <a:lumOff val="60000"/>
                  </a:schemeClr>
                </a:solidFill>
              </a:rPr>
              <a:t>Aufaniae</a:t>
            </a:r>
            <a:endParaRPr lang="en-GB" dirty="0">
              <a:solidFill>
                <a:schemeClr val="accent6">
                  <a:lumMod val="40000"/>
                  <a:lumOff val="60000"/>
                </a:schemeClr>
              </a:solidFill>
            </a:endParaRPr>
          </a:p>
        </p:txBody>
      </p:sp>
      <p:sp>
        <p:nvSpPr>
          <p:cNvPr id="5" name="TextBox 4"/>
          <p:cNvSpPr txBox="1"/>
          <p:nvPr/>
        </p:nvSpPr>
        <p:spPr>
          <a:xfrm>
            <a:off x="4860032" y="3376340"/>
            <a:ext cx="3996444" cy="892552"/>
          </a:xfrm>
          <a:prstGeom prst="rect">
            <a:avLst/>
          </a:prstGeom>
          <a:noFill/>
        </p:spPr>
        <p:txBody>
          <a:bodyPr wrap="square" rtlCol="0">
            <a:spAutoFit/>
          </a:bodyPr>
          <a:lstStyle/>
          <a:p>
            <a:r>
              <a:rPr lang="en-GB" dirty="0" smtClean="0">
                <a:solidFill>
                  <a:schemeClr val="accent6">
                    <a:lumMod val="60000"/>
                    <a:lumOff val="40000"/>
                  </a:schemeClr>
                </a:solidFill>
              </a:rPr>
              <a:t>Quintus </a:t>
            </a:r>
            <a:r>
              <a:rPr lang="en-GB" dirty="0" err="1" smtClean="0">
                <a:solidFill>
                  <a:schemeClr val="accent6">
                    <a:lumMod val="60000"/>
                    <a:lumOff val="40000"/>
                  </a:schemeClr>
                </a:solidFill>
              </a:rPr>
              <a:t>Vettius</a:t>
            </a:r>
            <a:r>
              <a:rPr lang="en-GB" dirty="0" smtClean="0">
                <a:solidFill>
                  <a:schemeClr val="accent6">
                    <a:lumMod val="60000"/>
                    <a:lumOff val="40000"/>
                  </a:schemeClr>
                </a:solidFill>
              </a:rPr>
              <a:t> Severus</a:t>
            </a:r>
            <a:br>
              <a:rPr lang="en-GB" dirty="0" smtClean="0">
                <a:solidFill>
                  <a:schemeClr val="accent6">
                    <a:lumMod val="60000"/>
                    <a:lumOff val="40000"/>
                  </a:schemeClr>
                </a:solidFill>
              </a:rPr>
            </a:br>
            <a:r>
              <a:rPr lang="en-GB" dirty="0" smtClean="0">
                <a:solidFill>
                  <a:schemeClr val="accent6">
                    <a:lumMod val="60000"/>
                    <a:lumOff val="40000"/>
                  </a:schemeClr>
                </a:solidFill>
              </a:rPr>
              <a:t>quaestor of </a:t>
            </a:r>
            <a:r>
              <a:rPr lang="en-GB" dirty="0" smtClean="0">
                <a:solidFill>
                  <a:schemeClr val="accent6">
                    <a:lumMod val="60000"/>
                    <a:lumOff val="40000"/>
                  </a:schemeClr>
                </a:solidFill>
              </a:rPr>
              <a:t>CCAA</a:t>
            </a:r>
            <a:r>
              <a:rPr lang="en-GB" i="1" dirty="0" smtClean="0">
                <a:solidFill>
                  <a:schemeClr val="accent6">
                    <a:lumMod val="60000"/>
                    <a:lumOff val="40000"/>
                  </a:schemeClr>
                </a:solidFill>
              </a:rPr>
              <a:t/>
            </a:r>
            <a:br>
              <a:rPr lang="en-GB" i="1" dirty="0" smtClean="0">
                <a:solidFill>
                  <a:schemeClr val="accent6">
                    <a:lumMod val="60000"/>
                    <a:lumOff val="40000"/>
                  </a:schemeClr>
                </a:solidFill>
              </a:rPr>
            </a:br>
            <a:r>
              <a:rPr lang="en-GB" sz="1400" i="1" dirty="0" smtClean="0">
                <a:solidFill>
                  <a:schemeClr val="accent6">
                    <a:lumMod val="60000"/>
                    <a:lumOff val="40000"/>
                  </a:schemeClr>
                </a:solidFill>
              </a:rPr>
              <a:t>(=</a:t>
            </a:r>
            <a:r>
              <a:rPr lang="de-DE" sz="1400" i="1" dirty="0" smtClean="0">
                <a:solidFill>
                  <a:schemeClr val="accent6">
                    <a:lumMod val="60000"/>
                    <a:lumOff val="40000"/>
                  </a:schemeClr>
                </a:solidFill>
              </a:rPr>
              <a:t>Colonia Claudia Ara Agrippinensium)</a:t>
            </a:r>
            <a:endParaRPr lang="de-DE" i="1" dirty="0" smtClean="0">
              <a:solidFill>
                <a:schemeClr val="accent6">
                  <a:lumMod val="60000"/>
                  <a:lumOff val="40000"/>
                </a:schemeClr>
              </a:solidFill>
            </a:endParaRPr>
          </a:p>
        </p:txBody>
      </p:sp>
      <p:sp>
        <p:nvSpPr>
          <p:cNvPr id="6" name="TextBox 5"/>
          <p:cNvSpPr txBox="1"/>
          <p:nvPr/>
        </p:nvSpPr>
        <p:spPr>
          <a:xfrm>
            <a:off x="4932040" y="4403517"/>
            <a:ext cx="3996444" cy="646331"/>
          </a:xfrm>
          <a:prstGeom prst="rect">
            <a:avLst/>
          </a:prstGeom>
          <a:noFill/>
        </p:spPr>
        <p:txBody>
          <a:bodyPr wrap="square" rtlCol="0">
            <a:spAutoFit/>
          </a:bodyPr>
          <a:lstStyle/>
          <a:p>
            <a:r>
              <a:rPr lang="en-GB" dirty="0" smtClean="0">
                <a:solidFill>
                  <a:schemeClr val="accent6">
                    <a:lumMod val="40000"/>
                    <a:lumOff val="60000"/>
                  </a:schemeClr>
                </a:solidFill>
              </a:rPr>
              <a:t>willingly and </a:t>
            </a:r>
            <a:r>
              <a:rPr lang="en-GB" dirty="0" smtClean="0">
                <a:solidFill>
                  <a:schemeClr val="accent6">
                    <a:lumMod val="40000"/>
                    <a:lumOff val="60000"/>
                  </a:schemeClr>
                </a:solidFill>
              </a:rPr>
              <a:t>deservedly</a:t>
            </a:r>
            <a:br>
              <a:rPr lang="en-GB" dirty="0" smtClean="0">
                <a:solidFill>
                  <a:schemeClr val="accent6">
                    <a:lumMod val="40000"/>
                    <a:lumOff val="60000"/>
                  </a:schemeClr>
                </a:solidFill>
              </a:rPr>
            </a:br>
            <a:r>
              <a:rPr lang="en-GB" dirty="0" smtClean="0">
                <a:solidFill>
                  <a:schemeClr val="accent6">
                    <a:lumMod val="40000"/>
                    <a:lumOff val="60000"/>
                  </a:schemeClr>
                </a:solidFill>
              </a:rPr>
              <a:t>fulfilled </a:t>
            </a:r>
            <a:r>
              <a:rPr lang="en-GB" dirty="0" smtClean="0">
                <a:solidFill>
                  <a:schemeClr val="accent6">
                    <a:lumMod val="40000"/>
                    <a:lumOff val="60000"/>
                  </a:schemeClr>
                </a:solidFill>
              </a:rPr>
              <a:t>his </a:t>
            </a:r>
            <a:r>
              <a:rPr lang="en-GB" dirty="0" smtClean="0">
                <a:solidFill>
                  <a:schemeClr val="accent6">
                    <a:lumMod val="40000"/>
                    <a:lumOff val="60000"/>
                  </a:schemeClr>
                </a:solidFill>
              </a:rPr>
              <a:t>vow </a:t>
            </a:r>
            <a:r>
              <a:rPr lang="en-GB" i="1" dirty="0" smtClean="0">
                <a:solidFill>
                  <a:schemeClr val="accent6">
                    <a:lumMod val="40000"/>
                    <a:lumOff val="60000"/>
                  </a:schemeClr>
                </a:solidFill>
              </a:rPr>
              <a:t>(</a:t>
            </a:r>
            <a:r>
              <a:rPr lang="en-GB" i="1" dirty="0" err="1" smtClean="0">
                <a:solidFill>
                  <a:schemeClr val="accent6">
                    <a:lumMod val="40000"/>
                    <a:lumOff val="60000"/>
                  </a:schemeClr>
                </a:solidFill>
              </a:rPr>
              <a:t>votum</a:t>
            </a:r>
            <a:r>
              <a:rPr lang="en-GB" i="1" dirty="0" smtClean="0">
                <a:solidFill>
                  <a:schemeClr val="accent6">
                    <a:lumMod val="40000"/>
                    <a:lumOff val="60000"/>
                  </a:schemeClr>
                </a:solidFill>
              </a:rPr>
              <a:t>).</a:t>
            </a:r>
            <a:endParaRPr lang="en-GB" i="1" dirty="0">
              <a:solidFill>
                <a:schemeClr val="accent6">
                  <a:lumMod val="40000"/>
                  <a:lumOff val="60000"/>
                </a:schemeClr>
              </a:solidFill>
            </a:endParaRPr>
          </a:p>
        </p:txBody>
      </p:sp>
      <p:pic>
        <p:nvPicPr>
          <p:cNvPr id="7" name="Picture 2" descr="http://www2.rgzm.de/Transformation/Deutschland/GrabbautenGermaniaInferiorSued/jpg_800/5BonnAltarderMatronaeAufaniaeEckKoeln2004335.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519" b="96641" l="6375" r="93250">
                        <a14:foregroundMark x1="46500" y1="4954" x2="46500" y2="4954"/>
                        <a14:foregroundMark x1="80625" y1="11671" x2="80625" y2="11671"/>
                        <a14:foregroundMark x1="85000" y1="12175" x2="85000" y2="12175"/>
                        <a14:foregroundMark x1="86375" y1="23762" x2="86375" y2="23762"/>
                        <a14:foregroundMark x1="54500" y1="8060" x2="54500" y2="8060"/>
                        <a14:foregroundMark x1="81375" y1="10495" x2="81375" y2="10495"/>
                        <a14:foregroundMark x1="65625" y1="72712" x2="65625" y2="72712"/>
                        <a14:foregroundMark x1="52250" y1="84719" x2="52250" y2="84719"/>
                        <a14:foregroundMark x1="45500" y1="70529" x2="45500" y2="70529"/>
                        <a14:foregroundMark x1="33625" y1="93955" x2="33625" y2="93955"/>
                        <a14:foregroundMark x1="61250" y1="97061" x2="61250" y2="97061"/>
                        <a14:foregroundMark x1="91375" y1="76071" x2="91375" y2="76071"/>
                        <a14:foregroundMark x1="84250" y1="68094" x2="84250" y2="68094"/>
                        <a14:foregroundMark x1="88500" y1="62804" x2="88500" y2="62804"/>
                        <a14:foregroundMark x1="93250" y1="61377" x2="93250" y2="61377"/>
                        <a14:foregroundMark x1="6375" y1="88833" x2="6375" y2="88833"/>
                        <a14:foregroundMark x1="21125" y1="6633" x2="21125" y2="6633"/>
                        <a14:foregroundMark x1="17875" y1="3694" x2="17875" y2="3694"/>
                        <a14:foregroundMark x1="53000" y1="2519" x2="53000" y2="2519"/>
                      </a14:backgroundRemoval>
                    </a14:imgEffect>
                  </a14:imgLayer>
                </a14:imgProps>
              </a:ext>
              <a:ext uri="{28A0092B-C50C-407E-A947-70E740481C1C}">
                <a14:useLocalDpi xmlns:a14="http://schemas.microsoft.com/office/drawing/2010/main" val="0"/>
              </a:ext>
            </a:extLst>
          </a:blip>
          <a:srcRect/>
          <a:stretch>
            <a:fillRect/>
          </a:stretch>
        </p:blipFill>
        <p:spPr bwMode="auto">
          <a:xfrm>
            <a:off x="16061" y="116632"/>
            <a:ext cx="4341490" cy="6460303"/>
          </a:xfrm>
          <a:prstGeom prst="rect">
            <a:avLst/>
          </a:prstGeom>
          <a:noFill/>
          <a:extLst>
            <a:ext uri="{909E8E84-426E-40DD-AFC4-6F175D3DCCD1}">
              <a14:hiddenFill xmlns:a14="http://schemas.microsoft.com/office/drawing/2010/main">
                <a:solidFill>
                  <a:srgbClr val="FFFFFF"/>
                </a:solidFill>
              </a14:hiddenFill>
            </a:ext>
          </a:extLst>
        </p:spPr>
      </p:pic>
      <p:sp>
        <p:nvSpPr>
          <p:cNvPr id="8" name="Title 2"/>
          <p:cNvSpPr>
            <a:spLocks noGrp="1"/>
          </p:cNvSpPr>
          <p:nvPr>
            <p:ph type="title"/>
          </p:nvPr>
        </p:nvSpPr>
        <p:spPr>
          <a:xfrm>
            <a:off x="179512" y="4876800"/>
            <a:ext cx="8964488" cy="914400"/>
          </a:xfrm>
        </p:spPr>
        <p:txBody>
          <a:bodyPr/>
          <a:lstStyle/>
          <a:p>
            <a:r>
              <a:rPr lang="de-DE" dirty="0" smtClean="0"/>
              <a:t>The basics: sources, concepts</a:t>
            </a:r>
            <a:endParaRPr lang="de-DE" dirty="0"/>
          </a:p>
        </p:txBody>
      </p:sp>
    </p:spTree>
    <p:extLst>
      <p:ext uri="{BB962C8B-B14F-4D97-AF65-F5344CB8AC3E}">
        <p14:creationId xmlns:p14="http://schemas.microsoft.com/office/powerpoint/2010/main" val="10015936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BEBA8EAE-BF5A-486C-A8C5-ECC9F3942E4B}">
                <a14:imgProps xmlns:a14="http://schemas.microsoft.com/office/drawing/2010/main">
                  <a14:imgLayer r:embed="rId3">
                    <a14:imgEffect>
                      <a14:backgroundRemoval t="4788" b="97538" l="4668" r="89958">
                        <a14:foregroundMark x1="48515" y1="4788" x2="48515" y2="4788"/>
                        <a14:foregroundMark x1="38190" y1="16553" x2="38190" y2="16553"/>
                        <a14:foregroundMark x1="4809" y1="41587" x2="4809" y2="41587"/>
                        <a14:foregroundMark x1="14427" y1="77291" x2="14427" y2="77291"/>
                        <a14:foregroundMark x1="16973" y1="93844" x2="16973" y2="93844"/>
                        <a14:foregroundMark x1="54173" y1="97538" x2="54173" y2="97538"/>
                        <a14:foregroundMark x1="87270" y1="87962" x2="87270" y2="87962"/>
                      </a14:backgroundRemoval>
                    </a14:imgEffect>
                  </a14:imgLayer>
                </a14:imgProps>
              </a:ext>
              <a:ext uri="{28A0092B-C50C-407E-A947-70E740481C1C}">
                <a14:useLocalDpi xmlns:a14="http://schemas.microsoft.com/office/drawing/2010/main" val="0"/>
              </a:ext>
            </a:extLst>
          </a:blip>
          <a:stretch>
            <a:fillRect/>
          </a:stretch>
        </p:blipFill>
        <p:spPr>
          <a:xfrm>
            <a:off x="4167238" y="1"/>
            <a:ext cx="4455318" cy="4606560"/>
          </a:xfrm>
          <a:prstGeom prst="rect">
            <a:avLst/>
          </a:prstGeom>
        </p:spPr>
      </p:pic>
      <p:pic>
        <p:nvPicPr>
          <p:cNvPr id="4" name="Picture 2" descr="http://www2.rgzm.de/Transformation/Deutschland/GrabbautenGermaniaInferiorSued/jpg_800/5BonnAltarderMatronaeAufaniaeEckKoeln2004335.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2519" b="96641" l="6375" r="93250">
                        <a14:foregroundMark x1="46500" y1="4954" x2="46500" y2="4954"/>
                        <a14:foregroundMark x1="80625" y1="11671" x2="80625" y2="11671"/>
                        <a14:foregroundMark x1="85000" y1="12175" x2="85000" y2="12175"/>
                        <a14:foregroundMark x1="86375" y1="23762" x2="86375" y2="23762"/>
                        <a14:foregroundMark x1="54500" y1="8060" x2="54500" y2="8060"/>
                        <a14:foregroundMark x1="81375" y1="10495" x2="81375" y2="10495"/>
                        <a14:foregroundMark x1="65625" y1="72712" x2="65625" y2="72712"/>
                        <a14:foregroundMark x1="52250" y1="84719" x2="52250" y2="84719"/>
                        <a14:foregroundMark x1="45500" y1="70529" x2="45500" y2="70529"/>
                        <a14:foregroundMark x1="33625" y1="93955" x2="33625" y2="93955"/>
                        <a14:foregroundMark x1="61250" y1="97061" x2="61250" y2="97061"/>
                        <a14:foregroundMark x1="91375" y1="76071" x2="91375" y2="76071"/>
                        <a14:foregroundMark x1="84250" y1="68094" x2="84250" y2="68094"/>
                        <a14:foregroundMark x1="88500" y1="62804" x2="88500" y2="62804"/>
                        <a14:foregroundMark x1="93250" y1="61377" x2="93250" y2="61377"/>
                        <a14:foregroundMark x1="6375" y1="88833" x2="6375" y2="88833"/>
                        <a14:foregroundMark x1="21125" y1="6633" x2="21125" y2="6633"/>
                        <a14:foregroundMark x1="17875" y1="3694" x2="17875" y2="3694"/>
                        <a14:foregroundMark x1="53000" y1="2519" x2="53000" y2="2519"/>
                      </a14:backgroundRemoval>
                    </a14:imgEffect>
                  </a14:imgLayer>
                </a14:imgProps>
              </a:ext>
              <a:ext uri="{28A0092B-C50C-407E-A947-70E740481C1C}">
                <a14:useLocalDpi xmlns:a14="http://schemas.microsoft.com/office/drawing/2010/main" val="0"/>
              </a:ext>
            </a:extLst>
          </a:blip>
          <a:srcRect/>
          <a:stretch>
            <a:fillRect/>
          </a:stretch>
        </p:blipFill>
        <p:spPr bwMode="auto">
          <a:xfrm>
            <a:off x="16061" y="116632"/>
            <a:ext cx="4341490" cy="646030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a:spLocks noGrp="1"/>
          </p:cNvSpPr>
          <p:nvPr>
            <p:ph idx="1"/>
          </p:nvPr>
        </p:nvSpPr>
        <p:spPr>
          <a:xfrm>
            <a:off x="2843808" y="72009"/>
            <a:ext cx="6108352" cy="764703"/>
          </a:xfrm>
        </p:spPr>
        <p:txBody>
          <a:bodyPr>
            <a:normAutofit lnSpcReduction="10000"/>
          </a:bodyPr>
          <a:lstStyle/>
          <a:p>
            <a:pPr algn="r"/>
            <a:r>
              <a:rPr lang="de-DE" dirty="0" smtClean="0">
                <a:solidFill>
                  <a:schemeClr val="accent2">
                    <a:lumMod val="20000"/>
                    <a:lumOff val="80000"/>
                  </a:schemeClr>
                </a:solidFill>
              </a:rPr>
              <a:t>Parallels... across Celtic-speaking provinces?</a:t>
            </a:r>
          </a:p>
          <a:p>
            <a:pPr algn="r"/>
            <a:r>
              <a:rPr lang="de-DE" dirty="0" smtClean="0">
                <a:solidFill>
                  <a:schemeClr val="accent2">
                    <a:lumMod val="20000"/>
                    <a:lumOff val="80000"/>
                  </a:schemeClr>
                </a:solidFill>
              </a:rPr>
              <a:t>E.g., the </a:t>
            </a:r>
            <a:r>
              <a:rPr lang="de-DE" i="1" dirty="0" smtClean="0">
                <a:solidFill>
                  <a:schemeClr val="accent2">
                    <a:lumMod val="20000"/>
                    <a:lumOff val="80000"/>
                  </a:schemeClr>
                </a:solidFill>
              </a:rPr>
              <a:t>matres, matronae</a:t>
            </a:r>
            <a:endParaRPr lang="de-DE" dirty="0">
              <a:solidFill>
                <a:schemeClr val="accent2">
                  <a:lumMod val="20000"/>
                  <a:lumOff val="80000"/>
                </a:schemeClr>
              </a:solidFill>
            </a:endParaRPr>
          </a:p>
        </p:txBody>
      </p:sp>
      <p:sp>
        <p:nvSpPr>
          <p:cNvPr id="6" name="Title 2"/>
          <p:cNvSpPr>
            <a:spLocks noGrp="1"/>
          </p:cNvSpPr>
          <p:nvPr>
            <p:ph type="title"/>
          </p:nvPr>
        </p:nvSpPr>
        <p:spPr>
          <a:xfrm>
            <a:off x="179512" y="4876800"/>
            <a:ext cx="8964488" cy="914400"/>
          </a:xfrm>
        </p:spPr>
        <p:txBody>
          <a:bodyPr/>
          <a:lstStyle/>
          <a:p>
            <a:r>
              <a:rPr lang="de-DE" dirty="0" smtClean="0"/>
              <a:t>The basics: sources, concepts</a:t>
            </a:r>
            <a:endParaRPr lang="de-DE" dirty="0"/>
          </a:p>
        </p:txBody>
      </p:sp>
      <p:sp>
        <p:nvSpPr>
          <p:cNvPr id="8" name="TextBox 7"/>
          <p:cNvSpPr txBox="1"/>
          <p:nvPr/>
        </p:nvSpPr>
        <p:spPr>
          <a:xfrm rot="16200000">
            <a:off x="3207654" y="3270743"/>
            <a:ext cx="2304256" cy="369332"/>
          </a:xfrm>
          <a:prstGeom prst="rect">
            <a:avLst/>
          </a:prstGeom>
          <a:noFill/>
        </p:spPr>
        <p:txBody>
          <a:bodyPr wrap="square" rtlCol="0">
            <a:spAutoFit/>
          </a:bodyPr>
          <a:lstStyle/>
          <a:p>
            <a:pPr algn="r"/>
            <a:r>
              <a:rPr lang="en-GB" dirty="0" smtClean="0">
                <a:solidFill>
                  <a:schemeClr val="accent6">
                    <a:lumMod val="40000"/>
                    <a:lumOff val="60000"/>
                  </a:schemeClr>
                </a:solidFill>
              </a:rPr>
              <a:t>Cirencester</a:t>
            </a:r>
            <a:endParaRPr lang="en-GB" dirty="0">
              <a:solidFill>
                <a:schemeClr val="accent6">
                  <a:lumMod val="40000"/>
                  <a:lumOff val="60000"/>
                </a:schemeClr>
              </a:solidFill>
            </a:endParaRPr>
          </a:p>
        </p:txBody>
      </p:sp>
      <p:sp>
        <p:nvSpPr>
          <p:cNvPr id="9" name="TextBox 8"/>
          <p:cNvSpPr txBox="1"/>
          <p:nvPr/>
        </p:nvSpPr>
        <p:spPr>
          <a:xfrm>
            <a:off x="4529078" y="4252618"/>
            <a:ext cx="4335935" cy="707886"/>
          </a:xfrm>
          <a:prstGeom prst="rect">
            <a:avLst/>
          </a:prstGeom>
          <a:noFill/>
        </p:spPr>
        <p:txBody>
          <a:bodyPr wrap="square" rtlCol="0">
            <a:spAutoFit/>
          </a:bodyPr>
          <a:lstStyle/>
          <a:p>
            <a:pPr algn="r"/>
            <a:r>
              <a:rPr lang="en-GB" sz="2000" dirty="0" smtClean="0">
                <a:solidFill>
                  <a:schemeClr val="accent2">
                    <a:lumMod val="20000"/>
                    <a:lumOff val="80000"/>
                  </a:schemeClr>
                </a:solidFill>
                <a:effectLst>
                  <a:outerShdw blurRad="38100" dist="38100" dir="2700000" algn="tl">
                    <a:srgbClr val="000000">
                      <a:alpha val="43137"/>
                    </a:srgbClr>
                  </a:outerShdw>
                </a:effectLst>
              </a:rPr>
              <a:t>Parallels </a:t>
            </a:r>
            <a:br>
              <a:rPr lang="en-GB" sz="2000" dirty="0" smtClean="0">
                <a:solidFill>
                  <a:schemeClr val="accent2">
                    <a:lumMod val="20000"/>
                    <a:lumOff val="80000"/>
                  </a:schemeClr>
                </a:solidFill>
                <a:effectLst>
                  <a:outerShdw blurRad="38100" dist="38100" dir="2700000" algn="tl">
                    <a:srgbClr val="000000">
                      <a:alpha val="43137"/>
                    </a:srgbClr>
                  </a:outerShdw>
                </a:effectLst>
              </a:rPr>
            </a:br>
            <a:r>
              <a:rPr lang="en-GB" sz="2000" dirty="0" smtClean="0">
                <a:solidFill>
                  <a:schemeClr val="accent2">
                    <a:lumMod val="20000"/>
                    <a:lumOff val="80000"/>
                  </a:schemeClr>
                </a:solidFill>
                <a:effectLst>
                  <a:outerShdw blurRad="38100" dist="38100" dir="2700000" algn="tl">
                    <a:srgbClr val="000000">
                      <a:alpha val="43137"/>
                    </a:srgbClr>
                  </a:outerShdw>
                </a:effectLst>
              </a:rPr>
              <a:t>– a sign of a common </a:t>
            </a:r>
            <a:r>
              <a:rPr lang="en-GB" sz="2000" dirty="0" smtClean="0">
                <a:solidFill>
                  <a:schemeClr val="accent2">
                    <a:lumMod val="20000"/>
                    <a:lumOff val="80000"/>
                  </a:schemeClr>
                </a:solidFill>
                <a:effectLst>
                  <a:outerShdw blurRad="38100" dist="38100" dir="2700000" algn="tl">
                    <a:srgbClr val="000000">
                      <a:alpha val="43137"/>
                    </a:srgbClr>
                  </a:outerShdw>
                </a:effectLst>
              </a:rPr>
              <a:t>‘religion’ </a:t>
            </a:r>
            <a:r>
              <a:rPr lang="en-GB" sz="2000" dirty="0" smtClean="0">
                <a:solidFill>
                  <a:schemeClr val="accent2">
                    <a:lumMod val="20000"/>
                    <a:lumOff val="80000"/>
                  </a:schemeClr>
                </a:solidFill>
                <a:effectLst>
                  <a:outerShdw blurRad="38100" dist="38100" dir="2700000" algn="tl">
                    <a:srgbClr val="000000">
                      <a:alpha val="43137"/>
                    </a:srgbClr>
                  </a:outerShdw>
                </a:effectLst>
              </a:rPr>
              <a:t>?</a:t>
            </a:r>
            <a:endParaRPr lang="en-GB" sz="2000" dirty="0">
              <a:solidFill>
                <a:schemeClr val="accent2">
                  <a:lumMod val="20000"/>
                  <a:lumOff val="80000"/>
                </a:schemeClr>
              </a:solidFill>
              <a:effectLst>
                <a:outerShdw blurRad="38100" dist="38100" dir="2700000" algn="tl">
                  <a:srgbClr val="000000">
                    <a:alpha val="43137"/>
                  </a:srgbClr>
                </a:outerShdw>
              </a:effectLst>
            </a:endParaRPr>
          </a:p>
        </p:txBody>
      </p:sp>
      <p:sp>
        <p:nvSpPr>
          <p:cNvPr id="10" name="TextBox 9"/>
          <p:cNvSpPr txBox="1"/>
          <p:nvPr/>
        </p:nvSpPr>
        <p:spPr>
          <a:xfrm rot="16200000">
            <a:off x="-909863" y="2004681"/>
            <a:ext cx="2304256" cy="369332"/>
          </a:xfrm>
          <a:prstGeom prst="rect">
            <a:avLst/>
          </a:prstGeom>
          <a:noFill/>
        </p:spPr>
        <p:txBody>
          <a:bodyPr wrap="square" rtlCol="0">
            <a:spAutoFit/>
          </a:bodyPr>
          <a:lstStyle/>
          <a:p>
            <a:pPr algn="r"/>
            <a:r>
              <a:rPr lang="en-GB" dirty="0" smtClean="0">
                <a:solidFill>
                  <a:schemeClr val="accent6">
                    <a:lumMod val="40000"/>
                    <a:lumOff val="60000"/>
                  </a:schemeClr>
                </a:solidFill>
              </a:rPr>
              <a:t>Cologne / Bonn</a:t>
            </a:r>
            <a:endParaRPr lang="en-GB" dirty="0">
              <a:solidFill>
                <a:schemeClr val="accent6">
                  <a:lumMod val="40000"/>
                  <a:lumOff val="60000"/>
                </a:schemeClr>
              </a:solidFill>
            </a:endParaRPr>
          </a:p>
        </p:txBody>
      </p:sp>
    </p:spTree>
    <p:extLst>
      <p:ext uri="{BB962C8B-B14F-4D97-AF65-F5344CB8AC3E}">
        <p14:creationId xmlns:p14="http://schemas.microsoft.com/office/powerpoint/2010/main" val="15957001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bldLvl="3"/>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7" descr="http://db.edcs.eu/epigr/bilder/$RIB_00492.jpg"/>
          <p:cNvPicPr/>
          <p:nvPr/>
        </p:nvPicPr>
        <p:blipFill>
          <a:blip r:embed="rId2" cstate="print">
            <a:extLst>
              <a:ext uri="{BEBA8EAE-BF5A-486C-A8C5-ECC9F3942E4B}">
                <a14:imgProps xmlns:a14="http://schemas.microsoft.com/office/drawing/2010/main">
                  <a14:imgLayer r:embed="rId3">
                    <a14:imgEffect>
                      <a14:backgroundRemoval t="1229" b="98526" l="4500" r="95000">
                        <a14:foregroundMark x1="11000" y1="2948" x2="11000" y2="2948"/>
                        <a14:foregroundMark x1="32000" y1="1474" x2="32000" y2="1474"/>
                        <a14:foregroundMark x1="71000" y1="18919" x2="71000" y2="18919"/>
                        <a14:foregroundMark x1="86500" y1="15233" x2="86500" y2="15233"/>
                        <a14:foregroundMark x1="95000" y1="14742" x2="95000" y2="14742"/>
                        <a14:foregroundMark x1="83000" y1="71253" x2="83000" y2="71253"/>
                        <a14:foregroundMark x1="81500" y1="80835" x2="81500" y2="80835"/>
                        <a14:foregroundMark x1="72500" y1="88698" x2="72500" y2="88698"/>
                        <a14:foregroundMark x1="42000" y1="87224" x2="41000" y2="86486"/>
                        <a14:foregroundMark x1="33000" y1="81327" x2="33000" y2="81327"/>
                        <a14:foregroundMark x1="20000" y1="74693" x2="20000" y2="74693"/>
                        <a14:foregroundMark x1="7000" y1="73219" x2="7000" y2="73219"/>
                        <a14:foregroundMark x1="4500" y1="60934" x2="4500" y2="60934"/>
                        <a14:foregroundMark x1="28000" y1="22359" x2="28000" y2="22359"/>
                        <a14:foregroundMark x1="21500" y1="14496" x2="21500" y2="14496"/>
                        <a14:foregroundMark x1="20000" y1="10074" x2="20000" y2="10074"/>
                        <a14:foregroundMark x1="14000" y1="10319" x2="14000" y2="10319"/>
                        <a14:foregroundMark x1="8500" y1="12285" x2="8500" y2="12285"/>
                        <a14:foregroundMark x1="38000" y1="75430" x2="38000" y2="75430"/>
                        <a14:foregroundMark x1="47500" y1="80835" x2="47500" y2="80835"/>
                        <a14:foregroundMark x1="48000" y1="81081" x2="49500" y2="81818"/>
                        <a14:foregroundMark x1="54000" y1="83784" x2="55000" y2="84029"/>
                        <a14:foregroundMark x1="57000" y1="84521" x2="57000" y2="85258"/>
                        <a14:foregroundMark x1="57000" y1="85504" x2="57000" y2="85504"/>
                        <a14:foregroundMark x1="63500" y1="93366" x2="63500" y2="93366"/>
                        <a14:foregroundMark x1="66500" y1="95577" x2="66500" y2="95577"/>
                        <a14:foregroundMark x1="76500" y1="97052" x2="76500" y2="97052"/>
                        <a14:foregroundMark x1="22000" y1="98526" x2="22000" y2="98526"/>
                        <a14:foregroundMark x1="10000" y1="96806" x2="10000" y2="96806"/>
                        <a14:foregroundMark x1="34500" y1="97543" x2="34500" y2="97543"/>
                        <a14:foregroundMark x1="42500" y1="97052" x2="42500" y2="97052"/>
                        <a14:foregroundMark x1="90500" y1="60442" x2="90500" y2="60442"/>
                        <a14:foregroundMark x1="90000" y1="56511" x2="90000" y2="56511"/>
                        <a14:foregroundMark x1="89000" y1="54791" x2="88500" y2="53317"/>
                        <a14:foregroundMark x1="88000" y1="51597" x2="88000" y2="50614"/>
                        <a14:foregroundMark x1="88000" y1="50614" x2="88000" y2="50614"/>
                        <a14:foregroundMark x1="86500" y1="42506" x2="86500" y2="42015"/>
                        <a14:foregroundMark x1="86500" y1="41523" x2="86500" y2="39803"/>
                        <a14:foregroundMark x1="86500" y1="38821" x2="86500" y2="37838"/>
                        <a14:foregroundMark x1="86500" y1="36118" x2="86500" y2="35381"/>
                        <a14:foregroundMark x1="86500" y1="35381" x2="86500" y2="35381"/>
                        <a14:foregroundMark x1="86000" y1="28501" x2="86000" y2="26044"/>
                        <a14:foregroundMark x1="86000" y1="25553" x2="86000" y2="25553"/>
                        <a14:foregroundMark x1="86000" y1="24570" x2="86000" y2="23833"/>
                        <a14:foregroundMark x1="86000" y1="23833" x2="86000" y2="23833"/>
                        <a14:foregroundMark x1="83000" y1="10565" x2="83000" y2="10565"/>
                        <a14:foregroundMark x1="82000" y1="7125" x2="82000" y2="7125"/>
                        <a14:foregroundMark x1="81500" y1="6880" x2="81000" y2="5897"/>
                        <a14:foregroundMark x1="81000" y1="5897" x2="81000" y2="5897"/>
                        <a14:foregroundMark x1="86500" y1="3686" x2="86500" y2="3686"/>
                        <a14:foregroundMark x1="88500" y1="5651" x2="88500" y2="5651"/>
                        <a14:foregroundMark x1="89000" y1="6880" x2="89000" y2="6880"/>
                        <a14:foregroundMark x1="89500" y1="8354" x2="89500" y2="9091"/>
                        <a14:foregroundMark x1="89500" y1="9828" x2="89500" y2="10319"/>
                        <a14:foregroundMark x1="85000" y1="11548" x2="81500" y2="11548"/>
                        <a14:foregroundMark x1="68500" y1="8600" x2="66500" y2="7125"/>
                        <a14:foregroundMark x1="65500" y1="6880" x2="64000" y2="6143"/>
                        <a14:foregroundMark x1="62500" y1="5651" x2="62500" y2="5651"/>
                        <a14:foregroundMark x1="62500" y1="5405" x2="62500" y2="5405"/>
                        <a14:foregroundMark x1="58500" y1="4177" x2="53500" y2="2211"/>
                        <a14:foregroundMark x1="51500" y1="1966" x2="50500" y2="1966"/>
                        <a14:foregroundMark x1="48500" y1="1966" x2="45500" y2="2211"/>
                        <a14:foregroundMark x1="44000" y1="2457" x2="38000" y2="3686"/>
                        <a14:foregroundMark x1="36500" y1="3931" x2="34500" y2="3931"/>
                        <a14:foregroundMark x1="9000" y1="8600" x2="9000" y2="8600"/>
                        <a14:foregroundMark x1="12000" y1="16953" x2="12000" y2="17690"/>
                        <a14:foregroundMark x1="11000" y1="19165" x2="10500" y2="20393"/>
                        <a14:foregroundMark x1="9500" y1="21867" x2="9500" y2="22850"/>
                        <a14:foregroundMark x1="9500" y1="24570" x2="9500" y2="25307"/>
                        <a14:foregroundMark x1="10000" y1="26536" x2="10000" y2="28010"/>
                        <a14:foregroundMark x1="10000" y1="29975" x2="9500" y2="30467"/>
                        <a14:foregroundMark x1="9500" y1="30467" x2="9500" y2="30467"/>
                        <a14:foregroundMark x1="9500" y1="30467" x2="9500" y2="31941"/>
                        <a14:foregroundMark x1="7500" y1="35381" x2="7500" y2="35381"/>
                        <a14:foregroundMark x1="7500" y1="35381" x2="7500" y2="34644"/>
                        <a14:foregroundMark x1="7500" y1="34152" x2="7500" y2="34152"/>
                        <a14:foregroundMark x1="6000" y1="20393" x2="6000" y2="20393"/>
                        <a14:foregroundMark x1="6000" y1="20393" x2="6000" y2="20393"/>
                      </a14:backgroundRemoval>
                    </a14:imgEffect>
                  </a14:imgLayer>
                </a14:imgProps>
              </a:ext>
            </a:extLst>
          </a:blip>
          <a:srcRect/>
          <a:stretch>
            <a:fillRect/>
          </a:stretch>
        </p:blipFill>
        <p:spPr bwMode="auto">
          <a:xfrm>
            <a:off x="323528" y="260648"/>
            <a:ext cx="2880320" cy="4824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Subtitle 3"/>
          <p:cNvSpPr>
            <a:spLocks noGrp="1"/>
          </p:cNvSpPr>
          <p:nvPr>
            <p:ph type="subTitle" idx="1"/>
          </p:nvPr>
        </p:nvSpPr>
        <p:spPr/>
        <p:txBody>
          <a:bodyPr/>
          <a:lstStyle/>
          <a:p>
            <a:r>
              <a:rPr lang="en-GB" dirty="0" smtClean="0"/>
              <a:t>Quick guide to reading inscriptions</a:t>
            </a:r>
            <a:endParaRPr lang="en-GB" dirty="0"/>
          </a:p>
        </p:txBody>
      </p:sp>
      <p:sp>
        <p:nvSpPr>
          <p:cNvPr id="3" name="Title 2"/>
          <p:cNvSpPr>
            <a:spLocks noGrp="1"/>
          </p:cNvSpPr>
          <p:nvPr>
            <p:ph type="title"/>
          </p:nvPr>
        </p:nvSpPr>
        <p:spPr/>
        <p:txBody>
          <a:bodyPr/>
          <a:lstStyle/>
          <a:p>
            <a:r>
              <a:rPr lang="en-GB" dirty="0" smtClean="0"/>
              <a:t>Epigraphy</a:t>
            </a:r>
            <a:endParaRPr lang="en-GB" dirty="0"/>
          </a:p>
        </p:txBody>
      </p:sp>
    </p:spTree>
    <p:extLst>
      <p:ext uri="{BB962C8B-B14F-4D97-AF65-F5344CB8AC3E}">
        <p14:creationId xmlns:p14="http://schemas.microsoft.com/office/powerpoint/2010/main" val="2693731447"/>
      </p:ext>
    </p:extLst>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2" descr="C:\Dokumente und Einstellungen\Ralph\Eigene Dateien\Epigraphie et Romanisation\10 HAEUSSLER\Pictures\ILN-3 239 Accoro Lambesc.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6616" y="3560152"/>
            <a:ext cx="2099120" cy="316899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1"/>
          <p:cNvSpPr txBox="1">
            <a:spLocks/>
          </p:cNvSpPr>
          <p:nvPr/>
        </p:nvSpPr>
        <p:spPr>
          <a:xfrm>
            <a:off x="0" y="836712"/>
            <a:ext cx="7924800" cy="4104456"/>
          </a:xfrm>
          <a:prstGeom prst="rect">
            <a:avLst/>
          </a:prstGeom>
        </p:spPr>
        <p:txBody>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endParaRPr lang="en-GB" dirty="0"/>
          </a:p>
        </p:txBody>
      </p:sp>
      <p:sp>
        <p:nvSpPr>
          <p:cNvPr id="5" name="Text Box 5"/>
          <p:cNvSpPr txBox="1">
            <a:spLocks noChangeArrowheads="1"/>
          </p:cNvSpPr>
          <p:nvPr/>
        </p:nvSpPr>
        <p:spPr bwMode="auto">
          <a:xfrm>
            <a:off x="1981200" y="5517232"/>
            <a:ext cx="2895600" cy="1569660"/>
          </a:xfrm>
          <a:prstGeom prst="rect">
            <a:avLst/>
          </a:prstGeom>
          <a:solidFill>
            <a:srgbClr val="99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r>
              <a:rPr kumimoji="0" lang="en-US" altLang="en-US" sz="2400" dirty="0">
                <a:solidFill>
                  <a:schemeClr val="tx1"/>
                </a:solidFill>
              </a:rPr>
              <a:t/>
            </a:r>
            <a:br>
              <a:rPr kumimoji="0" lang="en-US" altLang="en-US" sz="2400" dirty="0">
                <a:solidFill>
                  <a:schemeClr val="tx1"/>
                </a:solidFill>
              </a:rPr>
            </a:br>
            <a:r>
              <a:rPr kumimoji="0" lang="en-US" altLang="en-US" sz="2400" dirty="0">
                <a:solidFill>
                  <a:schemeClr val="tx1"/>
                </a:solidFill>
              </a:rPr>
              <a:t>Can religion be “</a:t>
            </a:r>
            <a:r>
              <a:rPr kumimoji="0" lang="en-US" altLang="en-US" sz="2400" dirty="0" err="1">
                <a:solidFill>
                  <a:schemeClr val="tx1"/>
                </a:solidFill>
              </a:rPr>
              <a:t>Romanised</a:t>
            </a:r>
            <a:r>
              <a:rPr kumimoji="0" lang="en-US" altLang="en-US" sz="2400" dirty="0">
                <a:solidFill>
                  <a:schemeClr val="tx1"/>
                </a:solidFill>
              </a:rPr>
              <a:t>” </a:t>
            </a:r>
            <a:r>
              <a:rPr kumimoji="0" lang="en-US" altLang="en-US" sz="2400" dirty="0" smtClean="0">
                <a:solidFill>
                  <a:schemeClr val="tx1"/>
                </a:solidFill>
              </a:rPr>
              <a:t>?</a:t>
            </a:r>
          </a:p>
          <a:p>
            <a:pPr algn="ctr" eaLnBrk="0" hangingPunct="0"/>
            <a:endParaRPr kumimoji="0" lang="en-US" altLang="en-US" sz="2400" dirty="0">
              <a:solidFill>
                <a:schemeClr val="tx1"/>
              </a:solidFill>
            </a:endParaRPr>
          </a:p>
        </p:txBody>
      </p:sp>
      <p:pic>
        <p:nvPicPr>
          <p:cNvPr id="7" name="Picture 5" descr="C:\Dokumente und Einstellungen\Ralph\Eigene Dateien\CORPUS NARBONENSIS\Aix-en-Provence\ILN-3 190 Mars Belado  Tour d Aigues.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3844" b="99153" l="5413" r="96185">
                        <a14:foregroundMark x1="24933" y1="6840" x2="24933" y2="6840"/>
                        <a14:foregroundMark x1="21828" y1="3844" x2="21828" y2="3844"/>
                        <a14:foregroundMark x1="21828" y1="8339" x2="21828" y2="8339"/>
                        <a14:foregroundMark x1="14197" y1="17329" x2="14197" y2="17329"/>
                        <a14:foregroundMark x1="5590" y1="16221" x2="5590" y2="16221"/>
                        <a14:foregroundMark x1="58563" y1="19218" x2="58563" y2="19218"/>
                        <a14:foregroundMark x1="58563" y1="29642" x2="58563" y2="29642"/>
                        <a14:foregroundMark x1="55457" y1="94723" x2="55457" y2="94723"/>
                        <a14:foregroundMark x1="67169" y1="99218" x2="67169" y2="99218"/>
                        <a14:foregroundMark x1="33540" y1="31140" x2="33540" y2="31140"/>
                        <a14:foregroundMark x1="20319" y1="34137" x2="20319" y2="34137"/>
                        <a14:foregroundMark x1="15705" y1="37524" x2="15705" y2="37524"/>
                        <a14:foregroundMark x1="96185" y1="91010" x2="96185" y2="91010"/>
                      </a14:backgroundRemoval>
                    </a14:imgEffect>
                  </a14:imgLayer>
                </a14:imgProps>
              </a:ext>
              <a:ext uri="{28A0092B-C50C-407E-A947-70E740481C1C}">
                <a14:useLocalDpi xmlns:a14="http://schemas.microsoft.com/office/drawing/2010/main" val="0"/>
              </a:ext>
            </a:extLst>
          </a:blip>
          <a:srcRect/>
          <a:stretch>
            <a:fillRect/>
          </a:stretch>
        </p:blipFill>
        <p:spPr bwMode="auto">
          <a:xfrm>
            <a:off x="4860032" y="1052736"/>
            <a:ext cx="4176464" cy="5687922"/>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2"/>
          <p:cNvSpPr txBox="1">
            <a:spLocks noChangeArrowheads="1"/>
          </p:cNvSpPr>
          <p:nvPr/>
        </p:nvSpPr>
        <p:spPr bwMode="auto">
          <a:xfrm>
            <a:off x="96616" y="1531671"/>
            <a:ext cx="6203576" cy="21852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eaLnBrk="0" hangingPunct="0"/>
            <a:r>
              <a:rPr kumimoji="0" lang="de-DE" altLang="en-US" sz="2400" b="1" dirty="0" smtClean="0">
                <a:solidFill>
                  <a:schemeClr val="tx1"/>
                </a:solidFill>
              </a:rPr>
              <a:t>Stone inscriptions</a:t>
            </a:r>
          </a:p>
          <a:p>
            <a:pPr algn="l" eaLnBrk="0" hangingPunct="0"/>
            <a:endParaRPr kumimoji="0" lang="de-DE" altLang="en-US" sz="2000" u="sng" dirty="0" smtClean="0">
              <a:solidFill>
                <a:schemeClr val="tx1"/>
              </a:solidFill>
            </a:endParaRPr>
          </a:p>
          <a:p>
            <a:pPr algn="l" eaLnBrk="0" hangingPunct="0"/>
            <a:r>
              <a:rPr kumimoji="0" lang="de-DE" altLang="en-US" sz="2000" u="sng" dirty="0" smtClean="0">
                <a:solidFill>
                  <a:schemeClr val="accent6">
                    <a:lumMod val="40000"/>
                    <a:lumOff val="60000"/>
                  </a:schemeClr>
                </a:solidFill>
              </a:rPr>
              <a:t>'Conflation</a:t>
            </a:r>
            <a:r>
              <a:rPr kumimoji="0" lang="de-DE" altLang="en-US" sz="2000" u="sng" dirty="0">
                <a:solidFill>
                  <a:schemeClr val="accent6">
                    <a:lumMod val="40000"/>
                    <a:lumOff val="60000"/>
                  </a:schemeClr>
                </a:solidFill>
              </a:rPr>
              <a:t>'</a:t>
            </a:r>
            <a:r>
              <a:rPr kumimoji="0" lang="de-DE" altLang="en-US" sz="2000" dirty="0">
                <a:solidFill>
                  <a:schemeClr val="accent6">
                    <a:lumMod val="40000"/>
                    <a:lumOff val="60000"/>
                  </a:schemeClr>
                </a:solidFill>
              </a:rPr>
              <a:t> of Roman and </a:t>
            </a:r>
            <a:r>
              <a:rPr lang="de-DE" altLang="en-US" sz="2000" i="1" dirty="0" smtClean="0">
                <a:solidFill>
                  <a:schemeClr val="accent6">
                    <a:lumMod val="40000"/>
                    <a:lumOff val="60000"/>
                  </a:schemeClr>
                </a:solidFill>
              </a:rPr>
              <a:t>native</a:t>
            </a:r>
            <a:r>
              <a:rPr lang="de-DE" altLang="en-US" sz="2000" dirty="0" smtClean="0">
                <a:solidFill>
                  <a:schemeClr val="accent6">
                    <a:lumMod val="40000"/>
                    <a:lumOff val="60000"/>
                  </a:schemeClr>
                </a:solidFill>
              </a:rPr>
              <a:t> </a:t>
            </a:r>
            <a:r>
              <a:rPr kumimoji="0" lang="de-DE" altLang="en-US" sz="2000" dirty="0" smtClean="0">
                <a:solidFill>
                  <a:schemeClr val="accent6">
                    <a:lumMod val="40000"/>
                    <a:lumOff val="60000"/>
                  </a:schemeClr>
                </a:solidFill>
              </a:rPr>
              <a:t>deities </a:t>
            </a:r>
            <a:r>
              <a:rPr kumimoji="0" lang="de-DE" altLang="en-US" sz="2000" dirty="0">
                <a:solidFill>
                  <a:schemeClr val="accent6">
                    <a:lumMod val="40000"/>
                    <a:lumOff val="60000"/>
                  </a:schemeClr>
                </a:solidFill>
              </a:rPr>
              <a:t>?</a:t>
            </a:r>
          </a:p>
          <a:p>
            <a:pPr algn="l" eaLnBrk="0" hangingPunct="0"/>
            <a:r>
              <a:rPr kumimoji="0" lang="de-DE" altLang="en-US" dirty="0" smtClean="0">
                <a:solidFill>
                  <a:schemeClr val="accent6">
                    <a:lumMod val="40000"/>
                    <a:lumOff val="60000"/>
                  </a:schemeClr>
                </a:solidFill>
              </a:rPr>
              <a:t>	Jupiter </a:t>
            </a:r>
            <a:r>
              <a:rPr kumimoji="0" lang="de-DE" altLang="en-US" dirty="0">
                <a:solidFill>
                  <a:schemeClr val="accent6">
                    <a:lumMod val="40000"/>
                    <a:lumOff val="60000"/>
                  </a:schemeClr>
                </a:solidFill>
              </a:rPr>
              <a:t>= Taranis, Apollo = Grannos, etc.</a:t>
            </a:r>
          </a:p>
          <a:p>
            <a:pPr algn="l" eaLnBrk="0" hangingPunct="0"/>
            <a:r>
              <a:rPr kumimoji="0" lang="de-DE" altLang="en-US" dirty="0" smtClean="0">
                <a:solidFill>
                  <a:schemeClr val="accent6">
                    <a:lumMod val="40000"/>
                    <a:lumOff val="60000"/>
                  </a:schemeClr>
                </a:solidFill>
              </a:rPr>
              <a:t>	MARS </a:t>
            </a:r>
            <a:r>
              <a:rPr kumimoji="0" lang="de-DE" altLang="en-US" dirty="0">
                <a:solidFill>
                  <a:schemeClr val="accent6">
                    <a:lumMod val="40000"/>
                    <a:lumOff val="60000"/>
                  </a:schemeClr>
                </a:solidFill>
              </a:rPr>
              <a:t>BELADOS : Mars = Belados</a:t>
            </a:r>
          </a:p>
          <a:p>
            <a:pPr algn="l" eaLnBrk="0" hangingPunct="0"/>
            <a:r>
              <a:rPr kumimoji="0" lang="de-DE" altLang="en-US" dirty="0" smtClean="0">
                <a:solidFill>
                  <a:schemeClr val="accent6">
                    <a:lumMod val="40000"/>
                    <a:lumOff val="60000"/>
                  </a:schemeClr>
                </a:solidFill>
              </a:rPr>
              <a:t>	MARS </a:t>
            </a:r>
            <a:r>
              <a:rPr kumimoji="0" lang="de-DE" altLang="en-US" dirty="0">
                <a:solidFill>
                  <a:schemeClr val="accent6">
                    <a:lumMod val="40000"/>
                    <a:lumOff val="60000"/>
                  </a:schemeClr>
                </a:solidFill>
              </a:rPr>
              <a:t>DIVANNOS : Mars = Divannos</a:t>
            </a:r>
          </a:p>
          <a:p>
            <a:pPr algn="l" eaLnBrk="0" hangingPunct="0"/>
            <a:r>
              <a:rPr kumimoji="0" lang="de-DE" altLang="en-US" dirty="0" smtClean="0">
                <a:solidFill>
                  <a:schemeClr val="accent6">
                    <a:lumMod val="40000"/>
                    <a:lumOff val="60000"/>
                  </a:schemeClr>
                </a:solidFill>
              </a:rPr>
              <a:t>	and </a:t>
            </a:r>
            <a:r>
              <a:rPr kumimoji="0" lang="de-DE" altLang="en-US" dirty="0">
                <a:solidFill>
                  <a:schemeClr val="accent6">
                    <a:lumMod val="40000"/>
                    <a:lumOff val="60000"/>
                  </a:schemeClr>
                </a:solidFill>
              </a:rPr>
              <a:t>many more...</a:t>
            </a:r>
          </a:p>
        </p:txBody>
      </p:sp>
      <p:sp>
        <p:nvSpPr>
          <p:cNvPr id="9" name="Titel 1"/>
          <p:cNvSpPr txBox="1">
            <a:spLocks/>
          </p:cNvSpPr>
          <p:nvPr/>
        </p:nvSpPr>
        <p:spPr>
          <a:xfrm>
            <a:off x="457200" y="44624"/>
            <a:ext cx="7467600" cy="11430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Introduction to Epigraphy</a:t>
            </a:r>
            <a:endParaRPr lang="en-GB" dirty="0"/>
          </a:p>
        </p:txBody>
      </p:sp>
    </p:spTree>
    <p:extLst>
      <p:ext uri="{BB962C8B-B14F-4D97-AF65-F5344CB8AC3E}">
        <p14:creationId xmlns:p14="http://schemas.microsoft.com/office/powerpoint/2010/main" val="8595480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457200" y="44624"/>
            <a:ext cx="7467600" cy="1143000"/>
          </a:xfrm>
        </p:spPr>
        <p:txBody>
          <a:bodyPr/>
          <a:lstStyle/>
          <a:p>
            <a:r>
              <a:rPr lang="de-DE" dirty="0" err="1" smtClean="0"/>
              <a:t>Introduction</a:t>
            </a:r>
            <a:r>
              <a:rPr lang="de-DE" dirty="0" smtClean="0"/>
              <a:t> </a:t>
            </a:r>
            <a:r>
              <a:rPr lang="de-DE" dirty="0" err="1" smtClean="0"/>
              <a:t>to</a:t>
            </a:r>
            <a:r>
              <a:rPr lang="de-DE" dirty="0" smtClean="0"/>
              <a:t> </a:t>
            </a:r>
            <a:r>
              <a:rPr lang="de-DE" dirty="0" err="1" smtClean="0"/>
              <a:t>Epigraphy</a:t>
            </a:r>
            <a:endParaRPr lang="en-GB" dirty="0"/>
          </a:p>
        </p:txBody>
      </p:sp>
      <p:sp>
        <p:nvSpPr>
          <p:cNvPr id="5" name="Inhaltsplatzhalter 2"/>
          <p:cNvSpPr>
            <a:spLocks noGrp="1"/>
          </p:cNvSpPr>
          <p:nvPr>
            <p:ph idx="4294967295"/>
          </p:nvPr>
        </p:nvSpPr>
        <p:spPr>
          <a:xfrm>
            <a:off x="251520" y="1313459"/>
            <a:ext cx="7467600" cy="1900808"/>
          </a:xfrm>
          <a:prstGeom prst="rect">
            <a:avLst/>
          </a:prstGeom>
        </p:spPr>
        <p:txBody>
          <a:bodyPr/>
          <a:lstStyle/>
          <a:p>
            <a:r>
              <a:rPr lang="en-GB" dirty="0" smtClean="0"/>
              <a:t>Graffiti</a:t>
            </a:r>
          </a:p>
          <a:p>
            <a:r>
              <a:rPr lang="en-GB" dirty="0" smtClean="0"/>
              <a:t>Curse tablets / </a:t>
            </a:r>
            <a:r>
              <a:rPr lang="en-GB" i="1" dirty="0" err="1" smtClean="0"/>
              <a:t>defixiones</a:t>
            </a:r>
            <a:endParaRPr lang="en-GB" i="1" dirty="0" smtClean="0"/>
          </a:p>
          <a:p>
            <a:pPr lvl="1"/>
            <a:r>
              <a:rPr lang="en-GB" i="1" dirty="0" smtClean="0"/>
              <a:t>e.g. from Bath &amp; Uley</a:t>
            </a:r>
            <a:endParaRPr lang="en-GB" i="1" dirty="0"/>
          </a:p>
        </p:txBody>
      </p:sp>
      <p:pic>
        <p:nvPicPr>
          <p:cNvPr id="6" name="Picture 3"/>
          <p:cNvPicPr>
            <a:picLocks noChangeAspect="1" noChangeArrowheads="1"/>
          </p:cNvPicPr>
          <p:nvPr/>
        </p:nvPicPr>
        <p:blipFill>
          <a:blip r:embed="rId2" cstate="print"/>
          <a:srcRect/>
          <a:stretch>
            <a:fillRect/>
          </a:stretch>
        </p:blipFill>
        <p:spPr bwMode="auto">
          <a:xfrm>
            <a:off x="4139952" y="1340768"/>
            <a:ext cx="4897573" cy="4968552"/>
          </a:xfrm>
          <a:prstGeom prst="rect">
            <a:avLst/>
          </a:prstGeom>
          <a:noFill/>
          <a:ln w="9525">
            <a:noFill/>
            <a:miter lim="800000"/>
            <a:headEnd/>
            <a:tailEnd/>
          </a:ln>
        </p:spPr>
      </p:pic>
      <p:pic>
        <p:nvPicPr>
          <p:cNvPr id="9" name="Picture 4"/>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6431" b="93569" l="2889" r="96889">
                        <a14:foregroundMark x1="97111" y1="11254" x2="97111" y2="11254"/>
                        <a14:foregroundMark x1="24889" y1="6752" x2="24889" y2="6752"/>
                        <a14:foregroundMark x1="22889" y1="93569" x2="22889" y2="93569"/>
                      </a14:backgroundRemoval>
                    </a14:imgEffect>
                  </a14:imgLayer>
                </a14:imgProps>
              </a:ext>
            </a:extLst>
          </a:blip>
          <a:srcRect/>
          <a:stretch>
            <a:fillRect/>
          </a:stretch>
        </p:blipFill>
        <p:spPr bwMode="auto">
          <a:xfrm>
            <a:off x="21480" y="2636912"/>
            <a:ext cx="5730540" cy="3960440"/>
          </a:xfrm>
          <a:prstGeom prst="rect">
            <a:avLst/>
          </a:prstGeom>
          <a:noFill/>
          <a:ln w="9525">
            <a:noFill/>
            <a:miter lim="800000"/>
            <a:headEnd/>
            <a:tailEnd/>
          </a:ln>
        </p:spPr>
      </p:pic>
      <p:pic>
        <p:nvPicPr>
          <p:cNvPr id="8" name="Picture 2" descr="C:\Eigene Dateien\TEACHING MATERIAL\EINFÜHRUNG ALTE GESCHICHTE\Epigraphik\lead tablet 91-1 drawing.TIF"/>
          <p:cNvPicPr>
            <a:picLocks noChangeAspect="1" noChangeArrowheads="1"/>
          </p:cNvPicPr>
          <p:nvPr/>
        </p:nvPicPr>
        <p:blipFill>
          <a:blip r:embed="rId5" cstate="print">
            <a:duotone>
              <a:prstClr val="black"/>
              <a:srgbClr val="D9C3A5">
                <a:tint val="50000"/>
                <a:satMod val="180000"/>
              </a:srgbClr>
            </a:duotone>
          </a:blip>
          <a:srcRect/>
          <a:stretch>
            <a:fillRect/>
          </a:stretch>
        </p:blipFill>
        <p:spPr bwMode="auto">
          <a:xfrm>
            <a:off x="2771800" y="3371659"/>
            <a:ext cx="4128724" cy="3514182"/>
          </a:xfrm>
          <a:prstGeom prst="rect">
            <a:avLst/>
          </a:prstGeom>
        </p:spPr>
        <p:style>
          <a:lnRef idx="1">
            <a:schemeClr val="dk1"/>
          </a:lnRef>
          <a:fillRef idx="3">
            <a:schemeClr val="dk1"/>
          </a:fillRef>
          <a:effectRef idx="2">
            <a:schemeClr val="dk1"/>
          </a:effectRef>
          <a:fontRef idx="minor">
            <a:schemeClr val="lt1"/>
          </a:fontRef>
        </p:style>
      </p:pic>
    </p:spTree>
    <p:extLst>
      <p:ext uri="{BB962C8B-B14F-4D97-AF65-F5344CB8AC3E}">
        <p14:creationId xmlns:p14="http://schemas.microsoft.com/office/powerpoint/2010/main" val="363856860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2913" y="1057275"/>
            <a:ext cx="4362450" cy="5800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el 1"/>
          <p:cNvSpPr>
            <a:spLocks noGrp="1"/>
          </p:cNvSpPr>
          <p:nvPr>
            <p:ph type="title"/>
          </p:nvPr>
        </p:nvSpPr>
        <p:spPr>
          <a:xfrm>
            <a:off x="457200" y="44624"/>
            <a:ext cx="7467600" cy="1143000"/>
          </a:xfrm>
        </p:spPr>
        <p:txBody>
          <a:bodyPr/>
          <a:lstStyle/>
          <a:p>
            <a:r>
              <a:rPr lang="de-DE" dirty="0" err="1" smtClean="0"/>
              <a:t>Introduction</a:t>
            </a:r>
            <a:r>
              <a:rPr lang="de-DE" dirty="0" smtClean="0"/>
              <a:t> </a:t>
            </a:r>
            <a:r>
              <a:rPr lang="de-DE" dirty="0" err="1" smtClean="0"/>
              <a:t>to</a:t>
            </a:r>
            <a:r>
              <a:rPr lang="de-DE" dirty="0" smtClean="0"/>
              <a:t> </a:t>
            </a:r>
            <a:r>
              <a:rPr lang="de-DE" dirty="0" err="1" smtClean="0"/>
              <a:t>Epigraphy</a:t>
            </a:r>
            <a:endParaRPr lang="en-GB" dirty="0"/>
          </a:p>
        </p:txBody>
      </p:sp>
      <p:sp>
        <p:nvSpPr>
          <p:cNvPr id="6" name="Inhaltsplatzhalter 2"/>
          <p:cNvSpPr>
            <a:spLocks noGrp="1"/>
          </p:cNvSpPr>
          <p:nvPr>
            <p:ph idx="4294967295"/>
          </p:nvPr>
        </p:nvSpPr>
        <p:spPr>
          <a:xfrm>
            <a:off x="251520" y="1313459"/>
            <a:ext cx="7467600" cy="1900808"/>
          </a:xfrm>
          <a:prstGeom prst="rect">
            <a:avLst/>
          </a:prstGeom>
        </p:spPr>
        <p:txBody>
          <a:bodyPr/>
          <a:lstStyle/>
          <a:p>
            <a:r>
              <a:rPr lang="en-GB" dirty="0" smtClean="0"/>
              <a:t>Graffiti</a:t>
            </a:r>
          </a:p>
          <a:p>
            <a:pPr lvl="1"/>
            <a:r>
              <a:rPr lang="en-GB" dirty="0" smtClean="0"/>
              <a:t>Incense burner from Chartres</a:t>
            </a:r>
          </a:p>
          <a:p>
            <a:pPr lvl="1"/>
            <a:endParaRPr lang="en-GB" dirty="0" smtClean="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942255"/>
            <a:ext cx="5220072" cy="3229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680350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250"/>
                                  </p:stCondLst>
                                  <p:childTnLst>
                                    <p:set>
                                      <p:cBhvr>
                                        <p:cTn id="6" dur="1" fill="hold">
                                          <p:stCondLst>
                                            <p:cond delay="0"/>
                                          </p:stCondLst>
                                        </p:cTn>
                                        <p:tgtEl>
                                          <p:spTgt spid="3075"/>
                                        </p:tgtEl>
                                        <p:attrNameLst>
                                          <p:attrName>style.visibility</p:attrName>
                                        </p:attrNameLst>
                                      </p:cBhvr>
                                      <p:to>
                                        <p:strVal val="visible"/>
                                      </p:to>
                                    </p:set>
                                    <p:animEffect transition="in" filter="fade">
                                      <p:cBhvr>
                                        <p:cTn id="7" dur="1000"/>
                                        <p:tgtEl>
                                          <p:spTgt spid="3075"/>
                                        </p:tgtEl>
                                      </p:cBhvr>
                                    </p:animEffect>
                                    <p:anim calcmode="lin" valueType="num">
                                      <p:cBhvr>
                                        <p:cTn id="8" dur="1000" fill="hold"/>
                                        <p:tgtEl>
                                          <p:spTgt spid="3075"/>
                                        </p:tgtEl>
                                        <p:attrNameLst>
                                          <p:attrName>ppt_x</p:attrName>
                                        </p:attrNameLst>
                                      </p:cBhvr>
                                      <p:tavLst>
                                        <p:tav tm="0">
                                          <p:val>
                                            <p:strVal val="#ppt_x"/>
                                          </p:val>
                                        </p:tav>
                                        <p:tav tm="100000">
                                          <p:val>
                                            <p:strVal val="#ppt_x"/>
                                          </p:val>
                                        </p:tav>
                                      </p:tavLst>
                                    </p:anim>
                                    <p:anim calcmode="lin" valueType="num">
                                      <p:cBhvr>
                                        <p:cTn id="9" dur="1000" fill="hold"/>
                                        <p:tgtEl>
                                          <p:spTgt spid="307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m 1" descr="DSC04917.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333" y="0"/>
            <a:ext cx="10244666" cy="6858000"/>
          </a:xfrm>
          <a:prstGeom prst="rect">
            <a:avLst/>
          </a:prstGeom>
        </p:spPr>
      </p:pic>
      <p:sp>
        <p:nvSpPr>
          <p:cNvPr id="2" name="Content Placeholder 1"/>
          <p:cNvSpPr>
            <a:spLocks noGrp="1"/>
          </p:cNvSpPr>
          <p:nvPr>
            <p:ph idx="1"/>
          </p:nvPr>
        </p:nvSpPr>
        <p:spPr/>
        <p:txBody>
          <a:bodyPr/>
          <a:lstStyle/>
          <a:p>
            <a:endParaRPr lang="de-DE"/>
          </a:p>
        </p:txBody>
      </p:sp>
      <p:sp>
        <p:nvSpPr>
          <p:cNvPr id="3" name="Title 2"/>
          <p:cNvSpPr>
            <a:spLocks noGrp="1"/>
          </p:cNvSpPr>
          <p:nvPr>
            <p:ph type="title"/>
          </p:nvPr>
        </p:nvSpPr>
        <p:spPr/>
        <p:txBody>
          <a:bodyPr/>
          <a:lstStyle/>
          <a:p>
            <a:endParaRPr lang="de-DE"/>
          </a:p>
        </p:txBody>
      </p:sp>
      <p:pic>
        <p:nvPicPr>
          <p:cNvPr id="5" name="Picture 3" descr="G:\MJOAO\Artigos\Regioes serranas\DSCF378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71461" y="1348142"/>
            <a:ext cx="6372200" cy="456352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CaixaDeTexto 5"/>
          <p:cNvSpPr txBox="1"/>
          <p:nvPr/>
        </p:nvSpPr>
        <p:spPr>
          <a:xfrm>
            <a:off x="5076056" y="5601505"/>
            <a:ext cx="3563888" cy="307777"/>
          </a:xfrm>
          <a:prstGeom prst="rect">
            <a:avLst/>
          </a:prstGeom>
          <a:noFill/>
        </p:spPr>
        <p:txBody>
          <a:bodyPr wrap="square" rtlCol="0">
            <a:spAutoFit/>
          </a:bodyPr>
          <a:lstStyle/>
          <a:p>
            <a:r>
              <a:rPr lang="pt-PT" sz="1400" b="1" dirty="0" smtClean="0">
                <a:solidFill>
                  <a:srgbClr val="FFFF00"/>
                </a:solidFill>
              </a:rPr>
              <a:t>Cabeço das Fráguas, Guarda</a:t>
            </a:r>
            <a:endParaRPr lang="pt-PT" sz="1400" b="1" dirty="0">
              <a:solidFill>
                <a:srgbClr val="FFFF00"/>
              </a:solidFill>
            </a:endParaRPr>
          </a:p>
        </p:txBody>
      </p:sp>
      <p:sp>
        <p:nvSpPr>
          <p:cNvPr id="7" name="Rectangle 6"/>
          <p:cNvSpPr/>
          <p:nvPr/>
        </p:nvSpPr>
        <p:spPr>
          <a:xfrm>
            <a:off x="-531052" y="6519446"/>
            <a:ext cx="6418477" cy="338554"/>
          </a:xfrm>
          <a:prstGeom prst="rect">
            <a:avLst/>
          </a:prstGeom>
        </p:spPr>
        <p:txBody>
          <a:bodyPr wrap="square">
            <a:spAutoFit/>
          </a:bodyPr>
          <a:lstStyle/>
          <a:p>
            <a:pPr algn="r"/>
            <a:r>
              <a:rPr lang="pt-PT" sz="1600" dirty="0" smtClean="0"/>
              <a:t>Paper by Maria João Correia Santos, University of Lisbon, C.E.C</a:t>
            </a:r>
            <a:endParaRPr lang="de-DE" sz="1600" dirty="0"/>
          </a:p>
        </p:txBody>
      </p:sp>
    </p:spTree>
    <p:extLst>
      <p:ext uri="{BB962C8B-B14F-4D97-AF65-F5344CB8AC3E}">
        <p14:creationId xmlns:p14="http://schemas.microsoft.com/office/powerpoint/2010/main" val="117755221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endParaRPr lang="de-DE"/>
          </a:p>
        </p:txBody>
      </p:sp>
      <p:pic>
        <p:nvPicPr>
          <p:cNvPr id="7" name="Picture 4" descr="http://s3.amazonaws.com/presspublisher-do/upload/2697/duraeuropos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7455" r="2487"/>
          <a:stretch/>
        </p:blipFill>
        <p:spPr bwMode="auto">
          <a:xfrm>
            <a:off x="0" y="57160"/>
            <a:ext cx="9144000" cy="682822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79512" y="6179648"/>
            <a:ext cx="8820472" cy="646331"/>
          </a:xfrm>
          <a:prstGeom prst="rect">
            <a:avLst/>
          </a:prstGeom>
          <a:noFill/>
        </p:spPr>
        <p:txBody>
          <a:bodyPr wrap="square" rtlCol="0">
            <a:spAutoFit/>
          </a:bodyPr>
          <a:lstStyle/>
          <a:p>
            <a:pPr algn="ctr"/>
            <a:r>
              <a:rPr lang="en-GB" b="1" dirty="0">
                <a:solidFill>
                  <a:srgbClr val="FFFF00"/>
                </a:solidFill>
                <a:effectLst>
                  <a:outerShdw blurRad="38100" dist="38100" dir="2700000" algn="tl">
                    <a:srgbClr val="000000">
                      <a:alpha val="43137"/>
                    </a:srgbClr>
                  </a:outerShdw>
                </a:effectLst>
              </a:rPr>
              <a:t>Wall </a:t>
            </a:r>
            <a:r>
              <a:rPr lang="en-GB" b="1" dirty="0" smtClean="0">
                <a:solidFill>
                  <a:srgbClr val="FFFF00"/>
                </a:solidFill>
                <a:effectLst>
                  <a:outerShdw blurRad="38100" dist="38100" dir="2700000" algn="tl">
                    <a:srgbClr val="000000">
                      <a:alpha val="43137"/>
                    </a:srgbClr>
                  </a:outerShdw>
                </a:effectLst>
              </a:rPr>
              <a:t>Painting, Dura </a:t>
            </a:r>
            <a:r>
              <a:rPr lang="en-GB" b="1" dirty="0" err="1" smtClean="0">
                <a:solidFill>
                  <a:srgbClr val="FFFF00"/>
                </a:solidFill>
                <a:effectLst>
                  <a:outerShdw blurRad="38100" dist="38100" dir="2700000" algn="tl">
                    <a:srgbClr val="000000">
                      <a:alpha val="43137"/>
                    </a:srgbClr>
                  </a:outerShdw>
                </a:effectLst>
              </a:rPr>
              <a:t>Europos</a:t>
            </a:r>
            <a:r>
              <a:rPr lang="en-GB" b="1" dirty="0" smtClean="0">
                <a:solidFill>
                  <a:srgbClr val="FFFF00"/>
                </a:solidFill>
                <a:effectLst>
                  <a:outerShdw blurRad="38100" dist="38100" dir="2700000" algn="tl">
                    <a:srgbClr val="000000">
                      <a:alpha val="43137"/>
                    </a:srgbClr>
                  </a:outerShdw>
                </a:effectLst>
              </a:rPr>
              <a:t>, c.AD239: </a:t>
            </a:r>
            <a:r>
              <a:rPr lang="en-GB" b="1" dirty="0" err="1" smtClean="0">
                <a:solidFill>
                  <a:srgbClr val="FFFF00"/>
                </a:solidFill>
                <a:effectLst>
                  <a:outerShdw blurRad="38100" dist="38100" dir="2700000" algn="tl">
                    <a:srgbClr val="000000">
                      <a:alpha val="43137"/>
                    </a:srgbClr>
                  </a:outerShdw>
                </a:effectLst>
              </a:rPr>
              <a:t>Iulius</a:t>
            </a:r>
            <a:r>
              <a:rPr lang="en-GB" b="1" dirty="0" smtClean="0">
                <a:solidFill>
                  <a:srgbClr val="FFFF00"/>
                </a:solidFill>
                <a:effectLst>
                  <a:outerShdw blurRad="38100" dist="38100" dir="2700000" algn="tl">
                    <a:srgbClr val="000000">
                      <a:alpha val="43137"/>
                    </a:srgbClr>
                  </a:outerShdw>
                </a:effectLst>
              </a:rPr>
              <a:t> </a:t>
            </a:r>
            <a:r>
              <a:rPr lang="en-GB" b="1" dirty="0" err="1" smtClean="0">
                <a:solidFill>
                  <a:srgbClr val="FFFF00"/>
                </a:solidFill>
                <a:effectLst>
                  <a:outerShdw blurRad="38100" dist="38100" dir="2700000" algn="tl">
                    <a:srgbClr val="000000">
                      <a:alpha val="43137"/>
                    </a:srgbClr>
                  </a:outerShdw>
                </a:effectLst>
              </a:rPr>
              <a:t>Terentius</a:t>
            </a:r>
            <a:r>
              <a:rPr lang="en-GB" b="1" dirty="0" smtClean="0">
                <a:solidFill>
                  <a:srgbClr val="FFFF00"/>
                </a:solidFill>
                <a:effectLst>
                  <a:outerShdw blurRad="38100" dist="38100" dir="2700000" algn="tl">
                    <a:srgbClr val="000000">
                      <a:alpha val="43137"/>
                    </a:srgbClr>
                  </a:outerShdw>
                </a:effectLst>
              </a:rPr>
              <a:t/>
            </a:r>
            <a:br>
              <a:rPr lang="en-GB" b="1" dirty="0" smtClean="0">
                <a:solidFill>
                  <a:srgbClr val="FFFF00"/>
                </a:solidFill>
                <a:effectLst>
                  <a:outerShdw blurRad="38100" dist="38100" dir="2700000" algn="tl">
                    <a:srgbClr val="000000">
                      <a:alpha val="43137"/>
                    </a:srgbClr>
                  </a:outerShdw>
                </a:effectLst>
              </a:rPr>
            </a:br>
            <a:r>
              <a:rPr lang="en-GB" b="1" dirty="0" smtClean="0">
                <a:solidFill>
                  <a:srgbClr val="FFFF00"/>
                </a:solidFill>
                <a:effectLst>
                  <a:outerShdw blurRad="38100" dist="38100" dir="2700000" algn="tl">
                    <a:srgbClr val="000000">
                      <a:alpha val="43137"/>
                    </a:srgbClr>
                  </a:outerShdw>
                </a:effectLst>
              </a:rPr>
              <a:t>performing </a:t>
            </a:r>
            <a:r>
              <a:rPr lang="en-GB" b="1" dirty="0">
                <a:solidFill>
                  <a:srgbClr val="FFFF00"/>
                </a:solidFill>
                <a:effectLst>
                  <a:outerShdw blurRad="38100" dist="38100" dir="2700000" algn="tl">
                    <a:srgbClr val="000000">
                      <a:alpha val="43137"/>
                    </a:srgbClr>
                  </a:outerShdw>
                </a:effectLst>
              </a:rPr>
              <a:t>a </a:t>
            </a:r>
            <a:r>
              <a:rPr lang="en-GB" b="1" dirty="0" smtClean="0">
                <a:solidFill>
                  <a:srgbClr val="FFFF00"/>
                </a:solidFill>
                <a:effectLst>
                  <a:outerShdw blurRad="38100" dist="38100" dir="2700000" algn="tl">
                    <a:srgbClr val="000000">
                      <a:alpha val="43137"/>
                    </a:srgbClr>
                  </a:outerShdw>
                </a:effectLst>
              </a:rPr>
              <a:t>sacrifice at the temple </a:t>
            </a:r>
            <a:r>
              <a:rPr lang="en-GB" b="1" dirty="0">
                <a:solidFill>
                  <a:srgbClr val="FFFF00"/>
                </a:solidFill>
                <a:effectLst>
                  <a:outerShdw blurRad="38100" dist="38100" dir="2700000" algn="tl">
                    <a:srgbClr val="000000">
                      <a:alpha val="43137"/>
                    </a:srgbClr>
                  </a:outerShdw>
                </a:effectLst>
              </a:rPr>
              <a:t>of the </a:t>
            </a:r>
            <a:r>
              <a:rPr lang="en-GB" b="1" dirty="0" err="1">
                <a:solidFill>
                  <a:srgbClr val="FFFF00"/>
                </a:solidFill>
                <a:effectLst>
                  <a:outerShdw blurRad="38100" dist="38100" dir="2700000" algn="tl">
                    <a:srgbClr val="000000">
                      <a:alpha val="43137"/>
                    </a:srgbClr>
                  </a:outerShdw>
                </a:effectLst>
              </a:rPr>
              <a:t>Palmyrene</a:t>
            </a:r>
            <a:r>
              <a:rPr lang="en-GB" b="1" dirty="0">
                <a:solidFill>
                  <a:srgbClr val="FFFF00"/>
                </a:solidFill>
                <a:effectLst>
                  <a:outerShdw blurRad="38100" dist="38100" dir="2700000" algn="tl">
                    <a:srgbClr val="000000">
                      <a:alpha val="43137"/>
                    </a:srgbClr>
                  </a:outerShdw>
                </a:effectLst>
              </a:rPr>
              <a:t> </a:t>
            </a:r>
            <a:r>
              <a:rPr lang="en-GB" b="1" dirty="0" smtClean="0">
                <a:solidFill>
                  <a:srgbClr val="FFFF00"/>
                </a:solidFill>
                <a:effectLst>
                  <a:outerShdw blurRad="38100" dist="38100" dir="2700000" algn="tl">
                    <a:srgbClr val="000000">
                      <a:alpha val="43137"/>
                    </a:srgbClr>
                  </a:outerShdw>
                </a:effectLst>
              </a:rPr>
              <a:t>gods</a:t>
            </a:r>
            <a:endParaRPr lang="en-GB"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347593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09600" y="53752"/>
            <a:ext cx="7924800" cy="11430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Resources for epigraphy</a:t>
            </a:r>
            <a:endParaRPr lang="en-GB" dirty="0"/>
          </a:p>
        </p:txBody>
      </p:sp>
      <p:sp>
        <p:nvSpPr>
          <p:cNvPr id="5" name="Content Placeholder 2"/>
          <p:cNvSpPr txBox="1">
            <a:spLocks/>
          </p:cNvSpPr>
          <p:nvPr/>
        </p:nvSpPr>
        <p:spPr>
          <a:xfrm>
            <a:off x="609600" y="1340768"/>
            <a:ext cx="7924800" cy="4752528"/>
          </a:xfrm>
          <a:prstGeom prst="rect">
            <a:avLst/>
          </a:prstGeom>
        </p:spPr>
        <p:txBody>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GB" dirty="0" smtClean="0"/>
              <a:t>Most Greek, Latin, Etruscan, Oscan inscriptions &amp; papyri are published.</a:t>
            </a:r>
          </a:p>
          <a:p>
            <a:r>
              <a:rPr lang="en-GB" dirty="0" smtClean="0"/>
              <a:t>Major publications for LATIN EPIGRAPHY</a:t>
            </a:r>
          </a:p>
          <a:p>
            <a:pPr lvl="1"/>
            <a:r>
              <a:rPr lang="en-GB" dirty="0" smtClean="0"/>
              <a:t>CIL – Corpus </a:t>
            </a:r>
            <a:r>
              <a:rPr lang="en-GB" dirty="0" err="1" smtClean="0"/>
              <a:t>Inscriptionum</a:t>
            </a:r>
            <a:r>
              <a:rPr lang="en-GB" dirty="0" smtClean="0"/>
              <a:t> </a:t>
            </a:r>
            <a:r>
              <a:rPr lang="en-GB" dirty="0" err="1" smtClean="0"/>
              <a:t>Latinarum</a:t>
            </a:r>
            <a:r>
              <a:rPr lang="en-GB" dirty="0" smtClean="0"/>
              <a:t> – since 1863</a:t>
            </a:r>
          </a:p>
          <a:p>
            <a:pPr lvl="1"/>
            <a:r>
              <a:rPr lang="en-GB" dirty="0" smtClean="0"/>
              <a:t>RIB – Roman Inscriptions from Britain</a:t>
            </a:r>
          </a:p>
          <a:p>
            <a:pPr lvl="1"/>
            <a:r>
              <a:rPr lang="en-GB" dirty="0" smtClean="0"/>
              <a:t>AE – </a:t>
            </a:r>
            <a:r>
              <a:rPr lang="en-GB" dirty="0" err="1" smtClean="0"/>
              <a:t>L’Annee</a:t>
            </a:r>
            <a:r>
              <a:rPr lang="en-GB" dirty="0" smtClean="0"/>
              <a:t> </a:t>
            </a:r>
            <a:r>
              <a:rPr lang="en-GB" dirty="0" err="1" smtClean="0"/>
              <a:t>epigraphique</a:t>
            </a:r>
            <a:r>
              <a:rPr lang="en-GB" dirty="0" smtClean="0"/>
              <a:t> </a:t>
            </a:r>
            <a:r>
              <a:rPr lang="en-GB" dirty="0" smtClean="0">
                <a:sym typeface="Wingdings" panose="05000000000000000000" pitchFamily="2" charset="2"/>
              </a:rPr>
              <a:t>annual publication: new inscriptions</a:t>
            </a:r>
          </a:p>
          <a:p>
            <a:pPr lvl="1"/>
            <a:r>
              <a:rPr lang="en-GB" dirty="0" smtClean="0">
                <a:sym typeface="Wingdings" panose="05000000000000000000" pitchFamily="2" charset="2"/>
              </a:rPr>
              <a:t>online:</a:t>
            </a:r>
            <a:br>
              <a:rPr lang="en-GB" dirty="0" smtClean="0">
                <a:sym typeface="Wingdings" panose="05000000000000000000" pitchFamily="2" charset="2"/>
              </a:rPr>
            </a:br>
            <a:r>
              <a:rPr lang="en-GB" u="sng" dirty="0" smtClean="0">
                <a:sym typeface="Wingdings" panose="05000000000000000000" pitchFamily="2" charset="2"/>
              </a:rPr>
              <a:t>www.manfredclauss.de</a:t>
            </a:r>
            <a:r>
              <a:rPr lang="en-GB" dirty="0" smtClean="0">
                <a:sym typeface="Wingdings" panose="05000000000000000000" pitchFamily="2" charset="2"/>
              </a:rPr>
              <a:t> </a:t>
            </a:r>
          </a:p>
          <a:p>
            <a:pPr lvl="1"/>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2118" y="3522549"/>
            <a:ext cx="3554338" cy="3290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585400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609600" y="1340768"/>
            <a:ext cx="7924800" cy="4752528"/>
          </a:xfrm>
          <a:prstGeom prst="rect">
            <a:avLst/>
          </a:prstGeom>
        </p:spPr>
        <p:txBody>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GB" smtClean="0"/>
              <a:t>Most Greek, Latin, Etruscan, Oscan inscriptions &amp; papyri are published.</a:t>
            </a:r>
          </a:p>
          <a:p>
            <a:r>
              <a:rPr lang="en-GB" smtClean="0"/>
              <a:t>Major publications for GREEK EPIGRAPHY</a:t>
            </a:r>
          </a:p>
          <a:p>
            <a:pPr lvl="1"/>
            <a:r>
              <a:rPr lang="en-GB" smtClean="0"/>
              <a:t>CIG – Corpus Inscriptionum Graecarum – from 1863 – 1877</a:t>
            </a:r>
          </a:p>
          <a:p>
            <a:pPr lvl="1"/>
            <a:r>
              <a:rPr lang="en-GB" smtClean="0"/>
              <a:t>IG – Inscriptiones Graecae – since 1902</a:t>
            </a:r>
          </a:p>
          <a:p>
            <a:pPr lvl="1"/>
            <a:r>
              <a:rPr lang="de-DE" altLang="en-US" smtClean="0"/>
              <a:t>TAM – Tituli Asiae Minoris</a:t>
            </a:r>
          </a:p>
          <a:p>
            <a:pPr lvl="1"/>
            <a:r>
              <a:rPr lang="de-DE" smtClean="0"/>
              <a:t>SEG – Supplementum Epigraphicum Graecum </a:t>
            </a:r>
            <a:br>
              <a:rPr lang="de-DE" smtClean="0"/>
            </a:br>
            <a:r>
              <a:rPr lang="en-GB" smtClean="0">
                <a:sym typeface="Wingdings" panose="05000000000000000000" pitchFamily="2" charset="2"/>
              </a:rPr>
              <a:t>annual publication: new inscriptions</a:t>
            </a:r>
          </a:p>
          <a:p>
            <a:pPr lvl="1"/>
            <a:r>
              <a:rPr lang="en-GB" smtClean="0">
                <a:sym typeface="Wingdings" panose="05000000000000000000" pitchFamily="2" charset="2"/>
              </a:rPr>
              <a:t>online: PHI</a:t>
            </a:r>
            <a:br>
              <a:rPr lang="en-GB" smtClean="0">
                <a:sym typeface="Wingdings" panose="05000000000000000000" pitchFamily="2" charset="2"/>
              </a:rPr>
            </a:br>
            <a:r>
              <a:rPr lang="en-GB" u="sng" smtClean="0">
                <a:sym typeface="Wingdings" panose="05000000000000000000" pitchFamily="2" charset="2"/>
              </a:rPr>
              <a:t>http://epigraphy.packhum.org/inscriptions/main </a:t>
            </a:r>
            <a:endParaRPr lang="en-GB" dirty="0"/>
          </a:p>
        </p:txBody>
      </p:sp>
      <p:sp>
        <p:nvSpPr>
          <p:cNvPr id="4" name="Title 1"/>
          <p:cNvSpPr txBox="1">
            <a:spLocks/>
          </p:cNvSpPr>
          <p:nvPr/>
        </p:nvSpPr>
        <p:spPr>
          <a:xfrm>
            <a:off x="609600" y="53752"/>
            <a:ext cx="7924800" cy="11430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Resources for epigraphy</a:t>
            </a:r>
            <a:endParaRPr lang="en-GB" dirty="0"/>
          </a:p>
        </p:txBody>
      </p:sp>
    </p:spTree>
    <p:extLst>
      <p:ext uri="{BB962C8B-B14F-4D97-AF65-F5344CB8AC3E}">
        <p14:creationId xmlns:p14="http://schemas.microsoft.com/office/powerpoint/2010/main" val="3712534473"/>
      </p:ext>
    </p:extLst>
  </p:cSld>
  <p:clrMapOvr>
    <a:masterClrMapping/>
  </p:clrMapOvr>
  <p:transition spd="slow">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7"/>
          <p:cNvSpPr txBox="1">
            <a:spLocks noChangeArrowheads="1"/>
          </p:cNvSpPr>
          <p:nvPr/>
        </p:nvSpPr>
        <p:spPr bwMode="auto">
          <a:xfrm>
            <a:off x="457200" y="2636912"/>
            <a:ext cx="6707088" cy="3785652"/>
          </a:xfrm>
          <a:prstGeom prst="rect">
            <a:avLst/>
          </a:prstGeom>
          <a:noFill/>
          <a:ln w="9525">
            <a:noFill/>
            <a:miter lim="800000"/>
            <a:headEnd/>
            <a:tailEnd/>
          </a:ln>
          <a:effectLst/>
        </p:spPr>
        <p:txBody>
          <a:bodyPr wrap="square">
            <a:spAutoFit/>
          </a:bodyPr>
          <a:lstStyle/>
          <a:p>
            <a:pPr lvl="1">
              <a:spcBef>
                <a:spcPct val="0"/>
              </a:spcBef>
              <a:buFontTx/>
              <a:buNone/>
            </a:pPr>
            <a:r>
              <a:rPr lang="de-DE" sz="2400" b="1" dirty="0" smtClean="0">
                <a:solidFill>
                  <a:srgbClr val="FFC000"/>
                </a:solidFill>
                <a:latin typeface="Tempus Sans ITC" pitchFamily="82" charset="0"/>
              </a:rPr>
              <a:t>a(bc)	abbreviation</a:t>
            </a:r>
            <a:r>
              <a:rPr lang="de-DE" sz="2400" dirty="0" smtClean="0">
                <a:solidFill>
                  <a:srgbClr val="FFC000"/>
                </a:solidFill>
                <a:latin typeface="Tempus Sans ITC" pitchFamily="82" charset="0"/>
              </a:rPr>
              <a:t>, </a:t>
            </a:r>
            <a:r>
              <a:rPr lang="de-DE" sz="2400" dirty="0" smtClean="0">
                <a:solidFill>
                  <a:srgbClr val="FFC000"/>
                </a:solidFill>
                <a:latin typeface="Tempus Sans ITC" pitchFamily="82" charset="0"/>
              </a:rPr>
              <a:t/>
            </a:r>
            <a:br>
              <a:rPr lang="de-DE" sz="2400" dirty="0" smtClean="0">
                <a:solidFill>
                  <a:srgbClr val="FFC000"/>
                </a:solidFill>
                <a:latin typeface="Tempus Sans ITC" pitchFamily="82" charset="0"/>
              </a:rPr>
            </a:br>
            <a:r>
              <a:rPr lang="de-DE" sz="2400" dirty="0" smtClean="0">
                <a:solidFill>
                  <a:srgbClr val="FFC000"/>
                </a:solidFill>
                <a:latin typeface="Tempus Sans ITC" pitchFamily="82" charset="0"/>
              </a:rPr>
              <a:t>		expanded by </a:t>
            </a:r>
            <a:r>
              <a:rPr lang="de-DE" sz="2400" dirty="0" smtClean="0">
                <a:solidFill>
                  <a:srgbClr val="FFC000"/>
                </a:solidFill>
                <a:latin typeface="Tempus Sans ITC" pitchFamily="82" charset="0"/>
              </a:rPr>
              <a:t>editor</a:t>
            </a:r>
            <a:endParaRPr lang="de-DE" sz="2400" dirty="0">
              <a:solidFill>
                <a:srgbClr val="FFC000"/>
              </a:solidFill>
              <a:latin typeface="Tempus Sans ITC" pitchFamily="82" charset="0"/>
            </a:endParaRPr>
          </a:p>
          <a:p>
            <a:pPr lvl="1">
              <a:spcBef>
                <a:spcPct val="0"/>
              </a:spcBef>
              <a:buFontTx/>
              <a:buNone/>
            </a:pP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lacuna</a:t>
            </a:r>
            <a:r>
              <a:rPr lang="de-DE" sz="2400" b="1" dirty="0" smtClean="0">
                <a:solidFill>
                  <a:srgbClr val="FFC000"/>
                </a:solidFill>
                <a:latin typeface="Tempus Sans ITC" pitchFamily="82" charset="0"/>
              </a:rPr>
              <a:t>/</a:t>
            </a:r>
            <a:r>
              <a:rPr lang="de-DE" sz="2400" b="1" dirty="0" err="1" smtClean="0">
                <a:solidFill>
                  <a:srgbClr val="FFC000"/>
                </a:solidFill>
                <a:latin typeface="Tempus Sans ITC" pitchFamily="82" charset="0"/>
              </a:rPr>
              <a:t>gap</a:t>
            </a:r>
            <a:r>
              <a:rPr lang="de-DE" sz="2400" b="1" dirty="0" smtClean="0">
                <a:solidFill>
                  <a:srgbClr val="FFC000"/>
                </a:solidFill>
                <a:latin typeface="Tempus Sans ITC" pitchFamily="82" charset="0"/>
              </a:rPr>
              <a:t> in </a:t>
            </a:r>
            <a:r>
              <a:rPr lang="de-DE" sz="2400" b="1" dirty="0" err="1" smtClean="0">
                <a:solidFill>
                  <a:srgbClr val="FFC000"/>
                </a:solidFill>
                <a:latin typeface="Tempus Sans ITC" pitchFamily="82" charset="0"/>
              </a:rPr>
              <a:t>the</a:t>
            </a:r>
            <a:r>
              <a:rPr lang="de-DE" sz="2400" b="1" dirty="0" smtClean="0">
                <a:solidFill>
                  <a:srgbClr val="FFC000"/>
                </a:solidFill>
                <a:latin typeface="Tempus Sans ITC" pitchFamily="82" charset="0"/>
              </a:rPr>
              <a:t> original </a:t>
            </a:r>
            <a:r>
              <a:rPr lang="de-DE" sz="2400" b="1" dirty="0" err="1" smtClean="0">
                <a:solidFill>
                  <a:srgbClr val="FFC000"/>
                </a:solidFill>
                <a:latin typeface="Tempus Sans ITC" pitchFamily="82" charset="0"/>
              </a:rPr>
              <a:t>text</a:t>
            </a:r>
            <a:endParaRPr lang="de-DE" sz="2400" b="1" dirty="0" smtClean="0">
              <a:solidFill>
                <a:srgbClr val="FFC000"/>
              </a:solidFill>
              <a:latin typeface="Tempus Sans ITC" pitchFamily="82" charset="0"/>
            </a:endParaRPr>
          </a:p>
          <a:p>
            <a:pPr lvl="1">
              <a:spcBef>
                <a:spcPct val="0"/>
              </a:spcBef>
              <a:buFontTx/>
              <a:buNone/>
            </a:pPr>
            <a:r>
              <a:rPr lang="de-DE" sz="2400" b="1" dirty="0" smtClean="0">
                <a:solidFill>
                  <a:srgbClr val="FFC000"/>
                </a:solidFill>
                <a:latin typeface="Tempus Sans ITC" pitchFamily="82" charset="0"/>
              </a:rPr>
              <a:t>[</a:t>
            </a:r>
            <a:r>
              <a:rPr lang="de-DE" sz="2400" b="1" dirty="0" err="1" smtClean="0">
                <a:solidFill>
                  <a:srgbClr val="FFC000"/>
                </a:solidFill>
                <a:latin typeface="Tempus Sans ITC" pitchFamily="82" charset="0"/>
              </a:rPr>
              <a:t>abc</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lacuna</a:t>
            </a:r>
            <a:r>
              <a:rPr lang="de-DE" sz="2400" b="1" dirty="0" smtClean="0">
                <a:solidFill>
                  <a:srgbClr val="FFC000"/>
                </a:solidFill>
                <a:latin typeface="Tempus Sans ITC" pitchFamily="82" charset="0"/>
              </a:rPr>
              <a:t>/</a:t>
            </a:r>
            <a:r>
              <a:rPr lang="de-DE" sz="2400" b="1" dirty="0" err="1" smtClean="0">
                <a:solidFill>
                  <a:srgbClr val="FFC000"/>
                </a:solidFill>
                <a:latin typeface="Tempus Sans ITC" pitchFamily="82" charset="0"/>
              </a:rPr>
              <a:t>gap</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restored</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by</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editor</a:t>
            </a:r>
            <a:endParaRPr lang="de-DE" sz="2400" b="1" dirty="0" smtClean="0">
              <a:solidFill>
                <a:srgbClr val="FFC000"/>
              </a:solidFill>
              <a:latin typeface="Tempus Sans ITC" pitchFamily="82" charset="0"/>
            </a:endParaRPr>
          </a:p>
          <a:p>
            <a:pPr lvl="1">
              <a:spcBef>
                <a:spcPct val="0"/>
              </a:spcBef>
              <a:buFontTx/>
              <a:buNone/>
            </a:pPr>
            <a:r>
              <a:rPr lang="de-DE" sz="2400" b="1" dirty="0" smtClean="0">
                <a:solidFill>
                  <a:srgbClr val="FFC000"/>
                </a:solidFill>
                <a:latin typeface="Tempus Sans ITC" pitchFamily="82" charset="0"/>
              </a:rPr>
              <a:t>&lt;</a:t>
            </a:r>
            <a:r>
              <a:rPr lang="de-DE" sz="2400" b="1" dirty="0" err="1" smtClean="0">
                <a:solidFill>
                  <a:srgbClr val="FFC000"/>
                </a:solidFill>
                <a:latin typeface="Tempus Sans ITC" pitchFamily="82" charset="0"/>
              </a:rPr>
              <a:t>abc</a:t>
            </a:r>
            <a:r>
              <a:rPr lang="de-DE" sz="2400" b="1" dirty="0" smtClean="0">
                <a:solidFill>
                  <a:srgbClr val="FFC000"/>
                </a:solidFill>
                <a:latin typeface="Tempus Sans ITC" pitchFamily="82" charset="0"/>
              </a:rPr>
              <a:t>&gt;	</a:t>
            </a:r>
            <a:r>
              <a:rPr lang="de-DE" sz="2400" b="1" dirty="0" err="1" smtClean="0">
                <a:solidFill>
                  <a:srgbClr val="FFC000"/>
                </a:solidFill>
                <a:latin typeface="Tempus Sans ITC" pitchFamily="82" charset="0"/>
              </a:rPr>
              <a:t>changes</a:t>
            </a:r>
            <a:r>
              <a:rPr lang="de-DE" sz="2400" b="1" dirty="0" smtClean="0">
                <a:solidFill>
                  <a:srgbClr val="FFC000"/>
                </a:solidFill>
                <a:latin typeface="Tempus Sans ITC" pitchFamily="82" charset="0"/>
              </a:rPr>
              <a:t>/</a:t>
            </a:r>
            <a:r>
              <a:rPr lang="de-DE" sz="2400" b="1" dirty="0" err="1" smtClean="0">
                <a:solidFill>
                  <a:srgbClr val="FFC000"/>
                </a:solidFill>
                <a:latin typeface="Tempus Sans ITC" pitchFamily="82" charset="0"/>
              </a:rPr>
              <a:t>corrections</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by</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editor</a:t>
            </a:r>
            <a:endParaRPr lang="de-DE" sz="2400" b="1" dirty="0" smtClean="0">
              <a:solidFill>
                <a:srgbClr val="FFC000"/>
              </a:solidFill>
              <a:latin typeface="Tempus Sans ITC" pitchFamily="82" charset="0"/>
            </a:endParaRPr>
          </a:p>
          <a:p>
            <a:pPr lvl="1">
              <a:spcBef>
                <a:spcPct val="0"/>
              </a:spcBef>
              <a:buFontTx/>
              <a:buNone/>
            </a:pPr>
            <a:r>
              <a:rPr lang="de-DE" sz="2400" b="1" dirty="0" smtClean="0">
                <a:solidFill>
                  <a:srgbClr val="FFC000"/>
                </a:solidFill>
                <a:latin typeface="Tempus Sans ITC" pitchFamily="82" charset="0"/>
              </a:rPr>
              <a:t>[[</a:t>
            </a:r>
            <a:r>
              <a:rPr lang="de-DE" sz="2400" b="1" dirty="0" err="1" smtClean="0">
                <a:solidFill>
                  <a:srgbClr val="FFC000"/>
                </a:solidFill>
                <a:latin typeface="Tempus Sans ITC" pitchFamily="82" charset="0"/>
              </a:rPr>
              <a:t>abc</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letters</a:t>
            </a:r>
            <a:r>
              <a:rPr lang="de-DE" sz="2400" b="1" dirty="0" smtClean="0">
                <a:solidFill>
                  <a:srgbClr val="FFC000"/>
                </a:solidFill>
                <a:latin typeface="Tempus Sans ITC" pitchFamily="82" charset="0"/>
              </a:rPr>
              <a:t> </a:t>
            </a:r>
            <a:r>
              <a:rPr lang="de-DE" sz="2400" b="1" dirty="0" err="1" smtClean="0">
                <a:solidFill>
                  <a:srgbClr val="FFC000"/>
                </a:solidFill>
                <a:latin typeface="Tempus Sans ITC" pitchFamily="82" charset="0"/>
              </a:rPr>
              <a:t>deleted</a:t>
            </a:r>
            <a:r>
              <a:rPr lang="de-DE" sz="2400" b="1" dirty="0" smtClean="0">
                <a:solidFill>
                  <a:srgbClr val="FFC000"/>
                </a:solidFill>
                <a:latin typeface="Tempus Sans ITC" pitchFamily="82" charset="0"/>
              </a:rPr>
              <a:t> in </a:t>
            </a:r>
            <a:r>
              <a:rPr lang="de-DE" sz="2400" b="1" dirty="0" err="1" smtClean="0">
                <a:solidFill>
                  <a:srgbClr val="FFC000"/>
                </a:solidFill>
                <a:latin typeface="Tempus Sans ITC" pitchFamily="82" charset="0"/>
              </a:rPr>
              <a:t>Antiquity</a:t>
            </a:r>
            <a:endParaRPr lang="de-DE" sz="2400" b="1" dirty="0" smtClean="0">
              <a:solidFill>
                <a:srgbClr val="FFC000"/>
              </a:solidFill>
              <a:latin typeface="Tempus Sans ITC" pitchFamily="82" charset="0"/>
            </a:endParaRPr>
          </a:p>
          <a:p>
            <a:pPr lvl="1">
              <a:spcBef>
                <a:spcPct val="0"/>
              </a:spcBef>
              <a:buFontTx/>
              <a:buNone/>
            </a:pPr>
            <a:r>
              <a:rPr kumimoji="0" lang="de-DE" sz="2400" dirty="0" smtClean="0">
                <a:solidFill>
                  <a:srgbClr val="FFC000"/>
                </a:solidFill>
                <a:latin typeface="Tempus Sans ITC" pitchFamily="82" charset="0"/>
                <a:ea typeface="Tahoma" pitchFamily="34" charset="0"/>
                <a:cs typeface="Tahoma" pitchFamily="34" charset="0"/>
              </a:rPr>
              <a:t>{abc}	letters on inscription, 			</a:t>
            </a:r>
            <a:r>
              <a:rPr kumimoji="0" lang="de-DE" sz="2400" dirty="0" smtClean="0">
                <a:solidFill>
                  <a:srgbClr val="FFC000"/>
                </a:solidFill>
                <a:latin typeface="Tempus Sans ITC" pitchFamily="82" charset="0"/>
                <a:ea typeface="Tahoma" pitchFamily="34" charset="0"/>
                <a:cs typeface="Tahoma" pitchFamily="34" charset="0"/>
              </a:rPr>
              <a:t>	considered </a:t>
            </a:r>
            <a:r>
              <a:rPr lang="en-GB" sz="2400" dirty="0" smtClean="0">
                <a:solidFill>
                  <a:srgbClr val="FFC000"/>
                </a:solidFill>
                <a:latin typeface="Tempus Sans ITC" pitchFamily="82" charset="0"/>
                <a:ea typeface="Tahoma" pitchFamily="34" charset="0"/>
                <a:cs typeface="Tahoma" pitchFamily="34" charset="0"/>
              </a:rPr>
              <a:t>erroneous and </a:t>
            </a:r>
            <a:br>
              <a:rPr lang="en-GB" sz="2400" dirty="0" smtClean="0">
                <a:solidFill>
                  <a:srgbClr val="FFC000"/>
                </a:solidFill>
                <a:latin typeface="Tempus Sans ITC" pitchFamily="82" charset="0"/>
                <a:ea typeface="Tahoma" pitchFamily="34" charset="0"/>
                <a:cs typeface="Tahoma" pitchFamily="34" charset="0"/>
              </a:rPr>
            </a:br>
            <a:r>
              <a:rPr lang="en-GB" sz="2400" dirty="0" smtClean="0">
                <a:solidFill>
                  <a:srgbClr val="FFC000"/>
                </a:solidFill>
                <a:latin typeface="Tempus Sans ITC" pitchFamily="82" charset="0"/>
                <a:ea typeface="Tahoma" pitchFamily="34" charset="0"/>
                <a:cs typeface="Tahoma" pitchFamily="34" charset="0"/>
              </a:rPr>
              <a:t>		superfluous by </a:t>
            </a:r>
            <a:r>
              <a:rPr kumimoji="0" lang="de-DE" sz="2400" dirty="0" smtClean="0">
                <a:solidFill>
                  <a:srgbClr val="FFC000"/>
                </a:solidFill>
                <a:latin typeface="Tempus Sans ITC" pitchFamily="82" charset="0"/>
                <a:ea typeface="Tahoma" pitchFamily="34" charset="0"/>
                <a:cs typeface="Tahoma" pitchFamily="34" charset="0"/>
              </a:rPr>
              <a:t>the editor </a:t>
            </a:r>
            <a:r>
              <a:rPr kumimoji="0" lang="de-DE" sz="2400" dirty="0" smtClean="0">
                <a:solidFill>
                  <a:srgbClr val="FFC000"/>
                </a:solidFill>
                <a:latin typeface="Tempus Sans ITC" pitchFamily="82" charset="0"/>
                <a:ea typeface="Tahoma" pitchFamily="34" charset="0"/>
                <a:cs typeface="Tahoma" pitchFamily="34" charset="0"/>
              </a:rPr>
              <a:t>.</a:t>
            </a:r>
          </a:p>
          <a:p>
            <a:pPr lvl="1">
              <a:spcBef>
                <a:spcPct val="0"/>
              </a:spcBef>
              <a:buFontTx/>
              <a:buNone/>
            </a:pPr>
            <a:r>
              <a:rPr lang="de-DE" sz="2400" dirty="0" smtClean="0">
                <a:solidFill>
                  <a:srgbClr val="FFC000"/>
                </a:solidFill>
                <a:latin typeface="Tempus Sans ITC" pitchFamily="82" charset="0"/>
                <a:ea typeface="Tahoma" pitchFamily="34" charset="0"/>
                <a:cs typeface="Tahoma" pitchFamily="34" charset="0"/>
              </a:rPr>
              <a:t>/ 		line break</a:t>
            </a:r>
            <a:endParaRPr kumimoji="0" lang="en-US" sz="2400" dirty="0">
              <a:solidFill>
                <a:srgbClr val="FFC000"/>
              </a:solidFill>
              <a:latin typeface="Tempus Sans ITC" pitchFamily="82" charset="0"/>
            </a:endParaRPr>
          </a:p>
        </p:txBody>
      </p:sp>
      <p:sp>
        <p:nvSpPr>
          <p:cNvPr id="6" name="Inhaltsplatzhalter 3"/>
          <p:cNvSpPr txBox="1">
            <a:spLocks/>
          </p:cNvSpPr>
          <p:nvPr/>
        </p:nvSpPr>
        <p:spPr>
          <a:xfrm>
            <a:off x="3131840" y="1700808"/>
            <a:ext cx="5338936" cy="3941763"/>
          </a:xfrm>
          <a:prstGeom prst="rect">
            <a:avLst/>
          </a:prstGeom>
        </p:spPr>
        <p:txBody>
          <a:bodyPr/>
          <a:lstStyle/>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r>
              <a:rPr kumimoji="0" lang="en-GB" sz="3000" b="0" i="0" u="none" strike="noStrike" kern="1200" cap="none" spc="0" normalizeH="0" baseline="0" noProof="0" dirty="0" smtClean="0">
                <a:ln>
                  <a:noFill/>
                </a:ln>
                <a:solidFill>
                  <a:srgbClr val="FFC000"/>
                </a:solidFill>
                <a:effectLst/>
                <a:uLnTx/>
                <a:uFillTx/>
                <a:latin typeface="+mn-lt"/>
                <a:ea typeface="+mn-ea"/>
                <a:cs typeface="+mn-cs"/>
              </a:rPr>
              <a:t>Leiden Convention</a:t>
            </a:r>
            <a:r>
              <a:rPr kumimoji="0" lang="en-GB" sz="3000" b="0" i="0" u="none" strike="noStrike" kern="1200" cap="none" spc="0" normalizeH="0" noProof="0" dirty="0" smtClean="0">
                <a:ln>
                  <a:noFill/>
                </a:ln>
                <a:solidFill>
                  <a:srgbClr val="FFC000"/>
                </a:solidFill>
                <a:effectLst/>
                <a:uLnTx/>
                <a:uFillTx/>
                <a:latin typeface="+mn-lt"/>
                <a:ea typeface="+mn-ea"/>
                <a:cs typeface="+mn-cs"/>
              </a:rPr>
              <a:t> (1931)</a:t>
            </a:r>
            <a:endParaRPr kumimoji="0" lang="en-GB" sz="3000" b="0" i="0" u="none" strike="noStrike" kern="1200" cap="none" spc="0" normalizeH="0" baseline="0" noProof="0" dirty="0" smtClean="0">
              <a:ln>
                <a:noFill/>
              </a:ln>
              <a:solidFill>
                <a:srgbClr val="FFC000"/>
              </a:solidFill>
              <a:effectLst/>
              <a:uLnTx/>
              <a:uFillTx/>
              <a:latin typeface="+mn-lt"/>
              <a:ea typeface="+mn-ea"/>
              <a:cs typeface="+mn-cs"/>
            </a:endParaRPr>
          </a:p>
        </p:txBody>
      </p:sp>
      <p:sp>
        <p:nvSpPr>
          <p:cNvPr id="8" name="Titel 1"/>
          <p:cNvSpPr txBox="1">
            <a:spLocks/>
          </p:cNvSpPr>
          <p:nvPr/>
        </p:nvSpPr>
        <p:spPr>
          <a:xfrm>
            <a:off x="0" y="44624"/>
            <a:ext cx="9144000" cy="11430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How to transcribe inscriptions ?</a:t>
            </a:r>
            <a:endParaRPr lang="en-GB" dirty="0"/>
          </a:p>
        </p:txBody>
      </p:sp>
    </p:spTree>
    <p:extLst>
      <p:ext uri="{BB962C8B-B14F-4D97-AF65-F5344CB8AC3E}">
        <p14:creationId xmlns:p14="http://schemas.microsoft.com/office/powerpoint/2010/main" val="17267021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100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a:spLocks noChangeArrowheads="1"/>
          </p:cNvSpPr>
          <p:nvPr/>
        </p:nvSpPr>
        <p:spPr bwMode="auto">
          <a:xfrm>
            <a:off x="1979712" y="3140968"/>
            <a:ext cx="3024336" cy="1471172"/>
          </a:xfrm>
          <a:prstGeom prst="rect">
            <a:avLst/>
          </a:prstGeom>
          <a:noFill/>
          <a:ln w="9525">
            <a:noFill/>
            <a:miter lim="800000"/>
            <a:headEnd/>
            <a:tailEnd/>
          </a:ln>
          <a:effectLst/>
        </p:spPr>
        <p:txBody>
          <a:bodyPr wrap="square">
            <a:spAutoFit/>
          </a:bodyPr>
          <a:lstStyle/>
          <a:p>
            <a:pPr>
              <a:lnSpc>
                <a:spcPct val="80000"/>
              </a:lnSpc>
              <a:spcBef>
                <a:spcPct val="50000"/>
              </a:spcBef>
              <a:buFontTx/>
              <a:buNone/>
            </a:pPr>
            <a:r>
              <a:rPr kumimoji="0" lang="en-US" sz="2800" dirty="0"/>
              <a:t>I O M</a:t>
            </a:r>
            <a:br>
              <a:rPr kumimoji="0" lang="en-US" sz="2800" dirty="0"/>
            </a:br>
            <a:r>
              <a:rPr kumimoji="0" lang="en-US" sz="2800" dirty="0"/>
              <a:t>ET · IVNO</a:t>
            </a:r>
            <a:br>
              <a:rPr kumimoji="0" lang="en-US" sz="2800" dirty="0"/>
            </a:br>
            <a:r>
              <a:rPr kumimoji="0" lang="en-US" sz="2800" dirty="0"/>
              <a:t>NI REG</a:t>
            </a:r>
            <a:br>
              <a:rPr kumimoji="0" lang="en-US" sz="2800" dirty="0"/>
            </a:br>
            <a:r>
              <a:rPr kumimoji="0" lang="en-US" sz="2800" dirty="0"/>
              <a:t>T I C</a:t>
            </a:r>
            <a:endParaRPr kumimoji="0" lang="en-US" sz="3200" dirty="0"/>
          </a:p>
        </p:txBody>
      </p:sp>
      <p:pic>
        <p:nvPicPr>
          <p:cNvPr id="5" name="Picture 4" descr="C:\Eigene Dateien\TEACHING MATERIAL\EINFÜHRUNG ALTE GESCHICHTE\Epigraphik\CSIR 2 10 no 9 Jupiteraltar Inschriftenfeld.JPG"/>
          <p:cNvPicPr>
            <a:picLocks noChangeAspect="1" noChangeArrowheads="1"/>
          </p:cNvPicPr>
          <p:nvPr/>
        </p:nvPicPr>
        <p:blipFill>
          <a:blip r:embed="rId2" cstate="print"/>
          <a:srcRect/>
          <a:stretch>
            <a:fillRect/>
          </a:stretch>
        </p:blipFill>
        <p:spPr bwMode="auto">
          <a:xfrm>
            <a:off x="5226506" y="1340768"/>
            <a:ext cx="3772510" cy="5517232"/>
          </a:xfrm>
          <a:prstGeom prst="rect">
            <a:avLst/>
          </a:prstGeom>
          <a:noFill/>
        </p:spPr>
      </p:pic>
      <p:sp>
        <p:nvSpPr>
          <p:cNvPr id="6" name="Text Box 8"/>
          <p:cNvSpPr txBox="1">
            <a:spLocks noChangeArrowheads="1"/>
          </p:cNvSpPr>
          <p:nvPr/>
        </p:nvSpPr>
        <p:spPr bwMode="auto">
          <a:xfrm>
            <a:off x="6804248" y="6381328"/>
            <a:ext cx="2209800" cy="366713"/>
          </a:xfrm>
          <a:prstGeom prst="rect">
            <a:avLst/>
          </a:prstGeom>
          <a:noFill/>
          <a:ln w="9525">
            <a:noFill/>
            <a:miter lim="800000"/>
            <a:headEnd/>
            <a:tailEnd/>
          </a:ln>
          <a:effectLst/>
        </p:spPr>
        <p:txBody>
          <a:bodyPr>
            <a:spAutoFit/>
          </a:bodyPr>
          <a:lstStyle/>
          <a:p>
            <a:pPr>
              <a:spcBef>
                <a:spcPct val="50000"/>
              </a:spcBef>
              <a:buFontTx/>
              <a:buNone/>
            </a:pPr>
            <a:r>
              <a:rPr kumimoji="0" lang="it-IT" sz="1800" i="1" dirty="0">
                <a:latin typeface="Times"/>
              </a:rPr>
              <a:t>CIL</a:t>
            </a:r>
            <a:r>
              <a:rPr kumimoji="0" lang="it-IT" sz="1800" dirty="0">
                <a:latin typeface="Times"/>
              </a:rPr>
              <a:t> XIII 6220 </a:t>
            </a:r>
            <a:endParaRPr kumimoji="0" lang="en-US" sz="1800" dirty="0">
              <a:latin typeface="Times"/>
            </a:endParaRPr>
          </a:p>
        </p:txBody>
      </p:sp>
      <p:sp>
        <p:nvSpPr>
          <p:cNvPr id="7" name="Inhaltsplatzhalter 3"/>
          <p:cNvSpPr txBox="1">
            <a:spLocks/>
          </p:cNvSpPr>
          <p:nvPr/>
        </p:nvSpPr>
        <p:spPr>
          <a:xfrm>
            <a:off x="457200" y="1516912"/>
            <a:ext cx="4978896" cy="3941763"/>
          </a:xfrm>
          <a:prstGeom prst="rect">
            <a:avLst/>
          </a:prstGeom>
        </p:spPr>
        <p:txBody>
          <a:bodyPr/>
          <a:lstStyle/>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r>
              <a:rPr kumimoji="0" lang="en-GB" sz="3000" b="0" i="0" u="none" strike="noStrike" kern="1200" cap="none" spc="0" normalizeH="0" baseline="0" noProof="0" dirty="0" smtClean="0">
                <a:ln>
                  <a:noFill/>
                </a:ln>
                <a:solidFill>
                  <a:schemeClr val="tx1"/>
                </a:solidFill>
                <a:effectLst/>
                <a:uLnTx/>
                <a:uFillTx/>
                <a:latin typeface="+mn-lt"/>
                <a:ea typeface="+mn-ea"/>
                <a:cs typeface="+mn-cs"/>
              </a:rPr>
              <a:t>Rules &amp; conventions</a:t>
            </a:r>
          </a:p>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r>
              <a:rPr kumimoji="0" lang="en-GB" dirty="0" smtClean="0">
                <a:latin typeface="+mn-lt"/>
              </a:rPr>
              <a:t>a) </a:t>
            </a:r>
            <a:r>
              <a:rPr kumimoji="0" lang="en-GB" u="sng" dirty="0" smtClean="0">
                <a:latin typeface="+mn-lt"/>
              </a:rPr>
              <a:t>majuscule</a:t>
            </a:r>
            <a:r>
              <a:rPr kumimoji="0" lang="en-GB" dirty="0" smtClean="0">
                <a:latin typeface="+mn-lt"/>
              </a:rPr>
              <a:t> transcription</a:t>
            </a: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Titel 1"/>
          <p:cNvSpPr>
            <a:spLocks noGrp="1"/>
          </p:cNvSpPr>
          <p:nvPr>
            <p:ph type="title"/>
          </p:nvPr>
        </p:nvSpPr>
        <p:spPr>
          <a:xfrm>
            <a:off x="0" y="44624"/>
            <a:ext cx="9144000" cy="1143000"/>
          </a:xfrm>
        </p:spPr>
        <p:txBody>
          <a:bodyPr/>
          <a:lstStyle/>
          <a:p>
            <a:r>
              <a:rPr lang="de-DE" dirty="0" smtClean="0"/>
              <a:t>How to transcribe </a:t>
            </a:r>
            <a:r>
              <a:rPr lang="de-DE" dirty="0" smtClean="0"/>
              <a:t>inscriptions </a:t>
            </a:r>
            <a:r>
              <a:rPr lang="de-DE" dirty="0" smtClean="0"/>
              <a:t>?</a:t>
            </a:r>
            <a:endParaRPr lang="en-GB" dirty="0"/>
          </a:p>
        </p:txBody>
      </p:sp>
      <p:sp>
        <p:nvSpPr>
          <p:cNvPr id="9" name="TextBox 8"/>
          <p:cNvSpPr txBox="1"/>
          <p:nvPr/>
        </p:nvSpPr>
        <p:spPr>
          <a:xfrm>
            <a:off x="692812" y="5888885"/>
            <a:ext cx="4320480" cy="584775"/>
          </a:xfrm>
          <a:prstGeom prst="rect">
            <a:avLst/>
          </a:prstGeom>
          <a:noFill/>
        </p:spPr>
        <p:txBody>
          <a:bodyPr wrap="square" rtlCol="0">
            <a:spAutoFit/>
          </a:bodyPr>
          <a:lstStyle/>
          <a:p>
            <a:r>
              <a:rPr lang="en-GB" sz="1600" dirty="0" smtClean="0">
                <a:solidFill>
                  <a:schemeClr val="accent6">
                    <a:lumMod val="40000"/>
                    <a:lumOff val="60000"/>
                  </a:schemeClr>
                </a:solidFill>
              </a:rPr>
              <a:t>Many Latin inscriptions are very simple:</a:t>
            </a:r>
          </a:p>
          <a:p>
            <a:r>
              <a:rPr lang="en-GB" sz="1600" dirty="0" smtClean="0">
                <a:solidFill>
                  <a:schemeClr val="accent6">
                    <a:lumMod val="40000"/>
                    <a:lumOff val="60000"/>
                  </a:schemeClr>
                </a:solidFill>
              </a:rPr>
              <a:t>lots of </a:t>
            </a:r>
            <a:r>
              <a:rPr lang="en-GB" sz="1600" dirty="0" smtClean="0">
                <a:solidFill>
                  <a:schemeClr val="accent6">
                    <a:lumMod val="40000"/>
                    <a:lumOff val="60000"/>
                  </a:schemeClr>
                </a:solidFill>
              </a:rPr>
              <a:t>abbreviations</a:t>
            </a:r>
            <a:endParaRPr lang="en-GB" sz="1600" dirty="0" smtClean="0">
              <a:solidFill>
                <a:schemeClr val="accent6">
                  <a:lumMod val="40000"/>
                  <a:lumOff val="60000"/>
                </a:schemeClr>
              </a:solidFill>
            </a:endParaRPr>
          </a:p>
        </p:txBody>
      </p:sp>
    </p:spTree>
    <p:extLst>
      <p:ext uri="{BB962C8B-B14F-4D97-AF65-F5344CB8AC3E}">
        <p14:creationId xmlns:p14="http://schemas.microsoft.com/office/powerpoint/2010/main" val="18324749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5"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vertic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EINFÜHRUNG ALTE GESCHICHTE\Epigraphik\CSIR 2 10 no 9 Jupiteraltar Inschriftenfeld.JPG"/>
          <p:cNvPicPr>
            <a:picLocks noChangeAspect="1" noChangeArrowheads="1"/>
          </p:cNvPicPr>
          <p:nvPr/>
        </p:nvPicPr>
        <p:blipFill>
          <a:blip r:embed="rId2" cstate="print"/>
          <a:srcRect/>
          <a:stretch>
            <a:fillRect/>
          </a:stretch>
        </p:blipFill>
        <p:spPr bwMode="auto">
          <a:xfrm>
            <a:off x="5226506" y="1340768"/>
            <a:ext cx="3772510" cy="5517232"/>
          </a:xfrm>
          <a:prstGeom prst="rect">
            <a:avLst/>
          </a:prstGeom>
          <a:noFill/>
        </p:spPr>
      </p:pic>
      <p:sp>
        <p:nvSpPr>
          <p:cNvPr id="5" name="Text Box 8"/>
          <p:cNvSpPr txBox="1">
            <a:spLocks noChangeArrowheads="1"/>
          </p:cNvSpPr>
          <p:nvPr/>
        </p:nvSpPr>
        <p:spPr bwMode="auto">
          <a:xfrm>
            <a:off x="6804248" y="6381328"/>
            <a:ext cx="2209800" cy="366713"/>
          </a:xfrm>
          <a:prstGeom prst="rect">
            <a:avLst/>
          </a:prstGeom>
          <a:noFill/>
          <a:ln w="9525">
            <a:noFill/>
            <a:miter lim="800000"/>
            <a:headEnd/>
            <a:tailEnd/>
          </a:ln>
          <a:effectLst/>
        </p:spPr>
        <p:txBody>
          <a:bodyPr>
            <a:spAutoFit/>
          </a:bodyPr>
          <a:lstStyle/>
          <a:p>
            <a:pPr>
              <a:spcBef>
                <a:spcPct val="50000"/>
              </a:spcBef>
              <a:buFontTx/>
              <a:buNone/>
            </a:pPr>
            <a:r>
              <a:rPr kumimoji="0" lang="it-IT" sz="1800" i="1" dirty="0">
                <a:latin typeface="Times"/>
              </a:rPr>
              <a:t>CIL</a:t>
            </a:r>
            <a:r>
              <a:rPr kumimoji="0" lang="it-IT" sz="1800" dirty="0">
                <a:latin typeface="Times"/>
              </a:rPr>
              <a:t> XIII 6220 </a:t>
            </a:r>
            <a:endParaRPr kumimoji="0" lang="en-US" sz="1800" dirty="0">
              <a:latin typeface="Times"/>
            </a:endParaRPr>
          </a:p>
        </p:txBody>
      </p:sp>
      <p:sp>
        <p:nvSpPr>
          <p:cNvPr id="6" name="Inhaltsplatzhalter 3"/>
          <p:cNvSpPr txBox="1">
            <a:spLocks/>
          </p:cNvSpPr>
          <p:nvPr/>
        </p:nvSpPr>
        <p:spPr>
          <a:xfrm>
            <a:off x="457200" y="1516912"/>
            <a:ext cx="5338936" cy="3941763"/>
          </a:xfrm>
          <a:prstGeom prst="rect">
            <a:avLst/>
          </a:prstGeom>
        </p:spPr>
        <p:txBody>
          <a:bodyPr/>
          <a:lstStyle/>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r>
              <a:rPr kumimoji="0" lang="en-GB" sz="3000" b="0" i="0" u="none" strike="noStrike" kern="1200" cap="none" spc="0" normalizeH="0" baseline="0" noProof="0" dirty="0" smtClean="0">
                <a:ln>
                  <a:noFill/>
                </a:ln>
                <a:solidFill>
                  <a:schemeClr val="tx1"/>
                </a:solidFill>
                <a:effectLst/>
                <a:uLnTx/>
                <a:uFillTx/>
                <a:latin typeface="+mn-lt"/>
                <a:ea typeface="+mn-ea"/>
                <a:cs typeface="+mn-cs"/>
              </a:rPr>
              <a:t>Rules &amp; conventions</a:t>
            </a:r>
          </a:p>
          <a:p>
            <a:pPr marL="420624" marR="0" lvl="0" indent="-384048" algn="l" defTabSz="914400" rtl="0" eaLnBrk="1" fontAlgn="auto" latinLnBrk="0" hangingPunct="1">
              <a:lnSpc>
                <a:spcPct val="100000"/>
              </a:lnSpc>
              <a:spcBef>
                <a:spcPct val="20000"/>
              </a:spcBef>
              <a:spcAft>
                <a:spcPts val="0"/>
              </a:spcAft>
              <a:buClr>
                <a:schemeClr val="accent1"/>
              </a:buClr>
              <a:buSzPct val="80000"/>
              <a:buFont typeface="Wingdings 2"/>
              <a:buChar char=""/>
              <a:tabLst/>
              <a:defRPr/>
            </a:pPr>
            <a:r>
              <a:rPr kumimoji="0" lang="en-GB" dirty="0" smtClean="0">
                <a:latin typeface="+mn-lt"/>
              </a:rPr>
              <a:t>b) </a:t>
            </a:r>
            <a:r>
              <a:rPr kumimoji="0" lang="en-GB" u="sng" dirty="0" smtClean="0">
                <a:latin typeface="+mn-lt"/>
              </a:rPr>
              <a:t>minuscule</a:t>
            </a:r>
            <a:r>
              <a:rPr kumimoji="0" lang="en-GB" dirty="0" smtClean="0">
                <a:latin typeface="+mn-lt"/>
              </a:rPr>
              <a:t> transcription</a:t>
            </a: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Text Box 3"/>
          <p:cNvSpPr txBox="1">
            <a:spLocks noChangeArrowheads="1"/>
          </p:cNvSpPr>
          <p:nvPr/>
        </p:nvSpPr>
        <p:spPr bwMode="auto">
          <a:xfrm>
            <a:off x="683568" y="3140968"/>
            <a:ext cx="4542938" cy="978729"/>
          </a:xfrm>
          <a:prstGeom prst="rect">
            <a:avLst/>
          </a:prstGeom>
          <a:noFill/>
          <a:ln w="9525">
            <a:noFill/>
            <a:miter lim="800000"/>
            <a:headEnd/>
            <a:tailEnd/>
          </a:ln>
          <a:effectLst/>
        </p:spPr>
        <p:txBody>
          <a:bodyPr wrap="square">
            <a:spAutoFit/>
          </a:bodyPr>
          <a:lstStyle/>
          <a:p>
            <a:pPr algn="ctr">
              <a:lnSpc>
                <a:spcPct val="80000"/>
              </a:lnSpc>
              <a:spcBef>
                <a:spcPct val="50000"/>
              </a:spcBef>
              <a:buFontTx/>
              <a:buNone/>
            </a:pPr>
            <a:r>
              <a:rPr kumimoji="0" lang="it-IT" sz="2400" i="1" dirty="0" smtClean="0"/>
              <a:t>I(ovi) O(ptimo) M(aximo) | et Iuno|ni Reg(inae) | Ti(berius) </a:t>
            </a:r>
            <a:r>
              <a:rPr kumimoji="0" lang="it-IT" sz="2400" i="1" dirty="0" smtClean="0"/>
              <a:t/>
            </a:r>
            <a:br>
              <a:rPr kumimoji="0" lang="it-IT" sz="2400" i="1" dirty="0" smtClean="0"/>
            </a:br>
            <a:r>
              <a:rPr kumimoji="0" lang="it-IT" sz="2400" i="1" dirty="0" smtClean="0"/>
              <a:t>C</a:t>
            </a:r>
            <a:r>
              <a:rPr kumimoji="0" lang="it-IT" sz="2400" i="1" dirty="0" smtClean="0"/>
              <a:t>[---</a:t>
            </a:r>
            <a:r>
              <a:rPr kumimoji="0" lang="it-IT" sz="2400" i="1" dirty="0"/>
              <a:t>]</a:t>
            </a:r>
            <a:endParaRPr kumimoji="0" lang="en-US" sz="2400" i="1" dirty="0"/>
          </a:p>
        </p:txBody>
      </p:sp>
      <p:sp>
        <p:nvSpPr>
          <p:cNvPr id="8" name="Text Box 3"/>
          <p:cNvSpPr txBox="1">
            <a:spLocks noChangeArrowheads="1"/>
          </p:cNvSpPr>
          <p:nvPr/>
        </p:nvSpPr>
        <p:spPr bwMode="auto">
          <a:xfrm>
            <a:off x="457200" y="5139482"/>
            <a:ext cx="5040560" cy="846386"/>
          </a:xfrm>
          <a:prstGeom prst="rect">
            <a:avLst/>
          </a:prstGeom>
          <a:noFill/>
          <a:ln w="9525">
            <a:noFill/>
            <a:miter lim="800000"/>
            <a:headEnd/>
            <a:tailEnd/>
          </a:ln>
          <a:effectLst/>
        </p:spPr>
        <p:txBody>
          <a:bodyPr wrap="square">
            <a:spAutoFit/>
          </a:bodyPr>
          <a:lstStyle/>
          <a:p>
            <a:pPr>
              <a:lnSpc>
                <a:spcPct val="80000"/>
              </a:lnSpc>
              <a:spcBef>
                <a:spcPct val="50000"/>
              </a:spcBef>
              <a:buFontTx/>
              <a:buNone/>
            </a:pPr>
            <a:r>
              <a:rPr kumimoji="0" lang="it-IT" sz="2000" dirty="0" smtClean="0">
                <a:latin typeface="Tempus Sans ITC" pitchFamily="82" charset="0"/>
              </a:rPr>
              <a:t>“</a:t>
            </a:r>
            <a:r>
              <a:rPr kumimoji="0" lang="it-IT" sz="2000" dirty="0" err="1" smtClean="0">
                <a:latin typeface="Tempus Sans ITC" pitchFamily="82" charset="0"/>
              </a:rPr>
              <a:t>To</a:t>
            </a:r>
            <a:r>
              <a:rPr kumimoji="0" lang="it-IT" sz="2000" dirty="0" smtClean="0">
                <a:latin typeface="Tempus Sans ITC" pitchFamily="82" charset="0"/>
              </a:rPr>
              <a:t> </a:t>
            </a:r>
            <a:r>
              <a:rPr kumimoji="0" lang="it-IT" sz="2000" dirty="0" err="1" smtClean="0">
                <a:latin typeface="Tempus Sans ITC" pitchFamily="82" charset="0"/>
              </a:rPr>
              <a:t>Jupiter</a:t>
            </a:r>
            <a:r>
              <a:rPr kumimoji="0" lang="it-IT" sz="2000" dirty="0" smtClean="0">
                <a:latin typeface="Tempus Sans ITC" pitchFamily="82" charset="0"/>
              </a:rPr>
              <a:t>, the Best and </a:t>
            </a:r>
            <a:r>
              <a:rPr kumimoji="0" lang="it-IT" sz="2000" dirty="0" err="1" smtClean="0">
                <a:latin typeface="Tempus Sans ITC" pitchFamily="82" charset="0"/>
              </a:rPr>
              <a:t>Greatest</a:t>
            </a:r>
            <a:r>
              <a:rPr kumimoji="0" lang="it-IT" sz="2000" dirty="0" smtClean="0">
                <a:latin typeface="Tempus Sans ITC" pitchFamily="82" charset="0"/>
              </a:rPr>
              <a:t>, and </a:t>
            </a:r>
            <a:r>
              <a:rPr kumimoji="0" lang="it-IT" sz="2000" dirty="0" err="1" smtClean="0">
                <a:latin typeface="Tempus Sans ITC" pitchFamily="82" charset="0"/>
              </a:rPr>
              <a:t>to</a:t>
            </a:r>
            <a:r>
              <a:rPr kumimoji="0" lang="it-IT" sz="2000" dirty="0" smtClean="0">
                <a:latin typeface="Tempus Sans ITC" pitchFamily="82" charset="0"/>
              </a:rPr>
              <a:t> </a:t>
            </a:r>
            <a:r>
              <a:rPr kumimoji="0" lang="it-IT" sz="2000" dirty="0" err="1" smtClean="0">
                <a:latin typeface="Tempus Sans ITC" pitchFamily="82" charset="0"/>
              </a:rPr>
              <a:t>Juno</a:t>
            </a:r>
            <a:r>
              <a:rPr kumimoji="0" lang="it-IT" sz="2000" dirty="0" smtClean="0">
                <a:latin typeface="Tempus Sans ITC" pitchFamily="82" charset="0"/>
              </a:rPr>
              <a:t> Regina. </a:t>
            </a:r>
            <a:r>
              <a:rPr kumimoji="0" lang="it-IT" sz="2000" dirty="0" err="1" smtClean="0">
                <a:latin typeface="Tempus Sans ITC" pitchFamily="82" charset="0"/>
              </a:rPr>
              <a:t>Tiberius</a:t>
            </a:r>
            <a:r>
              <a:rPr kumimoji="0" lang="it-IT" sz="2000" dirty="0" smtClean="0">
                <a:latin typeface="Tempus Sans ITC" pitchFamily="82" charset="0"/>
              </a:rPr>
              <a:t> C[</a:t>
            </a:r>
            <a:r>
              <a:rPr kumimoji="0" lang="it-IT" sz="2000" dirty="0" err="1" smtClean="0">
                <a:latin typeface="Tempus Sans ITC" pitchFamily="82" charset="0"/>
              </a:rPr>
              <a:t>----</a:t>
            </a:r>
            <a:r>
              <a:rPr kumimoji="0" lang="it-IT" sz="2000" dirty="0" smtClean="0">
                <a:latin typeface="Tempus Sans ITC" pitchFamily="82" charset="0"/>
              </a:rPr>
              <a:t>] (set up </a:t>
            </a:r>
            <a:r>
              <a:rPr kumimoji="0" lang="it-IT" sz="2000" dirty="0" err="1" smtClean="0">
                <a:latin typeface="Tempus Sans ITC" pitchFamily="82" charset="0"/>
              </a:rPr>
              <a:t>this</a:t>
            </a:r>
            <a:r>
              <a:rPr kumimoji="0" lang="it-IT" sz="2000" dirty="0" smtClean="0">
                <a:latin typeface="Tempus Sans ITC" pitchFamily="82" charset="0"/>
              </a:rPr>
              <a:t> </a:t>
            </a:r>
            <a:r>
              <a:rPr kumimoji="0" lang="it-IT" sz="2000" dirty="0" err="1" smtClean="0">
                <a:latin typeface="Tempus Sans ITC" pitchFamily="82" charset="0"/>
              </a:rPr>
              <a:t>inscription</a:t>
            </a:r>
            <a:r>
              <a:rPr kumimoji="0" lang="it-IT" sz="2000" dirty="0" smtClean="0">
                <a:latin typeface="Tempus Sans ITC" pitchFamily="82" charset="0"/>
              </a:rPr>
              <a:t>/</a:t>
            </a:r>
            <a:r>
              <a:rPr kumimoji="0" lang="it-IT" sz="2000" dirty="0" err="1" smtClean="0">
                <a:latin typeface="Tempus Sans ITC" pitchFamily="82" charset="0"/>
              </a:rPr>
              <a:t>fulfilled</a:t>
            </a:r>
            <a:r>
              <a:rPr kumimoji="0" lang="it-IT" sz="2000" dirty="0" smtClean="0">
                <a:latin typeface="Tempus Sans ITC" pitchFamily="82" charset="0"/>
              </a:rPr>
              <a:t> </a:t>
            </a:r>
            <a:r>
              <a:rPr kumimoji="0" lang="it-IT" sz="2000" dirty="0" err="1" smtClean="0">
                <a:latin typeface="Tempus Sans ITC" pitchFamily="82" charset="0"/>
              </a:rPr>
              <a:t>his</a:t>
            </a:r>
            <a:r>
              <a:rPr kumimoji="0" lang="it-IT" sz="2000" dirty="0" smtClean="0">
                <a:latin typeface="Tempus Sans ITC" pitchFamily="82" charset="0"/>
              </a:rPr>
              <a:t> </a:t>
            </a:r>
            <a:r>
              <a:rPr kumimoji="0" lang="it-IT" sz="2000" dirty="0" err="1" smtClean="0">
                <a:latin typeface="Tempus Sans ITC" pitchFamily="82" charset="0"/>
              </a:rPr>
              <a:t>vow</a:t>
            </a:r>
            <a:r>
              <a:rPr kumimoji="0" lang="it-IT" sz="2000" dirty="0" smtClean="0">
                <a:latin typeface="Tempus Sans ITC" pitchFamily="82" charset="0"/>
              </a:rPr>
              <a:t>).”</a:t>
            </a:r>
            <a:endParaRPr kumimoji="0" lang="en-US" sz="2000" dirty="0">
              <a:latin typeface="Tempus Sans ITC" pitchFamily="82" charset="0"/>
            </a:endParaRPr>
          </a:p>
        </p:txBody>
      </p:sp>
      <p:sp>
        <p:nvSpPr>
          <p:cNvPr id="9"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How to transcribe inscriptions ?</a:t>
            </a:r>
            <a:endParaRPr lang="en-GB" dirty="0"/>
          </a:p>
        </p:txBody>
      </p:sp>
      <p:sp>
        <p:nvSpPr>
          <p:cNvPr id="3" name="Oval 2"/>
          <p:cNvSpPr/>
          <p:nvPr/>
        </p:nvSpPr>
        <p:spPr>
          <a:xfrm>
            <a:off x="4211960" y="2924944"/>
            <a:ext cx="576064" cy="705388"/>
          </a:xfrm>
          <a:prstGeom prst="ellipse">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TextBox 10"/>
          <p:cNvSpPr txBox="1"/>
          <p:nvPr/>
        </p:nvSpPr>
        <p:spPr>
          <a:xfrm>
            <a:off x="3707904" y="2643617"/>
            <a:ext cx="1518602" cy="307777"/>
          </a:xfrm>
          <a:prstGeom prst="rect">
            <a:avLst/>
          </a:prstGeom>
          <a:noFill/>
        </p:spPr>
        <p:txBody>
          <a:bodyPr wrap="square" rtlCol="0">
            <a:spAutoFit/>
          </a:bodyPr>
          <a:lstStyle/>
          <a:p>
            <a:r>
              <a:rPr lang="de-DE" sz="1400" dirty="0" smtClean="0">
                <a:solidFill>
                  <a:srgbClr val="FFFF00"/>
                </a:solidFill>
              </a:rPr>
              <a:t>Line break: / </a:t>
            </a:r>
            <a:endParaRPr lang="de-DE" sz="1400" dirty="0">
              <a:solidFill>
                <a:srgbClr val="FFFF00"/>
              </a:solidFill>
            </a:endParaRPr>
          </a:p>
        </p:txBody>
      </p:sp>
    </p:spTree>
    <p:extLst>
      <p:ext uri="{BB962C8B-B14F-4D97-AF65-F5344CB8AC3E}">
        <p14:creationId xmlns:p14="http://schemas.microsoft.com/office/powerpoint/2010/main" val="2671527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vertical)">
                                      <p:cBhvr>
                                        <p:cTn id="7" dur="500"/>
                                        <p:tgtEl>
                                          <p:spTgt spid="7"/>
                                        </p:tgtEl>
                                      </p:cBhvr>
                                    </p:animEffect>
                                  </p:childTnLst>
                                </p:cTn>
                              </p:par>
                            </p:childTnLst>
                          </p:cTn>
                        </p:par>
                        <p:par>
                          <p:cTn id="8" fill="hold">
                            <p:stCondLst>
                              <p:cond delay="500"/>
                            </p:stCondLst>
                            <p:childTnLst>
                              <p:par>
                                <p:cTn id="9" presetID="21" presetClass="entr" presetSubtype="1" fill="hold" grpId="0" nodeType="afterEffect">
                                  <p:stCondLst>
                                    <p:cond delay="750"/>
                                  </p:stCondLst>
                                  <p:childTnLst>
                                    <p:set>
                                      <p:cBhvr>
                                        <p:cTn id="10" dur="1" fill="hold">
                                          <p:stCondLst>
                                            <p:cond delay="0"/>
                                          </p:stCondLst>
                                        </p:cTn>
                                        <p:tgtEl>
                                          <p:spTgt spid="3"/>
                                        </p:tgtEl>
                                        <p:attrNameLst>
                                          <p:attrName>style.visibility</p:attrName>
                                        </p:attrNameLst>
                                      </p:cBhvr>
                                      <p:to>
                                        <p:strVal val="visible"/>
                                      </p:to>
                                    </p:set>
                                    <p:animEffect transition="in" filter="wheel(1)">
                                      <p:cBhvr>
                                        <p:cTn id="11" dur="2000"/>
                                        <p:tgtEl>
                                          <p:spTgt spid="3"/>
                                        </p:tgtEl>
                                      </p:cBhvr>
                                    </p:animEffect>
                                  </p:childTnLst>
                                </p:cTn>
                              </p:par>
                            </p:childTnLst>
                          </p:cTn>
                        </p:par>
                        <p:par>
                          <p:cTn id="12" fill="hold">
                            <p:stCondLst>
                              <p:cond delay="3250"/>
                            </p:stCondLst>
                            <p:childTnLst>
                              <p:par>
                                <p:cTn id="13" presetID="21" presetClass="entr" presetSubtype="1"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heel(1)">
                                      <p:cBhvr>
                                        <p:cTn id="15" dur="20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5"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randombar(vertical)">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8" grpId="0" autoUpdateAnimBg="0"/>
      <p:bldP spid="3" grpId="0" animBg="1"/>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5"/>
          <p:cNvSpPr txBox="1">
            <a:spLocks noChangeArrowheads="1"/>
          </p:cNvSpPr>
          <p:nvPr/>
        </p:nvSpPr>
        <p:spPr bwMode="auto">
          <a:xfrm>
            <a:off x="251520" y="1948026"/>
            <a:ext cx="4114800" cy="4524315"/>
          </a:xfrm>
          <a:prstGeom prst="rect">
            <a:avLst/>
          </a:prstGeom>
          <a:noFill/>
          <a:ln w="9525">
            <a:noFill/>
            <a:miter lim="800000"/>
            <a:headEnd/>
            <a:tailEnd/>
          </a:ln>
          <a:effectLst/>
        </p:spPr>
        <p:txBody>
          <a:bodyPr>
            <a:spAutoFit/>
          </a:bodyPr>
          <a:lstStyle/>
          <a:p>
            <a:pPr marL="285750" indent="-285750">
              <a:lnSpc>
                <a:spcPct val="80000"/>
              </a:lnSpc>
              <a:spcBef>
                <a:spcPct val="50000"/>
              </a:spcBef>
              <a:buFont typeface="Arial" panose="020B0604020202020204" pitchFamily="34" charset="0"/>
              <a:buChar char="•"/>
            </a:pPr>
            <a:r>
              <a:rPr kumimoji="0" lang="en-US" sz="1800" dirty="0" smtClean="0"/>
              <a:t> small altar / </a:t>
            </a:r>
            <a:r>
              <a:rPr kumimoji="0" lang="en-US" sz="1800" i="1" dirty="0" err="1" smtClean="0"/>
              <a:t>arula</a:t>
            </a:r>
            <a:endParaRPr kumimoji="0" lang="en-US" sz="1800" i="1" dirty="0" smtClean="0"/>
          </a:p>
          <a:p>
            <a:pPr marL="285750" indent="-285750">
              <a:lnSpc>
                <a:spcPct val="80000"/>
              </a:lnSpc>
              <a:spcBef>
                <a:spcPct val="50000"/>
              </a:spcBef>
              <a:buFont typeface="Arial" panose="020B0604020202020204" pitchFamily="34" charset="0"/>
              <a:buChar char="•"/>
            </a:pPr>
            <a:r>
              <a:rPr kumimoji="0" lang="en-US" sz="1800" dirty="0" smtClean="0"/>
              <a:t> votive inscription</a:t>
            </a:r>
          </a:p>
          <a:p>
            <a:pPr marL="285750" indent="-285750">
              <a:lnSpc>
                <a:spcPct val="80000"/>
              </a:lnSpc>
              <a:spcBef>
                <a:spcPct val="50000"/>
              </a:spcBef>
              <a:buFont typeface="Arial" panose="020B0604020202020204" pitchFamily="34" charset="0"/>
              <a:buChar char="•"/>
            </a:pPr>
            <a:r>
              <a:rPr kumimoji="0" lang="en-US" sz="1800" dirty="0" smtClean="0"/>
              <a:t> inscriptions provide information on cults and religious believes in the Roman provinces, even in many rural areas</a:t>
            </a:r>
          </a:p>
          <a:p>
            <a:pPr>
              <a:lnSpc>
                <a:spcPct val="80000"/>
              </a:lnSpc>
              <a:spcBef>
                <a:spcPct val="50000"/>
              </a:spcBef>
            </a:pPr>
            <a:endParaRPr kumimoji="0" lang="en-US" sz="1800" dirty="0" smtClean="0"/>
          </a:p>
          <a:p>
            <a:pPr>
              <a:lnSpc>
                <a:spcPct val="80000"/>
              </a:lnSpc>
              <a:spcBef>
                <a:spcPct val="50000"/>
              </a:spcBef>
            </a:pPr>
            <a:r>
              <a:rPr kumimoji="0" lang="en-US" sz="1800" dirty="0"/>
              <a:t> </a:t>
            </a:r>
            <a:r>
              <a:rPr lang="en-US" dirty="0" smtClean="0"/>
              <a:t>HERE: </a:t>
            </a:r>
            <a:r>
              <a:rPr kumimoji="0" lang="en-US" sz="1800" dirty="0" smtClean="0"/>
              <a:t>Jupiter </a:t>
            </a:r>
            <a:r>
              <a:rPr kumimoji="0" lang="en-US" sz="1800" dirty="0" smtClean="0"/>
              <a:t>&amp; Juno:</a:t>
            </a:r>
          </a:p>
          <a:p>
            <a:pPr marL="742950" lvl="1" indent="-285750">
              <a:lnSpc>
                <a:spcPct val="80000"/>
              </a:lnSpc>
              <a:spcBef>
                <a:spcPct val="50000"/>
              </a:spcBef>
              <a:buFont typeface="Arial" panose="020B0604020202020204" pitchFamily="34" charset="0"/>
              <a:buChar char="•"/>
            </a:pPr>
            <a:r>
              <a:rPr kumimoji="0" lang="en-US" sz="1800" dirty="0" smtClean="0"/>
              <a:t> Roman deities </a:t>
            </a:r>
          </a:p>
          <a:p>
            <a:pPr marL="742950" lvl="1" indent="-285750">
              <a:lnSpc>
                <a:spcPct val="80000"/>
              </a:lnSpc>
              <a:spcBef>
                <a:spcPct val="50000"/>
              </a:spcBef>
              <a:buFont typeface="Arial" panose="020B0604020202020204" pitchFamily="34" charset="0"/>
              <a:buChar char="•"/>
            </a:pPr>
            <a:r>
              <a:rPr kumimoji="0" lang="en-US" sz="1800" dirty="0"/>
              <a:t> </a:t>
            </a:r>
            <a:r>
              <a:rPr kumimoji="0" lang="en-US" sz="1800" dirty="0" smtClean="0"/>
              <a:t>Roman theonyms</a:t>
            </a:r>
          </a:p>
          <a:p>
            <a:pPr marL="742950" lvl="1" indent="-285750">
              <a:lnSpc>
                <a:spcPct val="80000"/>
              </a:lnSpc>
              <a:spcBef>
                <a:spcPct val="50000"/>
              </a:spcBef>
              <a:buFont typeface="Arial" panose="020B0604020202020204" pitchFamily="34" charset="0"/>
              <a:buChar char="•"/>
            </a:pPr>
            <a:r>
              <a:rPr kumimoji="0" lang="en-US" sz="1800" dirty="0" smtClean="0"/>
              <a:t> But here: worshipped together as </a:t>
            </a:r>
            <a:r>
              <a:rPr kumimoji="0" lang="en-US" sz="1800" b="1" dirty="0" smtClean="0">
                <a:solidFill>
                  <a:srgbClr val="FFC000"/>
                </a:solidFill>
              </a:rPr>
              <a:t>divine couple</a:t>
            </a:r>
            <a:r>
              <a:rPr kumimoji="0" lang="en-US" sz="1800" dirty="0" smtClean="0"/>
              <a:t>: </a:t>
            </a:r>
            <a:br>
              <a:rPr kumimoji="0" lang="en-US" sz="1800" dirty="0" smtClean="0"/>
            </a:br>
            <a:r>
              <a:rPr kumimoji="0" lang="en-US" sz="1800" dirty="0" smtClean="0"/>
              <a:t> </a:t>
            </a:r>
            <a:r>
              <a:rPr kumimoji="0" lang="en-US" sz="1800" dirty="0" smtClean="0">
                <a:sym typeface="Wingdings" pitchFamily="2" charset="2"/>
              </a:rPr>
              <a:t> typical for “Celtic” religion, especially in Eastern Gaul</a:t>
            </a:r>
            <a:endParaRPr kumimoji="0" lang="en-US" sz="1800" dirty="0" smtClean="0"/>
          </a:p>
          <a:p>
            <a:pPr lvl="1">
              <a:lnSpc>
                <a:spcPct val="80000"/>
              </a:lnSpc>
              <a:spcBef>
                <a:spcPct val="50000"/>
              </a:spcBef>
            </a:pPr>
            <a:endParaRPr kumimoji="0" lang="en-US" sz="1800" dirty="0" smtClean="0"/>
          </a:p>
        </p:txBody>
      </p:sp>
      <p:pic>
        <p:nvPicPr>
          <p:cNvPr id="5" name="Picture 4" descr="C:\Eigene Dateien\TEACHING MATERIAL\EINFÜHRUNG ALTE GESCHICHTE\Epigraphik\CSIR 2 10 no 9 Jupiteraltar Inschriftenfeld.JPG"/>
          <p:cNvPicPr>
            <a:picLocks noChangeAspect="1" noChangeArrowheads="1"/>
          </p:cNvPicPr>
          <p:nvPr/>
        </p:nvPicPr>
        <p:blipFill>
          <a:blip r:embed="rId2" cstate="print"/>
          <a:srcRect/>
          <a:stretch>
            <a:fillRect/>
          </a:stretch>
        </p:blipFill>
        <p:spPr bwMode="auto">
          <a:xfrm>
            <a:off x="5226506" y="1340768"/>
            <a:ext cx="3772510" cy="5517232"/>
          </a:xfrm>
          <a:prstGeom prst="rect">
            <a:avLst/>
          </a:prstGeom>
          <a:noFill/>
        </p:spPr>
      </p:pic>
      <p:pic>
        <p:nvPicPr>
          <p:cNvPr id="7" name="Grafik 6" descr="100_3134 small.jpg"/>
          <p:cNvPicPr>
            <a:picLocks noChangeAspect="1"/>
          </p:cNvPicPr>
          <p:nvPr/>
        </p:nvPicPr>
        <p:blipFill>
          <a:blip r:embed="rId3" cstate="print">
            <a:extLst>
              <a:ext uri="{BEBA8EAE-BF5A-486C-A8C5-ECC9F3942E4B}">
                <a14:imgProps xmlns:a14="http://schemas.microsoft.com/office/drawing/2010/main">
                  <a14:imgLayer r:embed="rId4">
                    <a14:imgEffect>
                      <a14:backgroundRemoval t="4901" b="95933" l="6347" r="93512">
                        <a14:foregroundMark x1="54584" y1="4901" x2="54584" y2="4901"/>
                        <a14:foregroundMark x1="87024" y1="36184" x2="87024" y2="36184"/>
                        <a14:foregroundMark x1="86037" y1="67987" x2="86037" y2="67987"/>
                        <a14:foregroundMark x1="84767" y1="83629" x2="84767" y2="83629"/>
                        <a14:foregroundMark x1="93794" y1="85089" x2="93794" y2="85089"/>
                        <a14:foregroundMark x1="90268" y1="85297" x2="90268" y2="85297"/>
                        <a14:foregroundMark x1="43724" y1="93118" x2="43724" y2="93118"/>
                        <a14:foregroundMark x1="23554" y1="81543" x2="23554" y2="81543"/>
                        <a14:foregroundMark x1="18054" y1="81752" x2="18054" y2="81752"/>
                        <a14:foregroundMark x1="18054" y1="87174" x2="18054" y2="87174"/>
                        <a14:foregroundMark x1="6488" y1="86966" x2="6488" y2="86966"/>
                        <a14:foregroundMark x1="13540" y1="71324" x2="13540" y2="71324"/>
                        <a14:foregroundMark x1="11001" y1="65589" x2="11001" y2="65589"/>
                        <a14:foregroundMark x1="9450" y1="62044" x2="9450" y2="62044"/>
                        <a14:foregroundMark x1="46968" y1="16580" x2="46968" y2="16580"/>
                        <a14:foregroundMark x1="51058" y1="12513" x2="51058" y2="12513"/>
                        <a14:foregroundMark x1="49224" y1="17727" x2="49224" y2="17727"/>
                        <a14:foregroundMark x1="56841" y1="15641" x2="56841" y2="15641"/>
                        <a14:foregroundMark x1="60367" y1="11783" x2="60367" y2="11783"/>
                        <a14:foregroundMark x1="28632" y1="19604" x2="28632" y2="19604"/>
                        <a14:foregroundMark x1="12976" y1="35766" x2="12976" y2="35766"/>
                        <a14:foregroundMark x1="11425" y1="33160" x2="11425" y2="33160"/>
                        <a14:foregroundMark x1="9450" y1="43796" x2="9450" y2="43796"/>
                        <a14:foregroundMark x1="10437" y1="30344" x2="10437" y2="30344"/>
                        <a14:foregroundMark x1="9450" y1="48279" x2="9450" y2="48279"/>
                        <a14:foregroundMark x1="44711" y1="26069" x2="44711" y2="26069"/>
                        <a14:foregroundMark x1="40480" y1="17727" x2="40480" y2="17727"/>
                        <a14:foregroundMark x1="47250" y1="34515" x2="47250" y2="34515"/>
                        <a14:foregroundMark x1="9732" y1="91658" x2="9732" y2="91658"/>
                        <a14:foregroundMark x1="7193" y1="91241" x2="7193" y2="91241"/>
                        <a14:foregroundMark x1="16784" y1="95933" x2="16784" y2="95933"/>
                        <a14:foregroundMark x1="14245" y1="92909" x2="14245" y2="92909"/>
                        <a14:foregroundMark x1="79972" y1="92388" x2="79972" y2="92388"/>
                        <a14:foregroundMark x1="78702" y1="92179" x2="78702" y2="92179"/>
                        <a14:foregroundMark x1="78420" y1="91032" x2="78420" y2="91032"/>
                        <a14:foregroundMark x1="7193" y1="53285" x2="7193" y2="53285"/>
                      </a14:backgroundRemoval>
                    </a14:imgEffect>
                  </a14:imgLayer>
                </a14:imgProps>
              </a:ext>
            </a:extLst>
          </a:blip>
          <a:stretch>
            <a:fillRect/>
          </a:stretch>
        </p:blipFill>
        <p:spPr>
          <a:xfrm>
            <a:off x="2679578" y="37697"/>
            <a:ext cx="3625194" cy="4903471"/>
          </a:xfrm>
          <a:prstGeom prst="rect">
            <a:avLst/>
          </a:prstGeom>
        </p:spPr>
      </p:pic>
      <p:sp>
        <p:nvSpPr>
          <p:cNvPr id="9"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smtClean="0"/>
              <a:t>How to transcribe inscriptions ?</a:t>
            </a:r>
            <a:endParaRPr lang="en-GB" dirty="0"/>
          </a:p>
        </p:txBody>
      </p:sp>
    </p:spTree>
    <p:extLst>
      <p:ext uri="{BB962C8B-B14F-4D97-AF65-F5344CB8AC3E}">
        <p14:creationId xmlns:p14="http://schemas.microsoft.com/office/powerpoint/2010/main" val="4589336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000"/>
                                        <p:tgtEl>
                                          <p:spTgt spid="4">
                                            <p:txEl>
                                              <p:pRg st="1" end="1"/>
                                            </p:txEl>
                                          </p:spTgt>
                                        </p:tgtEl>
                                      </p:cBhvr>
                                    </p:animEffect>
                                    <p:anim calcmode="lin" valueType="num">
                                      <p:cBhvr>
                                        <p:cTn id="1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100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1000"/>
                                        <p:tgtEl>
                                          <p:spTgt spid="4">
                                            <p:txEl>
                                              <p:pRg st="4" end="4"/>
                                            </p:txEl>
                                          </p:spTgt>
                                        </p:tgtEl>
                                      </p:cBhvr>
                                    </p:animEffect>
                                    <p:anim calcmode="lin" valueType="num">
                                      <p:cBhvr>
                                        <p:cTn id="2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Effect transition="in" filter="fade">
                                      <p:cBhvr>
                                        <p:cTn id="31" dur="1000"/>
                                        <p:tgtEl>
                                          <p:spTgt spid="4">
                                            <p:txEl>
                                              <p:pRg st="5" end="5"/>
                                            </p:txEl>
                                          </p:spTgt>
                                        </p:tgtEl>
                                      </p:cBhvr>
                                    </p:animEffect>
                                    <p:anim calcmode="lin" valueType="num">
                                      <p:cBhvr>
                                        <p:cTn id="3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34" fill="hold">
                            <p:stCondLst>
                              <p:cond delay="6000"/>
                            </p:stCondLst>
                            <p:childTnLst>
                              <p:par>
                                <p:cTn id="35" presetID="42" presetClass="entr" presetSubtype="0" fill="hold" grpId="0" nodeType="after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1000"/>
                                        <p:tgtEl>
                                          <p:spTgt spid="4">
                                            <p:txEl>
                                              <p:pRg st="6" end="6"/>
                                            </p:txEl>
                                          </p:spTgt>
                                        </p:tgtEl>
                                      </p:cBhvr>
                                    </p:animEffect>
                                    <p:anim calcmode="lin" valueType="num">
                                      <p:cBhvr>
                                        <p:cTn id="3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7000"/>
                            </p:stCondLst>
                            <p:childTnLst>
                              <p:par>
                                <p:cTn id="41" presetID="42" presetClass="entr" presetSubtype="0" fill="hold" grpId="0" nodeType="after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animEffect transition="in" filter="fade">
                                      <p:cBhvr>
                                        <p:cTn id="43" dur="1000"/>
                                        <p:tgtEl>
                                          <p:spTgt spid="4">
                                            <p:txEl>
                                              <p:pRg st="7" end="7"/>
                                            </p:txEl>
                                          </p:spTgt>
                                        </p:tgtEl>
                                      </p:cBhvr>
                                    </p:animEffect>
                                    <p:anim calcmode="lin" valueType="num">
                                      <p:cBhvr>
                                        <p:cTn id="44"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4" presetClass="entr" presetSubtype="5" fill="hold" nodeType="click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randombar(vertical)">
                                      <p:cBhvr>
                                        <p:cTn id="50"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igene Dateien\TEACHING MATERIAL\EINFÜHRUNG ALTE GESCHICHTE\Epigraphik\CSIR 2 10 no 9 Jupiteraltar Inschriftenfeld.JPG"/>
          <p:cNvPicPr>
            <a:picLocks noChangeAspect="1" noChangeArrowheads="1"/>
          </p:cNvPicPr>
          <p:nvPr/>
        </p:nvPicPr>
        <p:blipFill>
          <a:blip r:embed="rId2" cstate="print"/>
          <a:srcRect/>
          <a:stretch>
            <a:fillRect/>
          </a:stretch>
        </p:blipFill>
        <p:spPr bwMode="auto">
          <a:xfrm>
            <a:off x="5226506" y="1340768"/>
            <a:ext cx="3772510" cy="5517232"/>
          </a:xfrm>
          <a:prstGeom prst="rect">
            <a:avLst/>
          </a:prstGeom>
          <a:noFill/>
        </p:spPr>
      </p:pic>
      <p:pic>
        <p:nvPicPr>
          <p:cNvPr id="6" name="Grafik 6" descr="100_3134 small.jpg"/>
          <p:cNvPicPr>
            <a:picLocks noChangeAspect="1"/>
          </p:cNvPicPr>
          <p:nvPr/>
        </p:nvPicPr>
        <p:blipFill>
          <a:blip r:embed="rId3" cstate="print">
            <a:extLst>
              <a:ext uri="{BEBA8EAE-BF5A-486C-A8C5-ECC9F3942E4B}">
                <a14:imgProps xmlns:a14="http://schemas.microsoft.com/office/drawing/2010/main">
                  <a14:imgLayer r:embed="rId4">
                    <a14:imgEffect>
                      <a14:backgroundRemoval t="4901" b="95933" l="6347" r="93512">
                        <a14:foregroundMark x1="54584" y1="4901" x2="54584" y2="4901"/>
                        <a14:foregroundMark x1="87024" y1="36184" x2="87024" y2="36184"/>
                        <a14:foregroundMark x1="86037" y1="67987" x2="86037" y2="67987"/>
                        <a14:foregroundMark x1="84767" y1="83629" x2="84767" y2="83629"/>
                        <a14:foregroundMark x1="93794" y1="85089" x2="93794" y2="85089"/>
                        <a14:foregroundMark x1="90268" y1="85297" x2="90268" y2="85297"/>
                        <a14:foregroundMark x1="43724" y1="93118" x2="43724" y2="93118"/>
                        <a14:foregroundMark x1="23554" y1="81543" x2="23554" y2="81543"/>
                        <a14:foregroundMark x1="18054" y1="81752" x2="18054" y2="81752"/>
                        <a14:foregroundMark x1="18054" y1="87174" x2="18054" y2="87174"/>
                        <a14:foregroundMark x1="6488" y1="86966" x2="6488" y2="86966"/>
                        <a14:foregroundMark x1="13540" y1="71324" x2="13540" y2="71324"/>
                        <a14:foregroundMark x1="11001" y1="65589" x2="11001" y2="65589"/>
                        <a14:foregroundMark x1="9450" y1="62044" x2="9450" y2="62044"/>
                        <a14:foregroundMark x1="46968" y1="16580" x2="46968" y2="16580"/>
                        <a14:foregroundMark x1="51058" y1="12513" x2="51058" y2="12513"/>
                        <a14:foregroundMark x1="49224" y1="17727" x2="49224" y2="17727"/>
                        <a14:foregroundMark x1="56841" y1="15641" x2="56841" y2="15641"/>
                        <a14:foregroundMark x1="60367" y1="11783" x2="60367" y2="11783"/>
                        <a14:foregroundMark x1="28632" y1="19604" x2="28632" y2="19604"/>
                        <a14:foregroundMark x1="12976" y1="35766" x2="12976" y2="35766"/>
                        <a14:foregroundMark x1="11425" y1="33160" x2="11425" y2="33160"/>
                        <a14:foregroundMark x1="9450" y1="43796" x2="9450" y2="43796"/>
                        <a14:foregroundMark x1="10437" y1="30344" x2="10437" y2="30344"/>
                        <a14:foregroundMark x1="9450" y1="48279" x2="9450" y2="48279"/>
                        <a14:foregroundMark x1="44711" y1="26069" x2="44711" y2="26069"/>
                        <a14:foregroundMark x1="40480" y1="17727" x2="40480" y2="17727"/>
                        <a14:foregroundMark x1="47250" y1="34515" x2="47250" y2="34515"/>
                        <a14:foregroundMark x1="9732" y1="91658" x2="9732" y2="91658"/>
                        <a14:foregroundMark x1="7193" y1="91241" x2="7193" y2="91241"/>
                        <a14:foregroundMark x1="16784" y1="95933" x2="16784" y2="95933"/>
                        <a14:foregroundMark x1="14245" y1="92909" x2="14245" y2="92909"/>
                        <a14:foregroundMark x1="79972" y1="92388" x2="79972" y2="92388"/>
                        <a14:foregroundMark x1="78702" y1="92179" x2="78702" y2="92179"/>
                        <a14:foregroundMark x1="78420" y1="91032" x2="78420" y2="91032"/>
                        <a14:foregroundMark x1="7193" y1="53285" x2="7193" y2="53285"/>
                      </a14:backgroundRemoval>
                    </a14:imgEffect>
                  </a14:imgLayer>
                </a14:imgProps>
              </a:ext>
            </a:extLst>
          </a:blip>
          <a:stretch>
            <a:fillRect/>
          </a:stretch>
        </p:blipFill>
        <p:spPr>
          <a:xfrm>
            <a:off x="2679578" y="37697"/>
            <a:ext cx="3625194" cy="4903471"/>
          </a:xfrm>
          <a:prstGeom prst="rect">
            <a:avLst/>
          </a:prstGeom>
        </p:spPr>
      </p:pic>
      <p:sp>
        <p:nvSpPr>
          <p:cNvPr id="7"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How to transcribe inscriptions ?</a:t>
            </a:r>
            <a:endParaRPr lang="en-GB" dirty="0"/>
          </a:p>
        </p:txBody>
      </p:sp>
      <p:pic>
        <p:nvPicPr>
          <p:cNvPr id="8" name="Picture 7"/>
          <p:cNvPicPr>
            <a:picLocks noChangeAspect="1"/>
          </p:cNvPicPr>
          <p:nvPr/>
        </p:nvPicPr>
        <p:blipFill rotWithShape="1">
          <a:blip r:embed="rId5">
            <a:extLst>
              <a:ext uri="{28A0092B-C50C-407E-A947-70E740481C1C}">
                <a14:useLocalDpi xmlns:a14="http://schemas.microsoft.com/office/drawing/2010/main" val="0"/>
              </a:ext>
            </a:extLst>
          </a:blip>
          <a:srcRect t="4773"/>
          <a:stretch/>
        </p:blipFill>
        <p:spPr>
          <a:xfrm>
            <a:off x="899592" y="88709"/>
            <a:ext cx="8280920" cy="6796675"/>
          </a:xfrm>
          <a:prstGeom prst="rect">
            <a:avLst/>
          </a:prstGeom>
        </p:spPr>
      </p:pic>
      <p:pic>
        <p:nvPicPr>
          <p:cNvPr id="9" name="Picture 2" descr="C:\Dokumente und Einstellungen\Ralph\Eigene Dateien\COI'N Celtic STATER 70 50 ADBC head w baton and chains endingin small humanheads rev horse w head.jpg"/>
          <p:cNvPicPr>
            <a:picLocks noChangeAspect="1" noChangeArrowheads="1"/>
          </p:cNvPicPr>
          <p:nvPr/>
        </p:nvPicPr>
        <p:blipFill rotWithShape="1">
          <a:blip r:embed="rId6" cstate="print">
            <a:clrChange>
              <a:clrFrom>
                <a:srgbClr val="FFFFFF"/>
              </a:clrFrom>
              <a:clrTo>
                <a:srgbClr val="FFFFFF">
                  <a:alpha val="0"/>
                </a:srgbClr>
              </a:clrTo>
            </a:clrChange>
          </a:blip>
          <a:srcRect l="51272"/>
          <a:stretch/>
        </p:blipFill>
        <p:spPr bwMode="auto">
          <a:xfrm>
            <a:off x="-77646" y="351231"/>
            <a:ext cx="3453468" cy="3592053"/>
          </a:xfrm>
          <a:prstGeom prst="rect">
            <a:avLst/>
          </a:prstGeom>
          <a:noFill/>
        </p:spPr>
      </p:pic>
      <p:sp>
        <p:nvSpPr>
          <p:cNvPr id="10" name="Rectangle 9"/>
          <p:cNvSpPr/>
          <p:nvPr/>
        </p:nvSpPr>
        <p:spPr>
          <a:xfrm>
            <a:off x="124302" y="57080"/>
            <a:ext cx="2987824" cy="523220"/>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US" sz="1400" dirty="0" smtClean="0"/>
              <a:t>Gold </a:t>
            </a:r>
            <a:r>
              <a:rPr lang="en-US" sz="1400" dirty="0" err="1" smtClean="0"/>
              <a:t>stater</a:t>
            </a:r>
            <a:r>
              <a:rPr lang="en-US" sz="1400" dirty="0" smtClean="0"/>
              <a:t>, c.70-50 BC (</a:t>
            </a:r>
            <a:r>
              <a:rPr lang="en-US" sz="1400" dirty="0" err="1" smtClean="0"/>
              <a:t>Namnetes</a:t>
            </a:r>
            <a:r>
              <a:rPr lang="en-US" sz="1400" dirty="0" smtClean="0"/>
              <a:t> )     Another </a:t>
            </a:r>
            <a:r>
              <a:rPr lang="en-US" sz="1400" dirty="0" err="1" smtClean="0"/>
              <a:t>andropcephalic</a:t>
            </a:r>
            <a:r>
              <a:rPr lang="en-US" sz="1400" dirty="0" smtClean="0"/>
              <a:t> horse</a:t>
            </a:r>
            <a:endParaRPr lang="en-US" sz="1400" dirty="0" smtClean="0"/>
          </a:p>
        </p:txBody>
      </p:sp>
      <p:sp>
        <p:nvSpPr>
          <p:cNvPr id="11" name="Rectangle 10"/>
          <p:cNvSpPr/>
          <p:nvPr/>
        </p:nvSpPr>
        <p:spPr>
          <a:xfrm>
            <a:off x="251520" y="6307397"/>
            <a:ext cx="2987824" cy="307777"/>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US" sz="1400" dirty="0" smtClean="0"/>
              <a:t>Jupite</a:t>
            </a:r>
            <a:r>
              <a:rPr lang="en-US" sz="1400" dirty="0" smtClean="0"/>
              <a:t>r-Giant-Rider</a:t>
            </a:r>
            <a:endParaRPr lang="en-US" sz="1400" dirty="0" smtClean="0"/>
          </a:p>
        </p:txBody>
      </p:sp>
      <p:pic>
        <p:nvPicPr>
          <p:cNvPr id="6146" name="Picture 2" descr="Image result for jupitergigantenreite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3760" t="8222" r="15711"/>
          <a:stretch/>
        </p:blipFill>
        <p:spPr bwMode="auto">
          <a:xfrm>
            <a:off x="6106589" y="2429165"/>
            <a:ext cx="2713883" cy="4600236"/>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6511891" y="6500405"/>
            <a:ext cx="1903278" cy="369332"/>
          </a:xfrm>
          <a:prstGeom prst="rect">
            <a:avLst/>
          </a:prstGeom>
        </p:spPr>
        <p:txBody>
          <a:bodyPr wrap="none">
            <a:spAutoFit/>
          </a:bodyPr>
          <a:lstStyle/>
          <a:p>
            <a:r>
              <a:rPr lang="de-DE" dirty="0" smtClean="0">
                <a:effectLst/>
              </a:rPr>
              <a:t>Schwarzenacker </a:t>
            </a:r>
            <a:endParaRPr lang="de-DE" dirty="0"/>
          </a:p>
        </p:txBody>
      </p:sp>
    </p:spTree>
    <p:extLst>
      <p:ext uri="{BB962C8B-B14F-4D97-AF65-F5344CB8AC3E}">
        <p14:creationId xmlns:p14="http://schemas.microsoft.com/office/powerpoint/2010/main" val="17141237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500"/>
                                        <p:tgtEl>
                                          <p:spTgt spid="8"/>
                                        </p:tgtEl>
                                      </p:cBhvr>
                                    </p:animEffect>
                                  </p:childTnLst>
                                </p:cTn>
                              </p:par>
                            </p:childTnLst>
                          </p:cTn>
                        </p:par>
                        <p:par>
                          <p:cTn id="8" fill="hold">
                            <p:stCondLst>
                              <p:cond delay="2500"/>
                            </p:stCondLst>
                            <p:childTnLst>
                              <p:par>
                                <p:cTn id="9" presetID="42" presetClass="entr" presetSubtype="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6146"/>
                                        </p:tgtEl>
                                        <p:attrNameLst>
                                          <p:attrName>style.visibility</p:attrName>
                                        </p:attrNameLst>
                                      </p:cBhvr>
                                      <p:to>
                                        <p:strVal val="visible"/>
                                      </p:to>
                                    </p:set>
                                    <p:animEffect transition="in" filter="fade">
                                      <p:cBhvr>
                                        <p:cTn id="18" dur="1000"/>
                                        <p:tgtEl>
                                          <p:spTgt spid="6146"/>
                                        </p:tgtEl>
                                      </p:cBhvr>
                                    </p:animEffect>
                                    <p:anim calcmode="lin" valueType="num">
                                      <p:cBhvr>
                                        <p:cTn id="19" dur="1000" fill="hold"/>
                                        <p:tgtEl>
                                          <p:spTgt spid="6146"/>
                                        </p:tgtEl>
                                        <p:attrNameLst>
                                          <p:attrName>ppt_x</p:attrName>
                                        </p:attrNameLst>
                                      </p:cBhvr>
                                      <p:tavLst>
                                        <p:tav tm="0">
                                          <p:val>
                                            <p:strVal val="#ppt_x"/>
                                          </p:val>
                                        </p:tav>
                                        <p:tav tm="100000">
                                          <p:val>
                                            <p:strVal val="#ppt_x"/>
                                          </p:val>
                                        </p:tav>
                                      </p:tavLst>
                                    </p:anim>
                                    <p:anim calcmode="lin" valueType="num">
                                      <p:cBhvr>
                                        <p:cTn id="20" dur="1000" fill="hold"/>
                                        <p:tgtEl>
                                          <p:spTgt spid="6146"/>
                                        </p:tgtEl>
                                        <p:attrNameLst>
                                          <p:attrName>ppt_y</p:attrName>
                                        </p:attrNameLst>
                                      </p:cBhvr>
                                      <p:tavLst>
                                        <p:tav tm="0">
                                          <p:val>
                                            <p:strVal val="#ppt_y+.1"/>
                                          </p:val>
                                        </p:tav>
                                        <p:tav tm="100000">
                                          <p:val>
                                            <p:strVal val="#ppt_y"/>
                                          </p:val>
                                        </p:tav>
                                      </p:tavLst>
                                    </p:anim>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heel(1)">
                                      <p:cBhvr>
                                        <p:cTn id="29" dur="2500"/>
                                        <p:tgtEl>
                                          <p:spTgt spid="9"/>
                                        </p:tgtEl>
                                      </p:cBhvr>
                                    </p:animEffect>
                                  </p:childTnLst>
                                </p:cTn>
                              </p:par>
                            </p:childTnLst>
                          </p:cTn>
                        </p:par>
                        <p:par>
                          <p:cTn id="30" fill="hold">
                            <p:stCondLst>
                              <p:cond delay="2500"/>
                            </p:stCondLst>
                            <p:childTnLst>
                              <p:par>
                                <p:cTn id="31" presetID="42" presetClass="entr" presetSubtype="0" fill="hold" grpId="0" nodeType="after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1000"/>
                                        <p:tgtEl>
                                          <p:spTgt spid="10"/>
                                        </p:tgtEl>
                                      </p:cBhvr>
                                    </p:animEffect>
                                    <p:anim calcmode="lin" valueType="num">
                                      <p:cBhvr>
                                        <p:cTn id="34" dur="1000" fill="hold"/>
                                        <p:tgtEl>
                                          <p:spTgt spid="10"/>
                                        </p:tgtEl>
                                        <p:attrNameLst>
                                          <p:attrName>ppt_x</p:attrName>
                                        </p:attrNameLst>
                                      </p:cBhvr>
                                      <p:tavLst>
                                        <p:tav tm="0">
                                          <p:val>
                                            <p:strVal val="#ppt_x"/>
                                          </p:val>
                                        </p:tav>
                                        <p:tav tm="100000">
                                          <p:val>
                                            <p:strVal val="#ppt_x"/>
                                          </p:val>
                                        </p:tav>
                                      </p:tavLst>
                                    </p:anim>
                                    <p:anim calcmode="lin" valueType="num">
                                      <p:cBhvr>
                                        <p:cTn id="3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Eigene Dateien\TEACHING MATERIAL\EINFÜHRUNG ALTE GESCHICHTE\Epigraphik\CSIR 2 10 no 9 Jupiteraltar Inschriftenfeld.JPG"/>
          <p:cNvPicPr>
            <a:picLocks noChangeAspect="1" noChangeArrowheads="1"/>
          </p:cNvPicPr>
          <p:nvPr/>
        </p:nvPicPr>
        <p:blipFill>
          <a:blip r:embed="rId2" cstate="print"/>
          <a:srcRect/>
          <a:stretch>
            <a:fillRect/>
          </a:stretch>
        </p:blipFill>
        <p:spPr bwMode="auto">
          <a:xfrm>
            <a:off x="5226506" y="1340768"/>
            <a:ext cx="3772510" cy="5517232"/>
          </a:xfrm>
          <a:prstGeom prst="rect">
            <a:avLst/>
          </a:prstGeom>
          <a:noFill/>
        </p:spPr>
      </p:pic>
      <p:pic>
        <p:nvPicPr>
          <p:cNvPr id="6" name="Grafik 6" descr="100_3134 small.jpg"/>
          <p:cNvPicPr>
            <a:picLocks noChangeAspect="1"/>
          </p:cNvPicPr>
          <p:nvPr/>
        </p:nvPicPr>
        <p:blipFill>
          <a:blip r:embed="rId3" cstate="print">
            <a:extLst>
              <a:ext uri="{BEBA8EAE-BF5A-486C-A8C5-ECC9F3942E4B}">
                <a14:imgProps xmlns:a14="http://schemas.microsoft.com/office/drawing/2010/main">
                  <a14:imgLayer r:embed="rId4">
                    <a14:imgEffect>
                      <a14:backgroundRemoval t="4901" b="95933" l="6347" r="93512">
                        <a14:foregroundMark x1="54584" y1="4901" x2="54584" y2="4901"/>
                        <a14:foregroundMark x1="87024" y1="36184" x2="87024" y2="36184"/>
                        <a14:foregroundMark x1="86037" y1="67987" x2="86037" y2="67987"/>
                        <a14:foregroundMark x1="84767" y1="83629" x2="84767" y2="83629"/>
                        <a14:foregroundMark x1="93794" y1="85089" x2="93794" y2="85089"/>
                        <a14:foregroundMark x1="90268" y1="85297" x2="90268" y2="85297"/>
                        <a14:foregroundMark x1="43724" y1="93118" x2="43724" y2="93118"/>
                        <a14:foregroundMark x1="23554" y1="81543" x2="23554" y2="81543"/>
                        <a14:foregroundMark x1="18054" y1="81752" x2="18054" y2="81752"/>
                        <a14:foregroundMark x1="18054" y1="87174" x2="18054" y2="87174"/>
                        <a14:foregroundMark x1="6488" y1="86966" x2="6488" y2="86966"/>
                        <a14:foregroundMark x1="13540" y1="71324" x2="13540" y2="71324"/>
                        <a14:foregroundMark x1="11001" y1="65589" x2="11001" y2="65589"/>
                        <a14:foregroundMark x1="9450" y1="62044" x2="9450" y2="62044"/>
                        <a14:foregroundMark x1="46968" y1="16580" x2="46968" y2="16580"/>
                        <a14:foregroundMark x1="51058" y1="12513" x2="51058" y2="12513"/>
                        <a14:foregroundMark x1="49224" y1="17727" x2="49224" y2="17727"/>
                        <a14:foregroundMark x1="56841" y1="15641" x2="56841" y2="15641"/>
                        <a14:foregroundMark x1="60367" y1="11783" x2="60367" y2="11783"/>
                        <a14:foregroundMark x1="28632" y1="19604" x2="28632" y2="19604"/>
                        <a14:foregroundMark x1="12976" y1="35766" x2="12976" y2="35766"/>
                        <a14:foregroundMark x1="11425" y1="33160" x2="11425" y2="33160"/>
                        <a14:foregroundMark x1="9450" y1="43796" x2="9450" y2="43796"/>
                        <a14:foregroundMark x1="10437" y1="30344" x2="10437" y2="30344"/>
                        <a14:foregroundMark x1="9450" y1="48279" x2="9450" y2="48279"/>
                        <a14:foregroundMark x1="44711" y1="26069" x2="44711" y2="26069"/>
                        <a14:foregroundMark x1="40480" y1="17727" x2="40480" y2="17727"/>
                        <a14:foregroundMark x1="47250" y1="34515" x2="47250" y2="34515"/>
                        <a14:foregroundMark x1="9732" y1="91658" x2="9732" y2="91658"/>
                        <a14:foregroundMark x1="7193" y1="91241" x2="7193" y2="91241"/>
                        <a14:foregroundMark x1="16784" y1="95933" x2="16784" y2="95933"/>
                        <a14:foregroundMark x1="14245" y1="92909" x2="14245" y2="92909"/>
                        <a14:foregroundMark x1="79972" y1="92388" x2="79972" y2="92388"/>
                        <a14:foregroundMark x1="78702" y1="92179" x2="78702" y2="92179"/>
                        <a14:foregroundMark x1="78420" y1="91032" x2="78420" y2="91032"/>
                        <a14:foregroundMark x1="7193" y1="53285" x2="7193" y2="53285"/>
                      </a14:backgroundRemoval>
                    </a14:imgEffect>
                  </a14:imgLayer>
                </a14:imgProps>
              </a:ext>
            </a:extLst>
          </a:blip>
          <a:stretch>
            <a:fillRect/>
          </a:stretch>
        </p:blipFill>
        <p:spPr>
          <a:xfrm>
            <a:off x="2679578" y="37697"/>
            <a:ext cx="3625194" cy="4903471"/>
          </a:xfrm>
          <a:prstGeom prst="rect">
            <a:avLst/>
          </a:prstGeom>
        </p:spPr>
      </p:pic>
      <p:sp>
        <p:nvSpPr>
          <p:cNvPr id="7"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How to transcribe inscriptions ?</a:t>
            </a:r>
            <a:endParaRPr lang="en-GB" dirty="0"/>
          </a:p>
        </p:txBody>
      </p:sp>
      <p:pic>
        <p:nvPicPr>
          <p:cNvPr id="8" name="Picture 7"/>
          <p:cNvPicPr>
            <a:picLocks noChangeAspect="1"/>
          </p:cNvPicPr>
          <p:nvPr/>
        </p:nvPicPr>
        <p:blipFill rotWithShape="1">
          <a:blip r:embed="rId5">
            <a:extLst>
              <a:ext uri="{28A0092B-C50C-407E-A947-70E740481C1C}">
                <a14:useLocalDpi xmlns:a14="http://schemas.microsoft.com/office/drawing/2010/main" val="0"/>
              </a:ext>
            </a:extLst>
          </a:blip>
          <a:srcRect t="4773"/>
          <a:stretch/>
        </p:blipFill>
        <p:spPr>
          <a:xfrm>
            <a:off x="899592" y="88709"/>
            <a:ext cx="8280920" cy="6796675"/>
          </a:xfrm>
          <a:prstGeom prst="rect">
            <a:avLst/>
          </a:prstGeom>
        </p:spPr>
      </p:pic>
      <p:pic>
        <p:nvPicPr>
          <p:cNvPr id="9" name="Picture 2" descr="C:\Dokumente und Einstellungen\Ralph\Eigene Dateien\COI'N Celtic STATER 70 50 ADBC head w baton and chains endingin small humanheads rev horse w head.jpg"/>
          <p:cNvPicPr>
            <a:picLocks noChangeAspect="1" noChangeArrowheads="1"/>
          </p:cNvPicPr>
          <p:nvPr/>
        </p:nvPicPr>
        <p:blipFill rotWithShape="1">
          <a:blip r:embed="rId6" cstate="print">
            <a:clrChange>
              <a:clrFrom>
                <a:srgbClr val="FFFFFF"/>
              </a:clrFrom>
              <a:clrTo>
                <a:srgbClr val="FFFFFF">
                  <a:alpha val="0"/>
                </a:srgbClr>
              </a:clrTo>
            </a:clrChange>
          </a:blip>
          <a:srcRect l="51272"/>
          <a:stretch/>
        </p:blipFill>
        <p:spPr bwMode="auto">
          <a:xfrm>
            <a:off x="-77646" y="351231"/>
            <a:ext cx="3453468" cy="3592053"/>
          </a:xfrm>
          <a:prstGeom prst="rect">
            <a:avLst/>
          </a:prstGeom>
          <a:noFill/>
        </p:spPr>
      </p:pic>
      <p:sp>
        <p:nvSpPr>
          <p:cNvPr id="10" name="Rectangle 9"/>
          <p:cNvSpPr/>
          <p:nvPr/>
        </p:nvSpPr>
        <p:spPr>
          <a:xfrm>
            <a:off x="124302" y="57080"/>
            <a:ext cx="2987824" cy="523220"/>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US" sz="1400" dirty="0" smtClean="0"/>
              <a:t>Gold </a:t>
            </a:r>
            <a:r>
              <a:rPr lang="en-US" sz="1400" dirty="0" err="1" smtClean="0"/>
              <a:t>stater</a:t>
            </a:r>
            <a:r>
              <a:rPr lang="en-US" sz="1400" dirty="0" smtClean="0"/>
              <a:t>, c.70-50 BC (</a:t>
            </a:r>
            <a:r>
              <a:rPr lang="en-US" sz="1400" dirty="0" err="1" smtClean="0"/>
              <a:t>Namnetes</a:t>
            </a:r>
            <a:r>
              <a:rPr lang="en-US" sz="1400" dirty="0" smtClean="0"/>
              <a:t> )     Another </a:t>
            </a:r>
            <a:r>
              <a:rPr lang="en-US" sz="1400" dirty="0" err="1" smtClean="0"/>
              <a:t>andropcephalic</a:t>
            </a:r>
            <a:r>
              <a:rPr lang="en-US" sz="1400" dirty="0" smtClean="0"/>
              <a:t> horse</a:t>
            </a:r>
            <a:endParaRPr lang="en-US" sz="1400" dirty="0" smtClean="0"/>
          </a:p>
        </p:txBody>
      </p:sp>
      <p:sp>
        <p:nvSpPr>
          <p:cNvPr id="11" name="Rectangle 10"/>
          <p:cNvSpPr/>
          <p:nvPr/>
        </p:nvSpPr>
        <p:spPr>
          <a:xfrm>
            <a:off x="251520" y="6307397"/>
            <a:ext cx="2987824" cy="307777"/>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US" sz="1400" dirty="0" smtClean="0"/>
              <a:t>Jupite</a:t>
            </a:r>
            <a:r>
              <a:rPr lang="en-US" sz="1400" dirty="0" smtClean="0"/>
              <a:t>r-Giant-Rider</a:t>
            </a:r>
            <a:endParaRPr lang="en-US" sz="1400" dirty="0" smtClean="0"/>
          </a:p>
        </p:txBody>
      </p:sp>
      <p:pic>
        <p:nvPicPr>
          <p:cNvPr id="12" name="Picture 2" descr="Image result for jupitergigantenreite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3760" t="8222" r="15711"/>
          <a:stretch/>
        </p:blipFill>
        <p:spPr bwMode="auto">
          <a:xfrm>
            <a:off x="6106589" y="2429165"/>
            <a:ext cx="2713883" cy="460023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6511891" y="6500405"/>
            <a:ext cx="1903278" cy="369332"/>
          </a:xfrm>
          <a:prstGeom prst="rect">
            <a:avLst/>
          </a:prstGeom>
        </p:spPr>
        <p:txBody>
          <a:bodyPr wrap="none">
            <a:spAutoFit/>
          </a:bodyPr>
          <a:lstStyle/>
          <a:p>
            <a:r>
              <a:rPr lang="de-DE" dirty="0" smtClean="0">
                <a:effectLst/>
              </a:rPr>
              <a:t>Schwarzenacker </a:t>
            </a:r>
            <a:endParaRPr lang="de-DE" dirty="0"/>
          </a:p>
        </p:txBody>
      </p:sp>
      <p:pic>
        <p:nvPicPr>
          <p:cNvPr id="4098" name="Picture 2" descr="Image result for carte gaule metz strasbourg"/>
          <p:cNvPicPr>
            <a:picLocks noChangeAspect="1" noChangeArrowheads="1"/>
          </p:cNvPicPr>
          <p:nvPr/>
        </p:nvPicPr>
        <p:blipFill rotWithShape="1">
          <a:blip r:embed="rId8">
            <a:extLst>
              <a:ext uri="{28A0092B-C50C-407E-A947-70E740481C1C}">
                <a14:useLocalDpi xmlns:a14="http://schemas.microsoft.com/office/drawing/2010/main" val="0"/>
              </a:ext>
            </a:extLst>
          </a:blip>
          <a:srcRect b="9489"/>
          <a:stretch/>
        </p:blipFill>
        <p:spPr bwMode="auto">
          <a:xfrm>
            <a:off x="-14666" y="413952"/>
            <a:ext cx="6319438" cy="6383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96467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wheel(1)">
                                      <p:cBhvr>
                                        <p:cTn id="7"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43408"/>
            <a:ext cx="3347864" cy="7101408"/>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p:cNvSpPr>
            <a:spLocks noGrp="1"/>
          </p:cNvSpPr>
          <p:nvPr>
            <p:ph sz="quarter" idx="4294967295"/>
          </p:nvPr>
        </p:nvSpPr>
        <p:spPr>
          <a:xfrm>
            <a:off x="4283968" y="1527048"/>
            <a:ext cx="4521704" cy="4572000"/>
          </a:xfrm>
          <a:prstGeom prst="rect">
            <a:avLst/>
          </a:prstGeom>
        </p:spPr>
        <p:txBody>
          <a:bodyPr>
            <a:normAutofit/>
          </a:bodyPr>
          <a:lstStyle/>
          <a:p>
            <a:r>
              <a:rPr lang="en-GB" i="1" dirty="0" err="1"/>
              <a:t>Deae</a:t>
            </a:r>
            <a:r>
              <a:rPr lang="en-GB" i="1" dirty="0"/>
              <a:t> / </a:t>
            </a:r>
            <a:endParaRPr lang="en-GB" dirty="0"/>
          </a:p>
          <a:p>
            <a:r>
              <a:rPr lang="en-GB" i="1" dirty="0" err="1"/>
              <a:t>Sul</a:t>
            </a:r>
            <a:r>
              <a:rPr lang="en-GB" i="1" dirty="0" err="1">
                <a:solidFill>
                  <a:srgbClr val="FFFF00"/>
                </a:solidFill>
              </a:rPr>
              <a:t>i</a:t>
            </a:r>
            <a:r>
              <a:rPr lang="en-GB" i="1" dirty="0"/>
              <a:t> </a:t>
            </a:r>
            <a:r>
              <a:rPr lang="en-GB" i="1" dirty="0" err="1"/>
              <a:t>Mi</a:t>
            </a:r>
            <a:r>
              <a:rPr lang="en-GB" i="1" dirty="0"/>
              <a:t>-/</a:t>
            </a:r>
            <a:endParaRPr lang="en-GB" dirty="0"/>
          </a:p>
          <a:p>
            <a:r>
              <a:rPr lang="fr-FR" i="1" dirty="0" err="1"/>
              <a:t>nerv</a:t>
            </a:r>
            <a:r>
              <a:rPr lang="fr-FR" i="1" dirty="0" err="1">
                <a:solidFill>
                  <a:srgbClr val="FFFF00"/>
                </a:solidFill>
              </a:rPr>
              <a:t>ae</a:t>
            </a:r>
            <a:r>
              <a:rPr lang="fr-FR" i="1" dirty="0"/>
              <a:t> / </a:t>
            </a:r>
            <a:endParaRPr lang="en-GB" dirty="0"/>
          </a:p>
          <a:p>
            <a:r>
              <a:rPr lang="fr-FR" i="1" dirty="0" err="1"/>
              <a:t>Sulinus</a:t>
            </a:r>
            <a:r>
              <a:rPr lang="fr-FR" i="1" dirty="0"/>
              <a:t> / </a:t>
            </a:r>
            <a:endParaRPr lang="en-GB" dirty="0"/>
          </a:p>
          <a:p>
            <a:r>
              <a:rPr lang="fr-FR" i="1" dirty="0" err="1"/>
              <a:t>Matu</a:t>
            </a:r>
            <a:r>
              <a:rPr lang="fr-FR" i="1" dirty="0"/>
              <a:t>-/</a:t>
            </a:r>
            <a:endParaRPr lang="en-GB" dirty="0"/>
          </a:p>
          <a:p>
            <a:r>
              <a:rPr lang="it-IT" i="1" dirty="0"/>
              <a:t>ri fil(ius) / </a:t>
            </a:r>
            <a:endParaRPr lang="en-GB" dirty="0"/>
          </a:p>
          <a:p>
            <a:r>
              <a:rPr lang="en-GB" i="1" dirty="0"/>
              <a:t>v(</a:t>
            </a:r>
            <a:r>
              <a:rPr lang="en-GB" i="1" dirty="0" err="1"/>
              <a:t>otum</a:t>
            </a:r>
            <a:r>
              <a:rPr lang="en-GB" i="1" dirty="0"/>
              <a:t>) s(</a:t>
            </a:r>
            <a:r>
              <a:rPr lang="en-GB" i="1" dirty="0" err="1"/>
              <a:t>olvit</a:t>
            </a:r>
            <a:r>
              <a:rPr lang="en-GB" i="1" dirty="0"/>
              <a:t>) l(</a:t>
            </a:r>
            <a:r>
              <a:rPr lang="en-GB" i="1" dirty="0" err="1"/>
              <a:t>ibens</a:t>
            </a:r>
            <a:r>
              <a:rPr lang="en-GB" i="1" dirty="0"/>
              <a:t>) m(</a:t>
            </a:r>
            <a:r>
              <a:rPr lang="en-GB" i="1" dirty="0" err="1"/>
              <a:t>erito</a:t>
            </a:r>
            <a:r>
              <a:rPr lang="en-GB" i="1" dirty="0" smtClean="0"/>
              <a:t>)</a:t>
            </a:r>
          </a:p>
          <a:p>
            <a:r>
              <a:rPr lang="en-GB" dirty="0">
                <a:solidFill>
                  <a:srgbClr val="FFC000"/>
                </a:solidFill>
              </a:rPr>
              <a:t>“To the goddess </a:t>
            </a:r>
            <a:r>
              <a:rPr lang="en-GB" dirty="0" err="1">
                <a:solidFill>
                  <a:srgbClr val="FFC000"/>
                </a:solidFill>
              </a:rPr>
              <a:t>Sulis</a:t>
            </a:r>
            <a:r>
              <a:rPr lang="en-GB" dirty="0">
                <a:solidFill>
                  <a:srgbClr val="FFC000"/>
                </a:solidFill>
              </a:rPr>
              <a:t> Minerva, </a:t>
            </a:r>
            <a:r>
              <a:rPr lang="en-GB" dirty="0" smtClean="0">
                <a:solidFill>
                  <a:srgbClr val="FFC000"/>
                </a:solidFill>
              </a:rPr>
              <a:t/>
            </a:r>
            <a:br>
              <a:rPr lang="en-GB" dirty="0" smtClean="0">
                <a:solidFill>
                  <a:srgbClr val="FFC000"/>
                </a:solidFill>
              </a:rPr>
            </a:br>
            <a:r>
              <a:rPr lang="en-GB" dirty="0" err="1" smtClean="0">
                <a:solidFill>
                  <a:srgbClr val="FFC000"/>
                </a:solidFill>
              </a:rPr>
              <a:t>Sulinus</a:t>
            </a:r>
            <a:r>
              <a:rPr lang="en-GB" dirty="0">
                <a:solidFill>
                  <a:srgbClr val="FFC000"/>
                </a:solidFill>
              </a:rPr>
              <a:t>, son of </a:t>
            </a:r>
            <a:r>
              <a:rPr lang="en-GB" dirty="0" err="1">
                <a:solidFill>
                  <a:srgbClr val="FFC000"/>
                </a:solidFill>
              </a:rPr>
              <a:t>Maturus</a:t>
            </a:r>
            <a:r>
              <a:rPr lang="en-GB" dirty="0">
                <a:solidFill>
                  <a:srgbClr val="FFC000"/>
                </a:solidFill>
              </a:rPr>
              <a:t>, </a:t>
            </a:r>
            <a:r>
              <a:rPr lang="en-GB" dirty="0" smtClean="0">
                <a:solidFill>
                  <a:srgbClr val="FFC000"/>
                </a:solidFill>
              </a:rPr>
              <a:t/>
            </a:r>
            <a:br>
              <a:rPr lang="en-GB" dirty="0" smtClean="0">
                <a:solidFill>
                  <a:srgbClr val="FFC000"/>
                </a:solidFill>
              </a:rPr>
            </a:br>
            <a:r>
              <a:rPr lang="en-GB" dirty="0" smtClean="0">
                <a:solidFill>
                  <a:srgbClr val="FFC000"/>
                </a:solidFill>
              </a:rPr>
              <a:t>willingly </a:t>
            </a:r>
            <a:r>
              <a:rPr lang="en-GB" dirty="0">
                <a:solidFill>
                  <a:srgbClr val="FFC000"/>
                </a:solidFill>
              </a:rPr>
              <a:t>and deservedly fulfilled his vow</a:t>
            </a:r>
            <a:r>
              <a:rPr lang="en-GB" dirty="0" smtClean="0">
                <a:solidFill>
                  <a:srgbClr val="FFC000"/>
                </a:solidFill>
              </a:rPr>
              <a:t>.”</a:t>
            </a:r>
          </a:p>
          <a:p>
            <a:r>
              <a:rPr lang="fr-FR" dirty="0"/>
              <a:t>RIB 150 = ILS 4660 = CIL VII 43</a:t>
            </a:r>
            <a:endParaRPr lang="en-GB" dirty="0"/>
          </a:p>
          <a:p>
            <a:endParaRPr lang="en-GB" dirty="0"/>
          </a:p>
        </p:txBody>
      </p:sp>
      <p:pic>
        <p:nvPicPr>
          <p:cNvPr id="7" name="Picture 2" descr="RIB 150"/>
          <p:cNvPicPr>
            <a:picLocks noChangeAspect="1" noChangeArrowheads="1"/>
          </p:cNvPicPr>
          <p:nvPr/>
        </p:nvPicPr>
        <p:blipFill>
          <a:blip r:embed="rId2">
            <a:clrChange>
              <a:clrFrom>
                <a:srgbClr val="FFFFFF"/>
              </a:clrFrom>
              <a:clrTo>
                <a:srgbClr val="FFFFFF">
                  <a:alpha val="0"/>
                </a:srgbClr>
              </a:clrTo>
            </a:clrChange>
            <a:lum contrast="24000"/>
            <a:extLst>
              <a:ext uri="{28A0092B-C50C-407E-A947-70E740481C1C}">
                <a14:useLocalDpi xmlns:a14="http://schemas.microsoft.com/office/drawing/2010/main" val="0"/>
              </a:ext>
            </a:extLst>
          </a:blip>
          <a:srcRect/>
          <a:stretch>
            <a:fillRect/>
          </a:stretch>
        </p:blipFill>
        <p:spPr bwMode="auto">
          <a:xfrm>
            <a:off x="35496" y="116631"/>
            <a:ext cx="3456384" cy="6737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smtClean="0"/>
              <a:t>How to transcribe inscriptions ?</a:t>
            </a:r>
            <a:endParaRPr lang="en-GB" dirty="0"/>
          </a:p>
        </p:txBody>
      </p:sp>
      <p:sp>
        <p:nvSpPr>
          <p:cNvPr id="10" name="TextBox 9"/>
          <p:cNvSpPr txBox="1"/>
          <p:nvPr/>
        </p:nvSpPr>
        <p:spPr>
          <a:xfrm>
            <a:off x="6713970" y="1187624"/>
            <a:ext cx="2304256" cy="1138773"/>
          </a:xfrm>
          <a:prstGeom prst="rect">
            <a:avLst/>
          </a:prstGeom>
          <a:noFill/>
        </p:spPr>
        <p:txBody>
          <a:bodyPr wrap="square" rtlCol="0">
            <a:spAutoFit/>
          </a:bodyPr>
          <a:lstStyle/>
          <a:p>
            <a:r>
              <a:rPr lang="de-DE" dirty="0" smtClean="0">
                <a:solidFill>
                  <a:schemeClr val="accent6">
                    <a:lumMod val="40000"/>
                    <a:lumOff val="60000"/>
                  </a:schemeClr>
                </a:solidFill>
              </a:rPr>
              <a:t>deus/dea – de</a:t>
            </a:r>
            <a:r>
              <a:rPr lang="de-DE" b="1" dirty="0" smtClean="0">
                <a:solidFill>
                  <a:srgbClr val="FFFF00"/>
                </a:solidFill>
              </a:rPr>
              <a:t>o</a:t>
            </a:r>
            <a:r>
              <a:rPr lang="de-DE" dirty="0" smtClean="0">
                <a:solidFill>
                  <a:schemeClr val="accent6">
                    <a:lumMod val="40000"/>
                    <a:lumOff val="60000"/>
                  </a:schemeClr>
                </a:solidFill>
              </a:rPr>
              <a:t>/de</a:t>
            </a:r>
            <a:r>
              <a:rPr lang="de-DE" dirty="0" smtClean="0">
                <a:solidFill>
                  <a:srgbClr val="FFFF00"/>
                </a:solidFill>
              </a:rPr>
              <a:t>ae</a:t>
            </a:r>
            <a:br>
              <a:rPr lang="de-DE" dirty="0" smtClean="0">
                <a:solidFill>
                  <a:srgbClr val="FFFF00"/>
                </a:solidFill>
              </a:rPr>
            </a:br>
            <a:r>
              <a:rPr lang="de-DE" dirty="0" smtClean="0">
                <a:solidFill>
                  <a:schemeClr val="accent6">
                    <a:lumMod val="60000"/>
                    <a:lumOff val="40000"/>
                  </a:schemeClr>
                </a:solidFill>
              </a:rPr>
              <a:t>nominative </a:t>
            </a:r>
            <a:r>
              <a:rPr lang="de-DE" dirty="0" smtClean="0">
                <a:solidFill>
                  <a:schemeClr val="accent6">
                    <a:lumMod val="60000"/>
                    <a:lumOff val="40000"/>
                  </a:schemeClr>
                </a:solidFill>
                <a:sym typeface="Wingdings" panose="05000000000000000000" pitchFamily="2" charset="2"/>
              </a:rPr>
              <a:t> </a:t>
            </a:r>
            <a:r>
              <a:rPr lang="de-DE" dirty="0" smtClean="0">
                <a:solidFill>
                  <a:schemeClr val="accent6">
                    <a:lumMod val="60000"/>
                    <a:lumOff val="40000"/>
                  </a:schemeClr>
                </a:solidFill>
              </a:rPr>
              <a:t>dative</a:t>
            </a:r>
          </a:p>
          <a:p>
            <a:pPr algn="r"/>
            <a:r>
              <a:rPr lang="de-DE" dirty="0" smtClean="0">
                <a:solidFill>
                  <a:schemeClr val="accent6">
                    <a:lumMod val="60000"/>
                    <a:lumOff val="40000"/>
                  </a:schemeClr>
                </a:solidFill>
              </a:rPr>
              <a:t>„to X“</a:t>
            </a:r>
          </a:p>
          <a:p>
            <a:pPr algn="r"/>
            <a:r>
              <a:rPr lang="de-DE" sz="1400" dirty="0" smtClean="0">
                <a:solidFill>
                  <a:schemeClr val="bg2">
                    <a:lumMod val="40000"/>
                    <a:lumOff val="60000"/>
                  </a:schemeClr>
                </a:solidFill>
              </a:rPr>
              <a:t>pl.f. deae - deabus</a:t>
            </a:r>
            <a:endParaRPr lang="de-DE" sz="1400" dirty="0">
              <a:solidFill>
                <a:schemeClr val="bg2">
                  <a:lumMod val="40000"/>
                  <a:lumOff val="60000"/>
                </a:schemeClr>
              </a:solidFill>
            </a:endParaRPr>
          </a:p>
        </p:txBody>
      </p:sp>
      <p:sp>
        <p:nvSpPr>
          <p:cNvPr id="13" name="TextBox 12"/>
          <p:cNvSpPr txBox="1"/>
          <p:nvPr/>
        </p:nvSpPr>
        <p:spPr>
          <a:xfrm rot="1210048">
            <a:off x="7517647" y="3323839"/>
            <a:ext cx="1438568" cy="615553"/>
          </a:xfrm>
          <a:prstGeom prst="rect">
            <a:avLst/>
          </a:prstGeom>
          <a:noFill/>
        </p:spPr>
        <p:txBody>
          <a:bodyPr wrap="square" rtlCol="0">
            <a:spAutoFit/>
          </a:bodyPr>
          <a:lstStyle/>
          <a:p>
            <a:pPr algn="r"/>
            <a:r>
              <a:rPr lang="de-DE" sz="1600" dirty="0" smtClean="0">
                <a:solidFill>
                  <a:srgbClr val="FFFF00"/>
                </a:solidFill>
              </a:rPr>
              <a:t>votum - vow</a:t>
            </a:r>
          </a:p>
          <a:p>
            <a:pPr algn="r"/>
            <a:r>
              <a:rPr lang="de-DE" dirty="0" smtClean="0">
                <a:solidFill>
                  <a:srgbClr val="FFFF00"/>
                </a:solidFill>
              </a:rPr>
              <a:t>VSLM</a:t>
            </a:r>
            <a:endParaRPr lang="de-DE" dirty="0">
              <a:solidFill>
                <a:srgbClr val="FFFF00"/>
              </a:solidFill>
            </a:endParaRPr>
          </a:p>
        </p:txBody>
      </p:sp>
      <p:sp>
        <p:nvSpPr>
          <p:cNvPr id="14" name="TextBox 13"/>
          <p:cNvSpPr txBox="1"/>
          <p:nvPr/>
        </p:nvSpPr>
        <p:spPr>
          <a:xfrm>
            <a:off x="2411760" y="4205362"/>
            <a:ext cx="1582545" cy="369332"/>
          </a:xfrm>
          <a:prstGeom prst="rect">
            <a:avLst/>
          </a:prstGeom>
          <a:noFill/>
        </p:spPr>
        <p:txBody>
          <a:bodyPr wrap="square" rtlCol="0">
            <a:spAutoFit/>
          </a:bodyPr>
          <a:lstStyle/>
          <a:p>
            <a:r>
              <a:rPr lang="de-DE" dirty="0" smtClean="0">
                <a:solidFill>
                  <a:srgbClr val="7030A0"/>
                </a:solidFill>
                <a:sym typeface="Wingdings" panose="05000000000000000000" pitchFamily="2" charset="2"/>
              </a:rPr>
              <a:t></a:t>
            </a:r>
            <a:r>
              <a:rPr lang="de-DE" dirty="0" smtClean="0">
                <a:solidFill>
                  <a:srgbClr val="7030A0"/>
                </a:solidFill>
              </a:rPr>
              <a:t>filius</a:t>
            </a:r>
            <a:endParaRPr lang="de-DE" dirty="0">
              <a:solidFill>
                <a:srgbClr val="7030A0"/>
              </a:solidFill>
            </a:endParaRPr>
          </a:p>
        </p:txBody>
      </p:sp>
    </p:spTree>
    <p:extLst>
      <p:ext uri="{BB962C8B-B14F-4D97-AF65-F5344CB8AC3E}">
        <p14:creationId xmlns:p14="http://schemas.microsoft.com/office/powerpoint/2010/main" val="2132970637"/>
      </p:ext>
    </p:extLst>
  </p:cSld>
  <p:clrMapOvr>
    <a:masterClrMapping/>
  </p:clrMapOvr>
  <mc:AlternateContent xmlns:mc="http://schemas.openxmlformats.org/markup-compatibility/2006">
    <mc:Choice xmlns:p14="http://schemas.microsoft.com/office/powerpoint/2010/main" Requires="p14">
      <p:transition spd="slow" p14:dur="110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Effect transition="in" filter="fade">
                                      <p:cBhvr>
                                        <p:cTn id="43" dur="1000"/>
                                        <p:tgtEl>
                                          <p:spTgt spid="6">
                                            <p:txEl>
                                              <p:pRg st="6" end="6"/>
                                            </p:txEl>
                                          </p:spTgt>
                                        </p:tgtEl>
                                      </p:cBhvr>
                                    </p:animEffect>
                                    <p:anim calcmode="lin" valueType="num">
                                      <p:cBhvr>
                                        <p:cTn id="4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50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par>
                          <p:cTn id="52" fill="hold">
                            <p:stCondLst>
                              <p:cond delay="8500"/>
                            </p:stCondLst>
                            <p:childTnLst>
                              <p:par>
                                <p:cTn id="53" presetID="42" presetClass="entr" presetSubtype="0" fill="hold" grpId="0" nodeType="afterEffect">
                                  <p:stCondLst>
                                    <p:cond delay="50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1000"/>
                                        <p:tgtEl>
                                          <p:spTgt spid="13"/>
                                        </p:tgtEl>
                                      </p:cBhvr>
                                    </p:animEffect>
                                    <p:anim calcmode="lin" valueType="num">
                                      <p:cBhvr>
                                        <p:cTn id="56" dur="1000" fill="hold"/>
                                        <p:tgtEl>
                                          <p:spTgt spid="13"/>
                                        </p:tgtEl>
                                        <p:attrNameLst>
                                          <p:attrName>ppt_x</p:attrName>
                                        </p:attrNameLst>
                                      </p:cBhvr>
                                      <p:tavLst>
                                        <p:tav tm="0">
                                          <p:val>
                                            <p:strVal val="#ppt_x"/>
                                          </p:val>
                                        </p:tav>
                                        <p:tav tm="100000">
                                          <p:val>
                                            <p:strVal val="#ppt_x"/>
                                          </p:val>
                                        </p:tav>
                                      </p:tavLst>
                                    </p:anim>
                                    <p:anim calcmode="lin" valueType="num">
                                      <p:cBhvr>
                                        <p:cTn id="57"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65" fill="hold">
                            <p:stCondLst>
                              <p:cond delay="1000"/>
                            </p:stCondLst>
                            <p:childTnLst>
                              <p:par>
                                <p:cTn id="66" presetID="42" presetClass="entr" presetSubtype="0" fill="hold" grpId="0" nodeType="afterEffect">
                                  <p:stCondLst>
                                    <p:cond delay="0"/>
                                  </p:stCondLst>
                                  <p:childTnLst>
                                    <p:set>
                                      <p:cBhvr>
                                        <p:cTn id="67" dur="1" fill="hold">
                                          <p:stCondLst>
                                            <p:cond delay="0"/>
                                          </p:stCondLst>
                                        </p:cTn>
                                        <p:tgtEl>
                                          <p:spTgt spid="6">
                                            <p:txEl>
                                              <p:pRg st="8" end="8"/>
                                            </p:txEl>
                                          </p:spTgt>
                                        </p:tgtEl>
                                        <p:attrNameLst>
                                          <p:attrName>style.visibility</p:attrName>
                                        </p:attrNameLst>
                                      </p:cBhvr>
                                      <p:to>
                                        <p:strVal val="visible"/>
                                      </p:to>
                                    </p:set>
                                    <p:animEffect transition="in" filter="fade">
                                      <p:cBhvr>
                                        <p:cTn id="68" dur="1000"/>
                                        <p:tgtEl>
                                          <p:spTgt spid="6">
                                            <p:txEl>
                                              <p:pRg st="8" end="8"/>
                                            </p:txEl>
                                          </p:spTgt>
                                        </p:tgtEl>
                                      </p:cBhvr>
                                    </p:animEffect>
                                    <p:anim calcmode="lin" valueType="num">
                                      <p:cBhvr>
                                        <p:cTn id="69"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70"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10"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148064" y="0"/>
            <a:ext cx="3816424" cy="685086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p:cNvSpPr>
            <a:spLocks noGrp="1"/>
          </p:cNvSpPr>
          <p:nvPr>
            <p:ph sz="quarter" idx="4294967295"/>
          </p:nvPr>
        </p:nvSpPr>
        <p:spPr>
          <a:xfrm>
            <a:off x="301752" y="1527048"/>
            <a:ext cx="8503920" cy="4572000"/>
          </a:xfrm>
          <a:prstGeom prst="rect">
            <a:avLst/>
          </a:prstGeom>
        </p:spPr>
        <p:txBody>
          <a:bodyPr>
            <a:noAutofit/>
          </a:bodyPr>
          <a:lstStyle/>
          <a:p>
            <a:pPr marL="18288" indent="0">
              <a:buNone/>
            </a:pPr>
            <a:r>
              <a:rPr lang="en-GB" sz="2000" i="1" dirty="0"/>
              <a:t>Peregrinus / </a:t>
            </a:r>
            <a:endParaRPr lang="en-GB" sz="2000" dirty="0"/>
          </a:p>
          <a:p>
            <a:pPr marL="18288" indent="0">
              <a:buNone/>
            </a:pPr>
            <a:r>
              <a:rPr lang="it-IT" sz="2000" i="1" dirty="0"/>
              <a:t>Secundi fil(ius) / </a:t>
            </a:r>
            <a:endParaRPr lang="en-GB" sz="2000" dirty="0"/>
          </a:p>
          <a:p>
            <a:pPr marL="18288" indent="0">
              <a:buNone/>
            </a:pPr>
            <a:r>
              <a:rPr lang="fr-FR" sz="2000" i="1" dirty="0" err="1"/>
              <a:t>civis</a:t>
            </a:r>
            <a:r>
              <a:rPr lang="fr-FR" sz="2000" i="1" dirty="0"/>
              <a:t> </a:t>
            </a:r>
            <a:r>
              <a:rPr lang="fr-FR" sz="2000" i="1" dirty="0" err="1"/>
              <a:t>Trever</a:t>
            </a:r>
            <a:r>
              <a:rPr lang="fr-FR" sz="2000" i="1" dirty="0"/>
              <a:t> / </a:t>
            </a:r>
            <a:endParaRPr lang="en-GB" sz="2000" dirty="0"/>
          </a:p>
          <a:p>
            <a:pPr marL="18288" indent="0">
              <a:buNone/>
            </a:pPr>
            <a:r>
              <a:rPr lang="fr-FR" sz="2000" i="1" dirty="0" err="1"/>
              <a:t>Loucetio</a:t>
            </a:r>
            <a:r>
              <a:rPr lang="fr-FR" sz="2000" i="1" dirty="0"/>
              <a:t>(!) / </a:t>
            </a:r>
            <a:endParaRPr lang="en-GB" sz="2000" dirty="0"/>
          </a:p>
          <a:p>
            <a:pPr marL="18288" indent="0">
              <a:buNone/>
            </a:pPr>
            <a:r>
              <a:rPr lang="fr-FR" sz="2000" i="1" dirty="0"/>
              <a:t>Marti et / </a:t>
            </a:r>
            <a:endParaRPr lang="en-GB" sz="2000" dirty="0"/>
          </a:p>
          <a:p>
            <a:pPr marL="18288" indent="0">
              <a:buNone/>
            </a:pPr>
            <a:r>
              <a:rPr lang="fr-FR" sz="2000" i="1" dirty="0"/>
              <a:t>Nemetona / </a:t>
            </a:r>
            <a:endParaRPr lang="en-GB" sz="2000" dirty="0"/>
          </a:p>
          <a:p>
            <a:pPr marL="18288" indent="0">
              <a:buNone/>
            </a:pPr>
            <a:r>
              <a:rPr lang="en-GB" sz="2000" i="1" dirty="0"/>
              <a:t>v(</a:t>
            </a:r>
            <a:r>
              <a:rPr lang="en-GB" sz="2000" i="1" dirty="0" err="1"/>
              <a:t>otum</a:t>
            </a:r>
            <a:r>
              <a:rPr lang="en-GB" sz="2000" i="1" dirty="0"/>
              <a:t>) s(</a:t>
            </a:r>
            <a:r>
              <a:rPr lang="en-GB" sz="2000" i="1" dirty="0" err="1"/>
              <a:t>olvit</a:t>
            </a:r>
            <a:r>
              <a:rPr lang="en-GB" sz="2000" i="1" dirty="0"/>
              <a:t>) l(</a:t>
            </a:r>
            <a:r>
              <a:rPr lang="en-GB" sz="2000" i="1" dirty="0" err="1"/>
              <a:t>ibens</a:t>
            </a:r>
            <a:r>
              <a:rPr lang="en-GB" sz="2000" i="1" dirty="0"/>
              <a:t>) m(</a:t>
            </a:r>
            <a:r>
              <a:rPr lang="en-GB" sz="2000" i="1" dirty="0" err="1"/>
              <a:t>erito</a:t>
            </a:r>
            <a:r>
              <a:rPr lang="en-GB" sz="2000" i="1" dirty="0" smtClean="0"/>
              <a:t>)</a:t>
            </a:r>
          </a:p>
          <a:p>
            <a:endParaRPr lang="en-GB" sz="2000" i="1" dirty="0"/>
          </a:p>
          <a:p>
            <a:pPr marL="18288" indent="0">
              <a:buNone/>
            </a:pP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marL="18288" indent="0">
              <a:buNone/>
            </a:pPr>
            <a:r>
              <a:rPr lang="en-GB" sz="2000" dirty="0" smtClean="0"/>
              <a:t/>
            </a:r>
            <a:br>
              <a:rPr lang="en-GB" sz="2000" dirty="0" smtClean="0"/>
            </a:br>
            <a:endParaRPr lang="en-GB" sz="2000" dirty="0" smtClean="0"/>
          </a:p>
          <a:p>
            <a:r>
              <a:rPr lang="it-IT" sz="1600" dirty="0"/>
              <a:t>RIB 140 = </a:t>
            </a:r>
            <a:r>
              <a:rPr lang="it-IT" sz="1600" dirty="0" smtClean="0"/>
              <a:t>ILS </a:t>
            </a:r>
            <a:r>
              <a:rPr lang="it-IT" sz="1600" dirty="0"/>
              <a:t>4586a = CIL VII 36</a:t>
            </a:r>
            <a:endParaRPr lang="en-GB" sz="1600" dirty="0"/>
          </a:p>
        </p:txBody>
      </p:sp>
      <p:pic>
        <p:nvPicPr>
          <p:cNvPr id="7" name="Picture 2" descr="RIB 140"/>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148064" y="106768"/>
            <a:ext cx="3816424" cy="6744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smtClean="0"/>
              <a:t>How to transcribe inscriptions ?</a:t>
            </a:r>
            <a:endParaRPr lang="en-GB" dirty="0"/>
          </a:p>
        </p:txBody>
      </p:sp>
    </p:spTree>
    <p:extLst>
      <p:ext uri="{BB962C8B-B14F-4D97-AF65-F5344CB8AC3E}">
        <p14:creationId xmlns:p14="http://schemas.microsoft.com/office/powerpoint/2010/main" val="228442899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750"/>
                            </p:stCondLst>
                            <p:childTnLst>
                              <p:par>
                                <p:cTn id="29" presetID="42" presetClass="entr" presetSubtype="0" fill="hold" grpId="0" nodeType="after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750"/>
                            </p:stCondLst>
                            <p:childTnLst>
                              <p:par>
                                <p:cTn id="35" presetID="42" presetClass="entr" presetSubtype="0" fill="hold" grpId="0" nodeType="after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750"/>
                            </p:stCondLst>
                            <p:childTnLst>
                              <p:par>
                                <p:cTn id="41" presetID="42" presetClass="entr" presetSubtype="0" fill="hold" grpId="0" nodeType="after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Effect transition="in" filter="fade">
                                      <p:cBhvr>
                                        <p:cTn id="43" dur="1000"/>
                                        <p:tgtEl>
                                          <p:spTgt spid="6">
                                            <p:txEl>
                                              <p:pRg st="6" end="6"/>
                                            </p:txEl>
                                          </p:spTgt>
                                        </p:tgtEl>
                                      </p:cBhvr>
                                    </p:animEffect>
                                    <p:anim calcmode="lin" valueType="num">
                                      <p:cBhvr>
                                        <p:cTn id="4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750"/>
                            </p:stCondLst>
                            <p:childTnLst>
                              <p:par>
                                <p:cTn id="47" presetID="42" presetClass="entr" presetSubtype="0" fill="hold" grpId="0" nodeType="after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Effect transition="in" filter="fade">
                                      <p:cBhvr>
                                        <p:cTn id="49" dur="1000"/>
                                        <p:tgtEl>
                                          <p:spTgt spid="6">
                                            <p:txEl>
                                              <p:pRg st="8" end="8"/>
                                            </p:txEl>
                                          </p:spTgt>
                                        </p:tgtEl>
                                      </p:cBhvr>
                                    </p:animEffect>
                                    <p:anim calcmode="lin" valueType="num">
                                      <p:cBhvr>
                                        <p:cTn id="50"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par>
                          <p:cTn id="52" fill="hold">
                            <p:stCondLst>
                              <p:cond delay="8750"/>
                            </p:stCondLst>
                            <p:childTnLst>
                              <p:par>
                                <p:cTn id="53" presetID="42" presetClass="entr" presetSubtype="0" fill="hold" grpId="0" nodeType="afterEffect">
                                  <p:stCondLst>
                                    <p:cond delay="0"/>
                                  </p:stCondLst>
                                  <p:childTnLst>
                                    <p:set>
                                      <p:cBhvr>
                                        <p:cTn id="54" dur="1" fill="hold">
                                          <p:stCondLst>
                                            <p:cond delay="0"/>
                                          </p:stCondLst>
                                        </p:cTn>
                                        <p:tgtEl>
                                          <p:spTgt spid="6">
                                            <p:txEl>
                                              <p:pRg st="9" end="9"/>
                                            </p:txEl>
                                          </p:spTgt>
                                        </p:tgtEl>
                                        <p:attrNameLst>
                                          <p:attrName>style.visibility</p:attrName>
                                        </p:attrNameLst>
                                      </p:cBhvr>
                                      <p:to>
                                        <p:strVal val="visible"/>
                                      </p:to>
                                    </p:set>
                                    <p:animEffect transition="in" filter="fade">
                                      <p:cBhvr>
                                        <p:cTn id="55" dur="1000"/>
                                        <p:tgtEl>
                                          <p:spTgt spid="6">
                                            <p:txEl>
                                              <p:pRg st="9" end="9"/>
                                            </p:txEl>
                                          </p:spTgt>
                                        </p:tgtEl>
                                      </p:cBhvr>
                                    </p:animEffect>
                                    <p:anim calcmode="lin" valueType="num">
                                      <p:cBhvr>
                                        <p:cTn id="56"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par>
                          <p:cTn id="58" fill="hold">
                            <p:stCondLst>
                              <p:cond delay="9750"/>
                            </p:stCondLst>
                            <p:childTnLst>
                              <p:par>
                                <p:cTn id="59" presetID="42" presetClass="entr" presetSubtype="0" fill="hold" grpId="0" nodeType="afterEffect">
                                  <p:stCondLst>
                                    <p:cond delay="0"/>
                                  </p:stCondLst>
                                  <p:childTnLst>
                                    <p:set>
                                      <p:cBhvr>
                                        <p:cTn id="60" dur="1" fill="hold">
                                          <p:stCondLst>
                                            <p:cond delay="0"/>
                                          </p:stCondLst>
                                        </p:cTn>
                                        <p:tgtEl>
                                          <p:spTgt spid="6">
                                            <p:txEl>
                                              <p:pRg st="10" end="10"/>
                                            </p:txEl>
                                          </p:spTgt>
                                        </p:tgtEl>
                                        <p:attrNameLst>
                                          <p:attrName>style.visibility</p:attrName>
                                        </p:attrNameLst>
                                      </p:cBhvr>
                                      <p:to>
                                        <p:strVal val="visible"/>
                                      </p:to>
                                    </p:set>
                                    <p:animEffect transition="in" filter="fade">
                                      <p:cBhvr>
                                        <p:cTn id="61" dur="1000"/>
                                        <p:tgtEl>
                                          <p:spTgt spid="6">
                                            <p:txEl>
                                              <p:pRg st="10" end="10"/>
                                            </p:txEl>
                                          </p:spTgt>
                                        </p:tgtEl>
                                      </p:cBhvr>
                                    </p:animEffect>
                                    <p:anim calcmode="lin" valueType="num">
                                      <p:cBhvr>
                                        <p:cTn id="62"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63"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148064" y="0"/>
            <a:ext cx="3816424" cy="685086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a:spLocks noGrp="1"/>
          </p:cNvSpPr>
          <p:nvPr>
            <p:ph sz="quarter" idx="4294967295"/>
          </p:nvPr>
        </p:nvSpPr>
        <p:spPr>
          <a:xfrm>
            <a:off x="301752" y="1527048"/>
            <a:ext cx="8503920" cy="4572000"/>
          </a:xfrm>
          <a:prstGeom prst="rect">
            <a:avLst/>
          </a:prstGeom>
        </p:spPr>
        <p:txBody>
          <a:bodyPr>
            <a:noAutofit/>
          </a:bodyPr>
          <a:lstStyle/>
          <a:p>
            <a:pPr marL="18288" indent="0">
              <a:buNone/>
            </a:pPr>
            <a:r>
              <a:rPr lang="en-GB" sz="2000" i="1" dirty="0">
                <a:solidFill>
                  <a:schemeClr val="accent1">
                    <a:lumMod val="40000"/>
                    <a:lumOff val="60000"/>
                  </a:schemeClr>
                </a:solidFill>
              </a:rPr>
              <a:t>Peregrinus / </a:t>
            </a:r>
            <a:endParaRPr lang="en-GB" sz="2000" dirty="0">
              <a:solidFill>
                <a:schemeClr val="accent1">
                  <a:lumMod val="40000"/>
                  <a:lumOff val="60000"/>
                </a:schemeClr>
              </a:solidFill>
            </a:endParaRPr>
          </a:p>
          <a:p>
            <a:pPr marL="18288" indent="0">
              <a:buNone/>
            </a:pPr>
            <a:r>
              <a:rPr lang="it-IT" sz="2000" i="1" dirty="0">
                <a:solidFill>
                  <a:schemeClr val="accent1">
                    <a:lumMod val="40000"/>
                    <a:lumOff val="60000"/>
                  </a:schemeClr>
                </a:solidFill>
              </a:rPr>
              <a:t>Secundi fil(ius) / </a:t>
            </a:r>
            <a:endParaRPr lang="en-GB" sz="2000" dirty="0">
              <a:solidFill>
                <a:schemeClr val="accent1">
                  <a:lumMod val="40000"/>
                  <a:lumOff val="60000"/>
                </a:schemeClr>
              </a:solidFill>
            </a:endParaRPr>
          </a:p>
          <a:p>
            <a:pPr marL="18288" indent="0">
              <a:buNone/>
            </a:pPr>
            <a:r>
              <a:rPr lang="fr-FR" sz="2000" i="1" dirty="0" err="1">
                <a:solidFill>
                  <a:srgbClr val="00B0F0"/>
                </a:solidFill>
              </a:rPr>
              <a:t>civis</a:t>
            </a:r>
            <a:r>
              <a:rPr lang="fr-FR" sz="2000" i="1" dirty="0">
                <a:solidFill>
                  <a:srgbClr val="00B0F0"/>
                </a:solidFill>
              </a:rPr>
              <a:t> </a:t>
            </a:r>
            <a:r>
              <a:rPr lang="fr-FR" sz="2000" i="1" dirty="0" err="1">
                <a:solidFill>
                  <a:srgbClr val="00B0F0"/>
                </a:solidFill>
              </a:rPr>
              <a:t>Trever</a:t>
            </a:r>
            <a:r>
              <a:rPr lang="fr-FR" sz="2000" i="1" dirty="0">
                <a:solidFill>
                  <a:srgbClr val="00B0F0"/>
                </a:solidFill>
              </a:rPr>
              <a:t> / </a:t>
            </a:r>
            <a:endParaRPr lang="en-GB" sz="2000" dirty="0">
              <a:solidFill>
                <a:srgbClr val="00B0F0"/>
              </a:solidFill>
            </a:endParaRPr>
          </a:p>
          <a:p>
            <a:pPr marL="18288" indent="0">
              <a:buNone/>
            </a:pPr>
            <a:r>
              <a:rPr lang="fr-FR" sz="2000" i="1" dirty="0" err="1">
                <a:solidFill>
                  <a:srgbClr val="FFFF00"/>
                </a:solidFill>
              </a:rPr>
              <a:t>Loucetio</a:t>
            </a:r>
            <a:r>
              <a:rPr lang="fr-FR" sz="2000" i="1" dirty="0">
                <a:solidFill>
                  <a:srgbClr val="FFFF00"/>
                </a:solidFill>
              </a:rPr>
              <a:t>(!) / </a:t>
            </a:r>
            <a:endParaRPr lang="en-GB" sz="2000" dirty="0">
              <a:solidFill>
                <a:srgbClr val="FFFF00"/>
              </a:solidFill>
            </a:endParaRPr>
          </a:p>
          <a:p>
            <a:pPr marL="18288" indent="0">
              <a:buNone/>
            </a:pPr>
            <a:r>
              <a:rPr lang="fr-FR" sz="2000" i="1" dirty="0">
                <a:solidFill>
                  <a:srgbClr val="FFFF00"/>
                </a:solidFill>
              </a:rPr>
              <a:t>Marti et / </a:t>
            </a:r>
            <a:endParaRPr lang="en-GB" sz="2000" dirty="0">
              <a:solidFill>
                <a:srgbClr val="FFFF00"/>
              </a:solidFill>
            </a:endParaRPr>
          </a:p>
          <a:p>
            <a:pPr marL="18288" indent="0">
              <a:buNone/>
            </a:pPr>
            <a:r>
              <a:rPr lang="fr-FR" sz="2000" i="1" dirty="0">
                <a:solidFill>
                  <a:srgbClr val="FFFF00"/>
                </a:solidFill>
              </a:rPr>
              <a:t>Nemetona / </a:t>
            </a:r>
            <a:endParaRPr lang="en-GB" sz="2000" dirty="0">
              <a:solidFill>
                <a:srgbClr val="FFFF00"/>
              </a:solidFill>
            </a:endParaRPr>
          </a:p>
          <a:p>
            <a:pPr marL="18288" indent="0">
              <a:buNone/>
            </a:pPr>
            <a:r>
              <a:rPr lang="en-GB" sz="2000" i="1" dirty="0">
                <a:solidFill>
                  <a:schemeClr val="accent6">
                    <a:lumMod val="60000"/>
                    <a:lumOff val="40000"/>
                  </a:schemeClr>
                </a:solidFill>
              </a:rPr>
              <a:t>v(</a:t>
            </a:r>
            <a:r>
              <a:rPr lang="en-GB" sz="2000" i="1" dirty="0" err="1">
                <a:solidFill>
                  <a:schemeClr val="accent6">
                    <a:lumMod val="60000"/>
                    <a:lumOff val="40000"/>
                  </a:schemeClr>
                </a:solidFill>
              </a:rPr>
              <a:t>otum</a:t>
            </a:r>
            <a:r>
              <a:rPr lang="en-GB" sz="2000" i="1" dirty="0">
                <a:solidFill>
                  <a:schemeClr val="accent6">
                    <a:lumMod val="60000"/>
                    <a:lumOff val="40000"/>
                  </a:schemeClr>
                </a:solidFill>
              </a:rPr>
              <a:t>) s(</a:t>
            </a:r>
            <a:r>
              <a:rPr lang="en-GB" sz="2000" i="1" dirty="0" err="1">
                <a:solidFill>
                  <a:schemeClr val="accent6">
                    <a:lumMod val="60000"/>
                    <a:lumOff val="40000"/>
                  </a:schemeClr>
                </a:solidFill>
              </a:rPr>
              <a:t>olvit</a:t>
            </a:r>
            <a:r>
              <a:rPr lang="en-GB" sz="2000" i="1" dirty="0">
                <a:solidFill>
                  <a:schemeClr val="accent6">
                    <a:lumMod val="60000"/>
                    <a:lumOff val="40000"/>
                  </a:schemeClr>
                </a:solidFill>
              </a:rPr>
              <a:t>) l(</a:t>
            </a:r>
            <a:r>
              <a:rPr lang="en-GB" sz="2000" i="1" dirty="0" err="1">
                <a:solidFill>
                  <a:schemeClr val="accent6">
                    <a:lumMod val="60000"/>
                    <a:lumOff val="40000"/>
                  </a:schemeClr>
                </a:solidFill>
              </a:rPr>
              <a:t>ibens</a:t>
            </a:r>
            <a:r>
              <a:rPr lang="en-GB" sz="2000" i="1" dirty="0">
                <a:solidFill>
                  <a:schemeClr val="accent6">
                    <a:lumMod val="60000"/>
                    <a:lumOff val="40000"/>
                  </a:schemeClr>
                </a:solidFill>
              </a:rPr>
              <a:t>) m(</a:t>
            </a:r>
            <a:r>
              <a:rPr lang="en-GB" sz="2000" i="1" dirty="0" err="1">
                <a:solidFill>
                  <a:schemeClr val="accent6">
                    <a:lumMod val="60000"/>
                    <a:lumOff val="40000"/>
                  </a:schemeClr>
                </a:solidFill>
              </a:rPr>
              <a:t>erito</a:t>
            </a:r>
            <a:r>
              <a:rPr lang="en-GB" sz="2000" i="1" dirty="0" smtClean="0">
                <a:solidFill>
                  <a:schemeClr val="accent6">
                    <a:lumMod val="60000"/>
                    <a:lumOff val="40000"/>
                  </a:schemeClr>
                </a:solidFill>
              </a:rPr>
              <a:t>).</a:t>
            </a:r>
            <a:endParaRPr lang="en-GB" sz="2000" i="1" dirty="0" smtClean="0">
              <a:solidFill>
                <a:schemeClr val="accent6">
                  <a:lumMod val="60000"/>
                  <a:lumOff val="40000"/>
                </a:schemeClr>
              </a:solidFill>
            </a:endParaRPr>
          </a:p>
          <a:p>
            <a:endParaRPr lang="en-GB" sz="2000" i="1" dirty="0"/>
          </a:p>
          <a:p>
            <a:pPr marL="18288" indent="0">
              <a:buNone/>
            </a:pPr>
            <a:r>
              <a:rPr lang="en-GB" sz="2000" dirty="0"/>
              <a:t>‘Peregrinus, son of </a:t>
            </a:r>
            <a:r>
              <a:rPr lang="en-GB" sz="2000" dirty="0" err="1"/>
              <a:t>Secundus</a:t>
            </a:r>
            <a:r>
              <a:rPr lang="en-GB" sz="2000" dirty="0"/>
              <a:t>, </a:t>
            </a:r>
            <a:r>
              <a:rPr lang="en-GB" sz="2000" dirty="0" smtClean="0"/>
              <a:t/>
            </a:r>
            <a:br>
              <a:rPr lang="en-GB" sz="2000" dirty="0" smtClean="0"/>
            </a:br>
            <a:r>
              <a:rPr lang="en-GB" sz="2000" dirty="0" smtClean="0"/>
              <a:t>a </a:t>
            </a:r>
            <a:r>
              <a:rPr lang="en-GB" sz="2000" dirty="0" err="1"/>
              <a:t>Treveran</a:t>
            </a:r>
            <a:r>
              <a:rPr lang="en-GB" sz="2000" dirty="0"/>
              <a:t>, </a:t>
            </a:r>
            <a:r>
              <a:rPr lang="en-GB" sz="2000" dirty="0" smtClean="0"/>
              <a:t/>
            </a:r>
            <a:br>
              <a:rPr lang="en-GB" sz="2000" dirty="0" smtClean="0"/>
            </a:br>
            <a:r>
              <a:rPr lang="en-GB" sz="2000" dirty="0" smtClean="0">
                <a:solidFill>
                  <a:srgbClr val="FFFF00"/>
                </a:solidFill>
              </a:rPr>
              <a:t>to </a:t>
            </a:r>
            <a:r>
              <a:rPr lang="en-GB" sz="2000" dirty="0">
                <a:solidFill>
                  <a:srgbClr val="FFFF00"/>
                </a:solidFill>
              </a:rPr>
              <a:t>Loucetius Mars </a:t>
            </a:r>
            <a:r>
              <a:rPr lang="en-GB" sz="2000" dirty="0" smtClean="0">
                <a:solidFill>
                  <a:srgbClr val="FFFF00"/>
                </a:solidFill>
              </a:rPr>
              <a:t>and </a:t>
            </a:r>
            <a:r>
              <a:rPr lang="en-GB" sz="2000" dirty="0">
                <a:solidFill>
                  <a:srgbClr val="FFFF00"/>
                </a:solidFill>
              </a:rPr>
              <a:t>Nemetona, </a:t>
            </a:r>
            <a:r>
              <a:rPr lang="en-GB" sz="2000" dirty="0" smtClean="0">
                <a:solidFill>
                  <a:srgbClr val="FFFF00"/>
                </a:solidFill>
              </a:rPr>
              <a:t/>
            </a:r>
            <a:br>
              <a:rPr lang="en-GB" sz="2000" dirty="0" smtClean="0">
                <a:solidFill>
                  <a:srgbClr val="FFFF00"/>
                </a:solidFill>
              </a:rPr>
            </a:br>
            <a:r>
              <a:rPr lang="en-GB" sz="2000" dirty="0" smtClean="0"/>
              <a:t>willingly </a:t>
            </a:r>
            <a:r>
              <a:rPr lang="en-GB" sz="2000" dirty="0"/>
              <a:t>and deservedly fulfilled </a:t>
            </a:r>
            <a:r>
              <a:rPr lang="en-GB" sz="2000" dirty="0" smtClean="0"/>
              <a:t/>
            </a:r>
            <a:br>
              <a:rPr lang="en-GB" sz="2000" dirty="0" smtClean="0"/>
            </a:br>
            <a:r>
              <a:rPr lang="en-GB" sz="2000" dirty="0" smtClean="0"/>
              <a:t>his </a:t>
            </a:r>
            <a:r>
              <a:rPr lang="en-GB" sz="2000" dirty="0"/>
              <a:t>vow</a:t>
            </a:r>
            <a:r>
              <a:rPr lang="en-GB" sz="2000" dirty="0" smtClean="0"/>
              <a:t>.’</a:t>
            </a:r>
            <a:br>
              <a:rPr lang="en-GB" sz="2000" dirty="0" smtClean="0"/>
            </a:br>
            <a:endParaRPr lang="en-GB" sz="2000" dirty="0" smtClean="0"/>
          </a:p>
          <a:p>
            <a:r>
              <a:rPr lang="it-IT" sz="1600" dirty="0"/>
              <a:t>RIB 140 = </a:t>
            </a:r>
            <a:r>
              <a:rPr lang="it-IT" sz="1600" dirty="0" smtClean="0"/>
              <a:t>ILS </a:t>
            </a:r>
            <a:r>
              <a:rPr lang="it-IT" sz="1600" dirty="0"/>
              <a:t>4586a = CIL VII 36</a:t>
            </a:r>
            <a:endParaRPr lang="en-GB" sz="1600" dirty="0"/>
          </a:p>
        </p:txBody>
      </p:sp>
      <p:pic>
        <p:nvPicPr>
          <p:cNvPr id="6" name="Picture 2" descr="RIB 140"/>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148064" y="106768"/>
            <a:ext cx="3816424" cy="6744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smtClean="0"/>
              <a:t>How to transcribe inscriptions ?</a:t>
            </a:r>
            <a:endParaRPr lang="en-GB" dirty="0"/>
          </a:p>
        </p:txBody>
      </p:sp>
    </p:spTree>
    <p:extLst>
      <p:ext uri="{BB962C8B-B14F-4D97-AF65-F5344CB8AC3E}">
        <p14:creationId xmlns:p14="http://schemas.microsoft.com/office/powerpoint/2010/main" val="3104251286"/>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Object 12"/>
          <p:cNvGraphicFramePr>
            <a:graphicFrameLocks noChangeAspect="1"/>
          </p:cNvGraphicFramePr>
          <p:nvPr>
            <p:extLst>
              <p:ext uri="{D42A27DB-BD31-4B8C-83A1-F6EECF244321}">
                <p14:modId xmlns:p14="http://schemas.microsoft.com/office/powerpoint/2010/main" val="4247893256"/>
              </p:ext>
            </p:extLst>
          </p:nvPr>
        </p:nvGraphicFramePr>
        <p:xfrm>
          <a:off x="1115616" y="1196752"/>
          <a:ext cx="2800623" cy="3442149"/>
        </p:xfrm>
        <a:graphic>
          <a:graphicData uri="http://schemas.openxmlformats.org/presentationml/2006/ole">
            <mc:AlternateContent xmlns:mc="http://schemas.openxmlformats.org/markup-compatibility/2006">
              <mc:Choice xmlns:v="urn:schemas-microsoft-com:vml" Requires="v">
                <p:oleObj spid="_x0000_s2107" name="Dokument" r:id="rId3" imgW="2685288" imgH="3300984" progId="Word.Document.8">
                  <p:embed/>
                </p:oleObj>
              </mc:Choice>
              <mc:Fallback>
                <p:oleObj name="Dokument" r:id="rId3" imgW="2685288" imgH="3300984"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616" y="1196752"/>
                        <a:ext cx="2800623" cy="3442149"/>
                      </a:xfrm>
                      <a:prstGeom prst="rect">
                        <a:avLst/>
                      </a:prstGeom>
                      <a:noFill/>
                      <a:ln>
                        <a:noFill/>
                      </a:ln>
                      <a:effectLst/>
                    </p:spPr>
                  </p:pic>
                </p:oleObj>
              </mc:Fallback>
            </mc:AlternateContent>
          </a:graphicData>
        </a:graphic>
      </p:graphicFrame>
      <p:sp>
        <p:nvSpPr>
          <p:cNvPr id="14" name="Text Box 7"/>
          <p:cNvSpPr txBox="1">
            <a:spLocks noChangeArrowheads="1"/>
          </p:cNvSpPr>
          <p:nvPr/>
        </p:nvSpPr>
        <p:spPr bwMode="auto">
          <a:xfrm>
            <a:off x="1115616" y="4653136"/>
            <a:ext cx="198120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dirty="0" smtClean="0">
                <a:effectLst>
                  <a:outerShdw blurRad="38100" dist="38100" dir="2700000" algn="tl">
                    <a:srgbClr val="000000"/>
                  </a:outerShdw>
                </a:effectLst>
                <a:sym typeface="Wingdings" panose="05000000000000000000" pitchFamily="2" charset="2"/>
              </a:rPr>
              <a:t></a:t>
            </a:r>
            <a:r>
              <a:rPr lang="en-GB" altLang="en-US" sz="1600" dirty="0" smtClean="0">
                <a:effectLst>
                  <a:outerShdw blurRad="38100" dist="38100" dir="2700000" algn="tl">
                    <a:srgbClr val="000000"/>
                  </a:outerShdw>
                </a:effectLst>
              </a:rPr>
              <a:t>MARS COCIDIOS</a:t>
            </a:r>
            <a:br>
              <a:rPr lang="en-GB" altLang="en-US" sz="1600" dirty="0" smtClean="0">
                <a:effectLst>
                  <a:outerShdw blurRad="38100" dist="38100" dir="2700000" algn="tl">
                    <a:srgbClr val="000000"/>
                  </a:outerShdw>
                </a:effectLst>
              </a:rPr>
            </a:br>
            <a:r>
              <a:rPr lang="en-GB" altLang="en-US" sz="1400" dirty="0" err="1" smtClean="0">
                <a:effectLst>
                  <a:outerShdw blurRad="38100" dist="38100" dir="2700000" algn="tl">
                    <a:srgbClr val="000000"/>
                  </a:outerShdw>
                </a:effectLst>
              </a:rPr>
              <a:t>Bewcastle</a:t>
            </a:r>
            <a:r>
              <a:rPr lang="en-GB" altLang="en-US" sz="1400" dirty="0">
                <a:effectLst>
                  <a:outerShdw blurRad="38100" dist="38100" dir="2700000" algn="tl">
                    <a:srgbClr val="000000"/>
                  </a:outerShdw>
                </a:effectLst>
              </a:rPr>
              <a:t>, RIB I 986 </a:t>
            </a:r>
            <a:endParaRPr lang="en-US" altLang="en-US" sz="1400" dirty="0">
              <a:effectLst>
                <a:outerShdw blurRad="38100" dist="38100" dir="2700000" algn="tl">
                  <a:srgbClr val="000000"/>
                </a:outerShdw>
              </a:effectLst>
            </a:endParaRPr>
          </a:p>
        </p:txBody>
      </p:sp>
      <p:pic>
        <p:nvPicPr>
          <p:cNvPr id="15" name="Picture 6" descr="RIB 91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1600" y="1219200"/>
            <a:ext cx="3429000" cy="5672380"/>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6" name="Text Box 7"/>
          <p:cNvSpPr txBox="1">
            <a:spLocks noChangeArrowheads="1"/>
          </p:cNvSpPr>
          <p:nvPr/>
        </p:nvSpPr>
        <p:spPr bwMode="auto">
          <a:xfrm>
            <a:off x="971600" y="5470461"/>
            <a:ext cx="4114800" cy="1323439"/>
          </a:xfrm>
          <a:prstGeom prst="rect">
            <a:avLst/>
          </a:prstGeom>
          <a:noFill/>
          <a:ln>
            <a:noFill/>
          </a:ln>
          <a:effectLst/>
        </p:spPr>
        <p:txBody>
          <a:bodyPr>
            <a:spAutoFit/>
          </a:bodyPr>
          <a:lstStyle/>
          <a:p>
            <a:pPr algn="r">
              <a:spcBef>
                <a:spcPct val="50000"/>
              </a:spcBef>
              <a:buClrTx/>
              <a:buSzTx/>
              <a:buFontTx/>
              <a:buNone/>
            </a:pPr>
            <a:r>
              <a:rPr kumimoji="1" lang="en-GB" altLang="en-US" sz="1600" dirty="0" err="1"/>
              <a:t>Deo</a:t>
            </a:r>
            <a:r>
              <a:rPr kumimoji="1" lang="en-GB" altLang="en-US" sz="1600" dirty="0"/>
              <a:t> / Marti / </a:t>
            </a:r>
            <a:r>
              <a:rPr kumimoji="1" lang="en-GB" altLang="en-US" sz="1600" dirty="0" err="1"/>
              <a:t>Belatucad</a:t>
            </a:r>
            <a:r>
              <a:rPr kumimoji="1" lang="en-GB" altLang="en-US" sz="1600" dirty="0"/>
              <a:t>/</a:t>
            </a:r>
            <a:r>
              <a:rPr kumimoji="1" lang="en-GB" altLang="en-US" sz="1600" dirty="0" err="1"/>
              <a:t>ro</a:t>
            </a:r>
            <a:r>
              <a:rPr kumimoji="1" lang="en-GB" altLang="en-US" sz="1600" dirty="0"/>
              <a:t> et </a:t>
            </a:r>
            <a:r>
              <a:rPr kumimoji="1" lang="en-GB" altLang="en-US" sz="1600" dirty="0" err="1"/>
              <a:t>Numi</a:t>
            </a:r>
            <a:r>
              <a:rPr kumimoji="1" lang="en-GB" altLang="en-US" sz="1600" dirty="0"/>
              <a:t>/nib(us) </a:t>
            </a:r>
            <a:r>
              <a:rPr kumimoji="1" lang="en-GB" altLang="en-US" sz="1600" dirty="0" err="1"/>
              <a:t>Augg</a:t>
            </a:r>
            <a:r>
              <a:rPr kumimoji="1" lang="en-GB" altLang="en-US" sz="1600" dirty="0"/>
              <a:t>(</a:t>
            </a:r>
            <a:r>
              <a:rPr kumimoji="1" lang="en-GB" altLang="en-US" sz="1600" dirty="0" err="1"/>
              <a:t>ustorum</a:t>
            </a:r>
            <a:r>
              <a:rPr kumimoji="1" lang="en-GB" altLang="en-US" sz="1600" dirty="0"/>
              <a:t>) / </a:t>
            </a:r>
            <a:r>
              <a:rPr kumimoji="1" lang="en-GB" altLang="en-US" sz="1600" dirty="0" err="1"/>
              <a:t>Iulius</a:t>
            </a:r>
            <a:r>
              <a:rPr kumimoji="1" lang="en-GB" altLang="en-US" sz="1600" dirty="0"/>
              <a:t> Au/</a:t>
            </a:r>
            <a:r>
              <a:rPr kumimoji="1" lang="en-GB" altLang="en-US" sz="1600" dirty="0" err="1"/>
              <a:t>gustalis</a:t>
            </a:r>
            <a:r>
              <a:rPr kumimoji="1" lang="en-GB" altLang="en-US" sz="1600" dirty="0"/>
              <a:t> / actor </a:t>
            </a:r>
            <a:r>
              <a:rPr kumimoji="1" lang="en-GB" altLang="en-US" sz="1600" dirty="0" err="1"/>
              <a:t>Iul</a:t>
            </a:r>
            <a:r>
              <a:rPr kumimoji="1" lang="en-GB" altLang="en-US" sz="1600" dirty="0"/>
              <a:t>(</a:t>
            </a:r>
            <a:r>
              <a:rPr kumimoji="1" lang="en-GB" altLang="en-US" sz="1600" dirty="0" err="1"/>
              <a:t>i</a:t>
            </a:r>
            <a:r>
              <a:rPr kumimoji="1" lang="en-GB" altLang="en-US" sz="1600" dirty="0"/>
              <a:t>) Lu/pi </a:t>
            </a:r>
            <a:r>
              <a:rPr kumimoji="1" lang="en-GB" altLang="en-US" sz="1600" dirty="0" err="1"/>
              <a:t>pr</a:t>
            </a:r>
            <a:r>
              <a:rPr kumimoji="1" lang="en-GB" altLang="en-US" sz="1600" dirty="0"/>
              <a:t>(a)</a:t>
            </a:r>
            <a:r>
              <a:rPr kumimoji="1" lang="en-GB" altLang="en-US" sz="1600" dirty="0" err="1"/>
              <a:t>ef</a:t>
            </a:r>
            <a:r>
              <a:rPr kumimoji="1" lang="en-GB" altLang="en-US" sz="1600" dirty="0"/>
              <a:t>(</a:t>
            </a:r>
            <a:r>
              <a:rPr kumimoji="1" lang="en-GB" altLang="en-US" sz="1600" dirty="0" err="1"/>
              <a:t>ecti</a:t>
            </a:r>
            <a:r>
              <a:rPr kumimoji="1" lang="en-GB" altLang="en-US" sz="1600" dirty="0"/>
              <a:t>)</a:t>
            </a:r>
            <a:r>
              <a:rPr kumimoji="1" lang="de-DE" altLang="en-US" sz="1600" dirty="0"/>
              <a:t> </a:t>
            </a:r>
            <a:r>
              <a:rPr kumimoji="1" lang="de-DE" altLang="en-US" sz="1600" dirty="0" smtClean="0"/>
              <a:t/>
            </a:r>
            <a:br>
              <a:rPr kumimoji="1" lang="de-DE" altLang="en-US" sz="1600" dirty="0" smtClean="0"/>
            </a:br>
            <a:r>
              <a:rPr kumimoji="1" lang="de-DE" altLang="en-US" sz="1600" dirty="0" smtClean="0"/>
              <a:t/>
            </a:r>
            <a:br>
              <a:rPr kumimoji="1" lang="de-DE" altLang="en-US" sz="1600" dirty="0" smtClean="0"/>
            </a:br>
            <a:r>
              <a:rPr kumimoji="1" lang="de-DE" altLang="en-US" sz="1600" dirty="0" smtClean="0"/>
              <a:t>actor – agent, driver,...</a:t>
            </a:r>
            <a:endParaRPr kumimoji="1" lang="de-DE" altLang="en-US" sz="1600" dirty="0"/>
          </a:p>
        </p:txBody>
      </p:sp>
      <p:sp>
        <p:nvSpPr>
          <p:cNvPr id="17" name="Rectangle 16"/>
          <p:cNvSpPr/>
          <p:nvPr/>
        </p:nvSpPr>
        <p:spPr>
          <a:xfrm>
            <a:off x="5652120" y="1556792"/>
            <a:ext cx="2592288" cy="1296144"/>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652120" y="3068960"/>
            <a:ext cx="2592288" cy="432048"/>
          </a:xfrm>
          <a:prstGeom prst="rect">
            <a:avLst/>
          </a:prstGeom>
          <a:solidFill>
            <a:srgbClr val="FFC000">
              <a:alpha val="5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9" name="Text Box 6"/>
          <p:cNvSpPr txBox="1">
            <a:spLocks noChangeArrowheads="1"/>
          </p:cNvSpPr>
          <p:nvPr/>
        </p:nvSpPr>
        <p:spPr bwMode="auto">
          <a:xfrm>
            <a:off x="152400" y="2238807"/>
            <a:ext cx="5029200" cy="3539430"/>
          </a:xfrm>
          <a:prstGeom prst="rect">
            <a:avLst/>
          </a:prstGeom>
          <a:solidFill>
            <a:srgbClr val="9999FF">
              <a:alpha val="72000"/>
            </a:srgbClr>
          </a:solidFill>
          <a:ln>
            <a:noFill/>
          </a:ln>
          <a:effectLst/>
        </p:spPr>
        <p:txBody>
          <a:bodyPr>
            <a:spAutoFit/>
          </a:bodyPr>
          <a:lstStyle/>
          <a:p>
            <a:pPr algn="ctr">
              <a:spcBef>
                <a:spcPct val="50000"/>
              </a:spcBef>
              <a:buClrTx/>
              <a:buSzTx/>
              <a:buFontTx/>
              <a:buNone/>
            </a:pPr>
            <a:r>
              <a:rPr kumimoji="1" lang="de-DE" altLang="en-US" sz="2000" b="1" dirty="0" smtClean="0">
                <a:solidFill>
                  <a:schemeClr val="bg1">
                    <a:lumMod val="95000"/>
                    <a:lumOff val="5000"/>
                  </a:schemeClr>
                </a:solidFill>
                <a:effectLst>
                  <a:outerShdw blurRad="38100" dist="38100" dir="2700000" algn="tl">
                    <a:srgbClr val="000000">
                      <a:alpha val="43137"/>
                    </a:srgbClr>
                  </a:outerShdw>
                </a:effectLst>
              </a:rPr>
              <a:t>„conflation“ Mars &amp; Belatucadros</a:t>
            </a:r>
          </a:p>
          <a:p>
            <a:pPr algn="ctr">
              <a:spcBef>
                <a:spcPct val="50000"/>
              </a:spcBef>
              <a:buClrTx/>
              <a:buSzTx/>
              <a:buFontTx/>
              <a:buNone/>
            </a:pPr>
            <a:r>
              <a:rPr kumimoji="1" lang="de-DE" altLang="en-US" sz="2000" b="1" dirty="0" smtClean="0">
                <a:solidFill>
                  <a:schemeClr val="bg1">
                    <a:lumMod val="95000"/>
                    <a:lumOff val="5000"/>
                  </a:schemeClr>
                </a:solidFill>
                <a:effectLst>
                  <a:outerShdw blurRad="38100" dist="38100" dir="2700000" algn="tl">
                    <a:srgbClr val="000000">
                      <a:alpha val="43137"/>
                    </a:srgbClr>
                  </a:outerShdw>
                </a:effectLst>
              </a:rPr>
              <a:t>Belatucadros</a:t>
            </a:r>
            <a:r>
              <a:rPr kumimoji="1" lang="de-DE" altLang="en-US" sz="2000" b="1" dirty="0">
                <a:solidFill>
                  <a:schemeClr val="bg1">
                    <a:lumMod val="95000"/>
                    <a:lumOff val="5000"/>
                  </a:schemeClr>
                </a:solidFill>
                <a:effectLst>
                  <a:outerShdw blurRad="38100" dist="38100" dir="2700000" algn="tl">
                    <a:srgbClr val="000000">
                      <a:alpha val="43137"/>
                    </a:srgbClr>
                  </a:outerShdw>
                </a:effectLst>
              </a:rPr>
              <a:t>/-us</a:t>
            </a:r>
          </a:p>
          <a:p>
            <a:pPr algn="ctr">
              <a:spcBef>
                <a:spcPct val="50000"/>
              </a:spcBef>
              <a:buClrTx/>
              <a:buSzTx/>
              <a:buFontTx/>
              <a:buNone/>
            </a:pPr>
            <a:r>
              <a:rPr kumimoji="1" lang="de-DE" altLang="en-US" sz="2000" b="1" dirty="0">
                <a:solidFill>
                  <a:schemeClr val="bg1">
                    <a:lumMod val="95000"/>
                    <a:lumOff val="5000"/>
                  </a:schemeClr>
                </a:solidFill>
                <a:effectLst>
                  <a:outerShdw blurRad="38100" dist="38100" dir="2700000" algn="tl">
                    <a:srgbClr val="000000">
                      <a:alpha val="43137"/>
                    </a:srgbClr>
                  </a:outerShdw>
                </a:effectLst>
              </a:rPr>
              <a:t>an indigenous British deity?</a:t>
            </a:r>
            <a:br>
              <a:rPr kumimoji="1" lang="de-DE" altLang="en-US" sz="2000" b="1" dirty="0">
                <a:solidFill>
                  <a:schemeClr val="bg1">
                    <a:lumMod val="95000"/>
                    <a:lumOff val="5000"/>
                  </a:schemeClr>
                </a:solidFill>
                <a:effectLst>
                  <a:outerShdw blurRad="38100" dist="38100" dir="2700000" algn="tl">
                    <a:srgbClr val="000000">
                      <a:alpha val="43137"/>
                    </a:srgbClr>
                  </a:outerShdw>
                </a:effectLst>
              </a:rPr>
            </a:br>
            <a:r>
              <a:rPr kumimoji="1" lang="de-DE" altLang="en-US" b="1" i="1" dirty="0">
                <a:solidFill>
                  <a:schemeClr val="bg1">
                    <a:lumMod val="95000"/>
                    <a:lumOff val="5000"/>
                  </a:schemeClr>
                </a:solidFill>
                <a:effectLst>
                  <a:outerShdw blurRad="38100" dist="38100" dir="2700000" algn="tl">
                    <a:srgbClr val="000000">
                      <a:alpha val="43137"/>
                    </a:srgbClr>
                  </a:outerShdw>
                </a:effectLst>
              </a:rPr>
              <a:t>(cf. M. Green, p. 113: </a:t>
            </a:r>
            <a:r>
              <a:rPr kumimoji="1" lang="de-DE" altLang="en-US" b="1" i="1" dirty="0" smtClean="0">
                <a:solidFill>
                  <a:schemeClr val="bg1">
                    <a:lumMod val="95000"/>
                    <a:lumOff val="5000"/>
                  </a:schemeClr>
                </a:solidFill>
                <a:effectLst>
                  <a:outerShdw blurRad="38100" dist="38100" dir="2700000" algn="tl">
                    <a:srgbClr val="000000">
                      <a:alpha val="43137"/>
                    </a:srgbClr>
                  </a:outerShdw>
                </a:effectLst>
              </a:rPr>
              <a:t/>
            </a:r>
            <a:br>
              <a:rPr kumimoji="1" lang="de-DE" altLang="en-US" b="1" i="1" dirty="0" smtClean="0">
                <a:solidFill>
                  <a:schemeClr val="bg1">
                    <a:lumMod val="95000"/>
                    <a:lumOff val="5000"/>
                  </a:schemeClr>
                </a:solidFill>
                <a:effectLst>
                  <a:outerShdw blurRad="38100" dist="38100" dir="2700000" algn="tl">
                    <a:srgbClr val="000000">
                      <a:alpha val="43137"/>
                    </a:srgbClr>
                  </a:outerShdw>
                </a:effectLst>
              </a:rPr>
            </a:br>
            <a:r>
              <a:rPr kumimoji="1" lang="de-DE" altLang="en-US" b="1" i="1" dirty="0" smtClean="0">
                <a:solidFill>
                  <a:schemeClr val="bg1">
                    <a:lumMod val="95000"/>
                    <a:lumOff val="5000"/>
                  </a:schemeClr>
                </a:solidFill>
                <a:effectLst>
                  <a:outerShdw blurRad="38100" dist="38100" dir="2700000" algn="tl">
                    <a:srgbClr val="000000">
                      <a:alpha val="43137"/>
                    </a:srgbClr>
                  </a:outerShdw>
                </a:effectLst>
              </a:rPr>
              <a:t>„</a:t>
            </a:r>
            <a:r>
              <a:rPr kumimoji="1" lang="de-DE" altLang="en-US" b="1" i="1" dirty="0">
                <a:solidFill>
                  <a:schemeClr val="bg1">
                    <a:lumMod val="95000"/>
                    <a:lumOff val="5000"/>
                  </a:schemeClr>
                </a:solidFill>
                <a:effectLst>
                  <a:outerShdw blurRad="38100" dist="38100" dir="2700000" algn="tl">
                    <a:srgbClr val="000000">
                      <a:alpha val="43137"/>
                    </a:srgbClr>
                  </a:outerShdw>
                </a:effectLst>
              </a:rPr>
              <a:t>the strength of the native British cults</a:t>
            </a:r>
            <a:r>
              <a:rPr kumimoji="1" lang="de-DE" altLang="en-US" b="1" i="1" dirty="0" smtClean="0">
                <a:solidFill>
                  <a:schemeClr val="bg1">
                    <a:lumMod val="95000"/>
                    <a:lumOff val="5000"/>
                  </a:schemeClr>
                </a:solidFill>
                <a:effectLst>
                  <a:outerShdw blurRad="38100" dist="38100" dir="2700000" algn="tl">
                    <a:srgbClr val="000000">
                      <a:alpha val="43137"/>
                    </a:srgbClr>
                  </a:outerShdw>
                </a:effectLst>
              </a:rPr>
              <a:t>“)</a:t>
            </a:r>
            <a:r>
              <a:rPr kumimoji="1" lang="de-DE" altLang="en-US" b="1" i="1" dirty="0">
                <a:solidFill>
                  <a:schemeClr val="bg1">
                    <a:lumMod val="95000"/>
                    <a:lumOff val="5000"/>
                  </a:schemeClr>
                </a:solidFill>
                <a:effectLst>
                  <a:outerShdw blurRad="38100" dist="38100" dir="2700000" algn="tl">
                    <a:srgbClr val="000000">
                      <a:alpha val="43137"/>
                    </a:srgbClr>
                  </a:outerShdw>
                </a:effectLst>
              </a:rPr>
              <a:t/>
            </a:r>
            <a:br>
              <a:rPr kumimoji="1" lang="de-DE" altLang="en-US" b="1" i="1" dirty="0">
                <a:solidFill>
                  <a:schemeClr val="bg1">
                    <a:lumMod val="95000"/>
                    <a:lumOff val="5000"/>
                  </a:schemeClr>
                </a:solidFill>
                <a:effectLst>
                  <a:outerShdw blurRad="38100" dist="38100" dir="2700000" algn="tl">
                    <a:srgbClr val="000000">
                      <a:alpha val="43137"/>
                    </a:srgbClr>
                  </a:outerShdw>
                </a:effectLst>
              </a:rPr>
            </a:br>
            <a:r>
              <a:rPr kumimoji="1" lang="de-DE" altLang="en-US" b="1" i="1" dirty="0">
                <a:solidFill>
                  <a:schemeClr val="bg1">
                    <a:lumMod val="95000"/>
                    <a:lumOff val="5000"/>
                  </a:schemeClr>
                </a:solidFill>
                <a:effectLst>
                  <a:outerShdw blurRad="38100" dist="38100" dir="2700000" algn="tl">
                    <a:srgbClr val="000000">
                      <a:alpha val="43137"/>
                    </a:srgbClr>
                  </a:outerShdw>
                </a:effectLst>
              </a:rPr>
              <a:t/>
            </a:r>
            <a:br>
              <a:rPr kumimoji="1" lang="de-DE" altLang="en-US" b="1" i="1" dirty="0">
                <a:solidFill>
                  <a:schemeClr val="bg1">
                    <a:lumMod val="95000"/>
                    <a:lumOff val="5000"/>
                  </a:schemeClr>
                </a:solidFill>
                <a:effectLst>
                  <a:outerShdw blurRad="38100" dist="38100" dir="2700000" algn="tl">
                    <a:srgbClr val="000000">
                      <a:alpha val="43137"/>
                    </a:srgbClr>
                  </a:outerShdw>
                </a:effectLst>
              </a:rPr>
            </a:br>
            <a:r>
              <a:rPr kumimoji="1" lang="de-DE" altLang="en-US" sz="2000" b="1" dirty="0">
                <a:solidFill>
                  <a:schemeClr val="bg1">
                    <a:lumMod val="95000"/>
                    <a:lumOff val="5000"/>
                  </a:schemeClr>
                </a:solidFill>
                <a:effectLst>
                  <a:outerShdw blurRad="38100" dist="38100" dir="2700000" algn="tl">
                    <a:srgbClr val="000000">
                      <a:alpha val="43137"/>
                    </a:srgbClr>
                  </a:outerShdw>
                </a:effectLst>
              </a:rPr>
              <a:t>Was Belatucadrus already worshipped in pre-Roman times</a:t>
            </a:r>
            <a:r>
              <a:rPr kumimoji="1" lang="de-DE" altLang="en-US" sz="2000" b="1" dirty="0" smtClean="0">
                <a:solidFill>
                  <a:schemeClr val="bg1">
                    <a:lumMod val="95000"/>
                    <a:lumOff val="5000"/>
                  </a:schemeClr>
                </a:solidFill>
                <a:effectLst>
                  <a:outerShdw blurRad="38100" dist="38100" dir="2700000" algn="tl">
                    <a:srgbClr val="000000">
                      <a:alpha val="43137"/>
                    </a:srgbClr>
                  </a:outerShdw>
                </a:effectLst>
              </a:rPr>
              <a:t>?</a:t>
            </a:r>
          </a:p>
          <a:p>
            <a:pPr algn="ctr">
              <a:spcBef>
                <a:spcPct val="50000"/>
              </a:spcBef>
              <a:buClrTx/>
              <a:buSzTx/>
              <a:buFontTx/>
              <a:buNone/>
            </a:pPr>
            <a:r>
              <a:rPr kumimoji="1" lang="de-DE" altLang="en-US" sz="2000" b="1" dirty="0" smtClean="0">
                <a:solidFill>
                  <a:schemeClr val="bg1">
                    <a:lumMod val="95000"/>
                    <a:lumOff val="5000"/>
                  </a:schemeClr>
                </a:solidFill>
                <a:effectLst>
                  <a:outerShdw blurRad="38100" dist="38100" dir="2700000" algn="tl">
                    <a:srgbClr val="000000">
                      <a:alpha val="43137"/>
                    </a:srgbClr>
                  </a:outerShdw>
                </a:effectLst>
              </a:rPr>
              <a:t>Belatucadros as epithet:</a:t>
            </a:r>
            <a:br>
              <a:rPr kumimoji="1" lang="de-DE" altLang="en-US" sz="2000" b="1" dirty="0" smtClean="0">
                <a:solidFill>
                  <a:schemeClr val="bg1">
                    <a:lumMod val="95000"/>
                    <a:lumOff val="5000"/>
                  </a:schemeClr>
                </a:solidFill>
                <a:effectLst>
                  <a:outerShdw blurRad="38100" dist="38100" dir="2700000" algn="tl">
                    <a:srgbClr val="000000">
                      <a:alpha val="43137"/>
                    </a:srgbClr>
                  </a:outerShdw>
                </a:effectLst>
              </a:rPr>
            </a:br>
            <a:r>
              <a:rPr kumimoji="1" lang="de-DE" altLang="en-US" sz="2000" b="1" dirty="0" smtClean="0">
                <a:solidFill>
                  <a:schemeClr val="bg1">
                    <a:lumMod val="95000"/>
                    <a:lumOff val="5000"/>
                  </a:schemeClr>
                </a:solidFill>
                <a:effectLst>
                  <a:outerShdw blurRad="38100" dist="38100" dir="2700000" algn="tl">
                    <a:srgbClr val="000000">
                      <a:alpha val="43137"/>
                    </a:srgbClr>
                  </a:outerShdw>
                </a:effectLst>
              </a:rPr>
              <a:t>„Mars, strong in battle“</a:t>
            </a:r>
            <a:endParaRPr kumimoji="1" lang="de-DE" altLang="en-US" sz="2000" b="1" dirty="0">
              <a:solidFill>
                <a:schemeClr val="bg1">
                  <a:lumMod val="95000"/>
                  <a:lumOff val="5000"/>
                </a:schemeClr>
              </a:solidFill>
              <a:effectLst>
                <a:outerShdw blurRad="38100" dist="38100" dir="2700000" algn="tl">
                  <a:srgbClr val="000000">
                    <a:alpha val="43137"/>
                  </a:srgbClr>
                </a:outerShdw>
              </a:effectLst>
            </a:endParaRPr>
          </a:p>
        </p:txBody>
      </p:sp>
      <p:sp>
        <p:nvSpPr>
          <p:cNvPr id="2" name="Title 1"/>
          <p:cNvSpPr>
            <a:spLocks noGrp="1"/>
          </p:cNvSpPr>
          <p:nvPr>
            <p:ph type="title"/>
          </p:nvPr>
        </p:nvSpPr>
        <p:spPr/>
        <p:txBody>
          <a:bodyPr/>
          <a:lstStyle/>
          <a:p>
            <a:endParaRPr lang="de-DE" dirty="0"/>
          </a:p>
        </p:txBody>
      </p:sp>
      <p:sp>
        <p:nvSpPr>
          <p:cNvPr id="12"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How to transcribe inscriptions ?</a:t>
            </a:r>
            <a:endParaRPr lang="en-GB" dirty="0"/>
          </a:p>
        </p:txBody>
      </p:sp>
    </p:spTree>
    <p:extLst>
      <p:ext uri="{BB962C8B-B14F-4D97-AF65-F5344CB8AC3E}">
        <p14:creationId xmlns:p14="http://schemas.microsoft.com/office/powerpoint/2010/main" val="160159799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randombar(horizontal)">
                                      <p:cBhvr>
                                        <p:cTn id="11" dur="500"/>
                                        <p:tgtEl>
                                          <p:spTgt spid="16"/>
                                        </p:tgtEl>
                                      </p:cBhvr>
                                    </p:animEffect>
                                  </p:childTnLst>
                                </p:cTn>
                              </p:par>
                            </p:childTnLst>
                          </p:cTn>
                        </p:par>
                        <p:par>
                          <p:cTn id="12" fill="hold">
                            <p:stCondLst>
                              <p:cond delay="1000"/>
                            </p:stCondLst>
                            <p:childTnLst>
                              <p:par>
                                <p:cTn id="13" presetID="21" presetClass="entr" presetSubtype="1" fill="hold" grpId="0" nodeType="afterEffect">
                                  <p:stCondLst>
                                    <p:cond delay="250"/>
                                  </p:stCondLst>
                                  <p:childTnLst>
                                    <p:set>
                                      <p:cBhvr>
                                        <p:cTn id="14" dur="1" fill="hold">
                                          <p:stCondLst>
                                            <p:cond delay="0"/>
                                          </p:stCondLst>
                                        </p:cTn>
                                        <p:tgtEl>
                                          <p:spTgt spid="17"/>
                                        </p:tgtEl>
                                        <p:attrNameLst>
                                          <p:attrName>style.visibility</p:attrName>
                                        </p:attrNameLst>
                                      </p:cBhvr>
                                      <p:to>
                                        <p:strVal val="visible"/>
                                      </p:to>
                                    </p:set>
                                    <p:animEffect transition="in" filter="wheel(1)">
                                      <p:cBhvr>
                                        <p:cTn id="15" dur="2000"/>
                                        <p:tgtEl>
                                          <p:spTgt spid="17"/>
                                        </p:tgtEl>
                                      </p:cBhvr>
                                    </p:animEffect>
                                  </p:childTnLst>
                                </p:cTn>
                              </p:par>
                            </p:childTnLst>
                          </p:cTn>
                        </p:par>
                        <p:par>
                          <p:cTn id="16" fill="hold">
                            <p:stCondLst>
                              <p:cond delay="3250"/>
                            </p:stCondLst>
                            <p:childTnLst>
                              <p:par>
                                <p:cTn id="17" presetID="21" presetClass="entr" presetSubtype="1" fill="hold" grpId="0" nodeType="afterEffect">
                                  <p:stCondLst>
                                    <p:cond delay="250"/>
                                  </p:stCondLst>
                                  <p:childTnLst>
                                    <p:set>
                                      <p:cBhvr>
                                        <p:cTn id="18" dur="1" fill="hold">
                                          <p:stCondLst>
                                            <p:cond delay="0"/>
                                          </p:stCondLst>
                                        </p:cTn>
                                        <p:tgtEl>
                                          <p:spTgt spid="18"/>
                                        </p:tgtEl>
                                        <p:attrNameLst>
                                          <p:attrName>style.visibility</p:attrName>
                                        </p:attrNameLst>
                                      </p:cBhvr>
                                      <p:to>
                                        <p:strVal val="visible"/>
                                      </p:to>
                                    </p:set>
                                    <p:animEffect transition="in" filter="wheel(1)">
                                      <p:cBhvr>
                                        <p:cTn id="19" dur="20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randombar(horizontal)">
                                      <p:cBhvr>
                                        <p:cTn id="2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animBg="1"/>
      <p:bldP spid="18" grpId="0" animBg="1"/>
      <p:bldP spid="19"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0" y="7123112"/>
            <a:ext cx="8763000" cy="914400"/>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de-DE" altLang="en-US" sz="2000" i="1" smtClean="0"/>
              <a:t>A Celtic theonym does not imply a native, Celtic deity, </a:t>
            </a:r>
            <a:br>
              <a:rPr lang="de-DE" altLang="en-US" sz="2000" i="1" smtClean="0"/>
            </a:br>
            <a:r>
              <a:rPr lang="de-DE" altLang="en-US" sz="2000" i="1" smtClean="0"/>
              <a:t>esp. on Hadrian</a:t>
            </a:r>
            <a:r>
              <a:rPr lang="de-DE" altLang="en-US" sz="2000" i="1" smtClean="0">
                <a:latin typeface="Times New Roman"/>
              </a:rPr>
              <a:t>‘</a:t>
            </a:r>
            <a:r>
              <a:rPr lang="de-DE" altLang="en-US" sz="2000" i="1" smtClean="0"/>
              <a:t>s Wall</a:t>
            </a:r>
            <a:endParaRPr lang="de-DE" altLang="en-US" sz="2000" i="1"/>
          </a:p>
        </p:txBody>
      </p:sp>
      <p:sp>
        <p:nvSpPr>
          <p:cNvPr id="5" name="Rectangle 5"/>
          <p:cNvSpPr>
            <a:spLocks noChangeArrowheads="1"/>
          </p:cNvSpPr>
          <p:nvPr/>
        </p:nvSpPr>
        <p:spPr bwMode="auto">
          <a:xfrm>
            <a:off x="2719388" y="35464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6" name="Picture 4" descr="RIB131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1052736"/>
            <a:ext cx="5575920" cy="3884349"/>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6"/>
          <p:cNvSpPr txBox="1">
            <a:spLocks noChangeArrowheads="1"/>
          </p:cNvSpPr>
          <p:nvPr/>
        </p:nvSpPr>
        <p:spPr bwMode="auto">
          <a:xfrm>
            <a:off x="3115816" y="4935348"/>
            <a:ext cx="5685284"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buClrTx/>
              <a:buSzTx/>
              <a:buFontTx/>
              <a:buNone/>
            </a:pPr>
            <a:r>
              <a:rPr kumimoji="1" lang="en-GB" altLang="en-US" b="1" dirty="0" smtClean="0">
                <a:latin typeface="Times New Roman" pitchFamily="18" charset="0"/>
              </a:rPr>
              <a:t>Newcastle</a:t>
            </a:r>
          </a:p>
          <a:p>
            <a:pPr>
              <a:spcBef>
                <a:spcPct val="50000"/>
              </a:spcBef>
              <a:buClrTx/>
              <a:buSzTx/>
              <a:buFontTx/>
              <a:buNone/>
            </a:pPr>
            <a:r>
              <a:rPr kumimoji="1" lang="en-GB" altLang="en-US" b="0" i="1" dirty="0" smtClean="0">
                <a:latin typeface="Times New Roman" pitchFamily="18" charset="0"/>
              </a:rPr>
              <a:t>Dea(bus</a:t>
            </a:r>
            <a:r>
              <a:rPr kumimoji="1" lang="en-GB" altLang="en-US" b="0" i="1" dirty="0">
                <a:latin typeface="Times New Roman" pitchFamily="18" charset="0"/>
              </a:rPr>
              <a:t>) / </a:t>
            </a:r>
            <a:r>
              <a:rPr kumimoji="1" lang="en-GB" altLang="en-US" b="0" i="1" dirty="0" err="1">
                <a:latin typeface="Times New Roman" pitchFamily="18" charset="0"/>
              </a:rPr>
              <a:t>Matribus</a:t>
            </a:r>
            <a:r>
              <a:rPr kumimoji="1" lang="en-GB" altLang="en-US" b="0" i="1" dirty="0">
                <a:latin typeface="Times New Roman" pitchFamily="18" charset="0"/>
              </a:rPr>
              <a:t> </a:t>
            </a:r>
            <a:r>
              <a:rPr kumimoji="1" lang="en-GB" altLang="en-US" b="0" i="1" dirty="0" err="1">
                <a:latin typeface="Times New Roman" pitchFamily="18" charset="0"/>
              </a:rPr>
              <a:t>Tra</a:t>
            </a:r>
            <a:r>
              <a:rPr kumimoji="1" lang="en-GB" altLang="en-US" b="0" i="1" dirty="0">
                <a:latin typeface="Times New Roman" pitchFamily="18" charset="0"/>
              </a:rPr>
              <a:t>(ns)</a:t>
            </a:r>
            <a:r>
              <a:rPr kumimoji="1" lang="en-GB" altLang="en-US" b="0" i="1" dirty="0" err="1">
                <a:latin typeface="Times New Roman" pitchFamily="18" charset="0"/>
              </a:rPr>
              <a:t>marinis</a:t>
            </a:r>
            <a:r>
              <a:rPr kumimoji="1" lang="en-GB" altLang="en-US" b="0" i="1" dirty="0">
                <a:latin typeface="Times New Roman" pitchFamily="18" charset="0"/>
              </a:rPr>
              <a:t> / </a:t>
            </a:r>
            <a:r>
              <a:rPr kumimoji="1" lang="en-GB" altLang="en-US" b="0" i="1" dirty="0" err="1">
                <a:latin typeface="Times New Roman" pitchFamily="18" charset="0"/>
              </a:rPr>
              <a:t>patri</a:t>
            </a:r>
            <a:r>
              <a:rPr kumimoji="1" lang="en-GB" altLang="en-US" b="0" i="1" dirty="0">
                <a:latin typeface="Times New Roman" pitchFamily="18" charset="0"/>
              </a:rPr>
              <a:t>(</a:t>
            </a:r>
            <a:r>
              <a:rPr kumimoji="1" lang="en-GB" altLang="en-US" b="0" i="1" dirty="0" err="1">
                <a:latin typeface="Times New Roman" pitchFamily="18" charset="0"/>
              </a:rPr>
              <a:t>i</a:t>
            </a:r>
            <a:r>
              <a:rPr kumimoji="1" lang="en-GB" altLang="en-US" b="0" i="1" dirty="0">
                <a:latin typeface="Times New Roman" pitchFamily="18" charset="0"/>
              </a:rPr>
              <a:t>)s Aurelius </a:t>
            </a:r>
            <a:r>
              <a:rPr kumimoji="1" lang="en-GB" altLang="en-US" b="0" i="1" dirty="0" err="1">
                <a:latin typeface="Times New Roman" pitchFamily="18" charset="0"/>
              </a:rPr>
              <a:t>Iuvenalis</a:t>
            </a:r>
            <a:r>
              <a:rPr kumimoji="1" lang="en-GB" altLang="en-US" b="0" i="1" dirty="0">
                <a:latin typeface="Times New Roman" pitchFamily="18" charset="0"/>
              </a:rPr>
              <a:t> / s(</a:t>
            </a:r>
            <a:r>
              <a:rPr kumimoji="1" lang="en-GB" altLang="en-US" b="0" i="1" dirty="0" err="1">
                <a:latin typeface="Times New Roman" pitchFamily="18" charset="0"/>
              </a:rPr>
              <a:t>acrum</a:t>
            </a:r>
            <a:r>
              <a:rPr kumimoji="1" lang="en-GB" altLang="en-US" b="0" i="1" dirty="0">
                <a:latin typeface="Times New Roman" pitchFamily="18" charset="0"/>
              </a:rPr>
              <a:t>)</a:t>
            </a:r>
            <a:r>
              <a:rPr kumimoji="1" lang="de-DE" altLang="en-US" b="0" dirty="0">
                <a:latin typeface="Times New Roman" pitchFamily="18" charset="0"/>
              </a:rPr>
              <a:t> </a:t>
            </a:r>
          </a:p>
          <a:p>
            <a:pPr>
              <a:spcBef>
                <a:spcPct val="50000"/>
              </a:spcBef>
              <a:buClrTx/>
              <a:buSzTx/>
              <a:buFontTx/>
              <a:buNone/>
            </a:pPr>
            <a:r>
              <a:rPr kumimoji="1" lang="en-GB" altLang="en-US" b="0" dirty="0">
                <a:solidFill>
                  <a:srgbClr val="FFC000"/>
                </a:solidFill>
                <a:latin typeface="Times New Roman" pitchFamily="18" charset="0"/>
              </a:rPr>
              <a:t>‘To the </a:t>
            </a:r>
            <a:r>
              <a:rPr kumimoji="1" lang="en-GB" altLang="en-US" b="1" dirty="0">
                <a:solidFill>
                  <a:srgbClr val="FFC000"/>
                </a:solidFill>
                <a:latin typeface="Times New Roman" pitchFamily="18" charset="0"/>
              </a:rPr>
              <a:t>Mother Goddesses of his native land from overseas</a:t>
            </a:r>
            <a:r>
              <a:rPr kumimoji="1" lang="en-GB" altLang="en-US" b="0" dirty="0">
                <a:solidFill>
                  <a:srgbClr val="FFC000"/>
                </a:solidFill>
                <a:latin typeface="Times New Roman" pitchFamily="18" charset="0"/>
              </a:rPr>
              <a:t>, Aurelius </a:t>
            </a:r>
            <a:r>
              <a:rPr kumimoji="1" lang="en-GB" altLang="en-US" b="0" dirty="0" err="1">
                <a:solidFill>
                  <a:srgbClr val="FFC000"/>
                </a:solidFill>
                <a:latin typeface="Times New Roman" pitchFamily="18" charset="0"/>
              </a:rPr>
              <a:t>Iuvenalis</a:t>
            </a:r>
            <a:r>
              <a:rPr kumimoji="1" lang="en-GB" altLang="en-US" b="0" dirty="0">
                <a:solidFill>
                  <a:srgbClr val="FFC000"/>
                </a:solidFill>
                <a:latin typeface="Times New Roman" pitchFamily="18" charset="0"/>
              </a:rPr>
              <a:t> made this offering.’</a:t>
            </a:r>
            <a:r>
              <a:rPr kumimoji="1" lang="de-DE" altLang="en-US" b="0" dirty="0">
                <a:solidFill>
                  <a:srgbClr val="FFC000"/>
                </a:solidFill>
                <a:latin typeface="Times New Roman" pitchFamily="18" charset="0"/>
              </a:rPr>
              <a:t> </a:t>
            </a:r>
          </a:p>
        </p:txBody>
      </p:sp>
      <p:sp>
        <p:nvSpPr>
          <p:cNvPr id="9" name="Inhaltsplatzhalter 2"/>
          <p:cNvSpPr>
            <a:spLocks noGrp="1"/>
          </p:cNvSpPr>
          <p:nvPr>
            <p:ph idx="4294967295"/>
          </p:nvPr>
        </p:nvSpPr>
        <p:spPr>
          <a:xfrm>
            <a:off x="179512" y="1196752"/>
            <a:ext cx="3171700" cy="3600400"/>
          </a:xfrm>
          <a:prstGeom prst="rect">
            <a:avLst/>
          </a:prstGeom>
        </p:spPr>
        <p:txBody>
          <a:bodyPr>
            <a:noAutofit/>
          </a:bodyPr>
          <a:lstStyle/>
          <a:p>
            <a:r>
              <a:rPr lang="en-GB" sz="2000" dirty="0" smtClean="0"/>
              <a:t>a multi-cultural army</a:t>
            </a:r>
          </a:p>
          <a:p>
            <a:r>
              <a:rPr lang="en-GB" sz="2000" dirty="0" smtClean="0"/>
              <a:t>consequently,</a:t>
            </a:r>
            <a:br>
              <a:rPr lang="en-GB" sz="2000" dirty="0" smtClean="0"/>
            </a:br>
            <a:r>
              <a:rPr lang="en-GB" sz="2000" dirty="0" smtClean="0"/>
              <a:t>soldiers in </a:t>
            </a:r>
            <a:br>
              <a:rPr lang="en-GB" sz="2000" dirty="0" smtClean="0"/>
            </a:br>
            <a:r>
              <a:rPr lang="en-GB" sz="2000" dirty="0" smtClean="0"/>
              <a:t>Britain</a:t>
            </a:r>
            <a:br>
              <a:rPr lang="en-GB" sz="2000" dirty="0" smtClean="0"/>
            </a:br>
            <a:r>
              <a:rPr lang="en-GB" sz="2000" dirty="0" smtClean="0"/>
              <a:t>worship a </a:t>
            </a:r>
            <a:br>
              <a:rPr lang="en-GB" sz="2000" dirty="0" smtClean="0"/>
            </a:br>
            <a:r>
              <a:rPr lang="en-GB" sz="2000" dirty="0" smtClean="0"/>
              <a:t>variety of</a:t>
            </a:r>
            <a:br>
              <a:rPr lang="en-GB" sz="2000" dirty="0" smtClean="0"/>
            </a:br>
            <a:r>
              <a:rPr lang="en-GB" sz="2000" dirty="0" smtClean="0"/>
              <a:t>local &amp; imported</a:t>
            </a:r>
            <a:br>
              <a:rPr lang="en-GB" sz="2000" dirty="0" smtClean="0"/>
            </a:br>
            <a:r>
              <a:rPr lang="en-GB" sz="2000" dirty="0" smtClean="0"/>
              <a:t>deities: </a:t>
            </a:r>
            <a:br>
              <a:rPr lang="en-GB" sz="2000" dirty="0" smtClean="0"/>
            </a:br>
            <a:r>
              <a:rPr lang="en-GB" sz="2000" dirty="0" smtClean="0"/>
              <a:t>from Gaul, Africa,</a:t>
            </a:r>
            <a:br>
              <a:rPr lang="en-GB" sz="2000" dirty="0" smtClean="0"/>
            </a:br>
            <a:r>
              <a:rPr lang="en-GB" sz="2000" dirty="0" smtClean="0"/>
              <a:t>Germany,…</a:t>
            </a:r>
            <a:endParaRPr lang="en-GB" sz="2000" dirty="0"/>
          </a:p>
        </p:txBody>
      </p:sp>
      <p:sp>
        <p:nvSpPr>
          <p:cNvPr id="8" name="Titel 1"/>
          <p:cNvSpPr>
            <a:spLocks noGrp="1"/>
          </p:cNvSpPr>
          <p:nvPr>
            <p:ph type="title"/>
          </p:nvPr>
        </p:nvSpPr>
        <p:spPr>
          <a:xfrm>
            <a:off x="0" y="44624"/>
            <a:ext cx="9144000" cy="1143000"/>
          </a:xfrm>
        </p:spPr>
        <p:txBody>
          <a:bodyPr/>
          <a:lstStyle/>
          <a:p>
            <a:r>
              <a:rPr lang="de-DE" dirty="0" smtClean="0"/>
              <a:t>How to transcribe </a:t>
            </a:r>
            <a:r>
              <a:rPr lang="de-DE" dirty="0" smtClean="0"/>
              <a:t>inscriptions </a:t>
            </a:r>
            <a:r>
              <a:rPr lang="de-DE" dirty="0" smtClean="0"/>
              <a:t>?</a:t>
            </a:r>
            <a:endParaRPr lang="en-GB" dirty="0"/>
          </a:p>
        </p:txBody>
      </p:sp>
    </p:spTree>
    <p:extLst>
      <p:ext uri="{BB962C8B-B14F-4D97-AF65-F5344CB8AC3E}">
        <p14:creationId xmlns:p14="http://schemas.microsoft.com/office/powerpoint/2010/main" val="18558497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FERCAN\RIB FERCAN\Distribution Map Temples and Epigraphy from M Millett.T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299798"/>
            <a:ext cx="8319767" cy="5513578"/>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6"/>
          <p:cNvSpPr txBox="1">
            <a:spLocks noChangeArrowheads="1"/>
          </p:cNvSpPr>
          <p:nvPr/>
        </p:nvSpPr>
        <p:spPr bwMode="auto">
          <a:xfrm>
            <a:off x="1331640" y="1293446"/>
            <a:ext cx="2864198" cy="6640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b="1" dirty="0">
                <a:solidFill>
                  <a:schemeClr val="hlink"/>
                </a:solidFill>
                <a:effectLst>
                  <a:outerShdw blurRad="38100" dist="38100" dir="2700000" algn="tl">
                    <a:srgbClr val="000000"/>
                  </a:outerShdw>
                </a:effectLst>
              </a:rPr>
              <a:t>Romano-Celtic</a:t>
            </a:r>
            <a:br>
              <a:rPr lang="en-US" altLang="en-US" b="1" dirty="0">
                <a:solidFill>
                  <a:schemeClr val="hlink"/>
                </a:solidFill>
                <a:effectLst>
                  <a:outerShdw blurRad="38100" dist="38100" dir="2700000" algn="tl">
                    <a:srgbClr val="000000"/>
                  </a:outerShdw>
                </a:effectLst>
              </a:rPr>
            </a:br>
            <a:r>
              <a:rPr lang="en-US" altLang="en-US" b="1" dirty="0">
                <a:solidFill>
                  <a:schemeClr val="hlink"/>
                </a:solidFill>
                <a:effectLst>
                  <a:outerShdw blurRad="38100" dist="38100" dir="2700000" algn="tl">
                    <a:srgbClr val="000000"/>
                  </a:outerShdw>
                </a:effectLst>
              </a:rPr>
              <a:t>temples / ‘fanum’</a:t>
            </a:r>
          </a:p>
        </p:txBody>
      </p:sp>
      <p:sp>
        <p:nvSpPr>
          <p:cNvPr id="6" name="Text Box 7"/>
          <p:cNvSpPr txBox="1">
            <a:spLocks noChangeArrowheads="1"/>
          </p:cNvSpPr>
          <p:nvPr/>
        </p:nvSpPr>
        <p:spPr bwMode="auto">
          <a:xfrm>
            <a:off x="4926429" y="1299798"/>
            <a:ext cx="2864198" cy="379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US" altLang="en-US" b="1" dirty="0">
                <a:solidFill>
                  <a:schemeClr val="hlink"/>
                </a:solidFill>
                <a:effectLst>
                  <a:outerShdw blurRad="38100" dist="38100" dir="2700000" algn="tl">
                    <a:srgbClr val="000000"/>
                  </a:outerShdw>
                </a:effectLst>
              </a:rPr>
              <a:t>Dedications</a:t>
            </a:r>
          </a:p>
        </p:txBody>
      </p:sp>
      <p:sp>
        <p:nvSpPr>
          <p:cNvPr id="7" name="Oval 6"/>
          <p:cNvSpPr>
            <a:spLocks noChangeArrowheads="1"/>
          </p:cNvSpPr>
          <p:nvPr/>
        </p:nvSpPr>
        <p:spPr bwMode="auto">
          <a:xfrm>
            <a:off x="2358857" y="5067417"/>
            <a:ext cx="619286" cy="570450"/>
          </a:xfrm>
          <a:prstGeom prst="ellipse">
            <a:avLst/>
          </a:prstGeom>
          <a:noFill/>
          <a:ln w="57150">
            <a:solidFill>
              <a:schemeClr va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9" name="Picture 2" descr="http://www.english-heritage.org.uk/content/properties/maiden-castle/romano-british-temple-maiden-cast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96" y="2564904"/>
            <a:ext cx="1737154" cy="124296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RIB 91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09578" y="1556792"/>
            <a:ext cx="1140165" cy="1886103"/>
          </a:xfrm>
          <a:prstGeom prst="rect">
            <a:avLst/>
          </a:prstGeom>
          <a:noFill/>
          <a:ln w="190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Oval 11"/>
          <p:cNvSpPr>
            <a:spLocks noChangeArrowheads="1"/>
          </p:cNvSpPr>
          <p:nvPr/>
        </p:nvSpPr>
        <p:spPr bwMode="auto">
          <a:xfrm>
            <a:off x="6228184" y="5018790"/>
            <a:ext cx="619286" cy="570450"/>
          </a:xfrm>
          <a:prstGeom prst="ellipse">
            <a:avLst/>
          </a:prstGeom>
          <a:noFill/>
          <a:ln w="57150">
            <a:solidFill>
              <a:schemeClr va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 name="Oval 12"/>
          <p:cNvSpPr>
            <a:spLocks noChangeArrowheads="1"/>
          </p:cNvSpPr>
          <p:nvPr/>
        </p:nvSpPr>
        <p:spPr bwMode="auto">
          <a:xfrm>
            <a:off x="5918541" y="2480384"/>
            <a:ext cx="1872086" cy="1327483"/>
          </a:xfrm>
          <a:prstGeom prst="ellipse">
            <a:avLst/>
          </a:prstGeom>
          <a:noFill/>
          <a:ln w="57150">
            <a:solidFill>
              <a:schemeClr va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 name="Oval 13"/>
          <p:cNvSpPr>
            <a:spLocks noChangeArrowheads="1"/>
          </p:cNvSpPr>
          <p:nvPr/>
        </p:nvSpPr>
        <p:spPr bwMode="auto">
          <a:xfrm>
            <a:off x="5220072" y="1625465"/>
            <a:ext cx="1648506" cy="435383"/>
          </a:xfrm>
          <a:prstGeom prst="ellipse">
            <a:avLst/>
          </a:prstGeom>
          <a:noFill/>
          <a:ln w="57150">
            <a:solidFill>
              <a:schemeClr val="hlink"/>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 name="Titel 1"/>
          <p:cNvSpPr txBox="1">
            <a:spLocks/>
          </p:cNvSpPr>
          <p:nvPr/>
        </p:nvSpPr>
        <p:spPr>
          <a:xfrm>
            <a:off x="0" y="44624"/>
            <a:ext cx="9144000" cy="1143000"/>
          </a:xfrm>
          <a:prstGeom prst="rect">
            <a:avLst/>
          </a:prstGeom>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smtClean="0"/>
              <a:t>How to transcribe inscriptions ?</a:t>
            </a:r>
            <a:endParaRPr lang="en-GB" dirty="0"/>
          </a:p>
        </p:txBody>
      </p:sp>
    </p:spTree>
    <p:extLst>
      <p:ext uri="{BB962C8B-B14F-4D97-AF65-F5344CB8AC3E}">
        <p14:creationId xmlns:p14="http://schemas.microsoft.com/office/powerpoint/2010/main" val="40139603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out)">
                                      <p:cBhvr>
                                        <p:cTn id="10" dur="2000"/>
                                        <p:tgtEl>
                                          <p:spTgt spid="5"/>
                                        </p:tgtEl>
                                      </p:cBhvr>
                                    </p:animEffect>
                                  </p:childTnLst>
                                </p:cTn>
                              </p:par>
                              <p:par>
                                <p:cTn id="11" presetID="6" presetClass="entr" presetSubtype="32"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out)">
                                      <p:cBhvr>
                                        <p:cTn id="13" dur="2000"/>
                                        <p:tgtEl>
                                          <p:spTgt spid="6"/>
                                        </p:tgtEl>
                                      </p:cBhvr>
                                    </p:animEffect>
                                  </p:childTnLst>
                                </p:cTn>
                              </p:par>
                              <p:par>
                                <p:cTn id="14" presetID="6" presetClass="entr" presetSubtype="32"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circle(out)">
                                      <p:cBhvr>
                                        <p:cTn id="16" dur="2000"/>
                                        <p:tgtEl>
                                          <p:spTgt spid="9"/>
                                        </p:tgtEl>
                                      </p:cBhvr>
                                    </p:animEffect>
                                  </p:childTnLst>
                                </p:cTn>
                              </p:par>
                              <p:par>
                                <p:cTn id="17" presetID="6" presetClass="entr" presetSubtype="32"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circle(out)">
                                      <p:cBhvr>
                                        <p:cTn id="19" dur="20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32"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ircle(out)">
                                      <p:cBhvr>
                                        <p:cTn id="24" dur="2000"/>
                                        <p:tgtEl>
                                          <p:spTgt spid="7"/>
                                        </p:tgtEl>
                                      </p:cBhvr>
                                    </p:animEffect>
                                  </p:childTnLst>
                                </p:cTn>
                              </p:par>
                            </p:childTnLst>
                          </p:cTn>
                        </p:par>
                        <p:par>
                          <p:cTn id="25" fill="hold">
                            <p:stCondLst>
                              <p:cond delay="2000"/>
                            </p:stCondLst>
                            <p:childTnLst>
                              <p:par>
                                <p:cTn id="26" presetID="6" presetClass="entr" presetSubtype="32"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circle(out)">
                                      <p:cBhvr>
                                        <p:cTn id="28" dur="2000"/>
                                        <p:tgtEl>
                                          <p:spTgt spid="12"/>
                                        </p:tgtEl>
                                      </p:cBhvr>
                                    </p:animEffect>
                                  </p:childTnLst>
                                </p:cTn>
                              </p:par>
                            </p:childTnLst>
                          </p:cTn>
                        </p:par>
                        <p:par>
                          <p:cTn id="29" fill="hold">
                            <p:stCondLst>
                              <p:cond delay="4000"/>
                            </p:stCondLst>
                            <p:childTnLst>
                              <p:par>
                                <p:cTn id="30" presetID="6" presetClass="entr" presetSubtype="32" fill="hold" grpId="0" nodeType="after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circle(out)">
                                      <p:cBhvr>
                                        <p:cTn id="32" dur="2000"/>
                                        <p:tgtEl>
                                          <p:spTgt spid="13"/>
                                        </p:tgtEl>
                                      </p:cBhvr>
                                    </p:animEffect>
                                  </p:childTnLst>
                                </p:cTn>
                              </p:par>
                            </p:childTnLst>
                          </p:cTn>
                        </p:par>
                        <p:par>
                          <p:cTn id="33" fill="hold">
                            <p:stCondLst>
                              <p:cond delay="6000"/>
                            </p:stCondLst>
                            <p:childTnLst>
                              <p:par>
                                <p:cTn id="34" presetID="6" presetClass="entr" presetSubtype="32"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circle(out)">
                                      <p:cBhvr>
                                        <p:cTn id="36"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P spid="12" grpId="0" animBg="1"/>
      <p:bldP spid="13" grpId="0" animBg="1"/>
      <p:bldP spid="1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de-DE" dirty="0" smtClean="0"/>
              <a:t>A little exercise...</a:t>
            </a:r>
            <a:br>
              <a:rPr lang="de-DE" dirty="0" smtClean="0"/>
            </a:br>
            <a:r>
              <a:rPr lang="de-DE" dirty="0" smtClean="0"/>
              <a:t>Translating Latin inscriptions</a:t>
            </a:r>
            <a:endParaRPr lang="de-DE" dirty="0"/>
          </a:p>
        </p:txBody>
      </p:sp>
      <p:sp>
        <p:nvSpPr>
          <p:cNvPr id="4" name="Title 2"/>
          <p:cNvSpPr>
            <a:spLocks noGrp="1"/>
          </p:cNvSpPr>
          <p:nvPr>
            <p:ph type="title"/>
          </p:nvPr>
        </p:nvSpPr>
        <p:spPr>
          <a:xfrm>
            <a:off x="179512" y="4876800"/>
            <a:ext cx="8964488" cy="914400"/>
          </a:xfrm>
        </p:spPr>
        <p:txBody>
          <a:bodyPr/>
          <a:lstStyle/>
          <a:p>
            <a:r>
              <a:rPr lang="de-DE" dirty="0" smtClean="0"/>
              <a:t>The basics: sources, concepts</a:t>
            </a:r>
            <a:endParaRPr lang="de-DE" dirty="0"/>
          </a:p>
        </p:txBody>
      </p:sp>
    </p:spTree>
    <p:extLst>
      <p:ext uri="{BB962C8B-B14F-4D97-AF65-F5344CB8AC3E}">
        <p14:creationId xmlns:p14="http://schemas.microsoft.com/office/powerpoint/2010/main" val="322271862"/>
      </p:ext>
    </p:extLst>
  </p:cSld>
  <p:clrMapOvr>
    <a:masterClrMapping/>
  </p:clrMapOvr>
  <p:transition spd="slow">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3600" y="685801"/>
            <a:ext cx="6758880" cy="3657599"/>
          </a:xfrm>
        </p:spPr>
        <p:txBody>
          <a:bodyPr/>
          <a:lstStyle/>
          <a:p>
            <a:r>
              <a:rPr lang="de-DE" dirty="0" smtClean="0"/>
              <a:t>Orthopraxy, orthodoxy</a:t>
            </a:r>
          </a:p>
          <a:p>
            <a:r>
              <a:rPr lang="de-DE" dirty="0" smtClean="0"/>
              <a:t>Polis religion / Civic religion</a:t>
            </a:r>
          </a:p>
          <a:p>
            <a:r>
              <a:rPr lang="de-DE" dirty="0" smtClean="0"/>
              <a:t>A ‚social‘ religion (limited to a particular community)</a:t>
            </a:r>
          </a:p>
          <a:p>
            <a:r>
              <a:rPr lang="de-DE" dirty="0" smtClean="0"/>
              <a:t>Religious Individualisation</a:t>
            </a:r>
            <a:endParaRPr lang="de-DE" dirty="0"/>
          </a:p>
        </p:txBody>
      </p:sp>
      <p:sp>
        <p:nvSpPr>
          <p:cNvPr id="3" name="Title 2"/>
          <p:cNvSpPr>
            <a:spLocks noGrp="1"/>
          </p:cNvSpPr>
          <p:nvPr>
            <p:ph type="title"/>
          </p:nvPr>
        </p:nvSpPr>
        <p:spPr/>
        <p:txBody>
          <a:bodyPr/>
          <a:lstStyle/>
          <a:p>
            <a:r>
              <a:rPr lang="de-DE" dirty="0" smtClean="0"/>
              <a:t>The Basic Concepts</a:t>
            </a:r>
            <a:endParaRPr lang="de-DE" dirty="0"/>
          </a:p>
        </p:txBody>
      </p:sp>
    </p:spTree>
    <p:extLst>
      <p:ext uri="{BB962C8B-B14F-4D97-AF65-F5344CB8AC3E}">
        <p14:creationId xmlns:p14="http://schemas.microsoft.com/office/powerpoint/2010/main" val="1896496352"/>
      </p:ext>
    </p:extLst>
  </p:cSld>
  <p:clrMapOvr>
    <a:masterClrMapping/>
  </p:clrMapOvr>
  <p:transition spd="slow">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55576" y="260649"/>
            <a:ext cx="8208912" cy="4752528"/>
          </a:xfrm>
        </p:spPr>
        <p:txBody>
          <a:bodyPr>
            <a:normAutofit fontScale="85000" lnSpcReduction="20000"/>
          </a:bodyPr>
          <a:lstStyle/>
          <a:p>
            <a:r>
              <a:rPr lang="en-US" dirty="0" smtClean="0"/>
              <a:t>For next week, please </a:t>
            </a:r>
            <a:r>
              <a:rPr lang="en-US" dirty="0"/>
              <a:t>read the </a:t>
            </a:r>
            <a:r>
              <a:rPr lang="en-US" i="1" dirty="0" err="1"/>
              <a:t>lex</a:t>
            </a:r>
            <a:r>
              <a:rPr lang="en-US" i="1" dirty="0"/>
              <a:t> de </a:t>
            </a:r>
            <a:r>
              <a:rPr lang="en-US" i="1" dirty="0" err="1"/>
              <a:t>colonia</a:t>
            </a:r>
            <a:r>
              <a:rPr lang="en-US" i="1" dirty="0"/>
              <a:t> </a:t>
            </a:r>
            <a:r>
              <a:rPr lang="en-US" i="1" dirty="0" err="1"/>
              <a:t>Genetiva</a:t>
            </a:r>
            <a:r>
              <a:rPr lang="en-US" i="1" dirty="0"/>
              <a:t> </a:t>
            </a:r>
            <a:r>
              <a:rPr lang="en-US" dirty="0"/>
              <a:t>from </a:t>
            </a:r>
            <a:r>
              <a:rPr lang="en-US" dirty="0" err="1"/>
              <a:t>Urso</a:t>
            </a:r>
            <a:r>
              <a:rPr lang="en-US" dirty="0"/>
              <a:t> (see online version </a:t>
            </a:r>
            <a:r>
              <a:rPr lang="en-US" dirty="0" smtClean="0"/>
              <a:t>on Moodle or use Crawford, </a:t>
            </a:r>
            <a:r>
              <a:rPr lang="en-US" i="1" dirty="0" smtClean="0"/>
              <a:t>Roman Statutes</a:t>
            </a:r>
            <a:r>
              <a:rPr lang="en-US" dirty="0" smtClean="0"/>
              <a:t>).</a:t>
            </a:r>
            <a:endParaRPr lang="en-US" dirty="0"/>
          </a:p>
          <a:p>
            <a:r>
              <a:rPr lang="en-US" dirty="0"/>
              <a:t>Focus questions: </a:t>
            </a:r>
          </a:p>
          <a:p>
            <a:pPr lvl="1"/>
            <a:r>
              <a:rPr lang="en-US" dirty="0" err="1"/>
              <a:t>Analyse</a:t>
            </a:r>
            <a:r>
              <a:rPr lang="en-US" dirty="0"/>
              <a:t> the text: which passages make reference to 'religious affairs' in the widest possible sense (deities, priesthoods, sacrifices, festivals, etc.)</a:t>
            </a:r>
          </a:p>
          <a:p>
            <a:pPr lvl="1"/>
            <a:r>
              <a:rPr lang="en-US" dirty="0"/>
              <a:t>Explain the relationship between civic/municipal institutions and religious institutions in </a:t>
            </a:r>
            <a:r>
              <a:rPr lang="en-US" dirty="0" err="1"/>
              <a:t>Urso</a:t>
            </a:r>
            <a:r>
              <a:rPr lang="en-US" dirty="0"/>
              <a:t>.</a:t>
            </a:r>
          </a:p>
          <a:p>
            <a:pPr lvl="1"/>
            <a:r>
              <a:rPr lang="en-US" dirty="0"/>
              <a:t>Are we dealing here with a 'polis religion'?</a:t>
            </a:r>
          </a:p>
          <a:p>
            <a:pPr lvl="1"/>
            <a:r>
              <a:rPr lang="en-US" dirty="0"/>
              <a:t>Can we </a:t>
            </a:r>
            <a:r>
              <a:rPr lang="en-US" dirty="0" err="1"/>
              <a:t>generalise</a:t>
            </a:r>
            <a:r>
              <a:rPr lang="en-US" dirty="0"/>
              <a:t> on the basis of the </a:t>
            </a:r>
            <a:r>
              <a:rPr lang="en-US" i="1" dirty="0" err="1"/>
              <a:t>lex</a:t>
            </a:r>
            <a:r>
              <a:rPr lang="en-US" i="1" dirty="0"/>
              <a:t> de </a:t>
            </a:r>
            <a:r>
              <a:rPr lang="en-US" i="1" dirty="0" err="1"/>
              <a:t>colonia</a:t>
            </a:r>
            <a:r>
              <a:rPr lang="en-US" i="1" dirty="0"/>
              <a:t> </a:t>
            </a:r>
            <a:r>
              <a:rPr lang="en-US" i="1" dirty="0" err="1"/>
              <a:t>Genetiva</a:t>
            </a:r>
            <a:r>
              <a:rPr lang="en-US" i="1" dirty="0"/>
              <a:t> </a:t>
            </a:r>
            <a:r>
              <a:rPr lang="en-US" dirty="0"/>
              <a:t>for all the provinces of the Roman empire? Are there complementary ancient sources we can use?</a:t>
            </a:r>
          </a:p>
          <a:p>
            <a:r>
              <a:rPr lang="en-US" dirty="0" smtClean="0"/>
              <a:t>Then</a:t>
            </a:r>
            <a:r>
              <a:rPr lang="en-US" dirty="0"/>
              <a:t>, look at the handout with inscriptions from </a:t>
            </a:r>
            <a:r>
              <a:rPr lang="en-US" dirty="0" err="1"/>
              <a:t>Urso</a:t>
            </a:r>
            <a:r>
              <a:rPr lang="en-US" dirty="0"/>
              <a:t> </a:t>
            </a:r>
            <a:r>
              <a:rPr lang="en-US" dirty="0" smtClean="0"/>
              <a:t>(a 2</a:t>
            </a:r>
            <a:r>
              <a:rPr lang="en-US" baseline="30000" dirty="0" smtClean="0"/>
              <a:t>nd</a:t>
            </a:r>
            <a:r>
              <a:rPr lang="en-US" dirty="0" smtClean="0"/>
              <a:t> handout on Moodle). </a:t>
            </a:r>
            <a:endParaRPr lang="en-US" dirty="0"/>
          </a:p>
          <a:p>
            <a:pPr lvl="1"/>
            <a:r>
              <a:rPr lang="en-US" dirty="0"/>
              <a:t>What information do these inscriptions provide?</a:t>
            </a:r>
          </a:p>
          <a:p>
            <a:pPr lvl="1"/>
            <a:r>
              <a:rPr lang="en-US" dirty="0"/>
              <a:t>What deities were worshipped?</a:t>
            </a:r>
          </a:p>
          <a:p>
            <a:pPr lvl="1"/>
            <a:r>
              <a:rPr lang="en-US" dirty="0"/>
              <a:t>How do you interpret this evidence from </a:t>
            </a:r>
            <a:r>
              <a:rPr lang="en-US" dirty="0" err="1"/>
              <a:t>Urso</a:t>
            </a:r>
            <a:r>
              <a:rPr lang="en-US" dirty="0"/>
              <a:t> when compared with the </a:t>
            </a:r>
            <a:r>
              <a:rPr lang="en-US" i="1" dirty="0" err="1"/>
              <a:t>lex</a:t>
            </a:r>
            <a:r>
              <a:rPr lang="en-US" i="1" dirty="0"/>
              <a:t> de </a:t>
            </a:r>
            <a:r>
              <a:rPr lang="en-US" i="1" dirty="0" err="1"/>
              <a:t>colonia</a:t>
            </a:r>
            <a:r>
              <a:rPr lang="en-US" i="1" dirty="0"/>
              <a:t> </a:t>
            </a:r>
            <a:r>
              <a:rPr lang="en-US" i="1" dirty="0" err="1"/>
              <a:t>Genetiva</a:t>
            </a:r>
            <a:r>
              <a:rPr lang="en-US" i="1" dirty="0"/>
              <a:t> </a:t>
            </a:r>
            <a:r>
              <a:rPr lang="en-US" dirty="0"/>
              <a:t>from the same site?</a:t>
            </a:r>
          </a:p>
          <a:p>
            <a:r>
              <a:rPr lang="en-US" dirty="0"/>
              <a:t>In addition, you can look at a number of modern scholars</a:t>
            </a:r>
            <a:r>
              <a:rPr lang="en-US" dirty="0" smtClean="0"/>
              <a:t>.</a:t>
            </a:r>
          </a:p>
          <a:p>
            <a:pPr lvl="1"/>
            <a:r>
              <a:rPr lang="en-US" dirty="0" smtClean="0"/>
              <a:t>Selection on Moodle</a:t>
            </a:r>
            <a:endParaRPr lang="en-US" dirty="0"/>
          </a:p>
          <a:p>
            <a:r>
              <a:rPr lang="en-US" dirty="0" smtClean="0"/>
              <a:t>Finally, please post </a:t>
            </a:r>
            <a:r>
              <a:rPr lang="en-US" dirty="0"/>
              <a:t>your </a:t>
            </a:r>
            <a:r>
              <a:rPr lang="en-US" dirty="0" smtClean="0"/>
              <a:t>results and your thoughts </a:t>
            </a:r>
            <a:r>
              <a:rPr lang="en-US" dirty="0"/>
              <a:t>on the forum </a:t>
            </a:r>
            <a:r>
              <a:rPr lang="en-US" dirty="0" smtClean="0"/>
              <a:t>for Week 2.</a:t>
            </a:r>
            <a:endParaRPr lang="en-US" dirty="0"/>
          </a:p>
        </p:txBody>
      </p:sp>
      <p:sp>
        <p:nvSpPr>
          <p:cNvPr id="3" name="Title 2"/>
          <p:cNvSpPr>
            <a:spLocks noGrp="1"/>
          </p:cNvSpPr>
          <p:nvPr>
            <p:ph type="title"/>
          </p:nvPr>
        </p:nvSpPr>
        <p:spPr/>
        <p:txBody>
          <a:bodyPr/>
          <a:lstStyle/>
          <a:p>
            <a:r>
              <a:rPr lang="de-DE" dirty="0" smtClean="0"/>
              <a:t>Exercise for week 2</a:t>
            </a:r>
            <a:endParaRPr lang="de-DE" dirty="0"/>
          </a:p>
        </p:txBody>
      </p:sp>
    </p:spTree>
    <p:extLst>
      <p:ext uri="{BB962C8B-B14F-4D97-AF65-F5344CB8AC3E}">
        <p14:creationId xmlns:p14="http://schemas.microsoft.com/office/powerpoint/2010/main" val="2472894899"/>
      </p:ext>
    </p:extLst>
  </p:cSld>
  <p:clrMapOvr>
    <a:masterClrMapping/>
  </p:clrMapOvr>
  <p:transition spd="slow">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457200" y="1524000"/>
            <a:ext cx="8229600" cy="5145360"/>
          </a:xfrm>
          <a:prstGeom prst="rect">
            <a:avLst/>
          </a:prstGeom>
        </p:spPr>
        <p:txBody>
          <a:bodyPr>
            <a:normAutofit/>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GB" dirty="0" smtClean="0"/>
              <a:t>Greek/Roman religion</a:t>
            </a:r>
          </a:p>
          <a:p>
            <a:pPr lvl="1"/>
            <a:r>
              <a:rPr lang="en-GB" dirty="0" smtClean="0"/>
              <a:t>a religion without revelation, dogma or orthodoxy</a:t>
            </a:r>
            <a:br>
              <a:rPr lang="en-GB" dirty="0" smtClean="0"/>
            </a:br>
            <a:r>
              <a:rPr lang="en-GB" dirty="0" smtClean="0">
                <a:solidFill>
                  <a:schemeClr val="accent4">
                    <a:lumMod val="20000"/>
                    <a:lumOff val="80000"/>
                  </a:schemeClr>
                </a:solidFill>
              </a:rPr>
              <a:t>no: orthodoxy, no “the right belief” (</a:t>
            </a:r>
            <a:r>
              <a:rPr lang="en-GB" i="1" dirty="0" err="1" smtClean="0">
                <a:solidFill>
                  <a:schemeClr val="accent4">
                    <a:lumMod val="20000"/>
                    <a:lumOff val="80000"/>
                  </a:schemeClr>
                </a:solidFill>
              </a:rPr>
              <a:t>orthos+doxa</a:t>
            </a:r>
            <a:r>
              <a:rPr lang="en-GB" i="1" dirty="0" smtClean="0">
                <a:solidFill>
                  <a:schemeClr val="accent4">
                    <a:lumMod val="20000"/>
                    <a:lumOff val="80000"/>
                  </a:schemeClr>
                </a:solidFill>
              </a:rPr>
              <a:t>)</a:t>
            </a:r>
          </a:p>
          <a:p>
            <a:r>
              <a:rPr lang="en-GB" dirty="0" smtClean="0"/>
              <a:t>Orthopraxy</a:t>
            </a:r>
          </a:p>
          <a:p>
            <a:pPr lvl="1"/>
            <a:r>
              <a:rPr lang="en-GB" dirty="0" smtClean="0"/>
              <a:t>the </a:t>
            </a:r>
            <a:r>
              <a:rPr lang="en-GB" dirty="0" smtClean="0">
                <a:solidFill>
                  <a:srgbClr val="FFC000"/>
                </a:solidFill>
              </a:rPr>
              <a:t>correct execution </a:t>
            </a:r>
            <a:r>
              <a:rPr lang="en-GB" dirty="0" smtClean="0"/>
              <a:t>of prescribed rituals</a:t>
            </a:r>
          </a:p>
          <a:p>
            <a:r>
              <a:rPr lang="en-GB" dirty="0" smtClean="0"/>
              <a:t>Ritualistic religion, very traditional</a:t>
            </a:r>
          </a:p>
          <a:p>
            <a:pPr lvl="1"/>
            <a:r>
              <a:rPr lang="en-GB" dirty="0" smtClean="0"/>
              <a:t>but also open to integrating new elements, new deities,…</a:t>
            </a:r>
          </a:p>
          <a:p>
            <a:pPr lvl="1"/>
            <a:endParaRPr lang="en-GB" dirty="0" smtClean="0"/>
          </a:p>
          <a:p>
            <a:r>
              <a:rPr lang="en-GB" dirty="0" smtClean="0"/>
              <a:t>Rituals  construct &amp; convey a representation of the divine and of social-political order</a:t>
            </a:r>
          </a:p>
          <a:p>
            <a:pPr lvl="1"/>
            <a:r>
              <a:rPr lang="en-GB" dirty="0" smtClean="0"/>
              <a:t>While the only dogma refers to the form of ritual practice and the need to sacrifice, in a “traditional” form, the individual is entirely free to think about the gods, religions and the world</a:t>
            </a:r>
            <a:endParaRPr lang="en-GB" dirty="0"/>
          </a:p>
        </p:txBody>
      </p:sp>
      <p:sp>
        <p:nvSpPr>
          <p:cNvPr id="5" name="Title 2"/>
          <p:cNvSpPr txBox="1">
            <a:spLocks/>
          </p:cNvSpPr>
          <p:nvPr/>
        </p:nvSpPr>
        <p:spPr>
          <a:xfrm>
            <a:off x="457200" y="152400"/>
            <a:ext cx="8229600" cy="1219200"/>
          </a:xfrm>
          <a:prstGeom prst="rect">
            <a:avLst/>
          </a:prstGeom>
        </p:spPr>
        <p:txBody>
          <a:bodyPr>
            <a:norm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Orthopraxy as basis</a:t>
            </a:r>
            <a:endParaRPr lang="en-GB" dirty="0"/>
          </a:p>
        </p:txBody>
      </p:sp>
    </p:spTree>
    <p:extLst>
      <p:ext uri="{BB962C8B-B14F-4D97-AF65-F5344CB8AC3E}">
        <p14:creationId xmlns:p14="http://schemas.microsoft.com/office/powerpoint/2010/main" val="18113380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decel="50000" fill="hold">
                                          <p:stCondLst>
                                            <p:cond delay="0"/>
                                          </p:stCondLst>
                                        </p:cTn>
                                        <p:tgtEl>
                                          <p:spTgt spid="4">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4">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
                                            <p:txEl>
                                              <p:pRg st="0" end="0"/>
                                            </p:txEl>
                                          </p:spTgt>
                                        </p:tgtEl>
                                      </p:cBhvr>
                                    </p:animEffect>
                                  </p:childTnLst>
                                </p:cTn>
                              </p:par>
                              <p:par>
                                <p:cTn id="15" presetID="25"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p:cTn id="17" dur="500" decel="50000" fill="hold">
                                          <p:stCondLst>
                                            <p:cond delay="0"/>
                                          </p:stCondLst>
                                        </p:cTn>
                                        <p:tgtEl>
                                          <p:spTgt spid="4">
                                            <p:txEl>
                                              <p:pRg st="1" end="1"/>
                                            </p:txEl>
                                          </p:spTgt>
                                        </p:tgtEl>
                                        <p:attrNameLst>
                                          <p:attrName>style.rotation</p:attrName>
                                        </p:attrNameLst>
                                      </p:cBhvr>
                                      <p:tavLst>
                                        <p:tav tm="0">
                                          <p:val>
                                            <p:fltVal val="-90"/>
                                          </p:val>
                                        </p:tav>
                                        <p:tav tm="100000">
                                          <p:val>
                                            <p:fltVal val="0"/>
                                          </p:val>
                                        </p:tav>
                                      </p:tavLst>
                                    </p:anim>
                                    <p:anim calcmode="lin" valueType="num">
                                      <p:cBhvr>
                                        <p:cTn id="18" dur="500" decel="50000" fill="hold">
                                          <p:stCondLst>
                                            <p:cond delay="0"/>
                                          </p:stCondLst>
                                        </p:cTn>
                                        <p:tgtEl>
                                          <p:spTgt spid="4">
                                            <p:txEl>
                                              <p:pRg st="1" end="1"/>
                                            </p:txEl>
                                          </p:spTgt>
                                        </p:tgtEl>
                                        <p:attrNameLst>
                                          <p:attrName>ppt_w</p:attrName>
                                        </p:attrNameLst>
                                      </p:cBhvr>
                                      <p:tavLst>
                                        <p:tav tm="0">
                                          <p:val>
                                            <p:strVal val="#ppt_w"/>
                                          </p:val>
                                        </p:tav>
                                        <p:tav tm="100000">
                                          <p:val>
                                            <p:strVal val="#ppt_w*.05"/>
                                          </p:val>
                                        </p:tav>
                                      </p:tavLst>
                                    </p:anim>
                                    <p:anim calcmode="lin" valueType="num">
                                      <p:cBhvr>
                                        <p:cTn id="19" dur="500" accel="50000" fill="hold">
                                          <p:stCondLst>
                                            <p:cond delay="500"/>
                                          </p:stCondLst>
                                        </p:cTn>
                                        <p:tgtEl>
                                          <p:spTgt spid="4">
                                            <p:txEl>
                                              <p:pRg st="1" end="1"/>
                                            </p:txEl>
                                          </p:spTgt>
                                        </p:tgtEl>
                                        <p:attrNameLst>
                                          <p:attrName>ppt_w</p:attrName>
                                        </p:attrNameLst>
                                      </p:cBhvr>
                                      <p:tavLst>
                                        <p:tav tm="0">
                                          <p:val>
                                            <p:strVal val="#ppt_w*.05"/>
                                          </p:val>
                                        </p:tav>
                                        <p:tav tm="100000">
                                          <p:val>
                                            <p:strVal val="#ppt_w"/>
                                          </p:val>
                                        </p:tav>
                                      </p:tavLst>
                                    </p:anim>
                                    <p:anim calcmode="lin" valueType="num">
                                      <p:cBhvr>
                                        <p:cTn id="20" dur="1000" fill="hold"/>
                                        <p:tgtEl>
                                          <p:spTgt spid="4">
                                            <p:txEl>
                                              <p:pRg st="1" end="1"/>
                                            </p:txEl>
                                          </p:spTgt>
                                        </p:tgtEl>
                                        <p:attrNameLst>
                                          <p:attrName>ppt_h</p:attrName>
                                        </p:attrNameLst>
                                      </p:cBhvr>
                                      <p:tavLst>
                                        <p:tav tm="0">
                                          <p:val>
                                            <p:strVal val="#ppt_h"/>
                                          </p:val>
                                        </p:tav>
                                        <p:tav tm="100000">
                                          <p:val>
                                            <p:strVal val="#ppt_h"/>
                                          </p:val>
                                        </p:tav>
                                      </p:tavLst>
                                    </p:anim>
                                    <p:anim calcmode="lin" valueType="num">
                                      <p:cBhvr>
                                        <p:cTn id="21" dur="500" decel="50000" fill="hold">
                                          <p:stCondLst>
                                            <p:cond delay="0"/>
                                          </p:stCondLst>
                                        </p:cTn>
                                        <p:tgtEl>
                                          <p:spTgt spid="4">
                                            <p:txEl>
                                              <p:pRg st="1" end="1"/>
                                            </p:txEl>
                                          </p:spTgt>
                                        </p:tgtEl>
                                        <p:attrNameLst>
                                          <p:attrName>ppt_x</p:attrName>
                                        </p:attrNameLst>
                                      </p:cBhvr>
                                      <p:tavLst>
                                        <p:tav tm="0">
                                          <p:val>
                                            <p:strVal val="#ppt_x+.4"/>
                                          </p:val>
                                        </p:tav>
                                        <p:tav tm="100000">
                                          <p:val>
                                            <p:strVal val="#ppt_x"/>
                                          </p:val>
                                        </p:tav>
                                      </p:tavLst>
                                    </p:anim>
                                    <p:anim calcmode="lin" valueType="num">
                                      <p:cBhvr>
                                        <p:cTn id="22" dur="500" decel="50000" fill="hold">
                                          <p:stCondLst>
                                            <p:cond delay="0"/>
                                          </p:stCondLst>
                                        </p:cTn>
                                        <p:tgtEl>
                                          <p:spTgt spid="4">
                                            <p:txEl>
                                              <p:pRg st="1" end="1"/>
                                            </p:txEl>
                                          </p:spTgt>
                                        </p:tgtEl>
                                        <p:attrNameLst>
                                          <p:attrName>ppt_y</p:attrName>
                                        </p:attrNameLst>
                                      </p:cBhvr>
                                      <p:tavLst>
                                        <p:tav tm="0">
                                          <p:val>
                                            <p:strVal val="#ppt_y-.2"/>
                                          </p:val>
                                        </p:tav>
                                        <p:tav tm="100000">
                                          <p:val>
                                            <p:strVal val="#ppt_y+.1"/>
                                          </p:val>
                                        </p:tav>
                                      </p:tavLst>
                                    </p:anim>
                                    <p:anim calcmode="lin" valueType="num">
                                      <p:cBhvr>
                                        <p:cTn id="23" dur="500" accel="50000" fill="hold">
                                          <p:stCondLst>
                                            <p:cond delay="500"/>
                                          </p:stCondLst>
                                        </p:cTn>
                                        <p:tgtEl>
                                          <p:spTgt spid="4">
                                            <p:txEl>
                                              <p:pRg st="1" end="1"/>
                                            </p:txEl>
                                          </p:spTgt>
                                        </p:tgtEl>
                                        <p:attrNameLst>
                                          <p:attrName>ppt_y</p:attrName>
                                        </p:attrNameLst>
                                      </p:cBhvr>
                                      <p:tavLst>
                                        <p:tav tm="0">
                                          <p:val>
                                            <p:strVal val="#ppt_y+.1"/>
                                          </p:val>
                                        </p:tav>
                                        <p:tav tm="100000">
                                          <p:val>
                                            <p:strVal val="#ppt_y"/>
                                          </p:val>
                                        </p:tav>
                                      </p:tavLst>
                                    </p:anim>
                                    <p:animEffect transition="in" filter="fade">
                                      <p:cBhvr>
                                        <p:cTn id="24" dur="1000" decel="50000">
                                          <p:stCondLst>
                                            <p:cond delay="0"/>
                                          </p:stCondLst>
                                        </p:cTn>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5" presetClass="entr" presetSubtype="0" fill="hold" grpId="0"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p:cTn id="29" dur="500" decel="50000" fill="hold">
                                          <p:stCondLst>
                                            <p:cond delay="0"/>
                                          </p:stCondLst>
                                        </p:cTn>
                                        <p:tgtEl>
                                          <p:spTgt spid="4">
                                            <p:txEl>
                                              <p:pRg st="2" end="2"/>
                                            </p:txEl>
                                          </p:spTgt>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4">
                                            <p:txEl>
                                              <p:pRg st="2" end="2"/>
                                            </p:txEl>
                                          </p:spTgt>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4">
                                            <p:txEl>
                                              <p:pRg st="2" end="2"/>
                                            </p:txEl>
                                          </p:spTgt>
                                        </p:tgtEl>
                                        <p:attrNameLst>
                                          <p:attrName>ppt_w</p:attrName>
                                        </p:attrNameLst>
                                      </p:cBhvr>
                                      <p:tavLst>
                                        <p:tav tm="0">
                                          <p:val>
                                            <p:strVal val="#ppt_w*.05"/>
                                          </p:val>
                                        </p:tav>
                                        <p:tav tm="100000">
                                          <p:val>
                                            <p:strVal val="#ppt_w"/>
                                          </p:val>
                                        </p:tav>
                                      </p:tavLst>
                                    </p:anim>
                                    <p:anim calcmode="lin" valueType="num">
                                      <p:cBhvr>
                                        <p:cTn id="32" dur="1000" fill="hold"/>
                                        <p:tgtEl>
                                          <p:spTgt spid="4">
                                            <p:txEl>
                                              <p:pRg st="2" end="2"/>
                                            </p:txEl>
                                          </p:spTgt>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4">
                                            <p:txEl>
                                              <p:pRg st="2" end="2"/>
                                            </p:txEl>
                                          </p:spTgt>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4">
                                            <p:txEl>
                                              <p:pRg st="2" end="2"/>
                                            </p:txEl>
                                          </p:spTgt>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4">
                                            <p:txEl>
                                              <p:pRg st="2" end="2"/>
                                            </p:txEl>
                                          </p:spTgt>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4">
                                            <p:txEl>
                                              <p:pRg st="2" end="2"/>
                                            </p:txEl>
                                          </p:spTgt>
                                        </p:tgtEl>
                                      </p:cBhvr>
                                    </p:animEffect>
                                  </p:childTnLst>
                                </p:cTn>
                              </p:par>
                              <p:par>
                                <p:cTn id="37" presetID="25" presetClass="entr" presetSubtype="0" fill="hold" grpId="0" nodeType="with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 calcmode="lin" valueType="num">
                                      <p:cBhvr>
                                        <p:cTn id="39" dur="500" decel="50000" fill="hold">
                                          <p:stCondLst>
                                            <p:cond delay="0"/>
                                          </p:stCondLst>
                                        </p:cTn>
                                        <p:tgtEl>
                                          <p:spTgt spid="4">
                                            <p:txEl>
                                              <p:pRg st="3" end="3"/>
                                            </p:txEl>
                                          </p:spTgt>
                                        </p:tgtEl>
                                        <p:attrNameLst>
                                          <p:attrName>style.rotation</p:attrName>
                                        </p:attrNameLst>
                                      </p:cBhvr>
                                      <p:tavLst>
                                        <p:tav tm="0">
                                          <p:val>
                                            <p:fltVal val="-90"/>
                                          </p:val>
                                        </p:tav>
                                        <p:tav tm="100000">
                                          <p:val>
                                            <p:fltVal val="0"/>
                                          </p:val>
                                        </p:tav>
                                      </p:tavLst>
                                    </p:anim>
                                    <p:anim calcmode="lin" valueType="num">
                                      <p:cBhvr>
                                        <p:cTn id="40" dur="500" decel="50000" fill="hold">
                                          <p:stCondLst>
                                            <p:cond delay="0"/>
                                          </p:stCondLst>
                                        </p:cTn>
                                        <p:tgtEl>
                                          <p:spTgt spid="4">
                                            <p:txEl>
                                              <p:pRg st="3" end="3"/>
                                            </p:txEl>
                                          </p:spTgt>
                                        </p:tgtEl>
                                        <p:attrNameLst>
                                          <p:attrName>ppt_w</p:attrName>
                                        </p:attrNameLst>
                                      </p:cBhvr>
                                      <p:tavLst>
                                        <p:tav tm="0">
                                          <p:val>
                                            <p:strVal val="#ppt_w"/>
                                          </p:val>
                                        </p:tav>
                                        <p:tav tm="100000">
                                          <p:val>
                                            <p:strVal val="#ppt_w*.05"/>
                                          </p:val>
                                        </p:tav>
                                      </p:tavLst>
                                    </p:anim>
                                    <p:anim calcmode="lin" valueType="num">
                                      <p:cBhvr>
                                        <p:cTn id="41" dur="500" accel="50000" fill="hold">
                                          <p:stCondLst>
                                            <p:cond delay="500"/>
                                          </p:stCondLst>
                                        </p:cTn>
                                        <p:tgtEl>
                                          <p:spTgt spid="4">
                                            <p:txEl>
                                              <p:pRg st="3" end="3"/>
                                            </p:txEl>
                                          </p:spTgt>
                                        </p:tgtEl>
                                        <p:attrNameLst>
                                          <p:attrName>ppt_w</p:attrName>
                                        </p:attrNameLst>
                                      </p:cBhvr>
                                      <p:tavLst>
                                        <p:tav tm="0">
                                          <p:val>
                                            <p:strVal val="#ppt_w*.05"/>
                                          </p:val>
                                        </p:tav>
                                        <p:tav tm="100000">
                                          <p:val>
                                            <p:strVal val="#ppt_w"/>
                                          </p:val>
                                        </p:tav>
                                      </p:tavLst>
                                    </p:anim>
                                    <p:anim calcmode="lin" valueType="num">
                                      <p:cBhvr>
                                        <p:cTn id="42" dur="1000" fill="hold"/>
                                        <p:tgtEl>
                                          <p:spTgt spid="4">
                                            <p:txEl>
                                              <p:pRg st="3" end="3"/>
                                            </p:txEl>
                                          </p:spTgt>
                                        </p:tgtEl>
                                        <p:attrNameLst>
                                          <p:attrName>ppt_h</p:attrName>
                                        </p:attrNameLst>
                                      </p:cBhvr>
                                      <p:tavLst>
                                        <p:tav tm="0">
                                          <p:val>
                                            <p:strVal val="#ppt_h"/>
                                          </p:val>
                                        </p:tav>
                                        <p:tav tm="100000">
                                          <p:val>
                                            <p:strVal val="#ppt_h"/>
                                          </p:val>
                                        </p:tav>
                                      </p:tavLst>
                                    </p:anim>
                                    <p:anim calcmode="lin" valueType="num">
                                      <p:cBhvr>
                                        <p:cTn id="43" dur="500" decel="50000" fill="hold">
                                          <p:stCondLst>
                                            <p:cond delay="0"/>
                                          </p:stCondLst>
                                        </p:cTn>
                                        <p:tgtEl>
                                          <p:spTgt spid="4">
                                            <p:txEl>
                                              <p:pRg st="3" end="3"/>
                                            </p:txEl>
                                          </p:spTgt>
                                        </p:tgtEl>
                                        <p:attrNameLst>
                                          <p:attrName>ppt_x</p:attrName>
                                        </p:attrNameLst>
                                      </p:cBhvr>
                                      <p:tavLst>
                                        <p:tav tm="0">
                                          <p:val>
                                            <p:strVal val="#ppt_x+.4"/>
                                          </p:val>
                                        </p:tav>
                                        <p:tav tm="100000">
                                          <p:val>
                                            <p:strVal val="#ppt_x"/>
                                          </p:val>
                                        </p:tav>
                                      </p:tavLst>
                                    </p:anim>
                                    <p:anim calcmode="lin" valueType="num">
                                      <p:cBhvr>
                                        <p:cTn id="44" dur="500" decel="50000" fill="hold">
                                          <p:stCondLst>
                                            <p:cond delay="0"/>
                                          </p:stCondLst>
                                        </p:cTn>
                                        <p:tgtEl>
                                          <p:spTgt spid="4">
                                            <p:txEl>
                                              <p:pRg st="3" end="3"/>
                                            </p:txEl>
                                          </p:spTgt>
                                        </p:tgtEl>
                                        <p:attrNameLst>
                                          <p:attrName>ppt_y</p:attrName>
                                        </p:attrNameLst>
                                      </p:cBhvr>
                                      <p:tavLst>
                                        <p:tav tm="0">
                                          <p:val>
                                            <p:strVal val="#ppt_y-.2"/>
                                          </p:val>
                                        </p:tav>
                                        <p:tav tm="100000">
                                          <p:val>
                                            <p:strVal val="#ppt_y+.1"/>
                                          </p:val>
                                        </p:tav>
                                      </p:tavLst>
                                    </p:anim>
                                    <p:anim calcmode="lin" valueType="num">
                                      <p:cBhvr>
                                        <p:cTn id="45" dur="500" accel="50000" fill="hold">
                                          <p:stCondLst>
                                            <p:cond delay="500"/>
                                          </p:stCondLst>
                                        </p:cTn>
                                        <p:tgtEl>
                                          <p:spTgt spid="4">
                                            <p:txEl>
                                              <p:pRg st="3" end="3"/>
                                            </p:txEl>
                                          </p:spTgt>
                                        </p:tgtEl>
                                        <p:attrNameLst>
                                          <p:attrName>ppt_y</p:attrName>
                                        </p:attrNameLst>
                                      </p:cBhvr>
                                      <p:tavLst>
                                        <p:tav tm="0">
                                          <p:val>
                                            <p:strVal val="#ppt_y+.1"/>
                                          </p:val>
                                        </p:tav>
                                        <p:tav tm="100000">
                                          <p:val>
                                            <p:strVal val="#ppt_y"/>
                                          </p:val>
                                        </p:tav>
                                      </p:tavLst>
                                    </p:anim>
                                    <p:animEffect transition="in" filter="fade">
                                      <p:cBhvr>
                                        <p:cTn id="46" dur="1000" decel="50000">
                                          <p:stCondLst>
                                            <p:cond delay="0"/>
                                          </p:stCondLst>
                                        </p:cTn>
                                        <p:tgtEl>
                                          <p:spTgt spid="4">
                                            <p:txEl>
                                              <p:pRg st="3" end="3"/>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5" presetClass="entr" presetSubtype="0" fill="hold" grpId="0"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anim calcmode="lin" valueType="num">
                                      <p:cBhvr>
                                        <p:cTn id="51" dur="500" decel="50000" fill="hold">
                                          <p:stCondLst>
                                            <p:cond delay="0"/>
                                          </p:stCondLst>
                                        </p:cTn>
                                        <p:tgtEl>
                                          <p:spTgt spid="4">
                                            <p:txEl>
                                              <p:pRg st="4" end="4"/>
                                            </p:txEl>
                                          </p:spTgt>
                                        </p:tgtEl>
                                        <p:attrNameLst>
                                          <p:attrName>style.rotation</p:attrName>
                                        </p:attrNameLst>
                                      </p:cBhvr>
                                      <p:tavLst>
                                        <p:tav tm="0">
                                          <p:val>
                                            <p:fltVal val="-90"/>
                                          </p:val>
                                        </p:tav>
                                        <p:tav tm="100000">
                                          <p:val>
                                            <p:fltVal val="0"/>
                                          </p:val>
                                        </p:tav>
                                      </p:tavLst>
                                    </p:anim>
                                    <p:anim calcmode="lin" valueType="num">
                                      <p:cBhvr>
                                        <p:cTn id="52" dur="500" decel="50000" fill="hold">
                                          <p:stCondLst>
                                            <p:cond delay="0"/>
                                          </p:stCondLst>
                                        </p:cTn>
                                        <p:tgtEl>
                                          <p:spTgt spid="4">
                                            <p:txEl>
                                              <p:pRg st="4" end="4"/>
                                            </p:txEl>
                                          </p:spTgt>
                                        </p:tgtEl>
                                        <p:attrNameLst>
                                          <p:attrName>ppt_w</p:attrName>
                                        </p:attrNameLst>
                                      </p:cBhvr>
                                      <p:tavLst>
                                        <p:tav tm="0">
                                          <p:val>
                                            <p:strVal val="#ppt_w"/>
                                          </p:val>
                                        </p:tav>
                                        <p:tav tm="100000">
                                          <p:val>
                                            <p:strVal val="#ppt_w*.05"/>
                                          </p:val>
                                        </p:tav>
                                      </p:tavLst>
                                    </p:anim>
                                    <p:anim calcmode="lin" valueType="num">
                                      <p:cBhvr>
                                        <p:cTn id="53" dur="500" accel="50000" fill="hold">
                                          <p:stCondLst>
                                            <p:cond delay="500"/>
                                          </p:stCondLst>
                                        </p:cTn>
                                        <p:tgtEl>
                                          <p:spTgt spid="4">
                                            <p:txEl>
                                              <p:pRg st="4" end="4"/>
                                            </p:txEl>
                                          </p:spTgt>
                                        </p:tgtEl>
                                        <p:attrNameLst>
                                          <p:attrName>ppt_w</p:attrName>
                                        </p:attrNameLst>
                                      </p:cBhvr>
                                      <p:tavLst>
                                        <p:tav tm="0">
                                          <p:val>
                                            <p:strVal val="#ppt_w*.05"/>
                                          </p:val>
                                        </p:tav>
                                        <p:tav tm="100000">
                                          <p:val>
                                            <p:strVal val="#ppt_w"/>
                                          </p:val>
                                        </p:tav>
                                      </p:tavLst>
                                    </p:anim>
                                    <p:anim calcmode="lin" valueType="num">
                                      <p:cBhvr>
                                        <p:cTn id="54" dur="1000" fill="hold"/>
                                        <p:tgtEl>
                                          <p:spTgt spid="4">
                                            <p:txEl>
                                              <p:pRg st="4" end="4"/>
                                            </p:txEl>
                                          </p:spTgt>
                                        </p:tgtEl>
                                        <p:attrNameLst>
                                          <p:attrName>ppt_h</p:attrName>
                                        </p:attrNameLst>
                                      </p:cBhvr>
                                      <p:tavLst>
                                        <p:tav tm="0">
                                          <p:val>
                                            <p:strVal val="#ppt_h"/>
                                          </p:val>
                                        </p:tav>
                                        <p:tav tm="100000">
                                          <p:val>
                                            <p:strVal val="#ppt_h"/>
                                          </p:val>
                                        </p:tav>
                                      </p:tavLst>
                                    </p:anim>
                                    <p:anim calcmode="lin" valueType="num">
                                      <p:cBhvr>
                                        <p:cTn id="55" dur="500" decel="50000" fill="hold">
                                          <p:stCondLst>
                                            <p:cond delay="0"/>
                                          </p:stCondLst>
                                        </p:cTn>
                                        <p:tgtEl>
                                          <p:spTgt spid="4">
                                            <p:txEl>
                                              <p:pRg st="4" end="4"/>
                                            </p:txEl>
                                          </p:spTgt>
                                        </p:tgtEl>
                                        <p:attrNameLst>
                                          <p:attrName>ppt_x</p:attrName>
                                        </p:attrNameLst>
                                      </p:cBhvr>
                                      <p:tavLst>
                                        <p:tav tm="0">
                                          <p:val>
                                            <p:strVal val="#ppt_x+.4"/>
                                          </p:val>
                                        </p:tav>
                                        <p:tav tm="100000">
                                          <p:val>
                                            <p:strVal val="#ppt_x"/>
                                          </p:val>
                                        </p:tav>
                                      </p:tavLst>
                                    </p:anim>
                                    <p:anim calcmode="lin" valueType="num">
                                      <p:cBhvr>
                                        <p:cTn id="56" dur="500" decel="50000" fill="hold">
                                          <p:stCondLst>
                                            <p:cond delay="0"/>
                                          </p:stCondLst>
                                        </p:cTn>
                                        <p:tgtEl>
                                          <p:spTgt spid="4">
                                            <p:txEl>
                                              <p:pRg st="4" end="4"/>
                                            </p:txEl>
                                          </p:spTgt>
                                        </p:tgtEl>
                                        <p:attrNameLst>
                                          <p:attrName>ppt_y</p:attrName>
                                        </p:attrNameLst>
                                      </p:cBhvr>
                                      <p:tavLst>
                                        <p:tav tm="0">
                                          <p:val>
                                            <p:strVal val="#ppt_y-.2"/>
                                          </p:val>
                                        </p:tav>
                                        <p:tav tm="100000">
                                          <p:val>
                                            <p:strVal val="#ppt_y+.1"/>
                                          </p:val>
                                        </p:tav>
                                      </p:tavLst>
                                    </p:anim>
                                    <p:anim calcmode="lin" valueType="num">
                                      <p:cBhvr>
                                        <p:cTn id="57" dur="500" accel="50000" fill="hold">
                                          <p:stCondLst>
                                            <p:cond delay="500"/>
                                          </p:stCondLst>
                                        </p:cTn>
                                        <p:tgtEl>
                                          <p:spTgt spid="4">
                                            <p:txEl>
                                              <p:pRg st="4" end="4"/>
                                            </p:txEl>
                                          </p:spTgt>
                                        </p:tgtEl>
                                        <p:attrNameLst>
                                          <p:attrName>ppt_y</p:attrName>
                                        </p:attrNameLst>
                                      </p:cBhvr>
                                      <p:tavLst>
                                        <p:tav tm="0">
                                          <p:val>
                                            <p:strVal val="#ppt_y+.1"/>
                                          </p:val>
                                        </p:tav>
                                        <p:tav tm="100000">
                                          <p:val>
                                            <p:strVal val="#ppt_y"/>
                                          </p:val>
                                        </p:tav>
                                      </p:tavLst>
                                    </p:anim>
                                    <p:animEffect transition="in" filter="fade">
                                      <p:cBhvr>
                                        <p:cTn id="58" dur="1000" decel="50000">
                                          <p:stCondLst>
                                            <p:cond delay="0"/>
                                          </p:stCondLst>
                                        </p:cTn>
                                        <p:tgtEl>
                                          <p:spTgt spid="4">
                                            <p:txEl>
                                              <p:pRg st="4" end="4"/>
                                            </p:txEl>
                                          </p:spTgt>
                                        </p:tgtEl>
                                      </p:cBhvr>
                                    </p:animEffect>
                                  </p:childTnLst>
                                </p:cTn>
                              </p:par>
                              <p:par>
                                <p:cTn id="59" presetID="25"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 calcmode="lin" valueType="num">
                                      <p:cBhvr>
                                        <p:cTn id="61" dur="500" decel="50000" fill="hold">
                                          <p:stCondLst>
                                            <p:cond delay="0"/>
                                          </p:stCondLst>
                                        </p:cTn>
                                        <p:tgtEl>
                                          <p:spTgt spid="4">
                                            <p:txEl>
                                              <p:pRg st="5" end="5"/>
                                            </p:txEl>
                                          </p:spTgt>
                                        </p:tgtEl>
                                        <p:attrNameLst>
                                          <p:attrName>style.rotation</p:attrName>
                                        </p:attrNameLst>
                                      </p:cBhvr>
                                      <p:tavLst>
                                        <p:tav tm="0">
                                          <p:val>
                                            <p:fltVal val="-90"/>
                                          </p:val>
                                        </p:tav>
                                        <p:tav tm="100000">
                                          <p:val>
                                            <p:fltVal val="0"/>
                                          </p:val>
                                        </p:tav>
                                      </p:tavLst>
                                    </p:anim>
                                    <p:anim calcmode="lin" valueType="num">
                                      <p:cBhvr>
                                        <p:cTn id="62" dur="500" decel="50000" fill="hold">
                                          <p:stCondLst>
                                            <p:cond delay="0"/>
                                          </p:stCondLst>
                                        </p:cTn>
                                        <p:tgtEl>
                                          <p:spTgt spid="4">
                                            <p:txEl>
                                              <p:pRg st="5" end="5"/>
                                            </p:txEl>
                                          </p:spTgt>
                                        </p:tgtEl>
                                        <p:attrNameLst>
                                          <p:attrName>ppt_w</p:attrName>
                                        </p:attrNameLst>
                                      </p:cBhvr>
                                      <p:tavLst>
                                        <p:tav tm="0">
                                          <p:val>
                                            <p:strVal val="#ppt_w"/>
                                          </p:val>
                                        </p:tav>
                                        <p:tav tm="100000">
                                          <p:val>
                                            <p:strVal val="#ppt_w*.05"/>
                                          </p:val>
                                        </p:tav>
                                      </p:tavLst>
                                    </p:anim>
                                    <p:anim calcmode="lin" valueType="num">
                                      <p:cBhvr>
                                        <p:cTn id="63" dur="500" accel="50000" fill="hold">
                                          <p:stCondLst>
                                            <p:cond delay="500"/>
                                          </p:stCondLst>
                                        </p:cTn>
                                        <p:tgtEl>
                                          <p:spTgt spid="4">
                                            <p:txEl>
                                              <p:pRg st="5" end="5"/>
                                            </p:txEl>
                                          </p:spTgt>
                                        </p:tgtEl>
                                        <p:attrNameLst>
                                          <p:attrName>ppt_w</p:attrName>
                                        </p:attrNameLst>
                                      </p:cBhvr>
                                      <p:tavLst>
                                        <p:tav tm="0">
                                          <p:val>
                                            <p:strVal val="#ppt_w*.05"/>
                                          </p:val>
                                        </p:tav>
                                        <p:tav tm="100000">
                                          <p:val>
                                            <p:strVal val="#ppt_w"/>
                                          </p:val>
                                        </p:tav>
                                      </p:tavLst>
                                    </p:anim>
                                    <p:anim calcmode="lin" valueType="num">
                                      <p:cBhvr>
                                        <p:cTn id="64" dur="1000" fill="hold"/>
                                        <p:tgtEl>
                                          <p:spTgt spid="4">
                                            <p:txEl>
                                              <p:pRg st="5" end="5"/>
                                            </p:txEl>
                                          </p:spTgt>
                                        </p:tgtEl>
                                        <p:attrNameLst>
                                          <p:attrName>ppt_h</p:attrName>
                                        </p:attrNameLst>
                                      </p:cBhvr>
                                      <p:tavLst>
                                        <p:tav tm="0">
                                          <p:val>
                                            <p:strVal val="#ppt_h"/>
                                          </p:val>
                                        </p:tav>
                                        <p:tav tm="100000">
                                          <p:val>
                                            <p:strVal val="#ppt_h"/>
                                          </p:val>
                                        </p:tav>
                                      </p:tavLst>
                                    </p:anim>
                                    <p:anim calcmode="lin" valueType="num">
                                      <p:cBhvr>
                                        <p:cTn id="65" dur="500" decel="50000" fill="hold">
                                          <p:stCondLst>
                                            <p:cond delay="0"/>
                                          </p:stCondLst>
                                        </p:cTn>
                                        <p:tgtEl>
                                          <p:spTgt spid="4">
                                            <p:txEl>
                                              <p:pRg st="5" end="5"/>
                                            </p:txEl>
                                          </p:spTgt>
                                        </p:tgtEl>
                                        <p:attrNameLst>
                                          <p:attrName>ppt_x</p:attrName>
                                        </p:attrNameLst>
                                      </p:cBhvr>
                                      <p:tavLst>
                                        <p:tav tm="0">
                                          <p:val>
                                            <p:strVal val="#ppt_x+.4"/>
                                          </p:val>
                                        </p:tav>
                                        <p:tav tm="100000">
                                          <p:val>
                                            <p:strVal val="#ppt_x"/>
                                          </p:val>
                                        </p:tav>
                                      </p:tavLst>
                                    </p:anim>
                                    <p:anim calcmode="lin" valueType="num">
                                      <p:cBhvr>
                                        <p:cTn id="66" dur="500" decel="50000" fill="hold">
                                          <p:stCondLst>
                                            <p:cond delay="0"/>
                                          </p:stCondLst>
                                        </p:cTn>
                                        <p:tgtEl>
                                          <p:spTgt spid="4">
                                            <p:txEl>
                                              <p:pRg st="5" end="5"/>
                                            </p:txEl>
                                          </p:spTgt>
                                        </p:tgtEl>
                                        <p:attrNameLst>
                                          <p:attrName>ppt_y</p:attrName>
                                        </p:attrNameLst>
                                      </p:cBhvr>
                                      <p:tavLst>
                                        <p:tav tm="0">
                                          <p:val>
                                            <p:strVal val="#ppt_y-.2"/>
                                          </p:val>
                                        </p:tav>
                                        <p:tav tm="100000">
                                          <p:val>
                                            <p:strVal val="#ppt_y+.1"/>
                                          </p:val>
                                        </p:tav>
                                      </p:tavLst>
                                    </p:anim>
                                    <p:anim calcmode="lin" valueType="num">
                                      <p:cBhvr>
                                        <p:cTn id="67" dur="500" accel="50000" fill="hold">
                                          <p:stCondLst>
                                            <p:cond delay="500"/>
                                          </p:stCondLst>
                                        </p:cTn>
                                        <p:tgtEl>
                                          <p:spTgt spid="4">
                                            <p:txEl>
                                              <p:pRg st="5" end="5"/>
                                            </p:txEl>
                                          </p:spTgt>
                                        </p:tgtEl>
                                        <p:attrNameLst>
                                          <p:attrName>ppt_y</p:attrName>
                                        </p:attrNameLst>
                                      </p:cBhvr>
                                      <p:tavLst>
                                        <p:tav tm="0">
                                          <p:val>
                                            <p:strVal val="#ppt_y+.1"/>
                                          </p:val>
                                        </p:tav>
                                        <p:tav tm="100000">
                                          <p:val>
                                            <p:strVal val="#ppt_y"/>
                                          </p:val>
                                        </p:tav>
                                      </p:tavLst>
                                    </p:anim>
                                    <p:animEffect transition="in" filter="fade">
                                      <p:cBhvr>
                                        <p:cTn id="68" dur="1000" decel="50000">
                                          <p:stCondLst>
                                            <p:cond delay="0"/>
                                          </p:stCondLst>
                                        </p:cTn>
                                        <p:tgtEl>
                                          <p:spTgt spid="4">
                                            <p:txEl>
                                              <p:pRg st="5" end="5"/>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5" presetClass="entr" presetSubtype="0" fill="hold" grpId="0" nodeType="clickEffect">
                                  <p:stCondLst>
                                    <p:cond delay="0"/>
                                  </p:stCondLst>
                                  <p:childTnLst>
                                    <p:set>
                                      <p:cBhvr>
                                        <p:cTn id="72" dur="1" fill="hold">
                                          <p:stCondLst>
                                            <p:cond delay="0"/>
                                          </p:stCondLst>
                                        </p:cTn>
                                        <p:tgtEl>
                                          <p:spTgt spid="4">
                                            <p:txEl>
                                              <p:pRg st="7" end="7"/>
                                            </p:txEl>
                                          </p:spTgt>
                                        </p:tgtEl>
                                        <p:attrNameLst>
                                          <p:attrName>style.visibility</p:attrName>
                                        </p:attrNameLst>
                                      </p:cBhvr>
                                      <p:to>
                                        <p:strVal val="visible"/>
                                      </p:to>
                                    </p:set>
                                    <p:anim calcmode="lin" valueType="num">
                                      <p:cBhvr>
                                        <p:cTn id="73" dur="500" decel="50000" fill="hold">
                                          <p:stCondLst>
                                            <p:cond delay="0"/>
                                          </p:stCondLst>
                                        </p:cTn>
                                        <p:tgtEl>
                                          <p:spTgt spid="4">
                                            <p:txEl>
                                              <p:pRg st="7" end="7"/>
                                            </p:txEl>
                                          </p:spTgt>
                                        </p:tgtEl>
                                        <p:attrNameLst>
                                          <p:attrName>style.rotation</p:attrName>
                                        </p:attrNameLst>
                                      </p:cBhvr>
                                      <p:tavLst>
                                        <p:tav tm="0">
                                          <p:val>
                                            <p:fltVal val="-90"/>
                                          </p:val>
                                        </p:tav>
                                        <p:tav tm="100000">
                                          <p:val>
                                            <p:fltVal val="0"/>
                                          </p:val>
                                        </p:tav>
                                      </p:tavLst>
                                    </p:anim>
                                    <p:anim calcmode="lin" valueType="num">
                                      <p:cBhvr>
                                        <p:cTn id="74" dur="500" decel="50000" fill="hold">
                                          <p:stCondLst>
                                            <p:cond delay="0"/>
                                          </p:stCondLst>
                                        </p:cTn>
                                        <p:tgtEl>
                                          <p:spTgt spid="4">
                                            <p:txEl>
                                              <p:pRg st="7" end="7"/>
                                            </p:txEl>
                                          </p:spTgt>
                                        </p:tgtEl>
                                        <p:attrNameLst>
                                          <p:attrName>ppt_w</p:attrName>
                                        </p:attrNameLst>
                                      </p:cBhvr>
                                      <p:tavLst>
                                        <p:tav tm="0">
                                          <p:val>
                                            <p:strVal val="#ppt_w"/>
                                          </p:val>
                                        </p:tav>
                                        <p:tav tm="100000">
                                          <p:val>
                                            <p:strVal val="#ppt_w*.05"/>
                                          </p:val>
                                        </p:tav>
                                      </p:tavLst>
                                    </p:anim>
                                    <p:anim calcmode="lin" valueType="num">
                                      <p:cBhvr>
                                        <p:cTn id="75" dur="500" accel="50000" fill="hold">
                                          <p:stCondLst>
                                            <p:cond delay="500"/>
                                          </p:stCondLst>
                                        </p:cTn>
                                        <p:tgtEl>
                                          <p:spTgt spid="4">
                                            <p:txEl>
                                              <p:pRg st="7" end="7"/>
                                            </p:txEl>
                                          </p:spTgt>
                                        </p:tgtEl>
                                        <p:attrNameLst>
                                          <p:attrName>ppt_w</p:attrName>
                                        </p:attrNameLst>
                                      </p:cBhvr>
                                      <p:tavLst>
                                        <p:tav tm="0">
                                          <p:val>
                                            <p:strVal val="#ppt_w*.05"/>
                                          </p:val>
                                        </p:tav>
                                        <p:tav tm="100000">
                                          <p:val>
                                            <p:strVal val="#ppt_w"/>
                                          </p:val>
                                        </p:tav>
                                      </p:tavLst>
                                    </p:anim>
                                    <p:anim calcmode="lin" valueType="num">
                                      <p:cBhvr>
                                        <p:cTn id="76" dur="1000" fill="hold"/>
                                        <p:tgtEl>
                                          <p:spTgt spid="4">
                                            <p:txEl>
                                              <p:pRg st="7" end="7"/>
                                            </p:txEl>
                                          </p:spTgt>
                                        </p:tgtEl>
                                        <p:attrNameLst>
                                          <p:attrName>ppt_h</p:attrName>
                                        </p:attrNameLst>
                                      </p:cBhvr>
                                      <p:tavLst>
                                        <p:tav tm="0">
                                          <p:val>
                                            <p:strVal val="#ppt_h"/>
                                          </p:val>
                                        </p:tav>
                                        <p:tav tm="100000">
                                          <p:val>
                                            <p:strVal val="#ppt_h"/>
                                          </p:val>
                                        </p:tav>
                                      </p:tavLst>
                                    </p:anim>
                                    <p:anim calcmode="lin" valueType="num">
                                      <p:cBhvr>
                                        <p:cTn id="77" dur="500" decel="50000" fill="hold">
                                          <p:stCondLst>
                                            <p:cond delay="0"/>
                                          </p:stCondLst>
                                        </p:cTn>
                                        <p:tgtEl>
                                          <p:spTgt spid="4">
                                            <p:txEl>
                                              <p:pRg st="7" end="7"/>
                                            </p:txEl>
                                          </p:spTgt>
                                        </p:tgtEl>
                                        <p:attrNameLst>
                                          <p:attrName>ppt_x</p:attrName>
                                        </p:attrNameLst>
                                      </p:cBhvr>
                                      <p:tavLst>
                                        <p:tav tm="0">
                                          <p:val>
                                            <p:strVal val="#ppt_x+.4"/>
                                          </p:val>
                                        </p:tav>
                                        <p:tav tm="100000">
                                          <p:val>
                                            <p:strVal val="#ppt_x"/>
                                          </p:val>
                                        </p:tav>
                                      </p:tavLst>
                                    </p:anim>
                                    <p:anim calcmode="lin" valueType="num">
                                      <p:cBhvr>
                                        <p:cTn id="78" dur="500" decel="50000" fill="hold">
                                          <p:stCondLst>
                                            <p:cond delay="0"/>
                                          </p:stCondLst>
                                        </p:cTn>
                                        <p:tgtEl>
                                          <p:spTgt spid="4">
                                            <p:txEl>
                                              <p:pRg st="7" end="7"/>
                                            </p:txEl>
                                          </p:spTgt>
                                        </p:tgtEl>
                                        <p:attrNameLst>
                                          <p:attrName>ppt_y</p:attrName>
                                        </p:attrNameLst>
                                      </p:cBhvr>
                                      <p:tavLst>
                                        <p:tav tm="0">
                                          <p:val>
                                            <p:strVal val="#ppt_y-.2"/>
                                          </p:val>
                                        </p:tav>
                                        <p:tav tm="100000">
                                          <p:val>
                                            <p:strVal val="#ppt_y+.1"/>
                                          </p:val>
                                        </p:tav>
                                      </p:tavLst>
                                    </p:anim>
                                    <p:anim calcmode="lin" valueType="num">
                                      <p:cBhvr>
                                        <p:cTn id="79" dur="500" accel="50000" fill="hold">
                                          <p:stCondLst>
                                            <p:cond delay="500"/>
                                          </p:stCondLst>
                                        </p:cTn>
                                        <p:tgtEl>
                                          <p:spTgt spid="4">
                                            <p:txEl>
                                              <p:pRg st="7" end="7"/>
                                            </p:txEl>
                                          </p:spTgt>
                                        </p:tgtEl>
                                        <p:attrNameLst>
                                          <p:attrName>ppt_y</p:attrName>
                                        </p:attrNameLst>
                                      </p:cBhvr>
                                      <p:tavLst>
                                        <p:tav tm="0">
                                          <p:val>
                                            <p:strVal val="#ppt_y+.1"/>
                                          </p:val>
                                        </p:tav>
                                        <p:tav tm="100000">
                                          <p:val>
                                            <p:strVal val="#ppt_y"/>
                                          </p:val>
                                        </p:tav>
                                      </p:tavLst>
                                    </p:anim>
                                    <p:animEffect transition="in" filter="fade">
                                      <p:cBhvr>
                                        <p:cTn id="80" dur="1000" decel="50000">
                                          <p:stCondLst>
                                            <p:cond delay="0"/>
                                          </p:stCondLst>
                                        </p:cTn>
                                        <p:tgtEl>
                                          <p:spTgt spid="4">
                                            <p:txEl>
                                              <p:pRg st="7" end="7"/>
                                            </p:txEl>
                                          </p:spTgt>
                                        </p:tgtEl>
                                      </p:cBhvr>
                                    </p:animEffect>
                                  </p:childTnLst>
                                </p:cTn>
                              </p:par>
                              <p:par>
                                <p:cTn id="81" presetID="25" presetClass="entr" presetSubtype="0" fill="hold" grpId="0" nodeType="with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anim calcmode="lin" valueType="num">
                                      <p:cBhvr>
                                        <p:cTn id="83" dur="500" decel="50000" fill="hold">
                                          <p:stCondLst>
                                            <p:cond delay="0"/>
                                          </p:stCondLst>
                                        </p:cTn>
                                        <p:tgtEl>
                                          <p:spTgt spid="4">
                                            <p:txEl>
                                              <p:pRg st="8" end="8"/>
                                            </p:txEl>
                                          </p:spTgt>
                                        </p:tgtEl>
                                        <p:attrNameLst>
                                          <p:attrName>style.rotation</p:attrName>
                                        </p:attrNameLst>
                                      </p:cBhvr>
                                      <p:tavLst>
                                        <p:tav tm="0">
                                          <p:val>
                                            <p:fltVal val="-90"/>
                                          </p:val>
                                        </p:tav>
                                        <p:tav tm="100000">
                                          <p:val>
                                            <p:fltVal val="0"/>
                                          </p:val>
                                        </p:tav>
                                      </p:tavLst>
                                    </p:anim>
                                    <p:anim calcmode="lin" valueType="num">
                                      <p:cBhvr>
                                        <p:cTn id="84" dur="500" decel="50000" fill="hold">
                                          <p:stCondLst>
                                            <p:cond delay="0"/>
                                          </p:stCondLst>
                                        </p:cTn>
                                        <p:tgtEl>
                                          <p:spTgt spid="4">
                                            <p:txEl>
                                              <p:pRg st="8" end="8"/>
                                            </p:txEl>
                                          </p:spTgt>
                                        </p:tgtEl>
                                        <p:attrNameLst>
                                          <p:attrName>ppt_w</p:attrName>
                                        </p:attrNameLst>
                                      </p:cBhvr>
                                      <p:tavLst>
                                        <p:tav tm="0">
                                          <p:val>
                                            <p:strVal val="#ppt_w"/>
                                          </p:val>
                                        </p:tav>
                                        <p:tav tm="100000">
                                          <p:val>
                                            <p:strVal val="#ppt_w*.05"/>
                                          </p:val>
                                        </p:tav>
                                      </p:tavLst>
                                    </p:anim>
                                    <p:anim calcmode="lin" valueType="num">
                                      <p:cBhvr>
                                        <p:cTn id="85" dur="500" accel="50000" fill="hold">
                                          <p:stCondLst>
                                            <p:cond delay="500"/>
                                          </p:stCondLst>
                                        </p:cTn>
                                        <p:tgtEl>
                                          <p:spTgt spid="4">
                                            <p:txEl>
                                              <p:pRg st="8" end="8"/>
                                            </p:txEl>
                                          </p:spTgt>
                                        </p:tgtEl>
                                        <p:attrNameLst>
                                          <p:attrName>ppt_w</p:attrName>
                                        </p:attrNameLst>
                                      </p:cBhvr>
                                      <p:tavLst>
                                        <p:tav tm="0">
                                          <p:val>
                                            <p:strVal val="#ppt_w*.05"/>
                                          </p:val>
                                        </p:tav>
                                        <p:tav tm="100000">
                                          <p:val>
                                            <p:strVal val="#ppt_w"/>
                                          </p:val>
                                        </p:tav>
                                      </p:tavLst>
                                    </p:anim>
                                    <p:anim calcmode="lin" valueType="num">
                                      <p:cBhvr>
                                        <p:cTn id="86" dur="1000" fill="hold"/>
                                        <p:tgtEl>
                                          <p:spTgt spid="4">
                                            <p:txEl>
                                              <p:pRg st="8" end="8"/>
                                            </p:txEl>
                                          </p:spTgt>
                                        </p:tgtEl>
                                        <p:attrNameLst>
                                          <p:attrName>ppt_h</p:attrName>
                                        </p:attrNameLst>
                                      </p:cBhvr>
                                      <p:tavLst>
                                        <p:tav tm="0">
                                          <p:val>
                                            <p:strVal val="#ppt_h"/>
                                          </p:val>
                                        </p:tav>
                                        <p:tav tm="100000">
                                          <p:val>
                                            <p:strVal val="#ppt_h"/>
                                          </p:val>
                                        </p:tav>
                                      </p:tavLst>
                                    </p:anim>
                                    <p:anim calcmode="lin" valueType="num">
                                      <p:cBhvr>
                                        <p:cTn id="87" dur="500" decel="50000" fill="hold">
                                          <p:stCondLst>
                                            <p:cond delay="0"/>
                                          </p:stCondLst>
                                        </p:cTn>
                                        <p:tgtEl>
                                          <p:spTgt spid="4">
                                            <p:txEl>
                                              <p:pRg st="8" end="8"/>
                                            </p:txEl>
                                          </p:spTgt>
                                        </p:tgtEl>
                                        <p:attrNameLst>
                                          <p:attrName>ppt_x</p:attrName>
                                        </p:attrNameLst>
                                      </p:cBhvr>
                                      <p:tavLst>
                                        <p:tav tm="0">
                                          <p:val>
                                            <p:strVal val="#ppt_x+.4"/>
                                          </p:val>
                                        </p:tav>
                                        <p:tav tm="100000">
                                          <p:val>
                                            <p:strVal val="#ppt_x"/>
                                          </p:val>
                                        </p:tav>
                                      </p:tavLst>
                                    </p:anim>
                                    <p:anim calcmode="lin" valueType="num">
                                      <p:cBhvr>
                                        <p:cTn id="88" dur="500" decel="50000" fill="hold">
                                          <p:stCondLst>
                                            <p:cond delay="0"/>
                                          </p:stCondLst>
                                        </p:cTn>
                                        <p:tgtEl>
                                          <p:spTgt spid="4">
                                            <p:txEl>
                                              <p:pRg st="8" end="8"/>
                                            </p:txEl>
                                          </p:spTgt>
                                        </p:tgtEl>
                                        <p:attrNameLst>
                                          <p:attrName>ppt_y</p:attrName>
                                        </p:attrNameLst>
                                      </p:cBhvr>
                                      <p:tavLst>
                                        <p:tav tm="0">
                                          <p:val>
                                            <p:strVal val="#ppt_y-.2"/>
                                          </p:val>
                                        </p:tav>
                                        <p:tav tm="100000">
                                          <p:val>
                                            <p:strVal val="#ppt_y+.1"/>
                                          </p:val>
                                        </p:tav>
                                      </p:tavLst>
                                    </p:anim>
                                    <p:anim calcmode="lin" valueType="num">
                                      <p:cBhvr>
                                        <p:cTn id="89" dur="500" accel="50000" fill="hold">
                                          <p:stCondLst>
                                            <p:cond delay="500"/>
                                          </p:stCondLst>
                                        </p:cTn>
                                        <p:tgtEl>
                                          <p:spTgt spid="4">
                                            <p:txEl>
                                              <p:pRg st="8" end="8"/>
                                            </p:txEl>
                                          </p:spTgt>
                                        </p:tgtEl>
                                        <p:attrNameLst>
                                          <p:attrName>ppt_y</p:attrName>
                                        </p:attrNameLst>
                                      </p:cBhvr>
                                      <p:tavLst>
                                        <p:tav tm="0">
                                          <p:val>
                                            <p:strVal val="#ppt_y+.1"/>
                                          </p:val>
                                        </p:tav>
                                        <p:tav tm="100000">
                                          <p:val>
                                            <p:strVal val="#ppt_y"/>
                                          </p:val>
                                        </p:tav>
                                      </p:tavLst>
                                    </p:anim>
                                    <p:animEffect transition="in" filter="fade">
                                      <p:cBhvr>
                                        <p:cTn id="90" dur="1000" decel="50000">
                                          <p:stCondLst>
                                            <p:cond delay="0"/>
                                          </p:stCondLst>
                                        </p:cTn>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txBox="1">
            <a:spLocks/>
          </p:cNvSpPr>
          <p:nvPr/>
        </p:nvSpPr>
        <p:spPr>
          <a:xfrm>
            <a:off x="457200" y="1524000"/>
            <a:ext cx="8229600" cy="4572000"/>
          </a:xfrm>
          <a:prstGeom prst="rect">
            <a:avLst/>
          </a:prstGeom>
        </p:spPr>
        <p:txBody>
          <a:bodyPr>
            <a:normAutofit/>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GB" dirty="0" smtClean="0"/>
              <a:t>Cicero, De </a:t>
            </a:r>
            <a:r>
              <a:rPr lang="en-GB" dirty="0" err="1" smtClean="0"/>
              <a:t>Divinatione</a:t>
            </a:r>
            <a:r>
              <a:rPr lang="en-GB" dirty="0" smtClean="0"/>
              <a:t> 2.70[33]</a:t>
            </a:r>
            <a:br>
              <a:rPr lang="en-GB" dirty="0" smtClean="0"/>
            </a:br>
            <a:r>
              <a:rPr lang="en-GB" dirty="0" smtClean="0"/>
              <a:t>As </a:t>
            </a:r>
            <a:r>
              <a:rPr lang="en-GB" i="1" dirty="0" smtClean="0"/>
              <a:t>augur,</a:t>
            </a:r>
            <a:r>
              <a:rPr lang="en-GB" dirty="0" smtClean="0"/>
              <a:t> he argues that the auspices are obsolete and erroneous and he concludes:</a:t>
            </a:r>
            <a:br>
              <a:rPr lang="en-GB" dirty="0" smtClean="0"/>
            </a:br>
            <a:r>
              <a:rPr lang="en-GB" dirty="0" smtClean="0"/>
              <a:t/>
            </a:r>
            <a:br>
              <a:rPr lang="en-GB" dirty="0" smtClean="0"/>
            </a:br>
            <a:r>
              <a:rPr lang="en-GB" sz="2400" dirty="0" smtClean="0"/>
              <a:t>(…) </a:t>
            </a:r>
            <a:r>
              <a:rPr lang="en-GB" sz="2400" i="1" dirty="0" err="1" smtClean="0">
                <a:solidFill>
                  <a:schemeClr val="accent4">
                    <a:lumMod val="40000"/>
                    <a:lumOff val="60000"/>
                  </a:schemeClr>
                </a:solidFill>
              </a:rPr>
              <a:t>retinetur</a:t>
            </a:r>
            <a:r>
              <a:rPr lang="en-GB" sz="2400" i="1" dirty="0" smtClean="0">
                <a:solidFill>
                  <a:schemeClr val="accent4">
                    <a:lumMod val="40000"/>
                    <a:lumOff val="60000"/>
                  </a:schemeClr>
                </a:solidFill>
              </a:rPr>
              <a:t> </a:t>
            </a:r>
            <a:r>
              <a:rPr lang="en-GB" sz="2400" i="1" dirty="0" err="1" smtClean="0">
                <a:solidFill>
                  <a:schemeClr val="accent4">
                    <a:lumMod val="40000"/>
                    <a:lumOff val="60000"/>
                  </a:schemeClr>
                </a:solidFill>
              </a:rPr>
              <a:t>autem</a:t>
            </a:r>
            <a:r>
              <a:rPr lang="en-GB" sz="2400" i="1" dirty="0" smtClean="0">
                <a:solidFill>
                  <a:schemeClr val="accent4">
                    <a:lumMod val="40000"/>
                    <a:lumOff val="60000"/>
                  </a:schemeClr>
                </a:solidFill>
              </a:rPr>
              <a:t> </a:t>
            </a:r>
            <a:r>
              <a:rPr lang="en-GB" sz="2400" i="1" dirty="0" smtClean="0"/>
              <a:t>et ad </a:t>
            </a:r>
            <a:r>
              <a:rPr lang="en-GB" sz="2400" i="1" dirty="0" err="1" smtClean="0"/>
              <a:t>opinionem</a:t>
            </a:r>
            <a:r>
              <a:rPr lang="en-GB" sz="2400" i="1" dirty="0" smtClean="0"/>
              <a:t> </a:t>
            </a:r>
            <a:r>
              <a:rPr lang="en-GB" sz="2400" i="1" dirty="0" err="1" smtClean="0"/>
              <a:t>vulgi</a:t>
            </a:r>
            <a:r>
              <a:rPr lang="en-GB" sz="2400" i="1" dirty="0" smtClean="0"/>
              <a:t> et ad </a:t>
            </a:r>
            <a:r>
              <a:rPr lang="en-GB" sz="2400" i="1" dirty="0" err="1" smtClean="0"/>
              <a:t>magnas</a:t>
            </a:r>
            <a:r>
              <a:rPr lang="en-GB" sz="2400" i="1" dirty="0" smtClean="0"/>
              <a:t> </a:t>
            </a:r>
            <a:r>
              <a:rPr lang="en-GB" sz="2400" i="1" dirty="0" err="1" smtClean="0"/>
              <a:t>utilitates</a:t>
            </a:r>
            <a:r>
              <a:rPr lang="en-GB" sz="2400" i="1" dirty="0" smtClean="0"/>
              <a:t> rei </a:t>
            </a:r>
            <a:r>
              <a:rPr lang="en-GB" sz="2400" i="1" dirty="0" err="1" smtClean="0"/>
              <a:t>publicae</a:t>
            </a:r>
            <a:r>
              <a:rPr lang="en-GB" sz="2400" i="1" dirty="0" smtClean="0"/>
              <a:t> </a:t>
            </a:r>
            <a:r>
              <a:rPr lang="en-GB" sz="2400" i="1" dirty="0" err="1" smtClean="0">
                <a:solidFill>
                  <a:schemeClr val="accent4">
                    <a:lumMod val="40000"/>
                    <a:lumOff val="60000"/>
                  </a:schemeClr>
                </a:solidFill>
              </a:rPr>
              <a:t>mos</a:t>
            </a:r>
            <a:r>
              <a:rPr lang="en-GB" sz="2400" i="1" dirty="0" smtClean="0">
                <a:solidFill>
                  <a:schemeClr val="accent4">
                    <a:lumMod val="40000"/>
                    <a:lumOff val="60000"/>
                  </a:schemeClr>
                </a:solidFill>
              </a:rPr>
              <a:t>, </a:t>
            </a:r>
            <a:r>
              <a:rPr lang="en-GB" sz="2400" i="1" dirty="0" err="1" smtClean="0">
                <a:solidFill>
                  <a:srgbClr val="FFFF00"/>
                </a:solidFill>
              </a:rPr>
              <a:t>religio</a:t>
            </a:r>
            <a:r>
              <a:rPr lang="en-GB" sz="2400" i="1" dirty="0" smtClean="0">
                <a:solidFill>
                  <a:schemeClr val="accent4">
                    <a:lumMod val="40000"/>
                    <a:lumOff val="60000"/>
                  </a:schemeClr>
                </a:solidFill>
              </a:rPr>
              <a:t>, </a:t>
            </a:r>
            <a:r>
              <a:rPr lang="en-GB" sz="2400" i="1" dirty="0" err="1" smtClean="0">
                <a:solidFill>
                  <a:schemeClr val="accent4">
                    <a:lumMod val="40000"/>
                    <a:lumOff val="60000"/>
                  </a:schemeClr>
                </a:solidFill>
              </a:rPr>
              <a:t>disciplina</a:t>
            </a:r>
            <a:r>
              <a:rPr lang="en-GB" sz="2400" i="1" dirty="0" smtClean="0">
                <a:solidFill>
                  <a:schemeClr val="accent4">
                    <a:lumMod val="40000"/>
                    <a:lumOff val="60000"/>
                  </a:schemeClr>
                </a:solidFill>
              </a:rPr>
              <a:t>, </a:t>
            </a:r>
            <a:r>
              <a:rPr lang="en-GB" sz="2400" i="1" dirty="0" err="1" smtClean="0">
                <a:solidFill>
                  <a:schemeClr val="accent4">
                    <a:lumMod val="40000"/>
                    <a:lumOff val="60000"/>
                  </a:schemeClr>
                </a:solidFill>
              </a:rPr>
              <a:t>ius</a:t>
            </a:r>
            <a:r>
              <a:rPr lang="en-GB" sz="2400" i="1" dirty="0" smtClean="0">
                <a:solidFill>
                  <a:schemeClr val="accent4">
                    <a:lumMod val="40000"/>
                    <a:lumOff val="60000"/>
                  </a:schemeClr>
                </a:solidFill>
              </a:rPr>
              <a:t> </a:t>
            </a:r>
            <a:r>
              <a:rPr lang="en-GB" sz="2400" i="1" dirty="0" err="1" smtClean="0">
                <a:solidFill>
                  <a:schemeClr val="accent4">
                    <a:lumMod val="40000"/>
                    <a:lumOff val="60000"/>
                  </a:schemeClr>
                </a:solidFill>
              </a:rPr>
              <a:t>augurium</a:t>
            </a:r>
            <a:r>
              <a:rPr lang="en-GB" sz="2400" i="1" dirty="0" smtClean="0">
                <a:solidFill>
                  <a:schemeClr val="accent4">
                    <a:lumMod val="40000"/>
                    <a:lumOff val="60000"/>
                  </a:schemeClr>
                </a:solidFill>
              </a:rPr>
              <a:t>, </a:t>
            </a:r>
            <a:r>
              <a:rPr lang="en-GB" sz="2400" i="1" dirty="0" err="1" smtClean="0">
                <a:solidFill>
                  <a:schemeClr val="accent4">
                    <a:lumMod val="40000"/>
                    <a:lumOff val="60000"/>
                  </a:schemeClr>
                </a:solidFill>
              </a:rPr>
              <a:t>collegi</a:t>
            </a:r>
            <a:r>
              <a:rPr lang="en-GB" sz="2400" i="1" dirty="0" smtClean="0">
                <a:solidFill>
                  <a:schemeClr val="accent4">
                    <a:lumMod val="40000"/>
                    <a:lumOff val="60000"/>
                  </a:schemeClr>
                </a:solidFill>
              </a:rPr>
              <a:t> </a:t>
            </a:r>
            <a:r>
              <a:rPr lang="en-GB" sz="2400" i="1" dirty="0" err="1" smtClean="0">
                <a:solidFill>
                  <a:schemeClr val="accent4">
                    <a:lumMod val="40000"/>
                    <a:lumOff val="60000"/>
                  </a:schemeClr>
                </a:solidFill>
              </a:rPr>
              <a:t>auctoritas</a:t>
            </a:r>
            <a:r>
              <a:rPr lang="en-GB" sz="2400" i="1" dirty="0" smtClean="0"/>
              <a:t>.</a:t>
            </a:r>
            <a:br>
              <a:rPr lang="en-GB" sz="2400" i="1" dirty="0" smtClean="0"/>
            </a:br>
            <a:r>
              <a:rPr lang="en-GB" i="1" dirty="0" smtClean="0"/>
              <a:t/>
            </a:r>
            <a:br>
              <a:rPr lang="en-GB" i="1" dirty="0" smtClean="0"/>
            </a:br>
            <a:r>
              <a:rPr lang="en-GB" sz="2200" dirty="0" smtClean="0"/>
              <a:t>“… However, out of respect for the opinion of the masses and because of the great service to the State we maintain the augural </a:t>
            </a:r>
            <a:r>
              <a:rPr lang="en-GB" sz="2200" dirty="0" smtClean="0">
                <a:solidFill>
                  <a:srgbClr val="FFFF00"/>
                </a:solidFill>
              </a:rPr>
              <a:t>practices</a:t>
            </a:r>
            <a:r>
              <a:rPr lang="en-GB" sz="2200" dirty="0" smtClean="0"/>
              <a:t>, discipline, religious rites and laws, as well as the authority of the augural college.” </a:t>
            </a:r>
            <a:endParaRPr lang="en-GB" sz="2200" i="1" dirty="0" smtClean="0"/>
          </a:p>
          <a:p>
            <a:endParaRPr lang="en-GB" dirty="0"/>
          </a:p>
        </p:txBody>
      </p:sp>
      <p:sp>
        <p:nvSpPr>
          <p:cNvPr id="3" name="Title 2"/>
          <p:cNvSpPr txBox="1">
            <a:spLocks/>
          </p:cNvSpPr>
          <p:nvPr/>
        </p:nvSpPr>
        <p:spPr>
          <a:xfrm>
            <a:off x="457200" y="152400"/>
            <a:ext cx="8229600" cy="12192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i="1" smtClean="0"/>
              <a:t>religio</a:t>
            </a:r>
            <a:r>
              <a:rPr lang="en-GB" smtClean="0"/>
              <a:t> – first use by Cicero</a:t>
            </a:r>
            <a:endParaRPr lang="en-GB" dirty="0"/>
          </a:p>
        </p:txBody>
      </p:sp>
    </p:spTree>
    <p:extLst>
      <p:ext uri="{BB962C8B-B14F-4D97-AF65-F5344CB8AC3E}">
        <p14:creationId xmlns:p14="http://schemas.microsoft.com/office/powerpoint/2010/main" val="7978914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txBox="1">
            <a:spLocks/>
          </p:cNvSpPr>
          <p:nvPr/>
        </p:nvSpPr>
        <p:spPr>
          <a:xfrm>
            <a:off x="457200" y="1524000"/>
            <a:ext cx="8229600" cy="5001344"/>
          </a:xfrm>
          <a:prstGeom prst="rect">
            <a:avLst/>
          </a:prstGeom>
        </p:spPr>
        <p:txBody>
          <a:bodyPr>
            <a:normAutofit/>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GB" smtClean="0"/>
              <a:t>Cicero, De Diviniatione 2.149</a:t>
            </a:r>
            <a:br>
              <a:rPr lang="en-GB" smtClean="0"/>
            </a:br>
            <a:r>
              <a:rPr lang="en-GB" smtClean="0"/>
              <a:t/>
            </a:r>
            <a:br>
              <a:rPr lang="en-GB" smtClean="0"/>
            </a:br>
            <a:r>
              <a:rPr lang="en-GB" sz="2400" i="1" smtClean="0">
                <a:solidFill>
                  <a:schemeClr val="accent4">
                    <a:lumMod val="20000"/>
                    <a:lumOff val="80000"/>
                  </a:schemeClr>
                </a:solidFill>
              </a:rPr>
              <a:t>[149] Quam ob rem, ut religio propaganda etiam est, quae est iuncta cum cognitione naturae, sic superstitionis stirpes omnes eiiciendae</a:t>
            </a:r>
            <a:r>
              <a:rPr lang="en-GB" i="1" smtClean="0"/>
              <a:t/>
            </a:r>
            <a:br>
              <a:rPr lang="en-GB" i="1" smtClean="0"/>
            </a:br>
            <a:r>
              <a:rPr lang="en-GB" i="1" smtClean="0"/>
              <a:t/>
            </a:r>
            <a:br>
              <a:rPr lang="en-GB" i="1" smtClean="0"/>
            </a:br>
            <a:r>
              <a:rPr lang="en-GB" sz="2400" smtClean="0"/>
              <a:t>[149] "Wherefore, just as it is a duty to extend the influence of true religion, which is closely associated with the knowledge of nature, so it is a duty to weed out every root of superstition.”</a:t>
            </a:r>
            <a:br>
              <a:rPr lang="en-GB" sz="2400" smtClean="0"/>
            </a:br>
            <a:endParaRPr lang="en-GB" smtClean="0"/>
          </a:p>
          <a:p>
            <a:r>
              <a:rPr lang="en-GB" sz="2400" i="1" smtClean="0"/>
              <a:t>superstitio</a:t>
            </a:r>
            <a:r>
              <a:rPr lang="en-GB" sz="2400" smtClean="0"/>
              <a:t>:= prophets, omen, flight of birds, astrologers </a:t>
            </a:r>
            <a:br>
              <a:rPr lang="en-GB" sz="2400" smtClean="0"/>
            </a:br>
            <a:r>
              <a:rPr lang="en-GB" sz="2400" smtClean="0"/>
              <a:t>		  and soothsayers…</a:t>
            </a:r>
            <a:endParaRPr lang="en-GB" sz="2400" dirty="0"/>
          </a:p>
        </p:txBody>
      </p:sp>
      <p:sp>
        <p:nvSpPr>
          <p:cNvPr id="3" name="Title 2"/>
          <p:cNvSpPr txBox="1">
            <a:spLocks/>
          </p:cNvSpPr>
          <p:nvPr/>
        </p:nvSpPr>
        <p:spPr>
          <a:xfrm>
            <a:off x="457200" y="152400"/>
            <a:ext cx="8229600" cy="12192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i="1" smtClean="0"/>
              <a:t>religio</a:t>
            </a:r>
            <a:r>
              <a:rPr lang="en-GB" smtClean="0"/>
              <a:t> – first use by Cicero</a:t>
            </a:r>
            <a:endParaRPr lang="en-GB" dirty="0"/>
          </a:p>
        </p:txBody>
      </p:sp>
    </p:spTree>
    <p:extLst>
      <p:ext uri="{BB962C8B-B14F-4D97-AF65-F5344CB8AC3E}">
        <p14:creationId xmlns:p14="http://schemas.microsoft.com/office/powerpoint/2010/main" val="19819115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txBox="1">
            <a:spLocks/>
          </p:cNvSpPr>
          <p:nvPr/>
        </p:nvSpPr>
        <p:spPr>
          <a:xfrm>
            <a:off x="457200" y="1524000"/>
            <a:ext cx="8229600" cy="5145360"/>
          </a:xfrm>
          <a:prstGeom prst="rect">
            <a:avLst/>
          </a:prstGeom>
        </p:spPr>
        <p:txBody>
          <a:bodyPr>
            <a:normAutofit/>
          </a:bodyPr>
          <a:lst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a:lstStyle>
          <a:p>
            <a:r>
              <a:rPr lang="en-GB" dirty="0" err="1" smtClean="0"/>
              <a:t>Cic</a:t>
            </a:r>
            <a:r>
              <a:rPr lang="en-GB" dirty="0" smtClean="0"/>
              <a:t>. De Div. 1.7</a:t>
            </a:r>
          </a:p>
          <a:p>
            <a:r>
              <a:rPr lang="en-GB" sz="2400" i="1" dirty="0" err="1" smtClean="0"/>
              <a:t>nam</a:t>
            </a:r>
            <a:r>
              <a:rPr lang="en-GB" sz="2400" i="1" dirty="0" smtClean="0"/>
              <a:t> cum omnibus in rebus </a:t>
            </a:r>
            <a:r>
              <a:rPr lang="en-GB" sz="2400" i="1" dirty="0" err="1" smtClean="0"/>
              <a:t>temeritas</a:t>
            </a:r>
            <a:r>
              <a:rPr lang="en-GB" sz="2400" i="1" dirty="0" smtClean="0"/>
              <a:t> in </a:t>
            </a:r>
            <a:r>
              <a:rPr lang="en-GB" sz="2400" i="1" dirty="0" err="1" smtClean="0"/>
              <a:t>assentiendo</a:t>
            </a:r>
            <a:r>
              <a:rPr lang="en-GB" sz="2400" i="1" dirty="0" smtClean="0"/>
              <a:t> </a:t>
            </a:r>
            <a:r>
              <a:rPr lang="en-GB" sz="2400" i="1" dirty="0" err="1" smtClean="0"/>
              <a:t>errorque</a:t>
            </a:r>
            <a:r>
              <a:rPr lang="en-GB" sz="2400" i="1" dirty="0" smtClean="0"/>
              <a:t> </a:t>
            </a:r>
            <a:r>
              <a:rPr lang="en-GB" sz="2400" i="1" dirty="0" err="1" smtClean="0"/>
              <a:t>turpis</a:t>
            </a:r>
            <a:r>
              <a:rPr lang="en-GB" sz="2400" i="1" dirty="0" smtClean="0"/>
              <a:t> </a:t>
            </a:r>
            <a:r>
              <a:rPr lang="en-GB" sz="2400" i="1" dirty="0" err="1" smtClean="0"/>
              <a:t>est</a:t>
            </a:r>
            <a:r>
              <a:rPr lang="en-GB" sz="2400" i="1" dirty="0" smtClean="0"/>
              <a:t>, tum in </a:t>
            </a:r>
            <a:r>
              <a:rPr lang="en-GB" sz="2400" i="1" dirty="0" err="1" smtClean="0"/>
              <a:t>eo</a:t>
            </a:r>
            <a:r>
              <a:rPr lang="en-GB" sz="2400" i="1" dirty="0" smtClean="0"/>
              <a:t> loco </a:t>
            </a:r>
            <a:r>
              <a:rPr lang="en-GB" sz="2400" i="1" dirty="0" err="1" smtClean="0"/>
              <a:t>maxime</a:t>
            </a:r>
            <a:r>
              <a:rPr lang="en-GB" sz="2400" i="1" dirty="0" smtClean="0"/>
              <a:t> in quo </a:t>
            </a:r>
            <a:r>
              <a:rPr lang="en-GB" sz="2400" i="1" dirty="0" err="1" smtClean="0"/>
              <a:t>iudicandum</a:t>
            </a:r>
            <a:r>
              <a:rPr lang="en-GB" sz="2400" i="1" dirty="0" smtClean="0"/>
              <a:t> </a:t>
            </a:r>
            <a:r>
              <a:rPr lang="en-GB" sz="2400" i="1" dirty="0" err="1" smtClean="0"/>
              <a:t>est</a:t>
            </a:r>
            <a:r>
              <a:rPr lang="en-GB" sz="2400" i="1" dirty="0" smtClean="0"/>
              <a:t> </a:t>
            </a:r>
            <a:r>
              <a:rPr lang="en-GB" sz="2400" i="1" dirty="0" smtClean="0">
                <a:solidFill>
                  <a:schemeClr val="accent3">
                    <a:lumMod val="40000"/>
                    <a:lumOff val="60000"/>
                  </a:schemeClr>
                </a:solidFill>
              </a:rPr>
              <a:t>quantum </a:t>
            </a:r>
            <a:r>
              <a:rPr lang="en-GB" sz="2400" i="1" dirty="0" err="1" smtClean="0">
                <a:solidFill>
                  <a:schemeClr val="accent3">
                    <a:lumMod val="40000"/>
                    <a:lumOff val="60000"/>
                  </a:schemeClr>
                </a:solidFill>
              </a:rPr>
              <a:t>auspiciis</a:t>
            </a:r>
            <a:r>
              <a:rPr lang="en-GB" sz="2400" i="1" dirty="0" smtClean="0">
                <a:solidFill>
                  <a:schemeClr val="accent3">
                    <a:lumMod val="40000"/>
                    <a:lumOff val="60000"/>
                  </a:schemeClr>
                </a:solidFill>
              </a:rPr>
              <a:t> </a:t>
            </a:r>
            <a:r>
              <a:rPr lang="en-GB" sz="2400" i="1" dirty="0" err="1" smtClean="0">
                <a:solidFill>
                  <a:schemeClr val="accent3">
                    <a:lumMod val="40000"/>
                    <a:lumOff val="60000"/>
                  </a:schemeClr>
                </a:solidFill>
              </a:rPr>
              <a:t>rebusque</a:t>
            </a:r>
            <a:r>
              <a:rPr lang="en-GB" sz="2400" i="1" dirty="0" smtClean="0">
                <a:solidFill>
                  <a:schemeClr val="accent3">
                    <a:lumMod val="40000"/>
                    <a:lumOff val="60000"/>
                  </a:schemeClr>
                </a:solidFill>
              </a:rPr>
              <a:t> </a:t>
            </a:r>
            <a:r>
              <a:rPr lang="en-GB" sz="2400" i="1" dirty="0" err="1" smtClean="0">
                <a:solidFill>
                  <a:schemeClr val="accent3">
                    <a:lumMod val="40000"/>
                    <a:lumOff val="60000"/>
                  </a:schemeClr>
                </a:solidFill>
              </a:rPr>
              <a:t>divinis</a:t>
            </a:r>
            <a:r>
              <a:rPr lang="en-GB" sz="2400" i="1" dirty="0" smtClean="0">
                <a:solidFill>
                  <a:schemeClr val="accent3">
                    <a:lumMod val="40000"/>
                    <a:lumOff val="60000"/>
                  </a:schemeClr>
                </a:solidFill>
              </a:rPr>
              <a:t> </a:t>
            </a:r>
            <a:r>
              <a:rPr lang="en-GB" sz="2400" i="1" dirty="0" err="1" smtClean="0">
                <a:solidFill>
                  <a:srgbClr val="FFFF00"/>
                </a:solidFill>
              </a:rPr>
              <a:t>religio</a:t>
            </a:r>
            <a:r>
              <a:rPr lang="en-GB" sz="2400" i="1" dirty="0" err="1" smtClean="0">
                <a:solidFill>
                  <a:schemeClr val="accent3">
                    <a:lumMod val="40000"/>
                    <a:lumOff val="60000"/>
                  </a:schemeClr>
                </a:solidFill>
              </a:rPr>
              <a:t>nique</a:t>
            </a:r>
            <a:r>
              <a:rPr lang="en-GB" sz="2400" i="1" dirty="0" smtClean="0">
                <a:solidFill>
                  <a:schemeClr val="accent3">
                    <a:lumMod val="40000"/>
                    <a:lumOff val="60000"/>
                  </a:schemeClr>
                </a:solidFill>
              </a:rPr>
              <a:t> </a:t>
            </a:r>
            <a:r>
              <a:rPr lang="en-GB" sz="2400" i="1" dirty="0" err="1" smtClean="0">
                <a:solidFill>
                  <a:schemeClr val="accent3">
                    <a:lumMod val="40000"/>
                    <a:lumOff val="60000"/>
                  </a:schemeClr>
                </a:solidFill>
              </a:rPr>
              <a:t>tribuamus</a:t>
            </a:r>
            <a:r>
              <a:rPr lang="en-GB" sz="2400" i="1" dirty="0" smtClean="0"/>
              <a:t>; </a:t>
            </a:r>
            <a:r>
              <a:rPr lang="en-GB" sz="2400" i="1" dirty="0" err="1" smtClean="0"/>
              <a:t>est</a:t>
            </a:r>
            <a:r>
              <a:rPr lang="en-GB" sz="2400" i="1" dirty="0" smtClean="0"/>
              <a:t> </a:t>
            </a:r>
            <a:r>
              <a:rPr lang="en-GB" sz="2400" i="1" dirty="0" err="1" smtClean="0"/>
              <a:t>enim</a:t>
            </a:r>
            <a:r>
              <a:rPr lang="en-GB" sz="2400" i="1" dirty="0" smtClean="0"/>
              <a:t> </a:t>
            </a:r>
            <a:r>
              <a:rPr lang="en-GB" sz="2400" i="1" dirty="0" err="1" smtClean="0"/>
              <a:t>periculum</a:t>
            </a:r>
            <a:r>
              <a:rPr lang="en-GB" sz="2400" i="1" dirty="0" smtClean="0"/>
              <a:t>, ne </a:t>
            </a:r>
            <a:r>
              <a:rPr lang="en-GB" sz="2400" i="1" dirty="0" err="1" smtClean="0"/>
              <a:t>aut</a:t>
            </a:r>
            <a:r>
              <a:rPr lang="en-GB" sz="2400" i="1" dirty="0" smtClean="0"/>
              <a:t> </a:t>
            </a:r>
            <a:r>
              <a:rPr lang="en-GB" sz="2400" i="1" dirty="0" err="1" smtClean="0"/>
              <a:t>neglectis</a:t>
            </a:r>
            <a:r>
              <a:rPr lang="en-GB" sz="2400" i="1" dirty="0" smtClean="0"/>
              <a:t> </a:t>
            </a:r>
            <a:r>
              <a:rPr lang="en-GB" sz="2400" i="1" dirty="0" err="1" smtClean="0"/>
              <a:t>iis</a:t>
            </a:r>
            <a:r>
              <a:rPr lang="en-GB" sz="2400" i="1" dirty="0" smtClean="0"/>
              <a:t> </a:t>
            </a:r>
            <a:r>
              <a:rPr lang="en-GB" sz="2400" i="1" dirty="0" err="1" smtClean="0"/>
              <a:t>impia</a:t>
            </a:r>
            <a:r>
              <a:rPr lang="en-GB" sz="2400" i="1" dirty="0" smtClean="0"/>
              <a:t> </a:t>
            </a:r>
            <a:r>
              <a:rPr lang="en-GB" sz="2400" i="1" dirty="0" err="1" smtClean="0"/>
              <a:t>fraude</a:t>
            </a:r>
            <a:r>
              <a:rPr lang="en-GB" sz="2400" i="1" dirty="0" smtClean="0"/>
              <a:t> </a:t>
            </a:r>
            <a:r>
              <a:rPr lang="en-GB" sz="2400" i="1" dirty="0" err="1" smtClean="0"/>
              <a:t>aut</a:t>
            </a:r>
            <a:r>
              <a:rPr lang="en-GB" sz="2400" i="1" dirty="0" smtClean="0"/>
              <a:t> </a:t>
            </a:r>
            <a:r>
              <a:rPr lang="en-GB" sz="2400" i="1" dirty="0" err="1" smtClean="0"/>
              <a:t>susceptis</a:t>
            </a:r>
            <a:r>
              <a:rPr lang="en-GB" sz="2400" i="1" dirty="0" smtClean="0"/>
              <a:t> </a:t>
            </a:r>
            <a:r>
              <a:rPr lang="en-GB" sz="2400" i="1" dirty="0" err="1" smtClean="0"/>
              <a:t>anili</a:t>
            </a:r>
            <a:r>
              <a:rPr lang="en-GB" sz="2400" i="1" dirty="0" smtClean="0"/>
              <a:t> </a:t>
            </a:r>
            <a:r>
              <a:rPr lang="en-GB" sz="2400" i="1" dirty="0" err="1" smtClean="0"/>
              <a:t>superstitione</a:t>
            </a:r>
            <a:r>
              <a:rPr lang="en-GB" sz="2400" i="1" dirty="0" smtClean="0"/>
              <a:t> </a:t>
            </a:r>
            <a:r>
              <a:rPr lang="en-GB" sz="2400" i="1" dirty="0" err="1" smtClean="0"/>
              <a:t>obligemur</a:t>
            </a:r>
            <a:r>
              <a:rPr lang="en-GB" sz="2400" i="1" dirty="0" smtClean="0"/>
              <a:t>.</a:t>
            </a:r>
            <a:br>
              <a:rPr lang="en-GB" sz="2400" i="1" dirty="0" smtClean="0"/>
            </a:br>
            <a:endParaRPr lang="en-GB" sz="2400" i="1" dirty="0" smtClean="0"/>
          </a:p>
          <a:p>
            <a:r>
              <a:rPr lang="en-GB" sz="2200" dirty="0" smtClean="0">
                <a:solidFill>
                  <a:schemeClr val="accent5">
                    <a:lumMod val="20000"/>
                    <a:lumOff val="80000"/>
                  </a:schemeClr>
                </a:solidFill>
              </a:rPr>
              <a:t>“For a hasty acceptance of an erroneous opinion is discreditable in any case, and especially so in an inquiry as to how much weight should be given to auspices, to sacred rites, and to </a:t>
            </a:r>
            <a:r>
              <a:rPr lang="en-GB" sz="2200" dirty="0" smtClean="0">
                <a:solidFill>
                  <a:srgbClr val="FFFF00"/>
                </a:solidFill>
              </a:rPr>
              <a:t>religious observances;</a:t>
            </a:r>
            <a:r>
              <a:rPr lang="en-GB" sz="2200" dirty="0" smtClean="0">
                <a:solidFill>
                  <a:schemeClr val="accent5">
                    <a:lumMod val="20000"/>
                    <a:lumOff val="80000"/>
                  </a:schemeClr>
                </a:solidFill>
              </a:rPr>
              <a:t> for we run the risk of committing a crime against the gods if we disregard them, or of becoming involved in old women's superstition if we approve them.”</a:t>
            </a:r>
            <a:endParaRPr lang="en-GB" sz="2200" dirty="0">
              <a:solidFill>
                <a:schemeClr val="accent5">
                  <a:lumMod val="20000"/>
                  <a:lumOff val="80000"/>
                </a:schemeClr>
              </a:solidFill>
            </a:endParaRPr>
          </a:p>
        </p:txBody>
      </p:sp>
      <p:sp>
        <p:nvSpPr>
          <p:cNvPr id="3" name="Title 2"/>
          <p:cNvSpPr txBox="1">
            <a:spLocks/>
          </p:cNvSpPr>
          <p:nvPr/>
        </p:nvSpPr>
        <p:spPr>
          <a:xfrm>
            <a:off x="457200" y="152400"/>
            <a:ext cx="8229600" cy="1219200"/>
          </a:xfrm>
          <a:prstGeom prst="rect">
            <a:avLst/>
          </a:prstGeom>
        </p:spPr>
        <p:txBody>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i="1" smtClean="0"/>
              <a:t>religio</a:t>
            </a:r>
            <a:r>
              <a:rPr lang="en-GB" smtClean="0"/>
              <a:t> – first use by Cicero</a:t>
            </a:r>
            <a:endParaRPr lang="en-GB" dirty="0"/>
          </a:p>
        </p:txBody>
      </p:sp>
    </p:spTree>
    <p:extLst>
      <p:ext uri="{BB962C8B-B14F-4D97-AF65-F5344CB8AC3E}">
        <p14:creationId xmlns:p14="http://schemas.microsoft.com/office/powerpoint/2010/main" val="25075297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0</TotalTime>
  <Words>1568</Words>
  <Application>Microsoft Office PowerPoint</Application>
  <PresentationFormat>On-screen Show (4:3)</PresentationFormat>
  <Paragraphs>270</Paragraphs>
  <Slides>41</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43" baseType="lpstr">
      <vt:lpstr>Elemental</vt:lpstr>
      <vt:lpstr>Dokument</vt:lpstr>
      <vt:lpstr>Religious Life in the Roman Empire</vt:lpstr>
      <vt:lpstr>Aims &amp; Objectives</vt:lpstr>
      <vt:lpstr>PowerPoint Presentation</vt:lpstr>
      <vt:lpstr>PowerPoint Presentation</vt:lpstr>
      <vt:lpstr>PowerPoint Presentation</vt:lpstr>
      <vt:lpstr>PowerPoint Presentation</vt:lpstr>
      <vt:lpstr>Aims &amp; Objectives</vt:lpstr>
      <vt:lpstr>Learning Outcomes</vt:lpstr>
      <vt:lpstr>Assessment 1</vt:lpstr>
      <vt:lpstr>Assessment 2</vt:lpstr>
      <vt:lpstr>Assessment 3</vt:lpstr>
      <vt:lpstr>The basics: sources, concepts</vt:lpstr>
      <vt:lpstr>The basics: sources, concepts</vt:lpstr>
      <vt:lpstr>The basics: sources, concepts</vt:lpstr>
      <vt:lpstr>Epigraphy</vt:lpstr>
      <vt:lpstr>PowerPoint Presentation</vt:lpstr>
      <vt:lpstr>Introduction to Epigraphy</vt:lpstr>
      <vt:lpstr>Introduction to Epigraphy</vt:lpstr>
      <vt:lpstr>PowerPoint Presentation</vt:lpstr>
      <vt:lpstr>PowerPoint Presentation</vt:lpstr>
      <vt:lpstr>PowerPoint Presentation</vt:lpstr>
      <vt:lpstr>PowerPoint Presentation</vt:lpstr>
      <vt:lpstr>PowerPoint Presentation</vt:lpstr>
      <vt:lpstr>How to transcribe inscriptions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transcribe inscriptions ?</vt:lpstr>
      <vt:lpstr>PowerPoint Presentation</vt:lpstr>
      <vt:lpstr>The basics: sources, concepts</vt:lpstr>
      <vt:lpstr>The Basic Concepts</vt:lpstr>
      <vt:lpstr>Exercise for week 2</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Religious Life in the Roman Empire</dc:title>
  <dc:creator>Ralph</dc:creator>
  <cp:lastModifiedBy>Ralph</cp:lastModifiedBy>
  <cp:revision>77</cp:revision>
  <dcterms:created xsi:type="dcterms:W3CDTF">2017-01-30T01:48:04Z</dcterms:created>
  <dcterms:modified xsi:type="dcterms:W3CDTF">2017-01-30T05:06:59Z</dcterms:modified>
</cp:coreProperties>
</file>