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6"/>
  </p:notesMasterIdLst>
  <p:handoutMasterIdLst>
    <p:handoutMasterId r:id="rId37"/>
  </p:handoutMasterIdLst>
  <p:sldIdLst>
    <p:sldId id="256" r:id="rId2"/>
    <p:sldId id="284" r:id="rId3"/>
    <p:sldId id="264" r:id="rId4"/>
    <p:sldId id="258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5" r:id="rId13"/>
    <p:sldId id="276" r:id="rId14"/>
    <p:sldId id="274" r:id="rId15"/>
    <p:sldId id="277" r:id="rId16"/>
    <p:sldId id="278" r:id="rId17"/>
    <p:sldId id="279" r:id="rId18"/>
    <p:sldId id="280" r:id="rId19"/>
    <p:sldId id="288" r:id="rId20"/>
    <p:sldId id="281" r:id="rId21"/>
    <p:sldId id="282" r:id="rId22"/>
    <p:sldId id="283" r:id="rId23"/>
    <p:sldId id="286" r:id="rId24"/>
    <p:sldId id="285" r:id="rId25"/>
    <p:sldId id="260" r:id="rId26"/>
    <p:sldId id="289" r:id="rId27"/>
    <p:sldId id="261" r:id="rId28"/>
    <p:sldId id="291" r:id="rId29"/>
    <p:sldId id="290" r:id="rId30"/>
    <p:sldId id="292" r:id="rId31"/>
    <p:sldId id="293" r:id="rId32"/>
    <p:sldId id="294" r:id="rId33"/>
    <p:sldId id="265" r:id="rId34"/>
    <p:sldId id="295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923" autoAdjust="0"/>
  </p:normalViewPr>
  <p:slideViewPr>
    <p:cSldViewPr>
      <p:cViewPr varScale="1">
        <p:scale>
          <a:sx n="86" d="100"/>
          <a:sy n="86" d="100"/>
        </p:scale>
        <p:origin x="1728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B33F41-190D-40D8-9A9B-9C02B68EFCAE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C6391C-51CF-4569-A09D-9C9900937B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659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CAE1E9-9743-49B2-A3E9-737D3D4DE13A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A883E1-E735-4FB0-A5F6-1CA08894E7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345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 smtClean="0"/>
              <a:t>Useful Field of View’ test (Ball et al, 1993) – like perception test at Opticians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A883E1-E735-4FB0-A5F6-1CA08894E7B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4983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Depth of processing – better remembered when processed for meaning</a:t>
            </a:r>
          </a:p>
          <a:p>
            <a:r>
              <a:rPr lang="en-GB" dirty="0" smtClean="0"/>
              <a:t>Encoding specificity – materials better retrieved when the retrieval circumstances match the encoding</a:t>
            </a:r>
            <a:r>
              <a:rPr lang="en-GB" baseline="0" dirty="0" smtClean="0"/>
              <a:t> circumstances</a:t>
            </a:r>
          </a:p>
          <a:p>
            <a:r>
              <a:rPr lang="en-GB" baseline="0" dirty="0" smtClean="0"/>
              <a:t>Organization – Information that can be organized is better remembered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A883E1-E735-4FB0-A5F6-1CA08894E7B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065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Inductive reasoning</a:t>
            </a:r>
            <a:r>
              <a:rPr lang="en-GB" dirty="0" smtClean="0"/>
              <a:t>: is the ability to learn new concepts and the relationship</a:t>
            </a:r>
            <a:r>
              <a:rPr lang="en-GB" baseline="0" dirty="0" smtClean="0"/>
              <a:t> between new concepts.  Involves solving logical puzzles, and measures not only insight, but also planning abilities and foresight</a:t>
            </a:r>
          </a:p>
          <a:p>
            <a:r>
              <a:rPr lang="en-GB" b="1" baseline="0" dirty="0" smtClean="0"/>
              <a:t>Spatial orientation</a:t>
            </a:r>
            <a:r>
              <a:rPr lang="en-GB" baseline="0" dirty="0" smtClean="0"/>
              <a:t>: ability to imagine spatial configurations in two or three dimensions and to manipulate these configurations.  Also the ability to assess the relationship between different objects in the same space – map reading, flat pack furniture</a:t>
            </a:r>
          </a:p>
          <a:p>
            <a:r>
              <a:rPr lang="en-GB" b="1" dirty="0" smtClean="0"/>
              <a:t>Perceptual speed</a:t>
            </a:r>
            <a:r>
              <a:rPr lang="en-GB" dirty="0" smtClean="0"/>
              <a:t>: </a:t>
            </a:r>
          </a:p>
          <a:p>
            <a:r>
              <a:rPr lang="en-GB" b="1" dirty="0" smtClean="0"/>
              <a:t>Numeric ability</a:t>
            </a:r>
            <a:r>
              <a:rPr lang="en-GB" dirty="0" smtClean="0"/>
              <a:t>: relationships between numbers</a:t>
            </a:r>
          </a:p>
          <a:p>
            <a:r>
              <a:rPr lang="en-GB" b="1" dirty="0" smtClean="0"/>
              <a:t>Verbal ability</a:t>
            </a:r>
            <a:r>
              <a:rPr lang="en-GB" dirty="0" smtClean="0"/>
              <a:t>: understanding</a:t>
            </a:r>
            <a:r>
              <a:rPr lang="en-GB" baseline="0" dirty="0" smtClean="0"/>
              <a:t> of ideas expressed in words</a:t>
            </a:r>
          </a:p>
          <a:p>
            <a:r>
              <a:rPr lang="en-GB" b="1" baseline="0" dirty="0" smtClean="0"/>
              <a:t>Verbal memory</a:t>
            </a:r>
            <a:r>
              <a:rPr lang="en-GB" baseline="0" dirty="0" smtClean="0"/>
              <a:t>: encoding and retrieving verbal information (e.g. lists of words)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A883E1-E735-4FB0-A5F6-1CA08894E7B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3786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Much early research has focused on specific results of specific experiments</a:t>
            </a:r>
          </a:p>
          <a:p>
            <a:r>
              <a:rPr lang="en-GB" dirty="0" smtClean="0"/>
              <a:t>Since 1910s have looked for a more generalised framework – to identify a limited set of variables that are implicated in the majority of age-related differences in cognitive</a:t>
            </a:r>
            <a:r>
              <a:rPr lang="en-GB" baseline="0" dirty="0" smtClean="0"/>
              <a:t> abilities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A883E1-E735-4FB0-A5F6-1CA08894E7B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1013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EF01D-C54B-46A0-9916-207B122488CD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006A-1061-498F-A401-6D1B6662FAE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EF01D-C54B-46A0-9916-207B122488CD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006A-1061-498F-A401-6D1B6662FA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EF01D-C54B-46A0-9916-207B122488CD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006A-1061-498F-A401-6D1B6662FAE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EF01D-C54B-46A0-9916-207B122488CD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006A-1061-498F-A401-6D1B6662FA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EF01D-C54B-46A0-9916-207B122488CD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006A-1061-498F-A401-6D1B6662FAE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EF01D-C54B-46A0-9916-207B122488CD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006A-1061-498F-A401-6D1B6662FA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EF01D-C54B-46A0-9916-207B122488CD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006A-1061-498F-A401-6D1B6662FA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EF01D-C54B-46A0-9916-207B122488CD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006A-1061-498F-A401-6D1B6662FAE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EF01D-C54B-46A0-9916-207B122488CD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006A-1061-498F-A401-6D1B6662FA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EF01D-C54B-46A0-9916-207B122488CD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006A-1061-498F-A401-6D1B6662FA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EF01D-C54B-46A0-9916-207B122488CD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4006A-1061-498F-A401-6D1B6662FA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395EF01D-C54B-46A0-9916-207B122488CD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2384006A-1061-498F-A401-6D1B6662FAE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848600" cy="329208"/>
          </a:xfrm>
        </p:spPr>
        <p:txBody>
          <a:bodyPr/>
          <a:lstStyle/>
          <a:p>
            <a:pPr algn="ctr"/>
            <a:r>
              <a:rPr lang="en-GB" sz="1200" dirty="0" smtClean="0"/>
              <a:t>Developmental Psychology and Individual Differences                                                                     Dr Judith Marshall</a:t>
            </a:r>
            <a:endParaRPr lang="en-GB" sz="1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3501008"/>
            <a:ext cx="6400800" cy="175260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smtClean="0">
                <a:solidFill>
                  <a:srgbClr val="0070C0"/>
                </a:solidFill>
              </a:rPr>
              <a:t>Cognitive Processes and Ageing</a:t>
            </a:r>
            <a:endParaRPr lang="en-GB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697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This lecture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Age differences in cognitive processing</a:t>
            </a:r>
          </a:p>
          <a:p>
            <a:pPr lvl="1"/>
            <a:r>
              <a:rPr lang="en-GB" dirty="0" smtClean="0"/>
              <a:t>Speed of information-processing</a:t>
            </a:r>
          </a:p>
          <a:p>
            <a:pPr lvl="1"/>
            <a:r>
              <a:rPr lang="en-GB" dirty="0" smtClean="0"/>
              <a:t>Attention</a:t>
            </a:r>
          </a:p>
          <a:p>
            <a:pPr lvl="1"/>
            <a:r>
              <a:rPr lang="en-GB" dirty="0" smtClean="0"/>
              <a:t>Memory</a:t>
            </a:r>
          </a:p>
          <a:p>
            <a:pPr lvl="1"/>
            <a:r>
              <a:rPr lang="en-GB" dirty="0" smtClean="0"/>
              <a:t>Intelligence</a:t>
            </a:r>
          </a:p>
          <a:p>
            <a:pPr lvl="1"/>
            <a:endParaRPr lang="en-GB" dirty="0" smtClean="0"/>
          </a:p>
          <a:p>
            <a:pPr marL="182880" lvl="1"/>
            <a:r>
              <a:rPr lang="en-GB" sz="2000" dirty="0" smtClean="0"/>
              <a:t>Explanations for age differen</a:t>
            </a:r>
            <a:r>
              <a:rPr lang="en-GB" dirty="0"/>
              <a:t>ces in cognitive processing </a:t>
            </a:r>
          </a:p>
          <a:p>
            <a:pPr lvl="1"/>
            <a:r>
              <a:rPr lang="en-GB" sz="1800" dirty="0" smtClean="0"/>
              <a:t>Cognitive-psychological explanations</a:t>
            </a:r>
          </a:p>
          <a:p>
            <a:pPr lvl="1"/>
            <a:r>
              <a:rPr lang="en-GB" sz="1800" dirty="0" smtClean="0"/>
              <a:t>Biological explanations</a:t>
            </a:r>
          </a:p>
          <a:p>
            <a:pPr lvl="1"/>
            <a:endParaRPr lang="en-GB" sz="1800" dirty="0"/>
          </a:p>
          <a:p>
            <a:r>
              <a:rPr lang="en-GB" sz="2000" dirty="0" smtClean="0"/>
              <a:t>Assembled Cognition</a:t>
            </a:r>
          </a:p>
          <a:p>
            <a:endParaRPr lang="en-GB" sz="2000" dirty="0"/>
          </a:p>
          <a:p>
            <a:r>
              <a:rPr lang="en-GB" sz="2000" dirty="0" smtClean="0"/>
              <a:t>Coping with cognitive limitations</a:t>
            </a:r>
          </a:p>
        </p:txBody>
      </p:sp>
    </p:spTree>
    <p:extLst>
      <p:ext uri="{BB962C8B-B14F-4D97-AF65-F5344CB8AC3E}">
        <p14:creationId xmlns:p14="http://schemas.microsoft.com/office/powerpoint/2010/main" val="4232018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 Psychology of Ageing?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Childhood development – qualitative and quantitative</a:t>
            </a:r>
          </a:p>
          <a:p>
            <a:endParaRPr lang="en-GB" sz="2000" dirty="0" smtClean="0"/>
          </a:p>
          <a:p>
            <a:r>
              <a:rPr lang="en-GB" sz="2000" dirty="0" smtClean="0"/>
              <a:t>Adult development – generally quantitative</a:t>
            </a:r>
          </a:p>
          <a:p>
            <a:pPr lvl="1"/>
            <a:r>
              <a:rPr lang="en-GB" sz="1600" dirty="0" smtClean="0"/>
              <a:t>Adulthood is not marked by stability, but strange (qualitative) changes in personality or cognitive processing indicate pathology </a:t>
            </a:r>
          </a:p>
          <a:p>
            <a:endParaRPr lang="en-GB" sz="2000" dirty="0"/>
          </a:p>
          <a:p>
            <a:r>
              <a:rPr lang="en-GB" sz="2000" dirty="0" smtClean="0"/>
              <a:t>Cognitive abilities and age</a:t>
            </a:r>
          </a:p>
          <a:p>
            <a:pPr lvl="1"/>
            <a:r>
              <a:rPr lang="en-GB" sz="1600" dirty="0" smtClean="0"/>
              <a:t>Americans as a whole fear cancer the most</a:t>
            </a:r>
          </a:p>
          <a:p>
            <a:pPr lvl="1"/>
            <a:r>
              <a:rPr lang="en-GB" sz="1600" dirty="0" smtClean="0"/>
              <a:t>Americans over 55 fear Alzheimer’s Disease the most      </a:t>
            </a:r>
            <a:r>
              <a:rPr lang="en-GB" sz="1600" i="1" dirty="0" smtClean="0"/>
              <a:t>(</a:t>
            </a:r>
            <a:r>
              <a:rPr lang="en-GB" sz="1600" i="1" dirty="0" err="1" smtClean="0"/>
              <a:t>Metlife</a:t>
            </a:r>
            <a:r>
              <a:rPr lang="en-GB" sz="1600" i="1" dirty="0" smtClean="0"/>
              <a:t> Foundation, 2006)</a:t>
            </a:r>
          </a:p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Association between cognitive decline and ageing is encoded in language </a:t>
            </a:r>
          </a:p>
          <a:p>
            <a:pPr marL="274320" lvl="1" indent="0">
              <a:buNone/>
            </a:pPr>
            <a:r>
              <a:rPr lang="en-GB" sz="1600" dirty="0" smtClean="0"/>
              <a:t>   e.g. ‘senior moment’ – negative  (</a:t>
            </a:r>
            <a:r>
              <a:rPr lang="en-GB" sz="1600" i="1" dirty="0" smtClean="0"/>
              <a:t>impairment/incompetence, rather than wisdom</a:t>
            </a:r>
            <a:r>
              <a:rPr lang="en-GB" sz="1600" dirty="0" smtClean="0"/>
              <a:t>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88982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Age differences in cognitive performance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861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>
                <a:solidFill>
                  <a:srgbClr val="C00000"/>
                </a:solidFill>
              </a:rPr>
              <a:t>S</a:t>
            </a:r>
            <a:r>
              <a:rPr lang="en-GB" u="sng" dirty="0" smtClean="0">
                <a:solidFill>
                  <a:srgbClr val="C00000"/>
                </a:solidFill>
              </a:rPr>
              <a:t>peed </a:t>
            </a:r>
            <a:r>
              <a:rPr lang="en-GB" u="sng" dirty="0">
                <a:solidFill>
                  <a:srgbClr val="C00000"/>
                </a:solidFill>
              </a:rPr>
              <a:t>of information </a:t>
            </a:r>
            <a:r>
              <a:rPr lang="en-GB" u="sng" dirty="0" smtClean="0">
                <a:solidFill>
                  <a:srgbClr val="C00000"/>
                </a:solidFill>
              </a:rPr>
              <a:t>processing</a:t>
            </a:r>
          </a:p>
          <a:p>
            <a:endParaRPr lang="en-GB" sz="2200" b="1" dirty="0" smtClean="0">
              <a:solidFill>
                <a:srgbClr val="C00000"/>
              </a:solidFill>
            </a:endParaRPr>
          </a:p>
          <a:p>
            <a:pPr lvl="1"/>
            <a:r>
              <a:rPr lang="en-GB" sz="1900" dirty="0" smtClean="0"/>
              <a:t>Basic (perceptual speed) speed little overlap with higher-order cognitive tasks (memory/intelligence)</a:t>
            </a:r>
          </a:p>
          <a:p>
            <a:pPr lvl="1"/>
            <a:endParaRPr lang="en-GB" sz="1900" dirty="0" smtClean="0"/>
          </a:p>
          <a:p>
            <a:pPr lvl="1"/>
            <a:r>
              <a:rPr lang="en-GB" sz="1900" dirty="0" smtClean="0"/>
              <a:t>Usually measured using relatively simple response-time tasks – comparison with younger adults</a:t>
            </a:r>
          </a:p>
          <a:p>
            <a:pPr lvl="1"/>
            <a:endParaRPr lang="en-GB" sz="1900" dirty="0" smtClean="0"/>
          </a:p>
          <a:p>
            <a:pPr lvl="1"/>
            <a:r>
              <a:rPr lang="en-GB" sz="1900" dirty="0" smtClean="0"/>
              <a:t>Peak early in adulthood then decline        </a:t>
            </a:r>
            <a:r>
              <a:rPr lang="en-GB" sz="1700" i="1" dirty="0" smtClean="0"/>
              <a:t>(</a:t>
            </a:r>
            <a:r>
              <a:rPr lang="en-GB" sz="1700" i="1" dirty="0" err="1" smtClean="0"/>
              <a:t>Lindenberger</a:t>
            </a:r>
            <a:r>
              <a:rPr lang="en-GB" sz="1700" i="1" dirty="0" smtClean="0"/>
              <a:t> and </a:t>
            </a:r>
            <a:r>
              <a:rPr lang="en-GB" sz="1700" i="1" dirty="0" err="1" smtClean="0"/>
              <a:t>Baltes</a:t>
            </a:r>
            <a:r>
              <a:rPr lang="en-GB" sz="1700" i="1" dirty="0" smtClean="0"/>
              <a:t>, 1997)</a:t>
            </a:r>
          </a:p>
          <a:p>
            <a:pPr lvl="1"/>
            <a:endParaRPr lang="en-GB" sz="1700" dirty="0" smtClean="0"/>
          </a:p>
          <a:p>
            <a:pPr marL="617220" lvl="1" indent="-342900">
              <a:buFont typeface="+mj-lt"/>
              <a:buAutoNum type="arabicPeriod"/>
            </a:pPr>
            <a:endParaRPr lang="en-GB" sz="1700" dirty="0"/>
          </a:p>
          <a:p>
            <a:pPr marL="617220" lvl="1" indent="-342900">
              <a:buFont typeface="+mj-lt"/>
              <a:buAutoNum type="arabicPeriod"/>
            </a:pPr>
            <a:endParaRPr lang="en-GB" sz="1700" dirty="0"/>
          </a:p>
          <a:p>
            <a:pPr marL="0" indent="0">
              <a:buNone/>
            </a:pPr>
            <a:r>
              <a:rPr lang="en-GB" sz="1700" dirty="0" smtClean="0"/>
              <a:t>                                                                                       </a:t>
            </a:r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9926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548680"/>
            <a:ext cx="8579296" cy="6912768"/>
          </a:xfrm>
        </p:spPr>
        <p:txBody>
          <a:bodyPr>
            <a:normAutofit/>
          </a:bodyPr>
          <a:lstStyle/>
          <a:p>
            <a:pPr marL="274320" lvl="1" indent="0">
              <a:buNone/>
            </a:pPr>
            <a:r>
              <a:rPr lang="en-GB" sz="2400" u="sng" dirty="0">
                <a:solidFill>
                  <a:srgbClr val="C00000"/>
                </a:solidFill>
              </a:rPr>
              <a:t>Speed of information processing</a:t>
            </a:r>
          </a:p>
          <a:p>
            <a:pPr lvl="1"/>
            <a:endParaRPr lang="en-GB" sz="1400" dirty="0" smtClean="0">
              <a:solidFill>
                <a:srgbClr val="C00000"/>
              </a:solidFill>
            </a:endParaRPr>
          </a:p>
          <a:p>
            <a:pPr lvl="1"/>
            <a:r>
              <a:rPr lang="en-GB" sz="1800" i="1" dirty="0" err="1" smtClean="0"/>
              <a:t>Verhaeghen</a:t>
            </a:r>
            <a:r>
              <a:rPr lang="en-GB" sz="1800" i="1" dirty="0"/>
              <a:t>, </a:t>
            </a:r>
            <a:r>
              <a:rPr lang="en-GB" sz="1800" i="1" dirty="0" smtClean="0"/>
              <a:t>2006 - </a:t>
            </a:r>
            <a:r>
              <a:rPr lang="en-GB" sz="1900" dirty="0" smtClean="0"/>
              <a:t>Meta-analysis </a:t>
            </a:r>
            <a:r>
              <a:rPr lang="en-GB" sz="1900" dirty="0"/>
              <a:t>(92) studies) conclusions</a:t>
            </a:r>
            <a:r>
              <a:rPr lang="en-GB" sz="1900" dirty="0" smtClean="0"/>
              <a:t>:</a:t>
            </a:r>
          </a:p>
          <a:p>
            <a:pPr lvl="1"/>
            <a:endParaRPr lang="en-GB" sz="1400" dirty="0"/>
          </a:p>
          <a:p>
            <a:pPr marL="617220" lvl="1" indent="-342900">
              <a:buFont typeface="+mj-lt"/>
              <a:buAutoNum type="arabicPeriod"/>
            </a:pPr>
            <a:r>
              <a:rPr lang="en-GB" sz="1900" dirty="0"/>
              <a:t>older adults consistently slower than </a:t>
            </a:r>
            <a:r>
              <a:rPr lang="en-GB" sz="1900" dirty="0" smtClean="0"/>
              <a:t>younger</a:t>
            </a:r>
          </a:p>
          <a:p>
            <a:pPr marL="617220" lvl="1" indent="-342900">
              <a:buFont typeface="+mj-lt"/>
              <a:buAutoNum type="arabicPeriod"/>
            </a:pPr>
            <a:endParaRPr lang="en-GB" sz="1700" i="1" dirty="0"/>
          </a:p>
          <a:p>
            <a:pPr marL="617220" lvl="1" indent="-342900">
              <a:buFont typeface="+mj-lt"/>
              <a:buAutoNum type="arabicPeriod"/>
            </a:pPr>
            <a:r>
              <a:rPr lang="en-GB" sz="1900" dirty="0"/>
              <a:t>Age-related slowing not random, but </a:t>
            </a:r>
            <a:r>
              <a:rPr lang="en-GB" sz="1900" dirty="0" smtClean="0"/>
              <a:t>predictable, orderly </a:t>
            </a:r>
            <a:r>
              <a:rPr lang="en-GB" sz="1900" dirty="0"/>
              <a:t>pattern of results over different tasks</a:t>
            </a:r>
          </a:p>
          <a:p>
            <a:pPr lvl="3"/>
            <a:r>
              <a:rPr lang="en-GB" dirty="0"/>
              <a:t>Stats: 67% differences between mean performance of groups of older adults can be predicted from knowing the mean performance of corresponding younger group – regardless of nature of </a:t>
            </a:r>
            <a:r>
              <a:rPr lang="en-GB" dirty="0" smtClean="0"/>
              <a:t>task</a:t>
            </a:r>
          </a:p>
          <a:p>
            <a:pPr lvl="3"/>
            <a:endParaRPr lang="en-GB" dirty="0"/>
          </a:p>
          <a:p>
            <a:pPr marL="617220" lvl="1" indent="-342900">
              <a:buFont typeface="+mj-lt"/>
              <a:buAutoNum type="arabicPeriod"/>
            </a:pPr>
            <a:r>
              <a:rPr lang="en-GB" sz="1900" dirty="0"/>
              <a:t>Age-related slowing is proportional – e.g. average </a:t>
            </a:r>
            <a:r>
              <a:rPr lang="en-GB" sz="1900" dirty="0" smtClean="0"/>
              <a:t>70-year-old </a:t>
            </a:r>
            <a:r>
              <a:rPr lang="en-GB" sz="1900" dirty="0"/>
              <a:t>approx. 40% slower than average 20-year-old </a:t>
            </a:r>
            <a:r>
              <a:rPr lang="en-GB" sz="1900" dirty="0" smtClean="0"/>
              <a:t>         </a:t>
            </a:r>
            <a:r>
              <a:rPr lang="en-GB" sz="1600" i="1" dirty="0" smtClean="0"/>
              <a:t>(</a:t>
            </a:r>
            <a:r>
              <a:rPr lang="en-GB" sz="1600" i="1" dirty="0" err="1"/>
              <a:t>Charness</a:t>
            </a:r>
            <a:r>
              <a:rPr lang="en-GB" sz="1600" i="1" dirty="0"/>
              <a:t> and Bosman, 1995</a:t>
            </a:r>
            <a:r>
              <a:rPr lang="en-GB" sz="1600" i="1" dirty="0" smtClean="0"/>
              <a:t>)</a:t>
            </a:r>
          </a:p>
          <a:p>
            <a:pPr marL="617220" lvl="1" indent="-342900">
              <a:buFont typeface="+mj-lt"/>
              <a:buAutoNum type="arabicPeriod"/>
            </a:pPr>
            <a:endParaRPr lang="en-GB" sz="1600" i="1" dirty="0" smtClean="0"/>
          </a:p>
          <a:p>
            <a:pPr marL="617220" lvl="1" indent="-342900">
              <a:buFont typeface="+mj-lt"/>
              <a:buAutoNum type="arabicPeriod"/>
            </a:pPr>
            <a:r>
              <a:rPr lang="en-GB" sz="1800" dirty="0" smtClean="0"/>
              <a:t>Not all studies show same slowing factor -</a:t>
            </a:r>
            <a:r>
              <a:rPr lang="en-GB" sz="1600" dirty="0" smtClean="0"/>
              <a:t> partially due to differing methods</a:t>
            </a:r>
          </a:p>
          <a:p>
            <a:pPr marL="274320" lvl="1" indent="0">
              <a:buNone/>
            </a:pPr>
            <a:r>
              <a:rPr lang="en-GB" sz="1600" dirty="0" smtClean="0"/>
              <a:t>       </a:t>
            </a:r>
            <a:r>
              <a:rPr lang="en-GB" sz="1700" dirty="0" smtClean="0"/>
              <a:t>Also: two ‘slowing’ categories: </a:t>
            </a:r>
          </a:p>
          <a:p>
            <a:pPr marL="274320" lvl="1" indent="0">
              <a:buNone/>
            </a:pPr>
            <a:r>
              <a:rPr lang="en-GB" sz="1600" dirty="0" smtClean="0"/>
              <a:t>       </a:t>
            </a:r>
            <a:r>
              <a:rPr lang="en-GB" sz="1600" u="sng" dirty="0" smtClean="0"/>
              <a:t>Sensorimotor/verbal identifications </a:t>
            </a:r>
            <a:r>
              <a:rPr lang="en-GB" sz="1600" dirty="0" smtClean="0"/>
              <a:t>(reaction time/naming objects) = </a:t>
            </a:r>
            <a:r>
              <a:rPr lang="en-GB" sz="1600" u="sng" dirty="0" smtClean="0"/>
              <a:t>less slowing</a:t>
            </a:r>
          </a:p>
          <a:p>
            <a:pPr marL="274320" lvl="1" indent="0">
              <a:buNone/>
            </a:pPr>
            <a:r>
              <a:rPr lang="en-GB" sz="1600" dirty="0" smtClean="0"/>
              <a:t>       </a:t>
            </a:r>
            <a:r>
              <a:rPr lang="en-GB" sz="1600" u="sng" dirty="0" smtClean="0"/>
              <a:t>Spatial search processes </a:t>
            </a:r>
            <a:r>
              <a:rPr lang="en-GB" sz="1600" dirty="0" smtClean="0"/>
              <a:t>(locating item in crowded scene/ ‘virtual’ rotating or folding) </a:t>
            </a:r>
          </a:p>
          <a:p>
            <a:pPr marL="274320" lvl="1" indent="0">
              <a:buNone/>
            </a:pPr>
            <a:r>
              <a:rPr lang="en-GB" sz="1600" dirty="0"/>
              <a:t>	</a:t>
            </a:r>
            <a:r>
              <a:rPr lang="en-GB" sz="1600" dirty="0" smtClean="0"/>
              <a:t>					      = </a:t>
            </a:r>
            <a:r>
              <a:rPr lang="en-GB" sz="1600" u="sng" dirty="0" smtClean="0"/>
              <a:t>more severe slowing</a:t>
            </a:r>
          </a:p>
          <a:p>
            <a:pPr marL="274320" lvl="1" indent="0">
              <a:buNone/>
            </a:pPr>
            <a:r>
              <a:rPr lang="en-GB" sz="1600" dirty="0"/>
              <a:t>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362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507288" cy="61653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 smtClean="0">
                <a:solidFill>
                  <a:srgbClr val="C00000"/>
                </a:solidFill>
              </a:rPr>
              <a:t>Attention</a:t>
            </a:r>
          </a:p>
          <a:p>
            <a:pPr marL="0" indent="0">
              <a:buNone/>
            </a:pPr>
            <a:endParaRPr lang="en-GB" sz="1100" dirty="0"/>
          </a:p>
          <a:p>
            <a:r>
              <a:rPr lang="en-GB" sz="2000" dirty="0" smtClean="0"/>
              <a:t>Meta-analysis of research on ageing and selective and divided attention</a:t>
            </a:r>
          </a:p>
          <a:p>
            <a:pPr marL="0" indent="0" algn="r">
              <a:buNone/>
            </a:pPr>
            <a:r>
              <a:rPr lang="en-GB" sz="1600" i="1" dirty="0" smtClean="0"/>
              <a:t>(</a:t>
            </a:r>
            <a:r>
              <a:rPr lang="en-GB" sz="1600" i="1" dirty="0" err="1" smtClean="0"/>
              <a:t>Verhaeghen</a:t>
            </a:r>
            <a:r>
              <a:rPr lang="en-GB" sz="1600" i="1" dirty="0" smtClean="0"/>
              <a:t> and </a:t>
            </a:r>
            <a:r>
              <a:rPr lang="en-GB" sz="1600" i="1" dirty="0" err="1" smtClean="0"/>
              <a:t>Cerella</a:t>
            </a:r>
            <a:r>
              <a:rPr lang="en-GB" sz="1600" i="1" dirty="0" smtClean="0"/>
              <a:t>, 2002)</a:t>
            </a:r>
          </a:p>
          <a:p>
            <a:endParaRPr lang="en-GB" sz="1100" dirty="0"/>
          </a:p>
          <a:p>
            <a:r>
              <a:rPr lang="en-GB" sz="2000" u="sng" dirty="0" smtClean="0"/>
              <a:t>Selective attention</a:t>
            </a:r>
            <a:r>
              <a:rPr lang="en-GB" sz="2000" dirty="0" smtClean="0"/>
              <a:t>: focus on single aspect, exclusion of other stimuli</a:t>
            </a:r>
          </a:p>
          <a:p>
            <a:endParaRPr lang="en-GB" sz="2000" dirty="0" smtClean="0"/>
          </a:p>
          <a:p>
            <a:pPr lvl="1"/>
            <a:r>
              <a:rPr lang="en-GB" sz="1800" dirty="0" smtClean="0"/>
              <a:t>Requires effort</a:t>
            </a:r>
          </a:p>
          <a:p>
            <a:pPr lvl="1"/>
            <a:r>
              <a:rPr lang="en-GB" sz="1800" dirty="0" smtClean="0"/>
              <a:t>Test: Stroop task (name </a:t>
            </a:r>
            <a:r>
              <a:rPr lang="en-GB" sz="1800" u="sng" dirty="0" smtClean="0"/>
              <a:t>colour</a:t>
            </a:r>
            <a:r>
              <a:rPr lang="en-GB" sz="1800" dirty="0" smtClean="0"/>
              <a:t> of word) interference by automatic reading process</a:t>
            </a:r>
          </a:p>
          <a:p>
            <a:pPr lvl="2"/>
            <a:r>
              <a:rPr lang="en-GB" dirty="0" smtClean="0"/>
              <a:t>Older people slower/less accurate</a:t>
            </a:r>
          </a:p>
          <a:p>
            <a:pPr lvl="1"/>
            <a:endParaRPr lang="en-GB" sz="1600" dirty="0"/>
          </a:p>
          <a:p>
            <a:r>
              <a:rPr lang="en-GB" sz="2000" u="sng" dirty="0" smtClean="0"/>
              <a:t>Divided attention</a:t>
            </a:r>
            <a:r>
              <a:rPr lang="en-GB" sz="2000" dirty="0" smtClean="0"/>
              <a:t>: Spreading attention over number of aspects</a:t>
            </a:r>
          </a:p>
          <a:p>
            <a:endParaRPr lang="en-GB" sz="2000" dirty="0" smtClean="0"/>
          </a:p>
          <a:p>
            <a:pPr lvl="1"/>
            <a:r>
              <a:rPr lang="en-GB" sz="1800" dirty="0"/>
              <a:t>e</a:t>
            </a:r>
            <a:r>
              <a:rPr lang="en-GB" sz="1800" dirty="0" smtClean="0"/>
              <a:t>.g. mobile phone/driving – loss of peripheral vision 400% increase in risk of accident </a:t>
            </a:r>
          </a:p>
          <a:p>
            <a:pPr lvl="1"/>
            <a:r>
              <a:rPr lang="en-GB" sz="1800" dirty="0" smtClean="0"/>
              <a:t>Test: Dual task test (e.g. </a:t>
            </a:r>
            <a:r>
              <a:rPr lang="en-GB" sz="1800" dirty="0"/>
              <a:t>tracking a </a:t>
            </a:r>
            <a:r>
              <a:rPr lang="en-GB" sz="1800" dirty="0" smtClean="0"/>
              <a:t>route / learning </a:t>
            </a:r>
            <a:r>
              <a:rPr lang="en-GB" sz="1800" dirty="0"/>
              <a:t>words – missteps when hear new </a:t>
            </a:r>
            <a:r>
              <a:rPr lang="en-GB" sz="1800" dirty="0" smtClean="0"/>
              <a:t>word)</a:t>
            </a:r>
            <a:endParaRPr lang="en-GB" sz="1800" dirty="0"/>
          </a:p>
          <a:p>
            <a:pPr lvl="2"/>
            <a:r>
              <a:rPr lang="en-GB" dirty="0" smtClean="0"/>
              <a:t>Older people slower</a:t>
            </a:r>
          </a:p>
          <a:p>
            <a:endParaRPr lang="en-GB" dirty="0" smtClean="0"/>
          </a:p>
          <a:p>
            <a:pPr lvl="1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603086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507288" cy="5712296"/>
          </a:xfrm>
        </p:spPr>
        <p:txBody>
          <a:bodyPr>
            <a:normAutofit/>
          </a:bodyPr>
          <a:lstStyle/>
          <a:p>
            <a:r>
              <a:rPr lang="en-GB" sz="2000" u="sng" dirty="0"/>
              <a:t>Divided attention</a:t>
            </a:r>
            <a:r>
              <a:rPr lang="en-GB" sz="2000" dirty="0"/>
              <a:t>: Attention shifts (switching between tasks</a:t>
            </a:r>
            <a:r>
              <a:rPr lang="en-GB" sz="2200" dirty="0" smtClean="0"/>
              <a:t>)</a:t>
            </a:r>
          </a:p>
          <a:p>
            <a:endParaRPr lang="en-GB" sz="2200" dirty="0"/>
          </a:p>
          <a:p>
            <a:pPr lvl="1"/>
            <a:r>
              <a:rPr lang="en-GB" sz="1800" dirty="0"/>
              <a:t>e.g. a day at the office</a:t>
            </a:r>
          </a:p>
          <a:p>
            <a:pPr lvl="1"/>
            <a:r>
              <a:rPr lang="en-GB" sz="1800" dirty="0"/>
              <a:t>Test: respond to Green digits –odd or even / Red digits – larger or smaller</a:t>
            </a:r>
          </a:p>
          <a:p>
            <a:endParaRPr lang="en-GB" sz="2000" b="1" dirty="0" smtClean="0"/>
          </a:p>
          <a:p>
            <a:endParaRPr lang="en-GB" sz="2000" b="1" dirty="0"/>
          </a:p>
          <a:p>
            <a:r>
              <a:rPr lang="en-GB" sz="2000" u="sng" dirty="0" smtClean="0"/>
              <a:t>Size of the attentional field </a:t>
            </a:r>
            <a:r>
              <a:rPr lang="en-GB" sz="2000" dirty="0" smtClean="0"/>
              <a:t>:</a:t>
            </a:r>
            <a:endParaRPr lang="en-GB" sz="2000" u="sng" dirty="0" smtClean="0"/>
          </a:p>
          <a:p>
            <a:pPr marL="0" indent="0">
              <a:buNone/>
            </a:pPr>
            <a:r>
              <a:rPr lang="en-GB" sz="2000" b="1" dirty="0" smtClean="0"/>
              <a:t>    </a:t>
            </a:r>
            <a:r>
              <a:rPr lang="en-GB" sz="1800" dirty="0"/>
              <a:t>N</a:t>
            </a:r>
            <a:r>
              <a:rPr lang="en-GB" sz="1800" dirty="0" smtClean="0"/>
              <a:t>umber of objects or size of the virtual space that people can attend to</a:t>
            </a:r>
          </a:p>
          <a:p>
            <a:pPr marL="0" indent="0">
              <a:buNone/>
            </a:pPr>
            <a:endParaRPr lang="en-GB" sz="1800" dirty="0" smtClean="0"/>
          </a:p>
          <a:p>
            <a:pPr lvl="1"/>
            <a:r>
              <a:rPr lang="en-GB" sz="1800" dirty="0" smtClean="0"/>
              <a:t>Test: visual search tasks e.g. find letter F among many letters E</a:t>
            </a:r>
          </a:p>
          <a:p>
            <a:pPr lvl="1"/>
            <a:r>
              <a:rPr lang="en-GB" sz="1800" dirty="0" smtClean="0"/>
              <a:t>Age difference grows as the number of distractor letters increase </a:t>
            </a:r>
          </a:p>
          <a:p>
            <a:pPr lvl="2"/>
            <a:r>
              <a:rPr lang="en-GB" dirty="0" smtClean="0"/>
              <a:t>Attentional field shrinks with ageing</a:t>
            </a:r>
          </a:p>
          <a:p>
            <a:pPr lvl="2"/>
            <a:endParaRPr lang="en-GB" dirty="0" smtClean="0"/>
          </a:p>
          <a:p>
            <a:pPr lvl="1"/>
            <a:r>
              <a:rPr lang="en-GB" sz="1800" dirty="0" smtClean="0"/>
              <a:t>‘Useful Field of View’ test (Ball et al, 1993) – best predictor of future driving accidents</a:t>
            </a:r>
          </a:p>
          <a:p>
            <a:pPr lvl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92727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435280" cy="58563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u="sng" dirty="0" smtClean="0">
                <a:solidFill>
                  <a:srgbClr val="C00000"/>
                </a:solidFill>
              </a:rPr>
              <a:t>Memory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2000" b="1" u="sng" dirty="0" smtClean="0"/>
              <a:t>Working memory</a:t>
            </a:r>
          </a:p>
          <a:p>
            <a:pPr marL="0" indent="0">
              <a:buNone/>
            </a:pPr>
            <a:endParaRPr lang="en-GB" sz="2000" b="1" u="sng" dirty="0" smtClean="0"/>
          </a:p>
          <a:p>
            <a:pPr lvl="1"/>
            <a:r>
              <a:rPr lang="en-GB" sz="1800" dirty="0" smtClean="0"/>
              <a:t>Test: digit span</a:t>
            </a:r>
          </a:p>
          <a:p>
            <a:pPr lvl="1"/>
            <a:r>
              <a:rPr lang="en-GB" sz="1800" dirty="0" smtClean="0"/>
              <a:t>Meta-analysis (123 studies) (Bopp and </a:t>
            </a:r>
            <a:r>
              <a:rPr lang="en-GB" sz="1800" dirty="0" err="1" smtClean="0"/>
              <a:t>Verhaeghen</a:t>
            </a:r>
            <a:r>
              <a:rPr lang="en-GB" sz="1800" dirty="0" smtClean="0"/>
              <a:t>, 2005): </a:t>
            </a:r>
          </a:p>
          <a:p>
            <a:pPr lvl="2"/>
            <a:r>
              <a:rPr lang="en-GB" dirty="0" smtClean="0"/>
              <a:t>Older adults approx. 7.1 digits/younger adults approx. 7.6</a:t>
            </a:r>
          </a:p>
          <a:p>
            <a:pPr lvl="2"/>
            <a:r>
              <a:rPr lang="en-GB" dirty="0" smtClean="0"/>
              <a:t>Small, but significant result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Dynamic working memory</a:t>
            </a:r>
          </a:p>
          <a:p>
            <a:pPr lvl="2"/>
            <a:r>
              <a:rPr lang="en-GB" dirty="0" smtClean="0"/>
              <a:t>Test: span test interspersed with simple tasks (e.g. verify a maths statement e.g. 2 + 2 = 5?)</a:t>
            </a:r>
          </a:p>
          <a:p>
            <a:pPr lvl="2"/>
            <a:r>
              <a:rPr lang="en-GB" dirty="0" smtClean="0"/>
              <a:t>Older adults hold approx. 3 items/younger adults approx. 4 items</a:t>
            </a:r>
          </a:p>
          <a:p>
            <a:pPr lvl="2"/>
            <a:endParaRPr lang="en-GB" dirty="0"/>
          </a:p>
          <a:p>
            <a:pPr lvl="1"/>
            <a:r>
              <a:rPr lang="en-GB" dirty="0" smtClean="0"/>
              <a:t>Age differences in working memory – implications for entire cognitive system e.g</a:t>
            </a:r>
            <a:r>
              <a:rPr lang="en-GB" dirty="0"/>
              <a:t>. </a:t>
            </a:r>
            <a:endParaRPr lang="en-GB" dirty="0" smtClean="0"/>
          </a:p>
          <a:p>
            <a:pPr lvl="2"/>
            <a:r>
              <a:rPr lang="en-GB" dirty="0"/>
              <a:t>I</a:t>
            </a:r>
            <a:r>
              <a:rPr lang="en-GB" dirty="0" smtClean="0"/>
              <a:t>ntelligence (Engle, Kane and </a:t>
            </a:r>
            <a:r>
              <a:rPr lang="en-GB" dirty="0" err="1" smtClean="0"/>
              <a:t>Tuholski</a:t>
            </a:r>
            <a:r>
              <a:rPr lang="en-GB" dirty="0" smtClean="0"/>
              <a:t>, 1999)</a:t>
            </a:r>
          </a:p>
          <a:p>
            <a:pPr lvl="2"/>
            <a:r>
              <a:rPr lang="en-GB" dirty="0" smtClean="0"/>
              <a:t>Language abilities (Kemper, Herman and </a:t>
            </a:r>
            <a:r>
              <a:rPr lang="en-GB" dirty="0" err="1" smtClean="0"/>
              <a:t>Lui</a:t>
            </a:r>
            <a:r>
              <a:rPr lang="en-GB" dirty="0" smtClean="0"/>
              <a:t>, 2004)</a:t>
            </a:r>
          </a:p>
          <a:p>
            <a:pPr lvl="2"/>
            <a:endParaRPr lang="en-GB" dirty="0" smtClean="0"/>
          </a:p>
          <a:p>
            <a:pPr lvl="1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623414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764704"/>
            <a:ext cx="8496944" cy="57122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u="sng" dirty="0" smtClean="0"/>
              <a:t>Long-term memory</a:t>
            </a:r>
          </a:p>
          <a:p>
            <a:endParaRPr lang="en-GB" sz="2000" dirty="0" smtClean="0"/>
          </a:p>
          <a:p>
            <a:pPr lvl="1"/>
            <a:r>
              <a:rPr lang="en-GB" dirty="0"/>
              <a:t>Explicit memory: conscious, deliberate </a:t>
            </a:r>
            <a:r>
              <a:rPr lang="en-GB" dirty="0" smtClean="0"/>
              <a:t>use</a:t>
            </a:r>
          </a:p>
          <a:p>
            <a:pPr lvl="1"/>
            <a:endParaRPr lang="en-GB" sz="1800" dirty="0"/>
          </a:p>
          <a:p>
            <a:pPr lvl="2"/>
            <a:r>
              <a:rPr lang="en-GB" dirty="0"/>
              <a:t>Hippocampus i</a:t>
            </a:r>
            <a:r>
              <a:rPr lang="en-GB" dirty="0" smtClean="0"/>
              <a:t>mplicated in formation of permanent traces in explicit memory</a:t>
            </a:r>
          </a:p>
          <a:p>
            <a:pPr lvl="2"/>
            <a:r>
              <a:rPr lang="en-GB" dirty="0" smtClean="0"/>
              <a:t>Memory codes transferred during sleep, but retains indicator</a:t>
            </a:r>
          </a:p>
          <a:p>
            <a:pPr lvl="2"/>
            <a:endParaRPr lang="en-GB" dirty="0" smtClean="0"/>
          </a:p>
          <a:p>
            <a:pPr lvl="2"/>
            <a:r>
              <a:rPr lang="en-GB" dirty="0" smtClean="0"/>
              <a:t>Hippocampus damage during normal ageing (more so with dementia) </a:t>
            </a:r>
          </a:p>
          <a:p>
            <a:pPr marL="548640" lvl="2" indent="0">
              <a:buNone/>
            </a:pPr>
            <a:r>
              <a:rPr lang="en-GB" dirty="0"/>
              <a:t>	T</a:t>
            </a:r>
            <a:r>
              <a:rPr lang="en-GB" dirty="0" smtClean="0"/>
              <a:t>wo forms of defect:</a:t>
            </a:r>
          </a:p>
          <a:p>
            <a:pPr marL="1348740" lvl="4" indent="-342900">
              <a:buFont typeface="+mj-lt"/>
              <a:buAutoNum type="arabicPeriod"/>
            </a:pPr>
            <a:r>
              <a:rPr lang="en-GB" sz="1600" dirty="0" smtClean="0"/>
              <a:t>New traces less precise</a:t>
            </a:r>
          </a:p>
          <a:p>
            <a:pPr marL="1348740" lvl="4" indent="-342900">
              <a:buFont typeface="+mj-lt"/>
              <a:buAutoNum type="arabicPeriod"/>
            </a:pPr>
            <a:r>
              <a:rPr lang="en-GB" sz="1600" dirty="0" smtClean="0"/>
              <a:t>Retrieval less accurate (or fails)</a:t>
            </a:r>
          </a:p>
          <a:p>
            <a:pPr lvl="2"/>
            <a:endParaRPr lang="en-GB" sz="1600" dirty="0" smtClean="0"/>
          </a:p>
          <a:p>
            <a:pPr lvl="2"/>
            <a:r>
              <a:rPr lang="en-GB" dirty="0" smtClean="0"/>
              <a:t>More recent, less activated memories affected first</a:t>
            </a:r>
          </a:p>
          <a:p>
            <a:pPr lvl="2"/>
            <a:endParaRPr lang="en-GB" dirty="0"/>
          </a:p>
          <a:p>
            <a:pPr lvl="2"/>
            <a:r>
              <a:rPr lang="en-GB" dirty="0" smtClean="0"/>
              <a:t>Seen in Alzheimer’s patients </a:t>
            </a:r>
          </a:p>
          <a:p>
            <a:pPr marL="1348740" lvl="4" indent="-342900">
              <a:buFont typeface="+mj-lt"/>
              <a:buAutoNum type="arabicPeriod"/>
            </a:pPr>
            <a:r>
              <a:rPr lang="en-GB" sz="1600" dirty="0"/>
              <a:t>New traces less </a:t>
            </a:r>
            <a:r>
              <a:rPr lang="en-GB" sz="1600" dirty="0" smtClean="0"/>
              <a:t>precise:  did not encode moving </a:t>
            </a:r>
            <a:r>
              <a:rPr lang="en-GB" sz="1600" dirty="0"/>
              <a:t>to care </a:t>
            </a:r>
            <a:r>
              <a:rPr lang="en-GB" sz="1600" dirty="0" smtClean="0"/>
              <a:t>home (confusion)</a:t>
            </a:r>
            <a:endParaRPr lang="en-GB" sz="1600" dirty="0"/>
          </a:p>
          <a:p>
            <a:pPr marL="1348740" lvl="4" indent="-342900">
              <a:buFont typeface="+mj-lt"/>
              <a:buAutoNum type="arabicPeriod"/>
            </a:pPr>
            <a:r>
              <a:rPr lang="en-GB" sz="1600" dirty="0"/>
              <a:t>Retrieval less </a:t>
            </a:r>
            <a:r>
              <a:rPr lang="en-GB" sz="1600" dirty="0" smtClean="0"/>
              <a:t>accurate/fails): activation of redundant routine (e.g. dressing for work)</a:t>
            </a:r>
            <a:endParaRPr lang="en-GB" sz="1600" dirty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82046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640288"/>
          </a:xfrm>
        </p:spPr>
        <p:txBody>
          <a:bodyPr/>
          <a:lstStyle/>
          <a:p>
            <a:pPr marL="182880" lvl="1"/>
            <a:r>
              <a:rPr lang="en-GB" dirty="0"/>
              <a:t>Implicit memory: Tasks and processes that rely on memory – unconscious </a:t>
            </a:r>
            <a:r>
              <a:rPr lang="en-GB" dirty="0" smtClean="0"/>
              <a:t>use  </a:t>
            </a:r>
          </a:p>
          <a:p>
            <a:pPr marL="182880" lvl="1"/>
            <a:endParaRPr lang="en-GB" sz="1800" dirty="0" smtClean="0"/>
          </a:p>
          <a:p>
            <a:pPr marL="274320" lvl="2" indent="0">
              <a:buNone/>
            </a:pPr>
            <a:r>
              <a:rPr lang="en-GB" sz="1600" dirty="0"/>
              <a:t> </a:t>
            </a:r>
            <a:r>
              <a:rPr lang="en-GB" sz="1600" dirty="0" smtClean="0"/>
              <a:t>  </a:t>
            </a:r>
            <a:r>
              <a:rPr lang="en-GB" dirty="0" smtClean="0"/>
              <a:t>e.g. </a:t>
            </a:r>
          </a:p>
          <a:p>
            <a:pPr marL="731520" lvl="3"/>
            <a:r>
              <a:rPr lang="en-GB" sz="1800" dirty="0" smtClean="0"/>
              <a:t>motor learning</a:t>
            </a:r>
          </a:p>
          <a:p>
            <a:pPr marL="731520" lvl="3"/>
            <a:r>
              <a:rPr lang="en-GB" sz="1800" dirty="0" smtClean="0"/>
              <a:t>recognition of the familiar</a:t>
            </a:r>
          </a:p>
          <a:p>
            <a:pPr marL="731520" lvl="3"/>
            <a:r>
              <a:rPr lang="en-GB" sz="1800" dirty="0" smtClean="0"/>
              <a:t>priming (cues to expectation)</a:t>
            </a:r>
            <a:endParaRPr lang="en-GB" sz="1800" dirty="0"/>
          </a:p>
          <a:p>
            <a:pPr lvl="2"/>
            <a:r>
              <a:rPr lang="en-GB" dirty="0"/>
              <a:t>s</a:t>
            </a:r>
            <a:r>
              <a:rPr lang="en-GB" dirty="0" smtClean="0"/>
              <a:t>emantic understanding of words with multiple meanings</a:t>
            </a:r>
          </a:p>
          <a:p>
            <a:pPr lvl="1"/>
            <a:endParaRPr lang="en-GB" sz="1800" dirty="0" smtClean="0"/>
          </a:p>
          <a:p>
            <a:pPr lvl="1"/>
            <a:r>
              <a:rPr lang="en-GB" sz="1800" dirty="0" smtClean="0"/>
              <a:t>Bypasses the hippocampus – often remains intact – even in dementias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838695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507288" cy="5640288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/>
              <a:t>Episodic memory: </a:t>
            </a:r>
          </a:p>
          <a:p>
            <a:pPr lvl="1"/>
            <a:r>
              <a:rPr lang="en-GB" dirty="0" smtClean="0"/>
              <a:t>Large decline in due to cognitive ageing </a:t>
            </a:r>
          </a:p>
          <a:p>
            <a:pPr lvl="2"/>
            <a:r>
              <a:rPr lang="en-GB" dirty="0" smtClean="0"/>
              <a:t>Difference between average 70-yr-old and average 20-yr-old – 1.25 SDs</a:t>
            </a:r>
          </a:p>
          <a:p>
            <a:pPr marL="548640" lvl="2" indent="0">
              <a:buNone/>
            </a:pPr>
            <a:r>
              <a:rPr lang="en-GB" sz="1600" i="1" dirty="0"/>
              <a:t> </a:t>
            </a:r>
            <a:r>
              <a:rPr lang="en-GB" sz="1600" i="1" dirty="0" smtClean="0"/>
              <a:t>                                                                                                           (Park et al, 2002)</a:t>
            </a:r>
          </a:p>
          <a:p>
            <a:pPr lvl="2"/>
            <a:r>
              <a:rPr lang="en-GB" dirty="0" smtClean="0"/>
              <a:t>Quantitative decrease – applies across the board</a:t>
            </a:r>
          </a:p>
          <a:p>
            <a:pPr lvl="3"/>
            <a:r>
              <a:rPr lang="en-GB" sz="1800" dirty="0" smtClean="0"/>
              <a:t>Depth of processing</a:t>
            </a:r>
          </a:p>
          <a:p>
            <a:pPr lvl="3"/>
            <a:r>
              <a:rPr lang="en-GB" sz="1800" dirty="0" smtClean="0"/>
              <a:t>Encoding specificity</a:t>
            </a:r>
          </a:p>
          <a:p>
            <a:pPr lvl="3"/>
            <a:r>
              <a:rPr lang="en-GB" sz="1800" dirty="0" smtClean="0"/>
              <a:t>Organization</a:t>
            </a:r>
          </a:p>
          <a:p>
            <a:endParaRPr lang="en-GB" sz="2000" dirty="0"/>
          </a:p>
          <a:p>
            <a:endParaRPr lang="en-GB" sz="2000" dirty="0" smtClean="0"/>
          </a:p>
          <a:p>
            <a:r>
              <a:rPr lang="en-GB" sz="2000" dirty="0" smtClean="0"/>
              <a:t>Semantic </a:t>
            </a:r>
            <a:r>
              <a:rPr lang="en-GB" sz="2000" dirty="0"/>
              <a:t>memory </a:t>
            </a:r>
            <a:endParaRPr lang="en-GB" sz="2000" dirty="0" smtClean="0"/>
          </a:p>
          <a:p>
            <a:pPr lvl="1"/>
            <a:r>
              <a:rPr lang="en-GB" dirty="0" smtClean="0"/>
              <a:t>No age differences</a:t>
            </a:r>
          </a:p>
          <a:p>
            <a:pPr lvl="2"/>
            <a:r>
              <a:rPr lang="en-GB" dirty="0"/>
              <a:t>V</a:t>
            </a:r>
            <a:r>
              <a:rPr lang="en-GB" dirty="0" smtClean="0"/>
              <a:t>ocabulary tests – older outperform younger adults by approx. 0.8 SD</a:t>
            </a:r>
          </a:p>
          <a:p>
            <a:pPr marL="548640" lvl="2" indent="0" algn="r">
              <a:buNone/>
            </a:pPr>
            <a:r>
              <a:rPr lang="en-GB" sz="1600" i="1" dirty="0" smtClean="0"/>
              <a:t>(</a:t>
            </a:r>
            <a:r>
              <a:rPr lang="en-GB" sz="1600" i="1" dirty="0" err="1" smtClean="0"/>
              <a:t>Verhaeghen</a:t>
            </a:r>
            <a:r>
              <a:rPr lang="en-GB" sz="1600" i="1" dirty="0" smtClean="0"/>
              <a:t>, 2003)</a:t>
            </a:r>
          </a:p>
          <a:p>
            <a:pPr lvl="2"/>
            <a:r>
              <a:rPr lang="en-GB" dirty="0" smtClean="0"/>
              <a:t>Decreases after age 90     </a:t>
            </a:r>
            <a:r>
              <a:rPr lang="en-GB" sz="1600" i="1" dirty="0" smtClean="0"/>
              <a:t>(Singer et al, 2003)</a:t>
            </a:r>
          </a:p>
          <a:p>
            <a:pPr lvl="1"/>
            <a:endParaRPr lang="en-GB" dirty="0" smtClean="0"/>
          </a:p>
          <a:p>
            <a:pPr lvl="2"/>
            <a:r>
              <a:rPr lang="en-GB" dirty="0" smtClean="0"/>
              <a:t>Semantic information distributed across cortex </a:t>
            </a:r>
            <a:r>
              <a:rPr lang="en-GB" sz="1600" i="1" dirty="0" smtClean="0"/>
              <a:t>(</a:t>
            </a:r>
            <a:r>
              <a:rPr lang="en-GB" sz="1600" i="1" dirty="0" err="1" smtClean="0"/>
              <a:t>Eichbaum</a:t>
            </a:r>
            <a:r>
              <a:rPr lang="en-GB" sz="1600" i="1" dirty="0" smtClean="0"/>
              <a:t>, 2003)</a:t>
            </a:r>
            <a:endParaRPr lang="en-GB" sz="1600" i="1" dirty="0"/>
          </a:p>
          <a:p>
            <a:pPr lvl="3"/>
            <a:r>
              <a:rPr lang="en-GB" dirty="0" smtClean="0"/>
              <a:t>Less vulnerable to changes than memory relying on specific brain structures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8215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32648"/>
          </a:xfrm>
        </p:spPr>
        <p:txBody>
          <a:bodyPr/>
          <a:lstStyle/>
          <a:p>
            <a:r>
              <a:rPr lang="en-GB" sz="2000" u="sng" dirty="0" smtClean="0"/>
              <a:t>Retrieval</a:t>
            </a:r>
            <a:r>
              <a:rPr lang="en-GB" sz="2000" dirty="0" smtClean="0"/>
              <a:t>:</a:t>
            </a:r>
          </a:p>
          <a:p>
            <a:pPr lvl="1"/>
            <a:r>
              <a:rPr lang="en-GB" dirty="0" smtClean="0"/>
              <a:t>Retrieval </a:t>
            </a:r>
            <a:r>
              <a:rPr lang="en-GB" dirty="0"/>
              <a:t>– diary of ‘tip of the tongue’ states </a:t>
            </a:r>
          </a:p>
          <a:p>
            <a:pPr lvl="2"/>
            <a:r>
              <a:rPr lang="en-GB" dirty="0" smtClean="0"/>
              <a:t>Older adults more than younger (Older 6.6 / Younger: 5.2) </a:t>
            </a:r>
          </a:p>
          <a:p>
            <a:pPr marL="548640" lvl="2" indent="0">
              <a:buNone/>
            </a:pPr>
            <a:r>
              <a:rPr lang="en-GB" dirty="0"/>
              <a:t>	</a:t>
            </a:r>
            <a:r>
              <a:rPr lang="en-GB" dirty="0" smtClean="0"/>
              <a:t>			– approx. 0.5 SD  </a:t>
            </a:r>
            <a:r>
              <a:rPr lang="en-GB" sz="1600" i="1" dirty="0" smtClean="0"/>
              <a:t>(Heine et al, 1999)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sz="2000" u="sng" dirty="0"/>
              <a:t>Prospective memory</a:t>
            </a:r>
            <a:r>
              <a:rPr lang="en-GB" sz="2000" dirty="0"/>
              <a:t>: memory for intentions e.g. appointments, tasks</a:t>
            </a:r>
          </a:p>
          <a:p>
            <a:pPr lvl="1"/>
            <a:r>
              <a:rPr lang="en-GB" sz="1800" dirty="0"/>
              <a:t>Test: tasks to do at some point in the future</a:t>
            </a:r>
          </a:p>
          <a:p>
            <a:endParaRPr lang="en-GB" sz="2200" dirty="0"/>
          </a:p>
          <a:p>
            <a:pPr lvl="1"/>
            <a:r>
              <a:rPr lang="en-GB" sz="1800" dirty="0"/>
              <a:t>Older adults better than younger  in naturalistic settings (e.g. phone a number, mail cards at a specific time) - approx. 1 SD   </a:t>
            </a:r>
          </a:p>
          <a:p>
            <a:pPr marL="274320" lvl="1" indent="0" algn="r">
              <a:buNone/>
            </a:pPr>
            <a:r>
              <a:rPr lang="en-GB" sz="1800" dirty="0"/>
              <a:t>             </a:t>
            </a:r>
            <a:r>
              <a:rPr lang="en-GB" sz="1600" i="1" dirty="0"/>
              <a:t>(Henry et al, 2004)</a:t>
            </a:r>
          </a:p>
          <a:p>
            <a:pPr lvl="2"/>
            <a:r>
              <a:rPr lang="en-GB" dirty="0"/>
              <a:t>Improved use of strategies?</a:t>
            </a:r>
          </a:p>
          <a:p>
            <a:pPr lvl="2"/>
            <a:endParaRPr lang="en-GB" sz="1600" dirty="0"/>
          </a:p>
          <a:p>
            <a:pPr lvl="1"/>
            <a:r>
              <a:rPr lang="en-GB" sz="1800" dirty="0"/>
              <a:t>Older adults do worse than younger in lab settings (e.g. engaged in one task, but have to turn a dial every two minutes) – approx. 0.75 SD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44166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1206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u="sng" dirty="0" smtClean="0">
                <a:solidFill>
                  <a:srgbClr val="C00000"/>
                </a:solidFill>
              </a:rPr>
              <a:t>Intelligence</a:t>
            </a:r>
          </a:p>
          <a:p>
            <a:pPr marL="0" indent="0">
              <a:buNone/>
            </a:pPr>
            <a:endParaRPr lang="en-GB" b="1" u="sng" dirty="0">
              <a:solidFill>
                <a:srgbClr val="C00000"/>
              </a:solidFill>
            </a:endParaRPr>
          </a:p>
          <a:p>
            <a:r>
              <a:rPr lang="en-GB" sz="2000" dirty="0" smtClean="0"/>
              <a:t>Early studies </a:t>
            </a:r>
            <a:r>
              <a:rPr lang="en-GB" sz="2000" dirty="0"/>
              <a:t>(</a:t>
            </a:r>
            <a:r>
              <a:rPr lang="en-GB" sz="2000" dirty="0" smtClean="0"/>
              <a:t>circa 1930s) cross-sectional:  differences could be due to cohort effects (generational differences) – different starting points </a:t>
            </a:r>
          </a:p>
          <a:p>
            <a:pPr lvl="1"/>
            <a:r>
              <a:rPr lang="en-GB" sz="1800" dirty="0" smtClean="0"/>
              <a:t>e.g. schooling, environmental experiences</a:t>
            </a:r>
          </a:p>
          <a:p>
            <a:endParaRPr lang="en-GB" sz="2000" dirty="0"/>
          </a:p>
          <a:p>
            <a:r>
              <a:rPr lang="en-GB" sz="2000" dirty="0" smtClean="0"/>
              <a:t>Longitudinal research: test/re-test effects can occur, selective </a:t>
            </a:r>
            <a:r>
              <a:rPr lang="en-GB" sz="2000" dirty="0"/>
              <a:t>a</a:t>
            </a:r>
            <a:r>
              <a:rPr lang="en-GB" sz="2000" dirty="0" smtClean="0"/>
              <a:t>ttrition</a:t>
            </a:r>
          </a:p>
          <a:p>
            <a:pPr lvl="1"/>
            <a:r>
              <a:rPr lang="en-GB" sz="1800" dirty="0"/>
              <a:t>e</a:t>
            </a:r>
            <a:r>
              <a:rPr lang="en-GB" sz="1800" dirty="0" smtClean="0"/>
              <a:t>.g. if mainly high scorers return, differences may be underestimated</a:t>
            </a:r>
          </a:p>
          <a:p>
            <a:endParaRPr lang="en-GB" sz="2200" dirty="0"/>
          </a:p>
          <a:p>
            <a:r>
              <a:rPr lang="en-GB" sz="2000" dirty="0" err="1" smtClean="0"/>
              <a:t>Schaie</a:t>
            </a:r>
            <a:r>
              <a:rPr lang="en-GB" sz="2000" dirty="0" smtClean="0"/>
              <a:t> (2005) Seattle Longitudinal Study</a:t>
            </a:r>
          </a:p>
          <a:p>
            <a:pPr marL="0" indent="0">
              <a:buNone/>
            </a:pPr>
            <a:r>
              <a:rPr lang="en-GB" sz="2000" dirty="0" smtClean="0"/>
              <a:t>   Researched longitudinal changes in: </a:t>
            </a:r>
          </a:p>
          <a:p>
            <a:endParaRPr lang="en-GB" sz="2000" dirty="0" smtClean="0"/>
          </a:p>
          <a:p>
            <a:pPr lvl="3"/>
            <a:r>
              <a:rPr lang="en-GB" sz="2000" dirty="0" smtClean="0"/>
              <a:t>Inductive reasoning</a:t>
            </a:r>
            <a:endParaRPr lang="en-GB" sz="2000" dirty="0"/>
          </a:p>
          <a:p>
            <a:pPr lvl="3"/>
            <a:r>
              <a:rPr lang="en-GB" sz="2000" dirty="0"/>
              <a:t>Spatial </a:t>
            </a:r>
            <a:r>
              <a:rPr lang="en-GB" sz="2000" dirty="0" smtClean="0"/>
              <a:t>orientation</a:t>
            </a:r>
          </a:p>
          <a:p>
            <a:pPr lvl="3"/>
            <a:r>
              <a:rPr lang="en-GB" sz="2000" dirty="0" smtClean="0"/>
              <a:t>Perceptual </a:t>
            </a:r>
            <a:r>
              <a:rPr lang="en-GB" sz="2000" dirty="0"/>
              <a:t>speed: </a:t>
            </a:r>
          </a:p>
          <a:p>
            <a:pPr lvl="3"/>
            <a:r>
              <a:rPr lang="en-GB" sz="2000" dirty="0"/>
              <a:t>Numeric </a:t>
            </a:r>
            <a:r>
              <a:rPr lang="en-GB" sz="2000" dirty="0" smtClean="0"/>
              <a:t>ability</a:t>
            </a:r>
            <a:endParaRPr lang="en-GB" sz="2000" dirty="0"/>
          </a:p>
          <a:p>
            <a:pPr lvl="3"/>
            <a:r>
              <a:rPr lang="en-GB" sz="2000" dirty="0"/>
              <a:t>Verbal </a:t>
            </a:r>
            <a:r>
              <a:rPr lang="en-GB" sz="2000" dirty="0" smtClean="0"/>
              <a:t>ability</a:t>
            </a:r>
          </a:p>
          <a:p>
            <a:pPr lvl="3"/>
            <a:r>
              <a:rPr lang="en-GB" sz="2000" dirty="0" smtClean="0"/>
              <a:t>Verbal memory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170162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507288" cy="68407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err="1"/>
              <a:t>Schaie</a:t>
            </a:r>
            <a:r>
              <a:rPr lang="en-GB" sz="2000" dirty="0"/>
              <a:t> (2005) Seattle Longitudinal Study</a:t>
            </a:r>
          </a:p>
          <a:p>
            <a:pPr marL="0" indent="0">
              <a:buNone/>
            </a:pPr>
            <a:r>
              <a:rPr lang="en-GB" sz="2000" u="sng" dirty="0" smtClean="0"/>
              <a:t>Findings</a:t>
            </a:r>
            <a:r>
              <a:rPr lang="en-GB" sz="2000" dirty="0" smtClean="0"/>
              <a:t>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 smtClean="0"/>
              <a:t>All abilities show decline after age 60</a:t>
            </a:r>
          </a:p>
          <a:p>
            <a:pPr marL="0" indent="0">
              <a:buNone/>
            </a:pPr>
            <a:r>
              <a:rPr lang="en-GB" sz="2000" dirty="0" smtClean="0"/>
              <a:t>But</a:t>
            </a:r>
          </a:p>
          <a:p>
            <a:r>
              <a:rPr lang="en-GB" sz="2000" dirty="0" smtClean="0"/>
              <a:t>Peak performance for most abilities – much later than thought</a:t>
            </a:r>
          </a:p>
          <a:p>
            <a:pPr lvl="1"/>
            <a:r>
              <a:rPr lang="en-GB" sz="1600" dirty="0" smtClean="0"/>
              <a:t>Only numeric ability peaks in early adulthood</a:t>
            </a:r>
          </a:p>
          <a:p>
            <a:pPr lvl="1"/>
            <a:r>
              <a:rPr lang="en-GB" sz="1600" dirty="0" smtClean="0"/>
              <a:t>Perceptual speed peaks around age 40</a:t>
            </a:r>
          </a:p>
          <a:p>
            <a:pPr lvl="1"/>
            <a:r>
              <a:rPr lang="en-GB" sz="1600" dirty="0" smtClean="0"/>
              <a:t>Verbal ability and memory – around age 50</a:t>
            </a:r>
          </a:p>
          <a:p>
            <a:pPr lvl="1"/>
            <a:endParaRPr lang="en-GB" sz="1600" dirty="0"/>
          </a:p>
          <a:p>
            <a:pPr lvl="1"/>
            <a:r>
              <a:rPr lang="en-GB" sz="1600" dirty="0" smtClean="0"/>
              <a:t>Most dramatic decrease in ability – perceptual speed and numeric ability</a:t>
            </a:r>
          </a:p>
          <a:p>
            <a:pPr lvl="1"/>
            <a:endParaRPr lang="en-GB" sz="1600" dirty="0"/>
          </a:p>
          <a:p>
            <a:r>
              <a:rPr lang="en-GB" sz="2000" dirty="0" smtClean="0"/>
              <a:t>No universal patterns of change – not every individual show decline</a:t>
            </a:r>
          </a:p>
          <a:p>
            <a:pPr lvl="1"/>
            <a:r>
              <a:rPr lang="en-GB" sz="1600" dirty="0" smtClean="0"/>
              <a:t>Approx. half show decline in at least two abilities by age 50 – but no same abilities</a:t>
            </a:r>
          </a:p>
          <a:p>
            <a:pPr lvl="1"/>
            <a:r>
              <a:rPr lang="en-GB" sz="1600" dirty="0" smtClean="0"/>
              <a:t>By age 88 very few showed decline in all six abilities</a:t>
            </a:r>
          </a:p>
          <a:p>
            <a:pPr lvl="1"/>
            <a:r>
              <a:rPr lang="en-GB" sz="1600" dirty="0" smtClean="0"/>
              <a:t>50-60% showed no difference in test scores over time</a:t>
            </a:r>
          </a:p>
          <a:p>
            <a:pPr lvl="1"/>
            <a:endParaRPr lang="en-GB" sz="1600" dirty="0"/>
          </a:p>
          <a:p>
            <a:r>
              <a:rPr lang="en-GB" sz="2000" dirty="0" smtClean="0"/>
              <a:t>Decline is not a universal given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267549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784304"/>
          </a:xfrm>
        </p:spPr>
        <p:txBody>
          <a:bodyPr/>
          <a:lstStyle/>
          <a:p>
            <a:r>
              <a:rPr lang="en-GB" sz="2000" dirty="0" err="1"/>
              <a:t>Schaie</a:t>
            </a:r>
            <a:r>
              <a:rPr lang="en-GB" sz="2000" dirty="0"/>
              <a:t> (2005) Seattle Longitudinal Study</a:t>
            </a:r>
          </a:p>
          <a:p>
            <a:pPr marL="0" indent="0">
              <a:buNone/>
            </a:pPr>
            <a:r>
              <a:rPr lang="en-GB" sz="2000" dirty="0" smtClean="0"/>
              <a:t>   </a:t>
            </a:r>
          </a:p>
          <a:p>
            <a:r>
              <a:rPr lang="en-GB" sz="2000" dirty="0" smtClean="0"/>
              <a:t>Cohort effects: those born earlier scored lower in:</a:t>
            </a:r>
          </a:p>
          <a:p>
            <a:pPr lvl="3"/>
            <a:r>
              <a:rPr lang="en-GB" sz="1800" dirty="0"/>
              <a:t>Inductive reasoning</a:t>
            </a:r>
          </a:p>
          <a:p>
            <a:pPr lvl="3"/>
            <a:r>
              <a:rPr lang="en-GB" sz="1800" dirty="0"/>
              <a:t>Spatial orientation</a:t>
            </a:r>
          </a:p>
          <a:p>
            <a:pPr lvl="3"/>
            <a:r>
              <a:rPr lang="en-GB" sz="1800" dirty="0"/>
              <a:t>Perceptual speed: </a:t>
            </a:r>
          </a:p>
          <a:p>
            <a:pPr lvl="3"/>
            <a:r>
              <a:rPr lang="en-GB" sz="1800" dirty="0"/>
              <a:t>Verbal </a:t>
            </a:r>
            <a:r>
              <a:rPr lang="en-GB" sz="1800" dirty="0" smtClean="0"/>
              <a:t>memory</a:t>
            </a:r>
          </a:p>
          <a:p>
            <a:pPr lvl="1"/>
            <a:endParaRPr lang="en-GB" sz="2400" dirty="0"/>
          </a:p>
          <a:p>
            <a:pPr lvl="1"/>
            <a:r>
              <a:rPr lang="en-GB" dirty="0" smtClean="0"/>
              <a:t>Exceptions:</a:t>
            </a:r>
            <a:endParaRPr lang="en-GB" dirty="0"/>
          </a:p>
          <a:p>
            <a:pPr lvl="3"/>
            <a:r>
              <a:rPr lang="en-GB" sz="1800" dirty="0" smtClean="0"/>
              <a:t>Numeric ability </a:t>
            </a:r>
          </a:p>
          <a:p>
            <a:pPr lvl="3"/>
            <a:r>
              <a:rPr lang="en-GB" sz="1800" dirty="0" smtClean="0"/>
              <a:t>Verbal ability </a:t>
            </a:r>
          </a:p>
          <a:p>
            <a:pPr lvl="4"/>
            <a:r>
              <a:rPr lang="en-GB" sz="1800" dirty="0" smtClean="0"/>
              <a:t>peaked for those born between 1930 and 1950 – followed by steady decline over successive cohorts</a:t>
            </a:r>
            <a:endParaRPr lang="en-GB" sz="1800" dirty="0"/>
          </a:p>
          <a:p>
            <a:pPr lvl="1"/>
            <a:endParaRPr lang="en-GB" sz="1600" dirty="0" smtClean="0"/>
          </a:p>
          <a:p>
            <a:pPr lvl="1"/>
            <a:r>
              <a:rPr lang="en-GB" dirty="0" smtClean="0"/>
              <a:t>Part of age-related decline due to starting point, not steep decline in abilities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05686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712296"/>
          </a:xfrm>
        </p:spPr>
        <p:txBody>
          <a:bodyPr>
            <a:normAutofit lnSpcReduction="10000"/>
          </a:bodyPr>
          <a:lstStyle/>
          <a:p>
            <a:r>
              <a:rPr lang="en-GB" sz="2000" dirty="0" err="1" smtClean="0"/>
              <a:t>Salthouse</a:t>
            </a:r>
            <a:r>
              <a:rPr lang="en-GB" sz="2000" dirty="0" smtClean="0"/>
              <a:t> (1991) – Less optimistic view</a:t>
            </a:r>
          </a:p>
          <a:p>
            <a:endParaRPr lang="en-GB" sz="2000" dirty="0"/>
          </a:p>
          <a:p>
            <a:pPr lvl="1"/>
            <a:r>
              <a:rPr lang="en-GB" sz="1800" dirty="0" smtClean="0"/>
              <a:t>When time of measurement taken into account, longitudinal and cross-sectional study results are similar</a:t>
            </a:r>
          </a:p>
          <a:p>
            <a:pPr lvl="1"/>
            <a:r>
              <a:rPr lang="en-GB" sz="1800" dirty="0" smtClean="0"/>
              <a:t>Only verbal ability increases with age</a:t>
            </a:r>
          </a:p>
          <a:p>
            <a:pPr lvl="1"/>
            <a:r>
              <a:rPr lang="en-GB" sz="1800" dirty="0" smtClean="0"/>
              <a:t>All other variables decline dramatically - from early adulthood</a:t>
            </a:r>
          </a:p>
          <a:p>
            <a:pPr lvl="1"/>
            <a:endParaRPr lang="en-GB" sz="1800" dirty="0"/>
          </a:p>
          <a:p>
            <a:pPr lvl="1"/>
            <a:r>
              <a:rPr lang="en-GB" sz="1800" dirty="0" smtClean="0"/>
              <a:t>Cites changes in crystallized and fluid intelligence</a:t>
            </a:r>
          </a:p>
          <a:p>
            <a:pPr lvl="2"/>
            <a:r>
              <a:rPr lang="en-GB" sz="1600" dirty="0" smtClean="0"/>
              <a:t>Crystallized (stored information)</a:t>
            </a:r>
          </a:p>
          <a:p>
            <a:pPr lvl="2"/>
            <a:r>
              <a:rPr lang="en-GB" sz="1600" dirty="0" smtClean="0"/>
              <a:t>Fluid (manipulation of information/adaptation) </a:t>
            </a:r>
            <a:endParaRPr lang="en-GB" sz="1600" dirty="0"/>
          </a:p>
          <a:p>
            <a:pPr lvl="1"/>
            <a:endParaRPr lang="en-GB" sz="1800" dirty="0" smtClean="0"/>
          </a:p>
          <a:p>
            <a:pPr lvl="1"/>
            <a:r>
              <a:rPr lang="en-GB" sz="1800" dirty="0" smtClean="0"/>
              <a:t>Verbal ability – crystallized intelligence – continues to rise and peaks in older age</a:t>
            </a:r>
          </a:p>
          <a:p>
            <a:pPr lvl="1"/>
            <a:r>
              <a:rPr lang="en-GB" sz="1800" dirty="0" smtClean="0"/>
              <a:t>Other abilities – fluid intelligence – peak in early adulthood </a:t>
            </a:r>
          </a:p>
          <a:p>
            <a:pPr lvl="2"/>
            <a:r>
              <a:rPr lang="en-GB" sz="1600" dirty="0" smtClean="0"/>
              <a:t>Compensates for lack of life experience?</a:t>
            </a:r>
          </a:p>
          <a:p>
            <a:pPr lvl="1"/>
            <a:endParaRPr lang="en-GB" sz="1800" dirty="0"/>
          </a:p>
          <a:p>
            <a:pPr lvl="1"/>
            <a:r>
              <a:rPr lang="en-GB" sz="1800" dirty="0" smtClean="0"/>
              <a:t>Findings confirmed by longitudinal studies (e.g. Duke Longitudinal study; </a:t>
            </a:r>
            <a:r>
              <a:rPr lang="en-GB" sz="1800" dirty="0"/>
              <a:t>B</a:t>
            </a:r>
            <a:r>
              <a:rPr lang="en-GB" sz="1800" dirty="0" smtClean="0"/>
              <a:t>erlin Ageing Study)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876053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686800" cy="6093296"/>
          </a:xfrm>
        </p:spPr>
        <p:txBody>
          <a:bodyPr>
            <a:normAutofit/>
          </a:bodyPr>
          <a:lstStyle/>
          <a:p>
            <a:r>
              <a:rPr lang="en-GB" sz="2000" b="1" dirty="0" smtClean="0"/>
              <a:t>Studies of intelligence and ageing: Ecological validity</a:t>
            </a:r>
          </a:p>
          <a:p>
            <a:endParaRPr lang="en-GB" dirty="0" smtClean="0"/>
          </a:p>
          <a:p>
            <a:r>
              <a:rPr lang="en-GB" sz="2000" dirty="0" smtClean="0"/>
              <a:t>Standardized intelligence tests – de-contextualized – equal disadvantage </a:t>
            </a:r>
          </a:p>
          <a:p>
            <a:endParaRPr lang="en-GB" sz="2000" dirty="0"/>
          </a:p>
          <a:p>
            <a:r>
              <a:rPr lang="en-GB" sz="2000" dirty="0" smtClean="0"/>
              <a:t>Tests of everyday problem-solving e.g. vignettes about medication-related issues, financial problems etc.</a:t>
            </a:r>
            <a:endParaRPr lang="en-GB" sz="2000" dirty="0"/>
          </a:p>
          <a:p>
            <a:pPr lvl="1"/>
            <a:r>
              <a:rPr lang="en-GB" sz="1800" dirty="0" smtClean="0"/>
              <a:t>Scores number of effective and safe solutions offered by participant</a:t>
            </a:r>
          </a:p>
          <a:p>
            <a:endParaRPr lang="en-GB" dirty="0" smtClean="0"/>
          </a:p>
          <a:p>
            <a:r>
              <a:rPr lang="en-GB" sz="2000" dirty="0" smtClean="0"/>
              <a:t>Thornton and </a:t>
            </a:r>
            <a:r>
              <a:rPr lang="en-GB" sz="2000" dirty="0" err="1" smtClean="0"/>
              <a:t>Dunmke</a:t>
            </a:r>
            <a:r>
              <a:rPr lang="en-GB" sz="2000" dirty="0" smtClean="0"/>
              <a:t> (2005)  Meta-analysis of 33 ‘everyday’ studies:</a:t>
            </a:r>
          </a:p>
          <a:p>
            <a:pPr lvl="1"/>
            <a:r>
              <a:rPr lang="en-GB" sz="1800" dirty="0" smtClean="0"/>
              <a:t>Older still performing less well, but difference is smaller</a:t>
            </a:r>
          </a:p>
          <a:p>
            <a:pPr lvl="2"/>
            <a:r>
              <a:rPr lang="en-GB" sz="1600" dirty="0" smtClean="0"/>
              <a:t>0.5 SD everyday tests / 0.9 standardized tests    </a:t>
            </a:r>
            <a:r>
              <a:rPr lang="en-GB" sz="1600" i="1" dirty="0" smtClean="0"/>
              <a:t>(</a:t>
            </a:r>
            <a:r>
              <a:rPr lang="en-GB" sz="1600" i="1" dirty="0" err="1"/>
              <a:t>Verhaegehen</a:t>
            </a:r>
            <a:r>
              <a:rPr lang="en-GB" sz="1600" i="1" dirty="0"/>
              <a:t> and </a:t>
            </a:r>
            <a:r>
              <a:rPr lang="en-GB" sz="1600" i="1" dirty="0" err="1"/>
              <a:t>Salthouse</a:t>
            </a:r>
            <a:r>
              <a:rPr lang="en-GB" sz="1600" i="1" dirty="0"/>
              <a:t>, 1997) </a:t>
            </a:r>
            <a:endParaRPr lang="en-GB" sz="1600" i="1" dirty="0" smtClean="0"/>
          </a:p>
          <a:p>
            <a:pPr lvl="2"/>
            <a:endParaRPr lang="en-GB" sz="1600" dirty="0"/>
          </a:p>
          <a:p>
            <a:pPr lvl="1"/>
            <a:r>
              <a:rPr lang="en-GB" sz="1800" dirty="0" smtClean="0"/>
              <a:t>Older – more happy with own solutions</a:t>
            </a:r>
          </a:p>
          <a:p>
            <a:pPr lvl="2"/>
            <a:r>
              <a:rPr lang="en-GB" sz="1600" dirty="0" smtClean="0"/>
              <a:t>Fewer solutions – don’t look further?</a:t>
            </a:r>
          </a:p>
          <a:p>
            <a:pPr lvl="2"/>
            <a:r>
              <a:rPr lang="en-GB" sz="1600" dirty="0" smtClean="0"/>
              <a:t>Working memory limitations – reduce manipulation of a large problem?</a:t>
            </a:r>
          </a:p>
          <a:p>
            <a:pPr marL="548640" lvl="2" indent="0">
              <a:buNone/>
            </a:pPr>
            <a:r>
              <a:rPr lang="en-GB" sz="1600" dirty="0" smtClean="0"/>
              <a:t>Or</a:t>
            </a:r>
          </a:p>
          <a:p>
            <a:pPr lvl="2"/>
            <a:r>
              <a:rPr lang="en-GB" sz="1600" dirty="0" smtClean="0"/>
              <a:t>Accept no ideal solution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809675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624736"/>
          </a:xfrm>
        </p:spPr>
        <p:txBody>
          <a:bodyPr>
            <a:normAutofit/>
          </a:bodyPr>
          <a:lstStyle/>
          <a:p>
            <a:r>
              <a:rPr lang="en-GB" sz="2000" dirty="0" smtClean="0"/>
              <a:t>Medical decision-making</a:t>
            </a:r>
          </a:p>
          <a:p>
            <a:endParaRPr lang="en-GB" sz="2000" dirty="0" smtClean="0"/>
          </a:p>
          <a:p>
            <a:pPr lvl="1"/>
            <a:r>
              <a:rPr lang="en-GB" dirty="0" smtClean="0"/>
              <a:t>Few studies, but indicate:</a:t>
            </a:r>
          </a:p>
          <a:p>
            <a:pPr lvl="2"/>
            <a:r>
              <a:rPr lang="en-GB" dirty="0" smtClean="0"/>
              <a:t>Older adults faster to focus on one alternative</a:t>
            </a:r>
          </a:p>
          <a:p>
            <a:pPr lvl="2"/>
            <a:r>
              <a:rPr lang="en-GB" dirty="0" smtClean="0"/>
              <a:t>Ask doctor fewer questions</a:t>
            </a:r>
          </a:p>
          <a:p>
            <a:pPr lvl="2"/>
            <a:r>
              <a:rPr lang="en-GB" dirty="0" smtClean="0"/>
              <a:t>Provide fewer detailed reasons for their decisions</a:t>
            </a:r>
          </a:p>
          <a:p>
            <a:pPr marL="548640" lvl="2" indent="0" algn="r">
              <a:buNone/>
            </a:pPr>
            <a:r>
              <a:rPr lang="en-GB" sz="1600" i="1" dirty="0" smtClean="0"/>
              <a:t>(Park and Hall </a:t>
            </a:r>
            <a:r>
              <a:rPr lang="en-GB" sz="1600" i="1" dirty="0" err="1" smtClean="0"/>
              <a:t>Gutchess</a:t>
            </a:r>
            <a:r>
              <a:rPr lang="en-GB" sz="1600" i="1" dirty="0" smtClean="0"/>
              <a:t>, 2000)</a:t>
            </a:r>
          </a:p>
          <a:p>
            <a:pPr marL="548640" lvl="2" indent="0">
              <a:buNone/>
            </a:pPr>
            <a:endParaRPr lang="en-GB" dirty="0" smtClean="0"/>
          </a:p>
          <a:p>
            <a:pPr marL="548640" lvl="2" indent="0">
              <a:buNone/>
            </a:pPr>
            <a:r>
              <a:rPr lang="en-GB" dirty="0" smtClean="0"/>
              <a:t>Problem-solving </a:t>
            </a:r>
            <a:r>
              <a:rPr lang="en-GB" dirty="0"/>
              <a:t>strategies </a:t>
            </a:r>
            <a:r>
              <a:rPr lang="en-GB" dirty="0" smtClean="0"/>
              <a:t>linked to:</a:t>
            </a:r>
          </a:p>
          <a:p>
            <a:pPr lvl="2"/>
            <a:endParaRPr lang="en-GB" dirty="0"/>
          </a:p>
          <a:p>
            <a:pPr lvl="2"/>
            <a:r>
              <a:rPr lang="en-GB" dirty="0" smtClean="0"/>
              <a:t>Cognitive limitations in working memory and processing speed</a:t>
            </a:r>
          </a:p>
          <a:p>
            <a:pPr marL="548640" lvl="2" indent="0">
              <a:buNone/>
            </a:pPr>
            <a:endParaRPr lang="en-GB" dirty="0"/>
          </a:p>
          <a:p>
            <a:pPr marL="548640" lvl="2" indent="0">
              <a:buNone/>
            </a:pPr>
            <a:r>
              <a:rPr lang="en-GB" dirty="0" smtClean="0"/>
              <a:t>Problem-solving strategies not affected by</a:t>
            </a:r>
          </a:p>
          <a:p>
            <a:pPr marL="548640" lvl="2" indent="0">
              <a:buNone/>
            </a:pPr>
            <a:endParaRPr lang="en-GB" dirty="0" smtClean="0"/>
          </a:p>
          <a:p>
            <a:pPr lvl="2"/>
            <a:r>
              <a:rPr lang="en-GB" dirty="0" smtClean="0"/>
              <a:t>Prior knowledge about the specific medical problem</a:t>
            </a:r>
          </a:p>
          <a:p>
            <a:pPr lvl="2"/>
            <a:r>
              <a:rPr lang="en-GB" dirty="0" smtClean="0"/>
              <a:t>Personal relevance of the problem</a:t>
            </a:r>
          </a:p>
          <a:p>
            <a:pPr lvl="2"/>
            <a:r>
              <a:rPr lang="en-GB" dirty="0" smtClean="0"/>
              <a:t>Perceived seriousness of the problem</a:t>
            </a:r>
          </a:p>
          <a:p>
            <a:pPr marL="548640" lvl="2" indent="0" algn="r">
              <a:buNone/>
            </a:pPr>
            <a:r>
              <a:rPr lang="en-GB" sz="1600" i="1" dirty="0" smtClean="0"/>
              <a:t>(Park et al, 2002)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35003398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7474" y="2780928"/>
            <a:ext cx="2877561" cy="2481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248770" y="5445224"/>
            <a:ext cx="26949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10 minutes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635896" y="1844824"/>
            <a:ext cx="19207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BREAK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98967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579296" cy="615280"/>
          </a:xfrm>
        </p:spPr>
        <p:txBody>
          <a:bodyPr>
            <a:noAutofit/>
          </a:bodyPr>
          <a:lstStyle/>
          <a:p>
            <a:r>
              <a:rPr lang="en-GB" sz="2800" dirty="0"/>
              <a:t>Explanations for age differences in cognitive processing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920208"/>
          </a:xfrm>
        </p:spPr>
        <p:txBody>
          <a:bodyPr>
            <a:normAutofit lnSpcReduction="10000"/>
          </a:bodyPr>
          <a:lstStyle/>
          <a:p>
            <a:pPr marL="0" lvl="1" indent="0">
              <a:buNone/>
            </a:pPr>
            <a:r>
              <a:rPr lang="en-GB" sz="2400" u="sng" dirty="0">
                <a:solidFill>
                  <a:srgbClr val="C00000"/>
                </a:solidFill>
              </a:rPr>
              <a:t>Cognitive-psychological </a:t>
            </a:r>
            <a:r>
              <a:rPr lang="en-GB" sz="2400" u="sng" dirty="0" smtClean="0">
                <a:solidFill>
                  <a:srgbClr val="C00000"/>
                </a:solidFill>
              </a:rPr>
              <a:t>explanations</a:t>
            </a:r>
          </a:p>
          <a:p>
            <a:pPr marL="182880" lvl="1"/>
            <a:endParaRPr lang="en-GB" sz="2400" dirty="0" smtClean="0">
              <a:solidFill>
                <a:srgbClr val="C00000"/>
              </a:solidFill>
            </a:endParaRPr>
          </a:p>
          <a:p>
            <a:pPr marL="182880" lvl="1"/>
            <a:r>
              <a:rPr lang="en-GB" dirty="0" smtClean="0"/>
              <a:t>Basic variables that underpin higher-order aspects of cognition</a:t>
            </a:r>
          </a:p>
          <a:p>
            <a:pPr marL="182880" lvl="1"/>
            <a:endParaRPr lang="en-GB" dirty="0" smtClean="0"/>
          </a:p>
          <a:p>
            <a:pPr marL="182880" lvl="1"/>
            <a:r>
              <a:rPr lang="en-GB" dirty="0" smtClean="0"/>
              <a:t>Three mechanisms proposed:</a:t>
            </a:r>
          </a:p>
          <a:p>
            <a:pPr marL="182880" lvl="1"/>
            <a:endParaRPr lang="en-GB" dirty="0"/>
          </a:p>
          <a:p>
            <a:pPr marL="0" indent="0">
              <a:buNone/>
            </a:pPr>
            <a:r>
              <a:rPr lang="en-GB" sz="2000" dirty="0" smtClean="0"/>
              <a:t>1. </a:t>
            </a:r>
            <a:r>
              <a:rPr lang="en-GB" sz="2000" u="sng" dirty="0" smtClean="0"/>
              <a:t>Speed of processing </a:t>
            </a:r>
            <a:r>
              <a:rPr lang="en-GB" sz="2000" dirty="0" smtClean="0"/>
              <a:t>– slowing of the mental clock</a:t>
            </a:r>
          </a:p>
          <a:p>
            <a:pPr marL="617220" lvl="1" indent="-342900">
              <a:buFont typeface="+mj-lt"/>
              <a:buAutoNum type="alphaLcParenR"/>
            </a:pPr>
            <a:r>
              <a:rPr lang="en-GB" sz="1800" dirty="0" smtClean="0"/>
              <a:t>Adults performance will break down when information is streaming too fast</a:t>
            </a:r>
          </a:p>
          <a:p>
            <a:pPr marL="617220" lvl="1" indent="-342900">
              <a:buFont typeface="+mj-lt"/>
              <a:buAutoNum type="alphaLcParenR"/>
            </a:pPr>
            <a:r>
              <a:rPr lang="en-GB" sz="1800" dirty="0" smtClean="0"/>
              <a:t>Information will be lost when tasks become more complicated and require multiple steps and storage of information along the way</a:t>
            </a:r>
          </a:p>
          <a:p>
            <a:pPr lvl="2"/>
            <a:r>
              <a:rPr lang="en-GB" sz="1600" dirty="0" smtClean="0"/>
              <a:t>e.g. Background tasks can slip from memory if foreground task takes too long</a:t>
            </a:r>
          </a:p>
          <a:p>
            <a:pPr lvl="1"/>
            <a:endParaRPr lang="en-GB" sz="1800" dirty="0"/>
          </a:p>
          <a:p>
            <a:pPr lvl="1"/>
            <a:r>
              <a:rPr lang="en-GB" sz="1800" dirty="0" smtClean="0"/>
              <a:t>Speed of processing explains about two-thirds of age-related variance in </a:t>
            </a:r>
            <a:r>
              <a:rPr lang="en-GB" sz="1800" i="1" dirty="0" smtClean="0"/>
              <a:t>reasoning</a:t>
            </a:r>
            <a:r>
              <a:rPr lang="en-GB" sz="1800" dirty="0" smtClean="0"/>
              <a:t>, </a:t>
            </a:r>
            <a:r>
              <a:rPr lang="en-GB" sz="1800" i="1" dirty="0" smtClean="0"/>
              <a:t>spatial abilities </a:t>
            </a:r>
            <a:r>
              <a:rPr lang="en-GB" sz="1800" dirty="0" smtClean="0"/>
              <a:t>and </a:t>
            </a:r>
            <a:r>
              <a:rPr lang="en-GB" sz="1800" i="1" dirty="0" smtClean="0"/>
              <a:t>episodic memory</a:t>
            </a:r>
            <a:endParaRPr lang="en-GB" sz="1800" i="1" dirty="0"/>
          </a:p>
        </p:txBody>
      </p:sp>
    </p:spTree>
    <p:extLst>
      <p:ext uri="{BB962C8B-B14F-4D97-AF65-F5344CB8AC3E}">
        <p14:creationId xmlns:p14="http://schemas.microsoft.com/office/powerpoint/2010/main" val="28668038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512" y="620688"/>
            <a:ext cx="8964488" cy="6021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2. </a:t>
            </a:r>
            <a:r>
              <a:rPr lang="en-GB" sz="2000" u="sng" dirty="0" smtClean="0"/>
              <a:t>Control processing in working memory</a:t>
            </a:r>
          </a:p>
          <a:p>
            <a:pPr marL="457200" indent="-457200">
              <a:buAutoNum type="arabicPeriod" startAt="2"/>
            </a:pPr>
            <a:endParaRPr lang="en-GB" sz="2000" dirty="0"/>
          </a:p>
          <a:p>
            <a:r>
              <a:rPr lang="en-GB" sz="2000" dirty="0" smtClean="0"/>
              <a:t>Older adults find dual task situations and task-switching problematic</a:t>
            </a:r>
          </a:p>
          <a:p>
            <a:endParaRPr lang="en-GB" sz="2000" dirty="0"/>
          </a:p>
          <a:p>
            <a:pPr lvl="1"/>
            <a:r>
              <a:rPr lang="en-GB" sz="1800" dirty="0" smtClean="0"/>
              <a:t>Capacity problems</a:t>
            </a:r>
          </a:p>
          <a:p>
            <a:pPr lvl="1"/>
            <a:endParaRPr lang="en-GB" sz="1800" dirty="0"/>
          </a:p>
          <a:p>
            <a:pPr lvl="1"/>
            <a:r>
              <a:rPr lang="en-GB" sz="1800" dirty="0" smtClean="0"/>
              <a:t>Correlation between working memory and many cognitive tasks  </a:t>
            </a:r>
            <a:r>
              <a:rPr lang="en-GB" sz="1600" dirty="0"/>
              <a:t>(</a:t>
            </a:r>
            <a:r>
              <a:rPr lang="en-GB" sz="1600" i="1" dirty="0"/>
              <a:t>Engle et al, 1997)</a:t>
            </a:r>
          </a:p>
          <a:p>
            <a:pPr lvl="1"/>
            <a:endParaRPr lang="en-GB" sz="1800" dirty="0" smtClean="0"/>
          </a:p>
          <a:p>
            <a:pPr lvl="1"/>
            <a:r>
              <a:rPr lang="en-GB" sz="1800" dirty="0" smtClean="0"/>
              <a:t>Role in age differences in fluid cognition</a:t>
            </a:r>
          </a:p>
          <a:p>
            <a:pPr lvl="1"/>
            <a:endParaRPr lang="en-GB" sz="1800" dirty="0" smtClean="0"/>
          </a:p>
          <a:p>
            <a:pPr marL="0" indent="0">
              <a:buNone/>
            </a:pPr>
            <a:r>
              <a:rPr lang="en-GB" sz="2000" dirty="0" smtClean="0"/>
              <a:t>3. </a:t>
            </a:r>
            <a:r>
              <a:rPr lang="en-GB" sz="2000" u="sng" dirty="0" smtClean="0"/>
              <a:t>Sensory functioning</a:t>
            </a:r>
          </a:p>
          <a:p>
            <a:pPr marL="0" indent="0">
              <a:buNone/>
            </a:pPr>
            <a:endParaRPr lang="en-GB" sz="2000" dirty="0" smtClean="0"/>
          </a:p>
          <a:p>
            <a:r>
              <a:rPr lang="en-GB" sz="2000" dirty="0" smtClean="0"/>
              <a:t>Correlations between age-related effects on cognition </a:t>
            </a:r>
            <a:r>
              <a:rPr lang="en-GB" sz="2000" dirty="0"/>
              <a:t>and age-related effects in </a:t>
            </a:r>
            <a:r>
              <a:rPr lang="en-GB" sz="2000" dirty="0" smtClean="0"/>
              <a:t>sensory functioning                                 </a:t>
            </a:r>
            <a:r>
              <a:rPr lang="en-GB" sz="1600" i="1" dirty="0" smtClean="0"/>
              <a:t>(</a:t>
            </a:r>
            <a:r>
              <a:rPr lang="en-GB" sz="1600" i="1" dirty="0" err="1" smtClean="0"/>
              <a:t>Lindenberger</a:t>
            </a:r>
            <a:r>
              <a:rPr lang="en-GB" sz="1600" i="1" dirty="0" smtClean="0"/>
              <a:t> and </a:t>
            </a:r>
            <a:r>
              <a:rPr lang="en-GB" sz="1600" i="1" dirty="0" err="1" smtClean="0"/>
              <a:t>Baltes</a:t>
            </a:r>
            <a:r>
              <a:rPr lang="en-GB" sz="1600" i="1" dirty="0" smtClean="0"/>
              <a:t>, 1997)</a:t>
            </a:r>
          </a:p>
          <a:p>
            <a:pPr lvl="1"/>
            <a:r>
              <a:rPr lang="en-GB" sz="1800" dirty="0" smtClean="0"/>
              <a:t>Not due to sensory limitations (simulated in younger adults with no decline in performance)</a:t>
            </a:r>
          </a:p>
          <a:p>
            <a:pPr lvl="1"/>
            <a:r>
              <a:rPr lang="en-GB" sz="1800" dirty="0" smtClean="0"/>
              <a:t>Correlation with lung capacity and grip strength – link to general biological fitness</a:t>
            </a:r>
            <a:endParaRPr lang="en-GB" sz="18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273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692696"/>
            <a:ext cx="8712968" cy="616530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u="sng" dirty="0" smtClean="0">
                <a:solidFill>
                  <a:srgbClr val="C00000"/>
                </a:solidFill>
              </a:rPr>
              <a:t>Biological explanations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sz="2000" dirty="0" smtClean="0"/>
              <a:t>Between 20 and 70 years of age, average </a:t>
            </a:r>
            <a:r>
              <a:rPr lang="en-GB" sz="2000" dirty="0"/>
              <a:t>loss of </a:t>
            </a:r>
            <a:r>
              <a:rPr lang="en-GB" sz="2000" dirty="0" smtClean="0"/>
              <a:t>brain tissue - 250 grams</a:t>
            </a:r>
          </a:p>
          <a:p>
            <a:pPr lvl="1"/>
            <a:r>
              <a:rPr lang="en-GB" sz="1900" dirty="0" smtClean="0"/>
              <a:t>White matter loss</a:t>
            </a:r>
          </a:p>
          <a:p>
            <a:pPr lvl="1"/>
            <a:r>
              <a:rPr lang="en-GB" sz="1900" dirty="0" smtClean="0"/>
              <a:t>Neuronal death</a:t>
            </a:r>
          </a:p>
          <a:p>
            <a:pPr lvl="1"/>
            <a:r>
              <a:rPr lang="en-GB" sz="1900" dirty="0" smtClean="0"/>
              <a:t>Shrinking mass of neurons</a:t>
            </a:r>
            <a:endParaRPr lang="en-GB" sz="1900" dirty="0"/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Frontal lobes: largest volume loss – longitudinal changes</a:t>
            </a:r>
          </a:p>
          <a:p>
            <a:r>
              <a:rPr lang="en-GB" sz="2000" dirty="0" smtClean="0"/>
              <a:t>Temporal and parietal lobes – less affected</a:t>
            </a:r>
          </a:p>
          <a:p>
            <a:r>
              <a:rPr lang="en-GB" sz="2000" dirty="0" smtClean="0"/>
              <a:t>Motor and sensory cortices relative unaffected</a:t>
            </a:r>
          </a:p>
          <a:p>
            <a:pPr marL="0" indent="0">
              <a:buNone/>
            </a:pPr>
            <a:r>
              <a:rPr lang="en-GB" sz="1600" i="1" dirty="0" smtClean="0"/>
              <a:t>                                                                                               </a:t>
            </a:r>
            <a:r>
              <a:rPr lang="en-GB" sz="1700" i="1" dirty="0" smtClean="0"/>
              <a:t>(</a:t>
            </a:r>
            <a:r>
              <a:rPr lang="en-GB" sz="1700" i="1" dirty="0" err="1"/>
              <a:t>Raz</a:t>
            </a:r>
            <a:r>
              <a:rPr lang="en-GB" sz="1700" i="1" dirty="0"/>
              <a:t>, 2000)</a:t>
            </a:r>
          </a:p>
          <a:p>
            <a:pPr marL="0" indent="0">
              <a:buNone/>
            </a:pPr>
            <a:endParaRPr lang="en-GB" sz="1600" i="1" dirty="0" smtClean="0"/>
          </a:p>
          <a:p>
            <a:pPr marL="0" indent="0">
              <a:buNone/>
            </a:pPr>
            <a:r>
              <a:rPr lang="en-GB" sz="1600" i="1" dirty="0" smtClean="0"/>
              <a:t>       </a:t>
            </a:r>
          </a:p>
          <a:p>
            <a:r>
              <a:rPr lang="en-GB" sz="2000" dirty="0" smtClean="0"/>
              <a:t>Frontal cortex</a:t>
            </a:r>
          </a:p>
          <a:p>
            <a:pPr lvl="1"/>
            <a:r>
              <a:rPr lang="en-GB" sz="1900" dirty="0" smtClean="0"/>
              <a:t>Mental coordination</a:t>
            </a:r>
          </a:p>
          <a:p>
            <a:pPr lvl="1"/>
            <a:r>
              <a:rPr lang="en-GB" sz="1900" dirty="0" smtClean="0"/>
              <a:t>Cognitive control</a:t>
            </a:r>
          </a:p>
          <a:p>
            <a:pPr lvl="1"/>
            <a:endParaRPr lang="en-GB" sz="1800" dirty="0" smtClean="0"/>
          </a:p>
          <a:p>
            <a:pPr marL="274320" lvl="1" indent="0">
              <a:buNone/>
            </a:pPr>
            <a:r>
              <a:rPr lang="en-GB" sz="1200" dirty="0" smtClean="0"/>
              <a:t>                                                                                                            </a:t>
            </a:r>
          </a:p>
          <a:p>
            <a:pPr marL="274320" lvl="1" indent="0">
              <a:buNone/>
            </a:pPr>
            <a:r>
              <a:rPr lang="en-GB" sz="1200" dirty="0"/>
              <a:t> </a:t>
            </a:r>
            <a:r>
              <a:rPr lang="en-GB" sz="1200" dirty="0" smtClean="0"/>
              <a:t>                                                                                                           </a:t>
            </a:r>
            <a:endParaRPr lang="en-GB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004" y="3501008"/>
            <a:ext cx="2127048" cy="58479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7239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674165"/>
            <a:ext cx="8229600" cy="6192688"/>
          </a:xfrm>
        </p:spPr>
        <p:txBody>
          <a:bodyPr>
            <a:normAutofit/>
          </a:bodyPr>
          <a:lstStyle/>
          <a:p>
            <a:pPr marL="182880" lvl="1"/>
            <a:r>
              <a:rPr lang="en-GB" sz="2000" u="sng" dirty="0" smtClean="0"/>
              <a:t>Bu</a:t>
            </a:r>
            <a:r>
              <a:rPr lang="en-GB" u="sng" dirty="0"/>
              <a:t>ild-up of deposits</a:t>
            </a:r>
          </a:p>
          <a:p>
            <a:pPr lvl="1"/>
            <a:endParaRPr lang="en-GB" sz="1800" b="1" dirty="0" smtClean="0"/>
          </a:p>
          <a:p>
            <a:pPr lvl="1"/>
            <a:r>
              <a:rPr lang="en-GB" sz="1800" b="1" dirty="0" smtClean="0"/>
              <a:t>Neurofibrillary </a:t>
            </a:r>
            <a:r>
              <a:rPr lang="en-GB" sz="1800" b="1" dirty="0" smtClean="0"/>
              <a:t>tangles </a:t>
            </a:r>
            <a:r>
              <a:rPr lang="en-GB" sz="1800" dirty="0" smtClean="0"/>
              <a:t>- loose protein segments that serve no purpose, but decrease  efficiency of signal transmission</a:t>
            </a:r>
          </a:p>
          <a:p>
            <a:pPr marL="274320" lvl="1" indent="0">
              <a:buNone/>
            </a:pPr>
            <a:r>
              <a:rPr lang="en-GB" sz="1800" dirty="0" smtClean="0"/>
              <a:t>   Found in e.g. cytoplasm of cells in hippocampus</a:t>
            </a:r>
          </a:p>
          <a:p>
            <a:pPr marL="274320" lvl="1" indent="0">
              <a:buNone/>
            </a:pPr>
            <a:r>
              <a:rPr lang="en-GB" sz="1800" dirty="0" smtClean="0"/>
              <a:t>   Effects seen clearly in Alzheimer’s patients</a:t>
            </a:r>
          </a:p>
          <a:p>
            <a:pPr marL="274320" lvl="1" indent="0">
              <a:buNone/>
            </a:pPr>
            <a:endParaRPr lang="en-GB" sz="1800" dirty="0" smtClean="0"/>
          </a:p>
          <a:p>
            <a:pPr lvl="1"/>
            <a:r>
              <a:rPr lang="en-GB" sz="1800" b="1" dirty="0" smtClean="0"/>
              <a:t>Beta-amyloid plaques </a:t>
            </a:r>
            <a:r>
              <a:rPr lang="en-GB" sz="1800" dirty="0" smtClean="0"/>
              <a:t>– in interneuronal spaces – due to degeneration of local neural structures</a:t>
            </a:r>
            <a:endParaRPr lang="en-GB" sz="1800" dirty="0"/>
          </a:p>
          <a:p>
            <a:pPr marL="274320" lvl="1" indent="0">
              <a:buNone/>
            </a:pPr>
            <a:endParaRPr lang="en-GB" sz="1800" dirty="0" smtClean="0"/>
          </a:p>
          <a:p>
            <a:r>
              <a:rPr lang="en-GB" sz="2000" u="sng" dirty="0" smtClean="0"/>
              <a:t>Secretion/Absorption of neurotransmitters</a:t>
            </a:r>
          </a:p>
          <a:p>
            <a:pPr lvl="1"/>
            <a:r>
              <a:rPr lang="en-GB" sz="1800" dirty="0" smtClean="0"/>
              <a:t>e.g. dopam</a:t>
            </a:r>
            <a:r>
              <a:rPr lang="en-GB" sz="1800" dirty="0"/>
              <a:t>ine</a:t>
            </a:r>
          </a:p>
          <a:p>
            <a:pPr lvl="1"/>
            <a:r>
              <a:rPr lang="en-GB" sz="1800" dirty="0" smtClean="0"/>
              <a:t>Less efficient brain functioning</a:t>
            </a:r>
          </a:p>
          <a:p>
            <a:endParaRPr lang="en-GB" sz="2200" dirty="0"/>
          </a:p>
          <a:p>
            <a:r>
              <a:rPr lang="en-GB" sz="2000" u="sng" dirty="0" smtClean="0"/>
              <a:t>Compensation in older age?</a:t>
            </a:r>
            <a:r>
              <a:rPr lang="en-GB" sz="2000" dirty="0" smtClean="0"/>
              <a:t>	</a:t>
            </a:r>
          </a:p>
          <a:p>
            <a:pPr lvl="1"/>
            <a:r>
              <a:rPr lang="en-GB" sz="1800" dirty="0" smtClean="0"/>
              <a:t>Reduction in brain asymmetry  (e.g. language- left/ spatial abilities-right) </a:t>
            </a:r>
          </a:p>
          <a:p>
            <a:pPr marL="274320" lvl="1" indent="0" algn="r">
              <a:buNone/>
            </a:pPr>
            <a:r>
              <a:rPr lang="en-GB" sz="1600" i="1" dirty="0" smtClean="0"/>
              <a:t>(</a:t>
            </a:r>
            <a:r>
              <a:rPr lang="en-GB" sz="1600" i="1" dirty="0" err="1" smtClean="0"/>
              <a:t>Cabeza</a:t>
            </a:r>
            <a:r>
              <a:rPr lang="en-GB" sz="1600" i="1" dirty="0" smtClean="0"/>
              <a:t>, 2003)</a:t>
            </a:r>
          </a:p>
          <a:p>
            <a:pPr lvl="1"/>
            <a:r>
              <a:rPr lang="en-GB" sz="1800" dirty="0" smtClean="0"/>
              <a:t>Older adults utilise structures on both hemispheres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49839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85631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Physical health</a:t>
            </a:r>
          </a:p>
          <a:p>
            <a:endParaRPr lang="en-GB" sz="2000" dirty="0" smtClean="0"/>
          </a:p>
          <a:p>
            <a:pPr lvl="1"/>
            <a:r>
              <a:rPr lang="en-GB" dirty="0" smtClean="0"/>
              <a:t>Serious impact of physical factors including </a:t>
            </a:r>
          </a:p>
          <a:p>
            <a:pPr lvl="2"/>
            <a:r>
              <a:rPr lang="en-GB" dirty="0" smtClean="0"/>
              <a:t>Brain damage, hypertension, cardiovascular disorders, thyroid disorders, stroke, medication and alcohol abuse, untreated diabetes</a:t>
            </a:r>
          </a:p>
          <a:p>
            <a:pPr marL="274320" lvl="1" indent="0" algn="r">
              <a:buNone/>
            </a:pPr>
            <a:r>
              <a:rPr lang="en-GB" sz="1600" i="1" dirty="0" smtClean="0"/>
              <a:t>(Anstey and Christiansen, 2000)</a:t>
            </a:r>
            <a:endParaRPr lang="en-GB" sz="1600" i="1" dirty="0"/>
          </a:p>
          <a:p>
            <a:pPr lvl="1"/>
            <a:endParaRPr lang="en-GB" sz="1800" dirty="0" smtClean="0"/>
          </a:p>
          <a:p>
            <a:pPr lvl="1"/>
            <a:r>
              <a:rPr lang="en-GB" sz="1800" dirty="0" smtClean="0"/>
              <a:t>Increased prevalence during lifetime</a:t>
            </a:r>
          </a:p>
          <a:p>
            <a:pPr lvl="1"/>
            <a:endParaRPr lang="en-GB" sz="1800" dirty="0" smtClean="0"/>
          </a:p>
          <a:p>
            <a:pPr lvl="1"/>
            <a:r>
              <a:rPr lang="en-GB" sz="1800" dirty="0" smtClean="0"/>
              <a:t>Berlin Ageing Study – relation between cognitive performance and:</a:t>
            </a:r>
          </a:p>
          <a:p>
            <a:pPr lvl="2"/>
            <a:r>
              <a:rPr lang="en-GB" dirty="0" smtClean="0"/>
              <a:t>Stroke</a:t>
            </a:r>
          </a:p>
          <a:p>
            <a:pPr lvl="2"/>
            <a:r>
              <a:rPr lang="en-GB" dirty="0" smtClean="0"/>
              <a:t>Heart insufficiency</a:t>
            </a:r>
          </a:p>
          <a:p>
            <a:pPr lvl="2"/>
            <a:r>
              <a:rPr lang="en-GB" dirty="0" smtClean="0"/>
              <a:t>Diabetes</a:t>
            </a:r>
          </a:p>
          <a:p>
            <a:pPr lvl="2"/>
            <a:r>
              <a:rPr lang="en-GB" dirty="0" smtClean="0"/>
              <a:t>Myocardial heart infarction</a:t>
            </a:r>
          </a:p>
          <a:p>
            <a:pPr lvl="2"/>
            <a:endParaRPr lang="en-GB" dirty="0"/>
          </a:p>
          <a:p>
            <a:pPr lvl="2"/>
            <a:r>
              <a:rPr lang="en-GB" dirty="0" smtClean="0"/>
              <a:t>Effect larger for </a:t>
            </a:r>
            <a:r>
              <a:rPr lang="en-GB" b="1" dirty="0" smtClean="0"/>
              <a:t>fluid</a:t>
            </a:r>
            <a:r>
              <a:rPr lang="en-GB" dirty="0" smtClean="0"/>
              <a:t> intelligence</a:t>
            </a:r>
            <a:endParaRPr lang="en-GB" dirty="0"/>
          </a:p>
          <a:p>
            <a:pPr lvl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762278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78430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Assembled </a:t>
            </a:r>
            <a:r>
              <a:rPr lang="en-GB" dirty="0" smtClean="0">
                <a:solidFill>
                  <a:srgbClr val="C00000"/>
                </a:solidFill>
              </a:rPr>
              <a:t>cognition</a:t>
            </a:r>
          </a:p>
          <a:p>
            <a:pPr marL="0" indent="0">
              <a:buNone/>
            </a:pPr>
            <a:endParaRPr lang="en-GB" sz="20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en-GB" sz="2000" dirty="0" smtClean="0"/>
              <a:t>Complex groupings of different psychological aspects of performance</a:t>
            </a:r>
            <a:endParaRPr lang="en-GB" sz="2000" dirty="0"/>
          </a:p>
          <a:p>
            <a:pPr marL="0" indent="0">
              <a:buNone/>
            </a:pPr>
            <a:endParaRPr lang="en-GB" sz="2000" dirty="0">
              <a:solidFill>
                <a:srgbClr val="C00000"/>
              </a:solidFill>
            </a:endParaRPr>
          </a:p>
          <a:p>
            <a:r>
              <a:rPr lang="en-GB" sz="2000" b="1" dirty="0" smtClean="0"/>
              <a:t>Expertise</a:t>
            </a:r>
          </a:p>
          <a:p>
            <a:pPr lvl="1"/>
            <a:r>
              <a:rPr lang="en-GB" sz="1800" dirty="0" smtClean="0"/>
              <a:t>Form of crystallised intelligence</a:t>
            </a:r>
          </a:p>
          <a:p>
            <a:pPr lvl="1"/>
            <a:r>
              <a:rPr lang="en-GB" sz="1800" dirty="0" smtClean="0"/>
              <a:t>Knowledge base acquired over lifetime</a:t>
            </a:r>
          </a:p>
          <a:p>
            <a:pPr lvl="1"/>
            <a:r>
              <a:rPr lang="en-GB" sz="1800" dirty="0" smtClean="0"/>
              <a:t>Positive impact on performance </a:t>
            </a:r>
          </a:p>
          <a:p>
            <a:pPr lvl="1"/>
            <a:r>
              <a:rPr lang="en-GB" sz="1800" dirty="0" smtClean="0"/>
              <a:t>Domain specific</a:t>
            </a:r>
            <a:endParaRPr lang="en-GB" sz="1800" dirty="0"/>
          </a:p>
          <a:p>
            <a:pPr lvl="2"/>
            <a:r>
              <a:rPr lang="en-GB" dirty="0"/>
              <a:t>e</a:t>
            </a:r>
            <a:r>
              <a:rPr lang="en-GB" dirty="0" smtClean="0"/>
              <a:t>.g. chess – ability peaks at around 40 years – accumulation of knowledge of strategies etc.</a:t>
            </a:r>
          </a:p>
          <a:p>
            <a:pPr lvl="1"/>
            <a:endParaRPr lang="en-GB" dirty="0"/>
          </a:p>
          <a:p>
            <a:r>
              <a:rPr lang="en-GB" sz="2000" dirty="0" smtClean="0"/>
              <a:t>Research: comparison of novice/expert</a:t>
            </a:r>
          </a:p>
          <a:p>
            <a:pPr lvl="1"/>
            <a:r>
              <a:rPr lang="en-GB" sz="1800" dirty="0" smtClean="0"/>
              <a:t>Differences between younger/older novices and younger/older experts identical </a:t>
            </a:r>
          </a:p>
          <a:p>
            <a:pPr lvl="1"/>
            <a:r>
              <a:rPr lang="en-GB" sz="1800" dirty="0" smtClean="0"/>
              <a:t>Expertise lifts performance but does not stop decline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026608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36712"/>
            <a:ext cx="8579296" cy="5784304"/>
          </a:xfrm>
        </p:spPr>
        <p:txBody>
          <a:bodyPr>
            <a:normAutofit/>
          </a:bodyPr>
          <a:lstStyle/>
          <a:p>
            <a:r>
              <a:rPr lang="en-GB" sz="2000" dirty="0" smtClean="0"/>
              <a:t>Domain-specific expertise can have positive effects on related cognitive systems</a:t>
            </a:r>
          </a:p>
          <a:p>
            <a:pPr lvl="1"/>
            <a:r>
              <a:rPr lang="en-GB" sz="1800" dirty="0" smtClean="0"/>
              <a:t>e.g. Bridge players - larger working memory</a:t>
            </a:r>
          </a:p>
          <a:p>
            <a:pPr lvl="1"/>
            <a:r>
              <a:rPr lang="en-GB" sz="1800" dirty="0" smtClean="0"/>
              <a:t>       University professors – age-related differences in memory performance, </a:t>
            </a:r>
          </a:p>
          <a:p>
            <a:pPr marL="274320" lvl="1" indent="0">
              <a:buNone/>
            </a:pPr>
            <a:r>
              <a:rPr lang="en-GB" sz="1800" dirty="0"/>
              <a:t> </a:t>
            </a:r>
            <a:r>
              <a:rPr lang="en-GB" sz="1800" dirty="0" smtClean="0"/>
              <a:t>                                               but memory for text stable</a:t>
            </a:r>
          </a:p>
          <a:p>
            <a:pPr lvl="1"/>
            <a:endParaRPr lang="en-GB" sz="1800" dirty="0" smtClean="0"/>
          </a:p>
          <a:p>
            <a:pPr lvl="1"/>
            <a:endParaRPr lang="en-GB" sz="1800" dirty="0" smtClean="0"/>
          </a:p>
          <a:p>
            <a:r>
              <a:rPr lang="en-GB" sz="2000" dirty="0" smtClean="0"/>
              <a:t>Job performance</a:t>
            </a:r>
          </a:p>
          <a:p>
            <a:pPr lvl="1"/>
            <a:r>
              <a:rPr lang="en-GB" sz="1800" dirty="0" smtClean="0"/>
              <a:t>No relationship between age and job performance</a:t>
            </a:r>
          </a:p>
          <a:p>
            <a:pPr lvl="1"/>
            <a:endParaRPr lang="en-GB" sz="1800" dirty="0" smtClean="0"/>
          </a:p>
          <a:p>
            <a:pPr marL="274320" lvl="1" indent="0">
              <a:buNone/>
            </a:pPr>
            <a:r>
              <a:rPr lang="en-GB" sz="1800" dirty="0"/>
              <a:t> </a:t>
            </a:r>
            <a:r>
              <a:rPr lang="en-GB" sz="1800" dirty="0" smtClean="0"/>
              <a:t>  Possible explanations:</a:t>
            </a:r>
          </a:p>
          <a:p>
            <a:pPr lvl="2"/>
            <a:r>
              <a:rPr lang="en-GB" dirty="0" smtClean="0"/>
              <a:t>Increase in expertise compensates for decline in basic abilities</a:t>
            </a:r>
          </a:p>
          <a:p>
            <a:pPr lvl="2"/>
            <a:r>
              <a:rPr lang="en-GB" dirty="0" smtClean="0"/>
              <a:t>Many older workers in stable environment – familiar skills</a:t>
            </a:r>
          </a:p>
          <a:p>
            <a:pPr lvl="2"/>
            <a:r>
              <a:rPr lang="en-GB" dirty="0" smtClean="0"/>
              <a:t>Older workers – more detailed knowledge</a:t>
            </a:r>
          </a:p>
          <a:p>
            <a:pPr lvl="2"/>
            <a:r>
              <a:rPr lang="en-GB" dirty="0" smtClean="0"/>
              <a:t>Older workers often more team-oriented – give and receive advice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579391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40288"/>
          </a:xfrm>
        </p:spPr>
        <p:txBody>
          <a:bodyPr/>
          <a:lstStyle/>
          <a:p>
            <a:r>
              <a:rPr lang="en-GB" u="sng" dirty="0">
                <a:solidFill>
                  <a:srgbClr val="C00000"/>
                </a:solidFill>
              </a:rPr>
              <a:t>Coping with cognitive </a:t>
            </a:r>
            <a:r>
              <a:rPr lang="en-GB" u="sng" dirty="0" smtClean="0">
                <a:solidFill>
                  <a:srgbClr val="C00000"/>
                </a:solidFill>
              </a:rPr>
              <a:t>limitations</a:t>
            </a:r>
          </a:p>
          <a:p>
            <a:endParaRPr lang="en-GB" dirty="0"/>
          </a:p>
          <a:p>
            <a:pPr lvl="1"/>
            <a:r>
              <a:rPr lang="en-GB" u="sng" dirty="0"/>
              <a:t>Fitness </a:t>
            </a:r>
            <a:r>
              <a:rPr lang="en-GB" u="sng" dirty="0" smtClean="0"/>
              <a:t>training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Meta-analysis (18 studies 1966-2001)        </a:t>
            </a:r>
            <a:r>
              <a:rPr lang="en-GB" sz="1600" i="1" dirty="0" smtClean="0"/>
              <a:t>(</a:t>
            </a:r>
            <a:r>
              <a:rPr lang="en-GB" sz="1600" i="1" dirty="0" err="1" smtClean="0"/>
              <a:t>Colcombe</a:t>
            </a:r>
            <a:r>
              <a:rPr lang="en-GB" sz="1600" i="1" dirty="0" smtClean="0"/>
              <a:t> and Kramer, 2003)</a:t>
            </a:r>
            <a:endParaRPr lang="en-GB" sz="1600" i="1" dirty="0"/>
          </a:p>
          <a:p>
            <a:pPr lvl="1"/>
            <a:endParaRPr lang="en-GB" dirty="0" smtClean="0"/>
          </a:p>
          <a:p>
            <a:pPr lvl="2"/>
            <a:r>
              <a:rPr lang="en-GB" dirty="0" smtClean="0"/>
              <a:t>Effects of cardiovascular fitness on cognition through training interventions</a:t>
            </a:r>
          </a:p>
          <a:p>
            <a:pPr lvl="3"/>
            <a:r>
              <a:rPr lang="en-GB" dirty="0" smtClean="0"/>
              <a:t>Control groups (</a:t>
            </a:r>
            <a:r>
              <a:rPr lang="en-GB" dirty="0" err="1" smtClean="0"/>
              <a:t>flexibiliy</a:t>
            </a:r>
            <a:r>
              <a:rPr lang="en-GB" dirty="0" smtClean="0"/>
              <a:t>/power) – 0.2 SD increase</a:t>
            </a:r>
          </a:p>
          <a:p>
            <a:pPr lvl="3"/>
            <a:r>
              <a:rPr lang="en-GB" dirty="0" smtClean="0"/>
              <a:t>Cardiovascular group – 0.5 SD increase</a:t>
            </a:r>
          </a:p>
          <a:p>
            <a:pPr lvl="3"/>
            <a:endParaRPr lang="en-GB" dirty="0"/>
          </a:p>
          <a:p>
            <a:pPr lvl="3"/>
            <a:r>
              <a:rPr lang="en-GB" dirty="0" smtClean="0"/>
              <a:t>Argued that aerobic training can compensate for up to 15 of ageing</a:t>
            </a:r>
          </a:p>
          <a:p>
            <a:pPr lvl="3"/>
            <a:endParaRPr lang="en-GB" dirty="0"/>
          </a:p>
          <a:p>
            <a:pPr lvl="3"/>
            <a:r>
              <a:rPr lang="en-GB" dirty="0" smtClean="0"/>
              <a:t>‘Aerobic training’ participants – better on tests of attention (relevant tasks)</a:t>
            </a:r>
          </a:p>
          <a:p>
            <a:pPr lvl="3"/>
            <a:r>
              <a:rPr lang="en-GB" dirty="0" smtClean="0"/>
              <a:t>Correlate with brain scan results:</a:t>
            </a:r>
          </a:p>
          <a:p>
            <a:pPr marL="822960" lvl="3" indent="0">
              <a:buNone/>
            </a:pPr>
            <a:r>
              <a:rPr lang="en-GB" dirty="0"/>
              <a:t>	</a:t>
            </a:r>
            <a:r>
              <a:rPr lang="en-GB" dirty="0" smtClean="0"/>
              <a:t>	Increased activation on frontal and parietal cortex</a:t>
            </a:r>
          </a:p>
          <a:p>
            <a:pPr marL="822960" lvl="3" indent="0">
              <a:buNone/>
            </a:pPr>
            <a:r>
              <a:rPr lang="en-GB" dirty="0" smtClean="0"/>
              <a:t>		Stronger suppression of activity in the posterior cortex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01298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579296" cy="5784304"/>
          </a:xfrm>
        </p:spPr>
        <p:txBody>
          <a:bodyPr>
            <a:normAutofit/>
          </a:bodyPr>
          <a:lstStyle/>
          <a:p>
            <a:pPr lvl="1"/>
            <a:r>
              <a:rPr lang="en-GB" u="sng" dirty="0" smtClean="0"/>
              <a:t>Cognitive training</a:t>
            </a:r>
          </a:p>
          <a:p>
            <a:pPr lvl="1"/>
            <a:endParaRPr lang="en-GB" dirty="0"/>
          </a:p>
          <a:p>
            <a:pPr lvl="2"/>
            <a:r>
              <a:rPr lang="en-GB" dirty="0" smtClean="0"/>
              <a:t>Importance of strategy use (e.g. memory strategies)</a:t>
            </a:r>
          </a:p>
          <a:p>
            <a:pPr lvl="2"/>
            <a:endParaRPr lang="en-GB" dirty="0" smtClean="0"/>
          </a:p>
          <a:p>
            <a:pPr lvl="2"/>
            <a:r>
              <a:rPr lang="en-GB" dirty="0" smtClean="0"/>
              <a:t>Meta-analysis (33 cognitive training studies)         </a:t>
            </a:r>
            <a:r>
              <a:rPr lang="en-GB" sz="1600" i="1" dirty="0" smtClean="0"/>
              <a:t>(</a:t>
            </a:r>
            <a:r>
              <a:rPr lang="en-GB" sz="1600" i="1" dirty="0" err="1" smtClean="0"/>
              <a:t>Verhaeghen</a:t>
            </a:r>
            <a:r>
              <a:rPr lang="en-GB" sz="1600" i="1" dirty="0" smtClean="0"/>
              <a:t> et al, 1992)</a:t>
            </a:r>
          </a:p>
          <a:p>
            <a:pPr lvl="3"/>
            <a:r>
              <a:rPr lang="en-GB" dirty="0" smtClean="0"/>
              <a:t>Memory training generally increased scores on a memory test by 0.7 SD </a:t>
            </a:r>
          </a:p>
          <a:p>
            <a:pPr marL="822960" lvl="3" indent="0"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                                                 (0.4 SD in control groups)</a:t>
            </a:r>
          </a:p>
          <a:p>
            <a:pPr marL="548640" lvl="2" indent="0">
              <a:buNone/>
            </a:pPr>
            <a:r>
              <a:rPr lang="en-GB" dirty="0" smtClean="0"/>
              <a:t>But</a:t>
            </a:r>
          </a:p>
          <a:p>
            <a:pPr marL="548640" lvl="2" indent="0">
              <a:buNone/>
            </a:pPr>
            <a:endParaRPr lang="en-GB" dirty="0"/>
          </a:p>
          <a:p>
            <a:pPr lvl="2"/>
            <a:r>
              <a:rPr lang="en-GB" dirty="0" smtClean="0"/>
              <a:t>Training works better on younger adults than older adults (widening divide)</a:t>
            </a:r>
          </a:p>
          <a:p>
            <a:pPr lvl="2"/>
            <a:endParaRPr lang="en-GB" dirty="0"/>
          </a:p>
          <a:p>
            <a:pPr lvl="2"/>
            <a:r>
              <a:rPr lang="en-GB" dirty="0" smtClean="0"/>
              <a:t>Effects are limited – specific to topic/method of training</a:t>
            </a:r>
          </a:p>
          <a:p>
            <a:pPr marL="548640" lvl="2" indent="0" algn="r">
              <a:buNone/>
            </a:pPr>
            <a:r>
              <a:rPr lang="en-GB" sz="1600" i="1" dirty="0" smtClean="0"/>
              <a:t>(Ball et al, 2002 - The ACTIVE trial)</a:t>
            </a:r>
          </a:p>
          <a:p>
            <a:pPr marL="548640" lvl="2" indent="0">
              <a:buNone/>
            </a:pPr>
            <a:endParaRPr lang="en-GB" sz="1600" i="1" dirty="0" smtClean="0"/>
          </a:p>
        </p:txBody>
      </p:sp>
    </p:spTree>
    <p:extLst>
      <p:ext uri="{BB962C8B-B14F-4D97-AF65-F5344CB8AC3E}">
        <p14:creationId xmlns:p14="http://schemas.microsoft.com/office/powerpoint/2010/main" val="15317195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8892480" cy="5640288"/>
          </a:xfrm>
        </p:spPr>
        <p:txBody>
          <a:bodyPr/>
          <a:lstStyle/>
          <a:p>
            <a:pPr lvl="1"/>
            <a:r>
              <a:rPr lang="en-GB" u="sng" dirty="0" smtClean="0"/>
              <a:t>Selective </a:t>
            </a:r>
            <a:r>
              <a:rPr lang="en-GB" u="sng" dirty="0"/>
              <a:t>optimization with compensation</a:t>
            </a:r>
          </a:p>
          <a:p>
            <a:endParaRPr lang="en-GB" dirty="0" smtClean="0"/>
          </a:p>
          <a:p>
            <a:pPr lvl="1"/>
            <a:r>
              <a:rPr lang="en-GB" dirty="0" err="1" smtClean="0"/>
              <a:t>Baltes</a:t>
            </a:r>
            <a:r>
              <a:rPr lang="en-GB" dirty="0" smtClean="0"/>
              <a:t> (1997)</a:t>
            </a:r>
            <a:endParaRPr lang="en-GB" dirty="0"/>
          </a:p>
          <a:p>
            <a:endParaRPr lang="en-GB" dirty="0" smtClean="0"/>
          </a:p>
          <a:p>
            <a:pPr lvl="1"/>
            <a:r>
              <a:rPr lang="en-GB" dirty="0" smtClean="0"/>
              <a:t>Selection - make choices </a:t>
            </a:r>
          </a:p>
          <a:p>
            <a:pPr marL="274320" lvl="1" indent="0">
              <a:buNone/>
            </a:pPr>
            <a:r>
              <a:rPr lang="en-GB" dirty="0"/>
              <a:t> </a:t>
            </a:r>
            <a:r>
              <a:rPr lang="en-GB" dirty="0" smtClean="0"/>
              <a:t>                   (restrict goals/activities?)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r>
              <a:rPr lang="en-GB" dirty="0" smtClean="0"/>
              <a:t>Optimization - refine existing means or apply newly encountered  means</a:t>
            </a:r>
          </a:p>
          <a:p>
            <a:pPr marL="274320" lvl="1" indent="0"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(give something your full attentions and effort?)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r>
              <a:rPr lang="en-GB" dirty="0" smtClean="0"/>
              <a:t>Compensation –  find alternative ways to achieve goal </a:t>
            </a:r>
          </a:p>
          <a:p>
            <a:pPr marL="274320" lvl="1" indent="0"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    (seek help/advice?)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8126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accent2"/>
                </a:solidFill>
                <a:latin typeface="+mn-lt"/>
              </a:rPr>
              <a:t>G</a:t>
            </a:r>
            <a:r>
              <a:rPr lang="en-GB" sz="2400" dirty="0" err="1" smtClean="0">
                <a:solidFill>
                  <a:schemeClr val="accent2"/>
                </a:solidFill>
                <a:latin typeface="+mn-lt"/>
              </a:rPr>
              <a:t>erontechnology</a:t>
            </a:r>
            <a:endParaRPr lang="en-GB" sz="2400" dirty="0">
              <a:solidFill>
                <a:schemeClr val="accent2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Technology for older people – a growing research area</a:t>
            </a:r>
          </a:p>
          <a:p>
            <a:endParaRPr lang="en-GB" sz="2000" dirty="0" smtClean="0"/>
          </a:p>
          <a:p>
            <a:r>
              <a:rPr lang="en-GB" sz="2000" dirty="0" smtClean="0"/>
              <a:t>Whitney and Keith (2006) In UK</a:t>
            </a:r>
          </a:p>
          <a:p>
            <a:endParaRPr lang="en-GB" sz="2000" dirty="0" smtClean="0"/>
          </a:p>
          <a:p>
            <a:pPr lvl="1"/>
            <a:r>
              <a:rPr lang="en-GB" dirty="0" smtClean="0"/>
              <a:t>All ages:  </a:t>
            </a:r>
            <a:r>
              <a:rPr lang="en-GB" dirty="0"/>
              <a:t>63% </a:t>
            </a:r>
            <a:r>
              <a:rPr lang="en-GB" dirty="0" smtClean="0"/>
              <a:t>used Internet in past 3 months</a:t>
            </a:r>
          </a:p>
          <a:p>
            <a:pPr lvl="1"/>
            <a:r>
              <a:rPr lang="en-GB" dirty="0"/>
              <a:t>Over </a:t>
            </a:r>
            <a:r>
              <a:rPr lang="en-GB" dirty="0" smtClean="0"/>
              <a:t>65:  only 20% had done this</a:t>
            </a:r>
            <a:endParaRPr lang="en-GB" dirty="0"/>
          </a:p>
          <a:p>
            <a:endParaRPr lang="en-GB" sz="2000" dirty="0"/>
          </a:p>
          <a:p>
            <a:r>
              <a:rPr lang="en-GB" sz="2000" dirty="0" err="1" smtClean="0"/>
              <a:t>Charness</a:t>
            </a:r>
            <a:r>
              <a:rPr lang="en-GB" sz="2000" dirty="0" smtClean="0"/>
              <a:t> (2008):  age-related problems with using technology</a:t>
            </a:r>
          </a:p>
          <a:p>
            <a:endParaRPr lang="en-GB" sz="2000" dirty="0" smtClean="0"/>
          </a:p>
          <a:p>
            <a:pPr lvl="1"/>
            <a:r>
              <a:rPr lang="en-GB" dirty="0" smtClean="0"/>
              <a:t>Vision</a:t>
            </a:r>
          </a:p>
          <a:p>
            <a:pPr lvl="1"/>
            <a:r>
              <a:rPr lang="en-GB" dirty="0" smtClean="0"/>
              <a:t>Hearing</a:t>
            </a:r>
          </a:p>
          <a:p>
            <a:pPr lvl="1"/>
            <a:r>
              <a:rPr lang="en-GB" dirty="0" smtClean="0"/>
              <a:t>Motor ability</a:t>
            </a:r>
          </a:p>
          <a:p>
            <a:pPr lvl="1"/>
            <a:r>
              <a:rPr lang="en-GB" dirty="0" smtClean="0"/>
              <a:t>Cognition</a:t>
            </a:r>
          </a:p>
          <a:p>
            <a:pPr lvl="1"/>
            <a:endParaRPr lang="en-GB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173116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876800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/>
              <a:t>Ekberg (2002)  9,600 older people in EU</a:t>
            </a:r>
          </a:p>
          <a:p>
            <a:endParaRPr lang="en-GB" sz="2000" dirty="0"/>
          </a:p>
          <a:p>
            <a:r>
              <a:rPr lang="en-GB" sz="2000" b="1" dirty="0" smtClean="0"/>
              <a:t>Digitally challenged </a:t>
            </a:r>
            <a:r>
              <a:rPr lang="en-GB" sz="2000" dirty="0" smtClean="0"/>
              <a:t>– no experience and no interest</a:t>
            </a:r>
          </a:p>
          <a:p>
            <a:endParaRPr lang="en-GB" sz="2000" dirty="0"/>
          </a:p>
          <a:p>
            <a:r>
              <a:rPr lang="en-GB" sz="2000" b="1" dirty="0" smtClean="0"/>
              <a:t>Technologically open-minded </a:t>
            </a:r>
            <a:r>
              <a:rPr lang="en-GB" sz="2000" dirty="0" smtClean="0"/>
              <a:t>– non-user, but keen on learning about technology and/or wishing to gain computer skills</a:t>
            </a:r>
          </a:p>
          <a:p>
            <a:endParaRPr lang="en-GB" sz="2000" dirty="0"/>
          </a:p>
          <a:p>
            <a:r>
              <a:rPr lang="en-GB" sz="2000" b="1" dirty="0" smtClean="0"/>
              <a:t>Old age beginners </a:t>
            </a:r>
            <a:r>
              <a:rPr lang="en-GB" sz="2000" dirty="0" smtClean="0"/>
              <a:t>– users with fewer computer skills using computers less than once a week</a:t>
            </a:r>
          </a:p>
          <a:p>
            <a:endParaRPr lang="en-GB" sz="2000" dirty="0"/>
          </a:p>
          <a:p>
            <a:r>
              <a:rPr lang="en-GB" sz="2000" b="1" dirty="0" smtClean="0"/>
              <a:t>Experienced front-runners </a:t>
            </a:r>
            <a:r>
              <a:rPr lang="en-GB" sz="2000" dirty="0" smtClean="0"/>
              <a:t>– users with advanced computer skills using computers at least once a week</a:t>
            </a:r>
          </a:p>
          <a:p>
            <a:endParaRPr lang="en-GB" sz="2000" dirty="0"/>
          </a:p>
          <a:p>
            <a:r>
              <a:rPr lang="en-GB" sz="2000" dirty="0" smtClean="0"/>
              <a:t>Overall – 53% of over 70’s stated they were keen to learn about new technologies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583178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876800"/>
          </a:xfrm>
        </p:spPr>
        <p:txBody>
          <a:bodyPr/>
          <a:lstStyle/>
          <a:p>
            <a:r>
              <a:rPr lang="en-GB" dirty="0" smtClean="0"/>
              <a:t>External factors include</a:t>
            </a:r>
          </a:p>
          <a:p>
            <a:endParaRPr lang="en-GB" dirty="0"/>
          </a:p>
          <a:p>
            <a:pPr lvl="1"/>
            <a:r>
              <a:rPr lang="en-GB" dirty="0" smtClean="0"/>
              <a:t>Cultural contexts</a:t>
            </a:r>
          </a:p>
          <a:p>
            <a:pPr marL="274320" lvl="1" indent="0">
              <a:buNone/>
            </a:pPr>
            <a:r>
              <a:rPr lang="en-GB" dirty="0"/>
              <a:t> </a:t>
            </a:r>
            <a:r>
              <a:rPr lang="en-GB" dirty="0" smtClean="0"/>
              <a:t>   - expectation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Social contexts </a:t>
            </a:r>
          </a:p>
          <a:p>
            <a:pPr marL="274320" lvl="1" indent="0">
              <a:buNone/>
            </a:pPr>
            <a:r>
              <a:rPr lang="en-GB" dirty="0"/>
              <a:t> </a:t>
            </a:r>
            <a:r>
              <a:rPr lang="en-GB" dirty="0" smtClean="0"/>
              <a:t>    - e.g. technology previously used assistive technology (‘handicap’)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Financial factors</a:t>
            </a:r>
          </a:p>
          <a:p>
            <a:pPr marL="274320" lvl="1" indent="0">
              <a:buNone/>
            </a:pPr>
            <a:r>
              <a:rPr lang="en-GB" dirty="0"/>
              <a:t> </a:t>
            </a:r>
            <a:r>
              <a:rPr lang="en-GB" dirty="0" smtClean="0"/>
              <a:t>    - cost for older people of increasingly complex technology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89159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err="1" smtClean="0"/>
              <a:t>Verhaeghen</a:t>
            </a:r>
            <a:r>
              <a:rPr lang="en-GB" sz="2000" dirty="0" smtClean="0"/>
              <a:t>, P. (2011).  Cognitive Processing and Ageing.  In I. Stuart-</a:t>
            </a:r>
          </a:p>
          <a:p>
            <a:pPr marL="274320" lvl="1" indent="0">
              <a:buNone/>
            </a:pPr>
            <a:r>
              <a:rPr lang="en-GB" dirty="0" smtClean="0"/>
              <a:t>Hamilton, </a:t>
            </a:r>
            <a:r>
              <a:rPr lang="en-GB" i="1" dirty="0" smtClean="0"/>
              <a:t>An Introduction to Gerontology.  </a:t>
            </a:r>
            <a:r>
              <a:rPr lang="en-GB" dirty="0" smtClean="0"/>
              <a:t>Cambridge: Cambridge University Press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Woods, B. (2011).  The Psychology of Atypical Ageing.  In </a:t>
            </a:r>
            <a:r>
              <a:rPr lang="en-GB" sz="2000" dirty="0"/>
              <a:t>I. </a:t>
            </a:r>
            <a:r>
              <a:rPr lang="en-GB" sz="2000" dirty="0" smtClean="0"/>
              <a:t>Stuart-</a:t>
            </a:r>
          </a:p>
          <a:p>
            <a:pPr marL="274320" lvl="1" indent="0">
              <a:buNone/>
            </a:pPr>
            <a:r>
              <a:rPr lang="en-GB" dirty="0" smtClean="0"/>
              <a:t>Hamilton</a:t>
            </a:r>
            <a:r>
              <a:rPr lang="en-GB" dirty="0"/>
              <a:t>, </a:t>
            </a:r>
            <a:r>
              <a:rPr lang="en-GB" i="1" dirty="0"/>
              <a:t>An Introduction to Gerontology.  </a:t>
            </a:r>
            <a:r>
              <a:rPr lang="en-GB" dirty="0"/>
              <a:t>Cambridge: Cambridge University Press</a:t>
            </a:r>
          </a:p>
          <a:p>
            <a:pPr marL="27432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32601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smtClean="0">
                <a:latin typeface="Arial" panose="020B0604020202020204" pitchFamily="34" charset="0"/>
                <a:cs typeface="Arial" panose="020B0604020202020204" pitchFamily="34" charset="0"/>
              </a:rPr>
              <a:t>Seminar: Impact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of memory decline in later life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Working in groups: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Research/discuss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Memory factors – patterns of memory performance in later life</a:t>
            </a: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Explanations of 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memory decline</a:t>
            </a:r>
          </a:p>
          <a:p>
            <a:pPr lvl="2"/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Link to attention (selective and divided attention)</a:t>
            </a:r>
          </a:p>
          <a:p>
            <a:pPr lvl="2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Speed of cognitive processing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1247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748</TotalTime>
  <Words>2588</Words>
  <Application>Microsoft Office PowerPoint</Application>
  <PresentationFormat>On-screen Show (4:3)</PresentationFormat>
  <Paragraphs>483</Paragraphs>
  <Slides>34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7" baseType="lpstr">
      <vt:lpstr>Arial</vt:lpstr>
      <vt:lpstr>Calibri</vt:lpstr>
      <vt:lpstr>Clarity</vt:lpstr>
      <vt:lpstr>Developmental Psychology and Individual Differences                                                                     Dr Judith Marshall</vt:lpstr>
      <vt:lpstr>This lecture</vt:lpstr>
      <vt:lpstr>A Psychology of Ageing?</vt:lpstr>
      <vt:lpstr>Age differences in cognitive performance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Explanations for age differences in cognitive processing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Gerontechnology</vt:lpstr>
      <vt:lpstr>PowerPoint Presentation</vt:lpstr>
      <vt:lpstr>PowerPoint Presentation</vt:lpstr>
      <vt:lpstr>Reading</vt:lpstr>
      <vt:lpstr>Seminar: Impact of memory decline in later life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Developmental Psychology and Individual Differences                                                                     Dr Judith Marshall</dc:title>
  <dc:creator>Marshall, Judith</dc:creator>
  <cp:lastModifiedBy>Judith Marshall</cp:lastModifiedBy>
  <cp:revision>64</cp:revision>
  <cp:lastPrinted>2015-12-02T13:35:03Z</cp:lastPrinted>
  <dcterms:created xsi:type="dcterms:W3CDTF">2015-08-24T13:34:17Z</dcterms:created>
  <dcterms:modified xsi:type="dcterms:W3CDTF">2017-09-14T14:13:15Z</dcterms:modified>
</cp:coreProperties>
</file>