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9" r:id="rId4"/>
    <p:sldId id="258" r:id="rId5"/>
    <p:sldId id="260" r:id="rId6"/>
    <p:sldId id="261" r:id="rId7"/>
    <p:sldId id="262" r:id="rId8"/>
    <p:sldId id="263" r:id="rId9"/>
    <p:sldId id="265" r:id="rId10"/>
    <p:sldId id="266" r:id="rId11"/>
    <p:sldId id="267" r:id="rId12"/>
    <p:sldId id="268" r:id="rId13"/>
    <p:sldId id="269" r:id="rId14"/>
    <p:sldId id="270" r:id="rId15"/>
    <p:sldId id="271" r:id="rId16"/>
    <p:sldId id="272" r:id="rId17"/>
    <p:sldId id="273" r:id="rId18"/>
    <p:sldId id="274"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1" d="100"/>
          <a:sy n="101" d="100"/>
        </p:scale>
        <p:origin x="294" y="10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CD95C30-5864-43EC-A41C-9437844CBC42}" type="datetimeFigureOut">
              <a:rPr lang="en-US" smtClean="0"/>
              <a:t>5/14/2016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3C8D81-F233-41BA-A231-28B7839CFE36}" type="slidenum">
              <a:rPr lang="en-US" smtClean="0"/>
              <a:t>‹#›</a:t>
            </a:fld>
            <a:endParaRPr lang="en-US"/>
          </a:p>
        </p:txBody>
      </p:sp>
    </p:spTree>
    <p:extLst>
      <p:ext uri="{BB962C8B-B14F-4D97-AF65-F5344CB8AC3E}">
        <p14:creationId xmlns:p14="http://schemas.microsoft.com/office/powerpoint/2010/main" val="2566030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CD95C30-5864-43EC-A41C-9437844CBC42}" type="datetimeFigureOut">
              <a:rPr lang="en-US" smtClean="0"/>
              <a:t>5/14/2016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3C8D81-F233-41BA-A231-28B7839CFE36}" type="slidenum">
              <a:rPr lang="en-US" smtClean="0"/>
              <a:t>‹#›</a:t>
            </a:fld>
            <a:endParaRPr lang="en-US"/>
          </a:p>
        </p:txBody>
      </p:sp>
    </p:spTree>
    <p:extLst>
      <p:ext uri="{BB962C8B-B14F-4D97-AF65-F5344CB8AC3E}">
        <p14:creationId xmlns:p14="http://schemas.microsoft.com/office/powerpoint/2010/main" val="38543830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CD95C30-5864-43EC-A41C-9437844CBC42}" type="datetimeFigureOut">
              <a:rPr lang="en-US" smtClean="0"/>
              <a:t>5/14/2016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3C8D81-F233-41BA-A231-28B7839CFE36}" type="slidenum">
              <a:rPr lang="en-US" smtClean="0"/>
              <a:t>‹#›</a:t>
            </a:fld>
            <a:endParaRPr lang="en-US"/>
          </a:p>
        </p:txBody>
      </p:sp>
    </p:spTree>
    <p:extLst>
      <p:ext uri="{BB962C8B-B14F-4D97-AF65-F5344CB8AC3E}">
        <p14:creationId xmlns:p14="http://schemas.microsoft.com/office/powerpoint/2010/main" val="22082452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CD95C30-5864-43EC-A41C-9437844CBC42}" type="datetimeFigureOut">
              <a:rPr lang="en-US" smtClean="0"/>
              <a:t>5/14/2016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63C8D81-F233-41BA-A231-28B7839CFE36}" type="slidenum">
              <a:rPr lang="en-US" smtClean="0"/>
              <a:t>‹#›</a:t>
            </a:fld>
            <a:endParaRPr lang="en-US"/>
          </a:p>
        </p:txBody>
      </p:sp>
    </p:spTree>
    <p:extLst>
      <p:ext uri="{BB962C8B-B14F-4D97-AF65-F5344CB8AC3E}">
        <p14:creationId xmlns:p14="http://schemas.microsoft.com/office/powerpoint/2010/main" val="22152312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CD95C30-5864-43EC-A41C-9437844CBC42}" type="datetimeFigureOut">
              <a:rPr lang="en-US" smtClean="0"/>
              <a:t>5/14/2016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63C8D81-F233-41BA-A231-28B7839CFE36}" type="slidenum">
              <a:rPr lang="en-US" smtClean="0"/>
              <a:t>‹#›</a:t>
            </a:fld>
            <a:endParaRPr lang="en-US"/>
          </a:p>
        </p:txBody>
      </p:sp>
    </p:spTree>
    <p:extLst>
      <p:ext uri="{BB962C8B-B14F-4D97-AF65-F5344CB8AC3E}">
        <p14:creationId xmlns:p14="http://schemas.microsoft.com/office/powerpoint/2010/main" val="1252221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CD95C30-5864-43EC-A41C-9437844CBC42}" type="datetimeFigureOut">
              <a:rPr lang="en-US" smtClean="0"/>
              <a:t>5/14/2016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63C8D81-F233-41BA-A231-28B7839CFE36}" type="slidenum">
              <a:rPr lang="en-US" smtClean="0"/>
              <a:t>‹#›</a:t>
            </a:fld>
            <a:endParaRPr lang="en-US"/>
          </a:p>
        </p:txBody>
      </p:sp>
    </p:spTree>
    <p:extLst>
      <p:ext uri="{BB962C8B-B14F-4D97-AF65-F5344CB8AC3E}">
        <p14:creationId xmlns:p14="http://schemas.microsoft.com/office/powerpoint/2010/main" val="298502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D95C30-5864-43EC-A41C-9437844CBC42}" type="datetimeFigureOut">
              <a:rPr lang="en-US" smtClean="0"/>
              <a:t>5/14/2016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63C8D81-F233-41BA-A231-28B7839CFE36}" type="slidenum">
              <a:rPr lang="en-US" smtClean="0"/>
              <a:t>‹#›</a:t>
            </a:fld>
            <a:endParaRPr lang="en-US"/>
          </a:p>
        </p:txBody>
      </p:sp>
    </p:spTree>
    <p:extLst>
      <p:ext uri="{BB962C8B-B14F-4D97-AF65-F5344CB8AC3E}">
        <p14:creationId xmlns:p14="http://schemas.microsoft.com/office/powerpoint/2010/main" val="35711421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CD95C30-5864-43EC-A41C-9437844CBC42}" type="datetimeFigureOut">
              <a:rPr lang="en-US" smtClean="0"/>
              <a:t>5/14/2016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63C8D81-F233-41BA-A231-28B7839CFE36}" type="slidenum">
              <a:rPr lang="en-US" smtClean="0"/>
              <a:t>‹#›</a:t>
            </a:fld>
            <a:endParaRPr lang="en-US"/>
          </a:p>
        </p:txBody>
      </p:sp>
    </p:spTree>
    <p:extLst>
      <p:ext uri="{BB962C8B-B14F-4D97-AF65-F5344CB8AC3E}">
        <p14:creationId xmlns:p14="http://schemas.microsoft.com/office/powerpoint/2010/main" val="34830702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CD95C30-5864-43EC-A41C-9437844CBC42}" type="datetimeFigureOut">
              <a:rPr lang="en-US" smtClean="0"/>
              <a:t>5/14/2016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63C8D81-F233-41BA-A231-28B7839CFE36}" type="slidenum">
              <a:rPr lang="en-US" smtClean="0"/>
              <a:t>‹#›</a:t>
            </a:fld>
            <a:endParaRPr lang="en-US"/>
          </a:p>
        </p:txBody>
      </p:sp>
    </p:spTree>
    <p:extLst>
      <p:ext uri="{BB962C8B-B14F-4D97-AF65-F5344CB8AC3E}">
        <p14:creationId xmlns:p14="http://schemas.microsoft.com/office/powerpoint/2010/main" val="31151861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CD95C30-5864-43EC-A41C-9437844CBC42}" type="datetimeFigureOut">
              <a:rPr lang="en-US" smtClean="0"/>
              <a:t>5/14/2016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3C8D81-F233-41BA-A231-28B7839CFE36}" type="slidenum">
              <a:rPr lang="en-US" smtClean="0"/>
              <a:t>‹#›</a:t>
            </a:fld>
            <a:endParaRPr lang="en-US"/>
          </a:p>
        </p:txBody>
      </p:sp>
    </p:spTree>
    <p:extLst>
      <p:ext uri="{BB962C8B-B14F-4D97-AF65-F5344CB8AC3E}">
        <p14:creationId xmlns:p14="http://schemas.microsoft.com/office/powerpoint/2010/main" val="10583672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CD95C30-5864-43EC-A41C-9437844CBC42}" type="datetimeFigureOut">
              <a:rPr lang="en-US" smtClean="0"/>
              <a:t>5/14/2016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3C8D81-F233-41BA-A231-28B7839CFE36}"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5376488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CD95C30-5864-43EC-A41C-9437844CBC42}" type="datetimeFigureOut">
              <a:rPr lang="en-US" smtClean="0"/>
              <a:t>5/14/2016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3C8D81-F233-41BA-A231-28B7839CFE36}" type="slidenum">
              <a:rPr lang="en-US" smtClean="0"/>
              <a:t>‹#›</a:t>
            </a:fld>
            <a:endParaRPr lang="en-US"/>
          </a:p>
        </p:txBody>
      </p:sp>
    </p:spTree>
    <p:extLst>
      <p:ext uri="{BB962C8B-B14F-4D97-AF65-F5344CB8AC3E}">
        <p14:creationId xmlns:p14="http://schemas.microsoft.com/office/powerpoint/2010/main" val="12603840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CD95C30-5864-43EC-A41C-9437844CBC42}" type="datetimeFigureOut">
              <a:rPr lang="en-US" smtClean="0"/>
              <a:t>5/14/2016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3C8D81-F233-41BA-A231-28B7839CFE36}" type="slidenum">
              <a:rPr lang="en-US" smtClean="0"/>
              <a:t>‹#›</a:t>
            </a:fld>
            <a:endParaRPr 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032496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CD95C30-5864-43EC-A41C-9437844CBC42}" type="datetimeFigureOut">
              <a:rPr lang="en-US" smtClean="0"/>
              <a:t>5/14/2016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3C8D81-F233-41BA-A231-28B7839CFE36}" type="slidenum">
              <a:rPr lang="en-US" smtClean="0"/>
              <a:t>‹#›</a:t>
            </a:fld>
            <a:endParaRPr lang="en-US"/>
          </a:p>
        </p:txBody>
      </p:sp>
    </p:spTree>
    <p:extLst>
      <p:ext uri="{BB962C8B-B14F-4D97-AF65-F5344CB8AC3E}">
        <p14:creationId xmlns:p14="http://schemas.microsoft.com/office/powerpoint/2010/main" val="17023164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CD95C30-5864-43EC-A41C-9437844CBC42}" type="datetimeFigureOut">
              <a:rPr lang="en-US" smtClean="0"/>
              <a:t>5/14/2016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3C8D81-F233-41BA-A231-28B7839CFE36}" type="slidenum">
              <a:rPr lang="en-US" smtClean="0"/>
              <a:t>‹#›</a:t>
            </a:fld>
            <a:endParaRPr lang="en-US"/>
          </a:p>
        </p:txBody>
      </p:sp>
    </p:spTree>
    <p:extLst>
      <p:ext uri="{BB962C8B-B14F-4D97-AF65-F5344CB8AC3E}">
        <p14:creationId xmlns:p14="http://schemas.microsoft.com/office/powerpoint/2010/main" val="13335981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CD95C30-5864-43EC-A41C-9437844CBC42}" type="datetimeFigureOut">
              <a:rPr lang="en-US" smtClean="0"/>
              <a:t>5/14/2016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63C8D81-F233-41BA-A231-28B7839CFE36}" type="slidenum">
              <a:rPr lang="en-US" smtClean="0"/>
              <a:t>‹#›</a:t>
            </a:fld>
            <a:endParaRPr lang="en-US"/>
          </a:p>
        </p:txBody>
      </p:sp>
    </p:spTree>
    <p:extLst>
      <p:ext uri="{BB962C8B-B14F-4D97-AF65-F5344CB8AC3E}">
        <p14:creationId xmlns:p14="http://schemas.microsoft.com/office/powerpoint/2010/main" val="23957660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CD95C30-5864-43EC-A41C-9437844CBC42}" type="datetimeFigureOut">
              <a:rPr lang="en-US" smtClean="0"/>
              <a:t>5/14/2016</a:t>
            </a:fld>
            <a:endParaRPr 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363C8D81-F233-41BA-A231-28B7839CFE36}" type="slidenum">
              <a:rPr lang="en-US" smtClean="0"/>
              <a:t>‹#›</a:t>
            </a:fld>
            <a:endParaRPr lang="en-US"/>
          </a:p>
        </p:txBody>
      </p:sp>
    </p:spTree>
    <p:extLst>
      <p:ext uri="{BB962C8B-B14F-4D97-AF65-F5344CB8AC3E}">
        <p14:creationId xmlns:p14="http://schemas.microsoft.com/office/powerpoint/2010/main" val="38230320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wm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hyperlink" Target="http://www.nationalacademies.org/onpi/06072005.pdf"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theguardian.com/" TargetMode="External"/><Relationship Id="rId2" Type="http://schemas.openxmlformats.org/officeDocument/2006/relationships/hyperlink" Target="http://www.theguardian.com/profile/vandana-shiva"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7.xml"/><Relationship Id="rId5" Type="http://schemas.openxmlformats.org/officeDocument/2006/relationships/image" Target="../media/image10.jpeg"/><Relationship Id="rId4" Type="http://schemas.openxmlformats.org/officeDocument/2006/relationships/image" Target="../media/image9.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hyperlink" Target="http://www.infed.org/communities/sustainable_communities.htm" TargetMode="External"/><Relationship Id="rId2" Type="http://schemas.openxmlformats.org/officeDocument/2006/relationships/hyperlink" Target="http://www.hm-treasury.gov.uk/independent_reviews/stern_review_economics_climate_change/sternreview_index.cfm" TargetMode="External"/><Relationship Id="rId1" Type="http://schemas.openxmlformats.org/officeDocument/2006/relationships/slideLayout" Target="../slideLayouts/slideLayout2.xml"/><Relationship Id="rId6" Type="http://schemas.openxmlformats.org/officeDocument/2006/relationships/hyperlink" Target="http://www.anped.org/media/brundtland-pdf.pdf" TargetMode="External"/><Relationship Id="rId5" Type="http://schemas.openxmlformats.org/officeDocument/2006/relationships/hyperlink" Target="http://www.theguardian.com/" TargetMode="External"/><Relationship Id="rId4" Type="http://schemas.openxmlformats.org/officeDocument/2006/relationships/hyperlink" Target="http://www.theguardian.com/profile/vandana-shiv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dirty="0"/>
              <a:t/>
            </a:r>
            <a:br>
              <a:rPr lang="en-US" dirty="0"/>
            </a:br>
            <a:r>
              <a:rPr lang="en-GB" dirty="0"/>
              <a:t>Impacts </a:t>
            </a:r>
            <a:r>
              <a:rPr lang="en-US" dirty="0"/>
              <a:t/>
            </a:r>
            <a:br>
              <a:rPr lang="en-US" dirty="0"/>
            </a:br>
            <a:endParaRPr lang="en-US" dirty="0"/>
          </a:p>
        </p:txBody>
      </p:sp>
      <p:sp>
        <p:nvSpPr>
          <p:cNvPr id="3" name="Subtitle 2"/>
          <p:cNvSpPr>
            <a:spLocks noGrp="1"/>
          </p:cNvSpPr>
          <p:nvPr>
            <p:ph type="subTitle" idx="1"/>
          </p:nvPr>
        </p:nvSpPr>
        <p:spPr/>
        <p:txBody>
          <a:bodyPr/>
          <a:lstStyle/>
          <a:p>
            <a:r>
              <a:rPr lang="en-GB" dirty="0" smtClean="0"/>
              <a:t>SJEQ7004 </a:t>
            </a:r>
            <a:endParaRPr lang="en-US" dirty="0"/>
          </a:p>
        </p:txBody>
      </p:sp>
    </p:spTree>
    <p:extLst>
      <p:ext uri="{BB962C8B-B14F-4D97-AF65-F5344CB8AC3E}">
        <p14:creationId xmlns:p14="http://schemas.microsoft.com/office/powerpoint/2010/main" val="237386800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What Challenges are society faced with? </a:t>
            </a:r>
            <a:endParaRPr lang="en-US" dirty="0"/>
          </a:p>
        </p:txBody>
      </p:sp>
      <p:sp>
        <p:nvSpPr>
          <p:cNvPr id="2" name="Content Placeholder 1"/>
          <p:cNvSpPr>
            <a:spLocks noGrp="1"/>
          </p:cNvSpPr>
          <p:nvPr>
            <p:ph idx="1"/>
          </p:nvPr>
        </p:nvSpPr>
        <p:spPr/>
        <p:txBody>
          <a:bodyPr/>
          <a:lstStyle/>
          <a:p>
            <a:endParaRPr lang="en-US" dirty="0" smtClean="0"/>
          </a:p>
          <a:p>
            <a:r>
              <a:rPr lang="en-US" dirty="0" smtClean="0"/>
              <a:t>climate </a:t>
            </a:r>
            <a:r>
              <a:rPr lang="en-US" dirty="0"/>
              <a:t>change, </a:t>
            </a:r>
            <a:endParaRPr lang="en-US" dirty="0" smtClean="0"/>
          </a:p>
          <a:p>
            <a:r>
              <a:rPr lang="en-US" dirty="0" smtClean="0"/>
              <a:t>urbanization</a:t>
            </a:r>
            <a:r>
              <a:rPr lang="en-US" dirty="0"/>
              <a:t>, </a:t>
            </a:r>
            <a:endParaRPr lang="en-US" dirty="0" smtClean="0"/>
          </a:p>
          <a:p>
            <a:r>
              <a:rPr lang="en-US" dirty="0" smtClean="0"/>
              <a:t>economic </a:t>
            </a:r>
            <a:r>
              <a:rPr lang="en-US" dirty="0"/>
              <a:t>growth </a:t>
            </a:r>
            <a:r>
              <a:rPr lang="en-US" dirty="0" smtClean="0"/>
              <a:t>and</a:t>
            </a:r>
          </a:p>
          <a:p>
            <a:r>
              <a:rPr lang="en-US" dirty="0" smtClean="0"/>
              <a:t> </a:t>
            </a:r>
            <a:r>
              <a:rPr lang="en-US" dirty="0"/>
              <a:t>globalization.</a:t>
            </a:r>
          </a:p>
        </p:txBody>
      </p:sp>
    </p:spTree>
    <p:extLst>
      <p:ext uri="{BB962C8B-B14F-4D97-AF65-F5344CB8AC3E}">
        <p14:creationId xmlns:p14="http://schemas.microsoft.com/office/powerpoint/2010/main" val="338258064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Climate Change </a:t>
            </a:r>
            <a:endParaRPr lang="en-US" dirty="0"/>
          </a:p>
        </p:txBody>
      </p:sp>
      <p:sp>
        <p:nvSpPr>
          <p:cNvPr id="8" name="Content Placeholder 7"/>
          <p:cNvSpPr>
            <a:spLocks noGrp="1"/>
          </p:cNvSpPr>
          <p:nvPr>
            <p:ph sz="half" idx="1"/>
          </p:nvPr>
        </p:nvSpPr>
        <p:spPr/>
        <p:txBody>
          <a:bodyPr>
            <a:normAutofit/>
          </a:bodyPr>
          <a:lstStyle/>
          <a:p>
            <a:r>
              <a:rPr lang="en-US" dirty="0"/>
              <a:t>The Intergovernmental Panel on Climate Change (IPCC) has predicted that global temperature will rise by the end of the century by between 1.4C and </a:t>
            </a:r>
            <a:r>
              <a:rPr lang="en-US" dirty="0" smtClean="0"/>
              <a:t>5.8C.</a:t>
            </a:r>
          </a:p>
          <a:p>
            <a:r>
              <a:rPr lang="en-US" dirty="0" smtClean="0"/>
              <a:t>Most </a:t>
            </a:r>
            <a:r>
              <a:rPr lang="en-US" dirty="0"/>
              <a:t>of the warming that has occurred over the last 50 years is, according to the IPCC (</a:t>
            </a:r>
            <a:r>
              <a:rPr lang="en-US" dirty="0" smtClean="0"/>
              <a:t>2007</a:t>
            </a:r>
            <a:r>
              <a:rPr lang="en-US" dirty="0" smtClean="0"/>
              <a:t>) as a result of human action</a:t>
            </a:r>
            <a:endParaRPr lang="en-US" dirty="0"/>
          </a:p>
        </p:txBody>
      </p:sp>
      <p:pic>
        <p:nvPicPr>
          <p:cNvPr id="1026" name="Picture 2" descr="C:\Program Files\Microsoft Office\MEDIA\CAGCAT10\j0285360.wmf"/>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5486399" y="2819400"/>
            <a:ext cx="2471519" cy="304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712928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Climate Change </a:t>
            </a:r>
            <a:endParaRPr lang="en-US" dirty="0"/>
          </a:p>
        </p:txBody>
      </p:sp>
      <p:sp>
        <p:nvSpPr>
          <p:cNvPr id="8" name="Content Placeholder 7"/>
          <p:cNvSpPr>
            <a:spLocks noGrp="1"/>
          </p:cNvSpPr>
          <p:nvPr>
            <p:ph idx="1"/>
          </p:nvPr>
        </p:nvSpPr>
        <p:spPr/>
        <p:txBody>
          <a:bodyPr>
            <a:normAutofit/>
          </a:bodyPr>
          <a:lstStyle/>
          <a:p>
            <a:r>
              <a:rPr lang="en-US" dirty="0" smtClean="0">
                <a:hlinkClick r:id="rId2"/>
              </a:rPr>
              <a:t>A joint </a:t>
            </a:r>
            <a:r>
              <a:rPr lang="en-US" dirty="0">
                <a:hlinkClick r:id="rId2"/>
              </a:rPr>
              <a:t>statement</a:t>
            </a:r>
            <a:r>
              <a:rPr lang="en-US" dirty="0"/>
              <a:t> signed by the heads of the national science academies in Brazil, Canada, China, France, Germany, India, Italy, Japan, Russia, the UK and the </a:t>
            </a:r>
            <a:r>
              <a:rPr lang="en-US" dirty="0" smtClean="0"/>
              <a:t>US :</a:t>
            </a:r>
            <a:endParaRPr lang="en-US" dirty="0"/>
          </a:p>
          <a:p>
            <a:pPr lvl="1"/>
            <a:r>
              <a:rPr lang="en-US" dirty="0"/>
              <a:t>"Climate change is real. There will always be uncertainty in understanding a system as complex as the world's climate. However there is now strong evidence that significant global warming is occurring. The evidence comes from direct measurements of rising surface air temperatures and subsurface ocean temperatures and from phenomena such as increases in average global sea levels, retreating glaciers, and changes to many physical and biological systems."</a:t>
            </a:r>
          </a:p>
          <a:p>
            <a:endParaRPr lang="en-US" dirty="0"/>
          </a:p>
        </p:txBody>
      </p:sp>
    </p:spTree>
    <p:extLst>
      <p:ext uri="{BB962C8B-B14F-4D97-AF65-F5344CB8AC3E}">
        <p14:creationId xmlns:p14="http://schemas.microsoft.com/office/powerpoint/2010/main" val="136094154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GB" dirty="0" smtClean="0"/>
              <a:t>What are the Impacts On communities ? </a:t>
            </a:r>
            <a:endParaRPr lang="en-US" dirty="0"/>
          </a:p>
        </p:txBody>
      </p:sp>
      <p:sp>
        <p:nvSpPr>
          <p:cNvPr id="5" name="Content Placeholder 4"/>
          <p:cNvSpPr>
            <a:spLocks noGrp="1"/>
          </p:cNvSpPr>
          <p:nvPr>
            <p:ph sz="half" idx="1"/>
          </p:nvPr>
        </p:nvSpPr>
        <p:spPr/>
        <p:txBody>
          <a:bodyPr/>
          <a:lstStyle/>
          <a:p>
            <a:r>
              <a:rPr lang="en-GB" dirty="0" smtClean="0"/>
              <a:t>…….???</a:t>
            </a:r>
            <a:endParaRPr lang="en-US" dirty="0"/>
          </a:p>
        </p:txBody>
      </p:sp>
      <p:pic>
        <p:nvPicPr>
          <p:cNvPr id="2051" name="Picture 3" descr="C:\Users\n.welton.CAMPUS\AppData\Local\Microsoft\Windows\Temporary Internet Files\Content.IE5\K3TK8S9U\MP900403862[1].jpg"/>
          <p:cNvPicPr>
            <a:picLocks noGrp="1" noChangeAspect="1" noChangeArrowheads="1"/>
          </p:cNvPicPr>
          <p:nvPr>
            <p:ph sz="half" idx="2"/>
          </p:nvPr>
        </p:nvPicPr>
        <p:blipFill>
          <a:blip r:embed="rId2" cstate="print">
            <a:extLst>
              <a:ext uri="{28A0092B-C50C-407E-A947-70E740481C1C}">
                <a14:useLocalDpi xmlns:a14="http://schemas.microsoft.com/office/drawing/2010/main" val="0"/>
              </a:ext>
            </a:extLst>
          </a:blip>
          <a:srcRect/>
          <a:stretch>
            <a:fillRect/>
          </a:stretch>
        </p:blipFill>
        <p:spPr bwMode="auto">
          <a:xfrm>
            <a:off x="4645025" y="2819400"/>
            <a:ext cx="4155138" cy="28572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7781762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Urbanisation </a:t>
            </a:r>
            <a:endParaRPr lang="en-US" dirty="0"/>
          </a:p>
        </p:txBody>
      </p:sp>
      <p:sp>
        <p:nvSpPr>
          <p:cNvPr id="3" name="Content Placeholder 2"/>
          <p:cNvSpPr>
            <a:spLocks noGrp="1"/>
          </p:cNvSpPr>
          <p:nvPr>
            <p:ph sz="half" idx="1"/>
          </p:nvPr>
        </p:nvSpPr>
        <p:spPr/>
        <p:txBody>
          <a:bodyPr>
            <a:normAutofit/>
          </a:bodyPr>
          <a:lstStyle/>
          <a:p>
            <a:r>
              <a:rPr lang="en-GB" dirty="0"/>
              <a:t>On a global scale, urbanisation is taking place rapidly, particularly in LEDCs</a:t>
            </a:r>
            <a:r>
              <a:rPr lang="en-GB" dirty="0" smtClean="0"/>
              <a:t>.</a:t>
            </a:r>
          </a:p>
          <a:p>
            <a:endParaRPr lang="en-US"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571999" y="3094621"/>
            <a:ext cx="3895725" cy="2568475"/>
          </a:xfrm>
        </p:spPr>
      </p:pic>
    </p:spTree>
    <p:extLst>
      <p:ext uri="{BB962C8B-B14F-4D97-AF65-F5344CB8AC3E}">
        <p14:creationId xmlns:p14="http://schemas.microsoft.com/office/powerpoint/2010/main" val="147766450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Urbanisation </a:t>
            </a:r>
            <a:endParaRPr lang="en-US" dirty="0"/>
          </a:p>
        </p:txBody>
      </p:sp>
      <p:sp>
        <p:nvSpPr>
          <p:cNvPr id="2" name="Content Placeholder 1"/>
          <p:cNvSpPr>
            <a:spLocks noGrp="1"/>
          </p:cNvSpPr>
          <p:nvPr>
            <p:ph idx="1"/>
          </p:nvPr>
        </p:nvSpPr>
        <p:spPr/>
        <p:txBody>
          <a:bodyPr/>
          <a:lstStyle/>
          <a:p>
            <a:r>
              <a:rPr lang="en-US" dirty="0"/>
              <a:t>In 1950 there were 86 cities in the world with a population of more than one million; today there are 400, and by 2015 there will be at least 550</a:t>
            </a:r>
            <a:endParaRPr lang="en-GB" dirty="0"/>
          </a:p>
          <a:p>
            <a:r>
              <a:rPr lang="en-US" dirty="0"/>
              <a:t>As a result cities will account for virtually all future world population growth, which is expected to peak at about 10 billion in 2050. (Davies 2007: 1-2)</a:t>
            </a:r>
          </a:p>
          <a:p>
            <a:endParaRPr lang="en-US" dirty="0"/>
          </a:p>
        </p:txBody>
      </p:sp>
    </p:spTree>
    <p:extLst>
      <p:ext uri="{BB962C8B-B14F-4D97-AF65-F5344CB8AC3E}">
        <p14:creationId xmlns:p14="http://schemas.microsoft.com/office/powerpoint/2010/main" val="333212405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a:t>What are the Impacts On communities ? </a:t>
            </a:r>
            <a:endParaRPr lang="en-US" dirty="0"/>
          </a:p>
        </p:txBody>
      </p:sp>
      <p:sp>
        <p:nvSpPr>
          <p:cNvPr id="2" name="Content Placeholder 1"/>
          <p:cNvSpPr>
            <a:spLocks noGrp="1"/>
          </p:cNvSpPr>
          <p:nvPr>
            <p:ph idx="1"/>
          </p:nvPr>
        </p:nvSpPr>
        <p:spPr/>
        <p:txBody>
          <a:bodyPr/>
          <a:lstStyle/>
          <a:p>
            <a:r>
              <a:rPr lang="en-GB" dirty="0"/>
              <a:t>What are the Impacts On communities ? </a:t>
            </a:r>
            <a:endParaRPr lang="en-GB" dirty="0" smtClean="0"/>
          </a:p>
          <a:p>
            <a:endParaRPr lang="en-US" dirty="0"/>
          </a:p>
        </p:txBody>
      </p:sp>
    </p:spTree>
    <p:extLst>
      <p:ext uri="{BB962C8B-B14F-4D97-AF65-F5344CB8AC3E}">
        <p14:creationId xmlns:p14="http://schemas.microsoft.com/office/powerpoint/2010/main" val="2396864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Economic Growth </a:t>
            </a:r>
            <a:endParaRPr lang="en-US" dirty="0"/>
          </a:p>
        </p:txBody>
      </p:sp>
      <p:sp>
        <p:nvSpPr>
          <p:cNvPr id="5" name="Content Placeholder 4"/>
          <p:cNvSpPr>
            <a:spLocks noGrp="1"/>
          </p:cNvSpPr>
          <p:nvPr>
            <p:ph idx="1"/>
          </p:nvPr>
        </p:nvSpPr>
        <p:spPr/>
        <p:txBody>
          <a:bodyPr/>
          <a:lstStyle/>
          <a:p>
            <a:r>
              <a:rPr lang="en-US" dirty="0"/>
              <a:t>For a century or more the overwhelming majority of states have placed the highest priority upon economic growth. Political thought has become locked into what J. R. McNeill has described as the 'growth fetish' </a:t>
            </a:r>
            <a:r>
              <a:rPr lang="en-US" dirty="0" smtClean="0"/>
              <a:t>(</a:t>
            </a:r>
            <a:r>
              <a:rPr lang="en-US" dirty="0" err="1" smtClean="0"/>
              <a:t>Speth</a:t>
            </a:r>
            <a:r>
              <a:rPr lang="en-US" dirty="0" smtClean="0"/>
              <a:t> </a:t>
            </a:r>
            <a:r>
              <a:rPr lang="en-US" dirty="0"/>
              <a:t>2005: </a:t>
            </a:r>
            <a:r>
              <a:rPr lang="en-US" dirty="0" smtClean="0"/>
              <a:t>137)</a:t>
            </a:r>
            <a:endParaRPr lang="en-US" dirty="0"/>
          </a:p>
        </p:txBody>
      </p:sp>
    </p:spTree>
    <p:extLst>
      <p:ext uri="{BB962C8B-B14F-4D97-AF65-F5344CB8AC3E}">
        <p14:creationId xmlns:p14="http://schemas.microsoft.com/office/powerpoint/2010/main" val="37474304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Economic growth </a:t>
            </a:r>
            <a:endParaRPr lang="en-US" dirty="0"/>
          </a:p>
        </p:txBody>
      </p:sp>
      <p:sp>
        <p:nvSpPr>
          <p:cNvPr id="2" name="Content Placeholder 1"/>
          <p:cNvSpPr>
            <a:spLocks noGrp="1"/>
          </p:cNvSpPr>
          <p:nvPr>
            <p:ph idx="1"/>
          </p:nvPr>
        </p:nvSpPr>
        <p:spPr/>
        <p:txBody>
          <a:bodyPr>
            <a:normAutofit/>
          </a:bodyPr>
          <a:lstStyle/>
          <a:p>
            <a:r>
              <a:rPr lang="en-US" i="1" dirty="0"/>
              <a:t>The dominant model of economic development has in fact become anti-life. When economies are measured only in terms of money flow, the rich get richer and the poor get poorer. And the rich might be rich in monetary terms – but they too are poor in the wider context of what being human means</a:t>
            </a:r>
            <a:r>
              <a:rPr lang="en-US" i="1" dirty="0" smtClean="0"/>
              <a:t>.</a:t>
            </a:r>
          </a:p>
          <a:p>
            <a:endParaRPr lang="en-US" dirty="0"/>
          </a:p>
          <a:p>
            <a:pPr lvl="1"/>
            <a:r>
              <a:rPr lang="en-US" dirty="0" err="1">
                <a:hlinkClick r:id="rId2"/>
              </a:rPr>
              <a:t>Vandana</a:t>
            </a:r>
            <a:r>
              <a:rPr lang="en-US" dirty="0">
                <a:hlinkClick r:id="rId2"/>
              </a:rPr>
              <a:t> Shiva</a:t>
            </a:r>
            <a:r>
              <a:rPr lang="en-US" dirty="0"/>
              <a:t> </a:t>
            </a:r>
            <a:r>
              <a:rPr lang="en-US" dirty="0" smtClean="0"/>
              <a:t> : </a:t>
            </a:r>
            <a:r>
              <a:rPr lang="en-US" dirty="0" smtClean="0">
                <a:hlinkClick r:id="rId3"/>
              </a:rPr>
              <a:t>theguardian.com</a:t>
            </a:r>
            <a:r>
              <a:rPr lang="en-US" dirty="0"/>
              <a:t>, Friday 1 November 2013</a:t>
            </a:r>
          </a:p>
          <a:p>
            <a:endParaRPr lang="en-US" dirty="0"/>
          </a:p>
        </p:txBody>
      </p:sp>
    </p:spTree>
    <p:extLst>
      <p:ext uri="{BB962C8B-B14F-4D97-AF65-F5344CB8AC3E}">
        <p14:creationId xmlns:p14="http://schemas.microsoft.com/office/powerpoint/2010/main" val="324414691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457200" y="338328"/>
            <a:ext cx="8229600" cy="1252728"/>
          </a:xfrm>
          <a:prstGeom prst="rect">
            <a:avLst/>
          </a:prstGeom>
        </p:spPr>
        <p:txBody>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dirty="0" smtClean="0"/>
              <a:t>Economic Growth </a:t>
            </a:r>
            <a:endParaRPr lang="en-US" dirty="0"/>
          </a:p>
        </p:txBody>
      </p:sp>
      <p:sp>
        <p:nvSpPr>
          <p:cNvPr id="5" name="Content Placeholder 3"/>
          <p:cNvSpPr txBox="1">
            <a:spLocks/>
          </p:cNvSpPr>
          <p:nvPr/>
        </p:nvSpPr>
        <p:spPr>
          <a:xfrm>
            <a:off x="457200" y="228600"/>
            <a:ext cx="4800600" cy="6343733"/>
          </a:xfrm>
          <a:prstGeom prst="rect">
            <a:avLst/>
          </a:prstGeom>
        </p:spPr>
        <p:txBody>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GB" dirty="0" smtClean="0"/>
              <a:t>Is the emphasis on economic growth compatible with sustainability?</a:t>
            </a:r>
          </a:p>
          <a:p>
            <a:r>
              <a:rPr lang="en-GB" dirty="0" smtClean="0"/>
              <a:t>How does the </a:t>
            </a:r>
            <a:r>
              <a:rPr lang="en-GB" dirty="0" err="1" smtClean="0"/>
              <a:t>Brundlant</a:t>
            </a:r>
            <a:r>
              <a:rPr lang="en-GB" dirty="0" smtClean="0"/>
              <a:t> definition  of sustainable development account for growth? </a:t>
            </a:r>
          </a:p>
          <a:p>
            <a:r>
              <a:rPr lang="en-GB" dirty="0" smtClean="0"/>
              <a:t>Is it compatible with Green theories? </a:t>
            </a:r>
            <a:endParaRPr lang="en-GB" dirty="0" smtClean="0"/>
          </a:p>
          <a:p>
            <a:endParaRPr lang="en-GB" dirty="0"/>
          </a:p>
          <a:p>
            <a:pPr lvl="1"/>
            <a:r>
              <a:rPr lang="en-GB" altLang="en-US" dirty="0" smtClean="0"/>
              <a:t>"</a:t>
            </a:r>
            <a:r>
              <a:rPr lang="en-GB" altLang="en-US" sz="1600" i="1" dirty="0" smtClean="0"/>
              <a:t>development that meets the needs of the present without compromising the ability of future generations to meet their own needs”</a:t>
            </a:r>
            <a:endParaRPr lang="en-GB" altLang="en-US" sz="1600" i="1" dirty="0"/>
          </a:p>
          <a:p>
            <a:pPr>
              <a:buNone/>
            </a:pPr>
            <a:r>
              <a:rPr lang="en-GB" altLang="en-US" sz="1200" b="1" dirty="0" err="1" smtClean="0"/>
              <a:t>Brundtland</a:t>
            </a:r>
            <a:r>
              <a:rPr lang="en-GB" altLang="en-US" sz="1200" dirty="0" smtClean="0"/>
              <a:t> </a:t>
            </a:r>
            <a:r>
              <a:rPr lang="en-GB" altLang="en-US" sz="1200" b="1" dirty="0"/>
              <a:t>(1987)</a:t>
            </a:r>
            <a:r>
              <a:rPr lang="en-GB" altLang="en-US" sz="1200" dirty="0"/>
              <a:t> World Commission on Environment and Development</a:t>
            </a:r>
          </a:p>
          <a:p>
            <a:endParaRPr lang="en-GB" dirty="0" smtClean="0"/>
          </a:p>
        </p:txBody>
      </p:sp>
      <p:pic>
        <p:nvPicPr>
          <p:cNvPr id="10" name="Content Placeholder 9"/>
          <p:cNvPicPr>
            <a:picLocks noGrp="1" noChangeAspect="1"/>
          </p:cNvPicPr>
          <p:nvPr>
            <p:ph sz="half" idx="1"/>
          </p:nvPr>
        </p:nvPicPr>
        <p:blipFill>
          <a:blip r:embed="rId2" cstate="print">
            <a:extLst>
              <a:ext uri="{28A0092B-C50C-407E-A947-70E740481C1C}">
                <a14:useLocalDpi xmlns:a14="http://schemas.microsoft.com/office/drawing/2010/main" val="0"/>
              </a:ext>
            </a:extLst>
          </a:blip>
          <a:stretch>
            <a:fillRect/>
          </a:stretch>
        </p:blipFill>
        <p:spPr>
          <a:xfrm>
            <a:off x="5105400" y="762000"/>
            <a:ext cx="3315335" cy="2486501"/>
          </a:xfrm>
        </p:spPr>
      </p:pic>
      <p:pic>
        <p:nvPicPr>
          <p:cNvPr id="5123" name="Picture 3" descr="C:\Users\n.welton.CAMPUS\AppData\Local\Microsoft\Windows\Temporary Internet Files\Content.IE5\5UNUOYYT\MP900442426[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00735" y="4343400"/>
            <a:ext cx="3276600" cy="2177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8421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Globalisation </a:t>
            </a:r>
            <a:endParaRPr lang="en-US" dirty="0"/>
          </a:p>
        </p:txBody>
      </p:sp>
      <p:sp>
        <p:nvSpPr>
          <p:cNvPr id="3" name="Content Placeholder 2"/>
          <p:cNvSpPr>
            <a:spLocks noGrp="1"/>
          </p:cNvSpPr>
          <p:nvPr>
            <p:ph sz="half" idx="1"/>
          </p:nvPr>
        </p:nvSpPr>
        <p:spPr/>
        <p:txBody>
          <a:bodyPr>
            <a:normAutofit/>
          </a:bodyPr>
          <a:lstStyle/>
          <a:p>
            <a:r>
              <a:rPr lang="en-GB" dirty="0" smtClean="0"/>
              <a:t>While there are different perspectives  on globalisation (see attached table (Jones 2010, page 10 ) </a:t>
            </a:r>
          </a:p>
          <a:p>
            <a:r>
              <a:rPr lang="en-GB" dirty="0" smtClean="0"/>
              <a:t>A number of shared </a:t>
            </a:r>
            <a:r>
              <a:rPr lang="en-GB" dirty="0" smtClean="0"/>
              <a:t>views do </a:t>
            </a:r>
            <a:r>
              <a:rPr lang="en-GB" dirty="0" smtClean="0"/>
              <a:t>appear to exist  </a:t>
            </a:r>
            <a:endParaRPr lang="en-US" dirty="0"/>
          </a:p>
        </p:txBody>
      </p:sp>
      <p:sp>
        <p:nvSpPr>
          <p:cNvPr id="6" name="Content Placeholder 5"/>
          <p:cNvSpPr>
            <a:spLocks noGrp="1"/>
          </p:cNvSpPr>
          <p:nvPr>
            <p:ph sz="half" idx="2"/>
          </p:nvPr>
        </p:nvSpPr>
        <p:spPr/>
        <p:txBody>
          <a:bodyPr>
            <a:normAutofit/>
          </a:bodyPr>
          <a:lstStyle/>
          <a:p>
            <a:r>
              <a:rPr lang="en-US" altLang="en-US" dirty="0" err="1"/>
              <a:t>Globalisation</a:t>
            </a:r>
            <a:r>
              <a:rPr lang="en-US" altLang="en-US" dirty="0"/>
              <a:t> is:</a:t>
            </a:r>
          </a:p>
          <a:p>
            <a:pPr>
              <a:buFont typeface="Wingdings" pitchFamily="2" charset="2"/>
              <a:buNone/>
            </a:pPr>
            <a:r>
              <a:rPr lang="en-US" altLang="en-US" dirty="0"/>
              <a:t>	“the blanket term to describe the processes through which sovereign national states are </a:t>
            </a:r>
            <a:r>
              <a:rPr lang="en-US" altLang="en-US" dirty="0" err="1"/>
              <a:t>criss-crossed</a:t>
            </a:r>
            <a:r>
              <a:rPr lang="en-US" altLang="en-US" dirty="0"/>
              <a:t> and undermined by trans-national actors with varying prospects of power, orientations, identities and networks”</a:t>
            </a:r>
          </a:p>
          <a:p>
            <a:r>
              <a:rPr lang="en-US" altLang="en-US" dirty="0"/>
              <a:t>(Beck, 1992: 11)</a:t>
            </a:r>
          </a:p>
          <a:p>
            <a:endParaRPr lang="en-US" dirty="0"/>
          </a:p>
        </p:txBody>
      </p:sp>
    </p:spTree>
    <p:extLst>
      <p:ext uri="{BB962C8B-B14F-4D97-AF65-F5344CB8AC3E}">
        <p14:creationId xmlns:p14="http://schemas.microsoft.com/office/powerpoint/2010/main" val="19365407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p:cNvSpPr txBox="1">
            <a:spLocks noChangeArrowheads="1"/>
          </p:cNvSpPr>
          <p:nvPr/>
        </p:nvSpPr>
        <p:spPr>
          <a:xfrm>
            <a:off x="420255" y="152400"/>
            <a:ext cx="8229600" cy="1139825"/>
          </a:xfrm>
          <a:prstGeom prst="rect">
            <a:avLst/>
          </a:prstGeom>
        </p:spPr>
        <p:txBody>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tLang="en-US" sz="3600" dirty="0" smtClean="0"/>
              <a:t>Different processes of </a:t>
            </a:r>
            <a:r>
              <a:rPr lang="en-US" altLang="en-US" sz="3600" dirty="0" err="1" smtClean="0"/>
              <a:t>globalisation</a:t>
            </a:r>
            <a:endParaRPr lang="en-US" altLang="en-US" sz="3600" dirty="0" smtClean="0"/>
          </a:p>
        </p:txBody>
      </p:sp>
      <p:pic>
        <p:nvPicPr>
          <p:cNvPr id="6" name="Picture 4" descr="globalisationmap"/>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762000" y="1524000"/>
            <a:ext cx="7135813" cy="4530725"/>
          </a:xfrm>
          <a:prstGeom prst="rect">
            <a:avLst/>
          </a:prstGeom>
        </p:spPr>
      </p:pic>
    </p:spTree>
    <p:extLst>
      <p:ext uri="{BB962C8B-B14F-4D97-AF65-F5344CB8AC3E}">
        <p14:creationId xmlns:p14="http://schemas.microsoft.com/office/powerpoint/2010/main" val="24323807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Globalisation </a:t>
            </a:r>
            <a:endParaRPr lang="en-US" dirty="0"/>
          </a:p>
        </p:txBody>
      </p:sp>
      <p:sp>
        <p:nvSpPr>
          <p:cNvPr id="4" name="Content Placeholder 3"/>
          <p:cNvSpPr>
            <a:spLocks noGrp="1"/>
          </p:cNvSpPr>
          <p:nvPr>
            <p:ph idx="1"/>
          </p:nvPr>
        </p:nvSpPr>
        <p:spPr/>
        <p:txBody>
          <a:bodyPr/>
          <a:lstStyle/>
          <a:p>
            <a:r>
              <a:rPr lang="en-US" altLang="en-US" dirty="0"/>
              <a:t>The processes of </a:t>
            </a:r>
            <a:r>
              <a:rPr lang="en-US" altLang="en-US" dirty="0" err="1"/>
              <a:t>globalisation</a:t>
            </a:r>
            <a:r>
              <a:rPr lang="en-US" altLang="en-US" dirty="0"/>
              <a:t> seen as </a:t>
            </a:r>
          </a:p>
          <a:p>
            <a:pPr>
              <a:buFont typeface="Wingdings" pitchFamily="2" charset="2"/>
              <a:buNone/>
            </a:pPr>
            <a:endParaRPr lang="en-US" altLang="en-US" dirty="0"/>
          </a:p>
          <a:p>
            <a:pPr>
              <a:buFont typeface="Wingdings" pitchFamily="2" charset="2"/>
              <a:buNone/>
            </a:pPr>
            <a:r>
              <a:rPr lang="en-US" altLang="en-US" dirty="0"/>
              <a:t>	“creating the conditions for an increasingly interdependent world, linked by new technologies and the movement of goods, capital and people</a:t>
            </a:r>
            <a:r>
              <a:rPr lang="en-US" altLang="en-US" dirty="0" smtClean="0"/>
              <a:t>”</a:t>
            </a:r>
            <a:r>
              <a:rPr lang="en-US" altLang="en-US" sz="1800" dirty="0" smtClean="0"/>
              <a:t>(</a:t>
            </a:r>
            <a:r>
              <a:rPr lang="en-US" altLang="en-US" sz="1800" dirty="0" err="1"/>
              <a:t>Orford</a:t>
            </a:r>
            <a:r>
              <a:rPr lang="en-US" altLang="en-US" sz="1800" dirty="0"/>
              <a:t> in, </a:t>
            </a:r>
            <a:r>
              <a:rPr lang="en-US" altLang="en-US" sz="1800" dirty="0" err="1"/>
              <a:t>Edkins</a:t>
            </a:r>
            <a:r>
              <a:rPr lang="en-US" altLang="en-US" sz="1800" dirty="0"/>
              <a:t> and </a:t>
            </a:r>
            <a:r>
              <a:rPr lang="en-US" altLang="en-US" sz="1800" dirty="0" err="1"/>
              <a:t>Zehfuss</a:t>
            </a:r>
            <a:r>
              <a:rPr lang="en-US" altLang="en-US" sz="1800" dirty="0"/>
              <a:t>, 2009: 430)</a:t>
            </a:r>
          </a:p>
          <a:p>
            <a:endParaRPr lang="en-US" dirty="0"/>
          </a:p>
        </p:txBody>
      </p:sp>
    </p:spTree>
    <p:extLst>
      <p:ext uri="{BB962C8B-B14F-4D97-AF65-F5344CB8AC3E}">
        <p14:creationId xmlns:p14="http://schemas.microsoft.com/office/powerpoint/2010/main" val="27638516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2"/>
          <p:cNvSpPr txBox="1">
            <a:spLocks noChangeArrowheads="1"/>
          </p:cNvSpPr>
          <p:nvPr/>
        </p:nvSpPr>
        <p:spPr>
          <a:xfrm>
            <a:off x="457200" y="277813"/>
            <a:ext cx="8229600" cy="1139825"/>
          </a:xfrm>
          <a:prstGeom prst="rect">
            <a:avLst/>
          </a:prstGeom>
        </p:spPr>
        <p:txBody>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tLang="en-US" smtClean="0"/>
              <a:t>Globalisation</a:t>
            </a:r>
          </a:p>
        </p:txBody>
      </p:sp>
      <p:sp>
        <p:nvSpPr>
          <p:cNvPr id="7" name="Rectangle 3"/>
          <p:cNvSpPr txBox="1">
            <a:spLocks noChangeArrowheads="1"/>
          </p:cNvSpPr>
          <p:nvPr/>
        </p:nvSpPr>
        <p:spPr>
          <a:xfrm>
            <a:off x="428625" y="1500188"/>
            <a:ext cx="8229600" cy="5043487"/>
          </a:xfrm>
          <a:prstGeom prst="rect">
            <a:avLst/>
          </a:prstGeom>
        </p:spPr>
        <p:txBody>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pPr>
              <a:lnSpc>
                <a:spcPct val="90000"/>
              </a:lnSpc>
            </a:pPr>
            <a:endParaRPr lang="en-US" altLang="en-US" dirty="0" smtClean="0"/>
          </a:p>
        </p:txBody>
      </p:sp>
      <p:sp>
        <p:nvSpPr>
          <p:cNvPr id="10" name="Title 9"/>
          <p:cNvSpPr>
            <a:spLocks noGrp="1"/>
          </p:cNvSpPr>
          <p:nvPr>
            <p:ph type="title"/>
          </p:nvPr>
        </p:nvSpPr>
        <p:spPr/>
        <p:txBody>
          <a:bodyPr/>
          <a:lstStyle/>
          <a:p>
            <a:r>
              <a:rPr lang="en-GB" dirty="0" err="1" smtClean="0"/>
              <a:t>Globalisastion</a:t>
            </a:r>
            <a:r>
              <a:rPr lang="en-GB" dirty="0" smtClean="0"/>
              <a:t> </a:t>
            </a:r>
            <a:endParaRPr lang="en-GB" dirty="0"/>
          </a:p>
        </p:txBody>
      </p:sp>
      <p:sp>
        <p:nvSpPr>
          <p:cNvPr id="11" name="Content Placeholder 10"/>
          <p:cNvSpPr>
            <a:spLocks noGrp="1"/>
          </p:cNvSpPr>
          <p:nvPr>
            <p:ph sz="half" idx="1"/>
          </p:nvPr>
        </p:nvSpPr>
        <p:spPr/>
        <p:txBody>
          <a:bodyPr>
            <a:normAutofit fontScale="92500" lnSpcReduction="20000"/>
          </a:bodyPr>
          <a:lstStyle/>
          <a:p>
            <a:pPr>
              <a:lnSpc>
                <a:spcPct val="90000"/>
              </a:lnSpc>
            </a:pPr>
            <a:r>
              <a:rPr lang="en-US" altLang="en-US" dirty="0"/>
              <a:t>Not cultural imperialism (MacDonald-</a:t>
            </a:r>
            <a:r>
              <a:rPr lang="en-US" altLang="en-US" dirty="0" err="1"/>
              <a:t>isation</a:t>
            </a:r>
            <a:r>
              <a:rPr lang="en-US" altLang="en-US" dirty="0"/>
              <a:t>)</a:t>
            </a:r>
          </a:p>
          <a:p>
            <a:pPr>
              <a:lnSpc>
                <a:spcPct val="90000"/>
              </a:lnSpc>
            </a:pPr>
            <a:r>
              <a:rPr lang="en-US" altLang="en-US" dirty="0"/>
              <a:t>Not </a:t>
            </a:r>
            <a:r>
              <a:rPr lang="en-US" altLang="en-US" dirty="0" err="1"/>
              <a:t>homogenisation</a:t>
            </a:r>
            <a:r>
              <a:rPr lang="en-US" altLang="en-US" dirty="0"/>
              <a:t>.  That is, </a:t>
            </a:r>
            <a:r>
              <a:rPr lang="en-US" altLang="en-US" dirty="0" err="1"/>
              <a:t>globalisation</a:t>
            </a:r>
            <a:r>
              <a:rPr lang="en-US" altLang="en-US" dirty="0"/>
              <a:t> is not one-way</a:t>
            </a:r>
          </a:p>
          <a:p>
            <a:endParaRPr lang="en-GB" dirty="0"/>
          </a:p>
        </p:txBody>
      </p:sp>
      <p:sp>
        <p:nvSpPr>
          <p:cNvPr id="12" name="Content Placeholder 11"/>
          <p:cNvSpPr>
            <a:spLocks noGrp="1"/>
          </p:cNvSpPr>
          <p:nvPr>
            <p:ph sz="half" idx="2"/>
          </p:nvPr>
        </p:nvSpPr>
        <p:spPr/>
        <p:txBody>
          <a:bodyPr>
            <a:normAutofit fontScale="92500" lnSpcReduction="20000"/>
          </a:bodyPr>
          <a:lstStyle/>
          <a:p>
            <a:pPr>
              <a:lnSpc>
                <a:spcPct val="90000"/>
              </a:lnSpc>
            </a:pPr>
            <a:r>
              <a:rPr lang="en-US" altLang="en-US" dirty="0"/>
              <a:t>BUT:</a:t>
            </a:r>
          </a:p>
          <a:p>
            <a:pPr lvl="1">
              <a:lnSpc>
                <a:spcPct val="90000"/>
              </a:lnSpc>
            </a:pPr>
            <a:r>
              <a:rPr lang="en-US" altLang="en-US" dirty="0"/>
              <a:t>Uneven impact</a:t>
            </a:r>
          </a:p>
          <a:p>
            <a:pPr lvl="1">
              <a:lnSpc>
                <a:spcPct val="90000"/>
              </a:lnSpc>
            </a:pPr>
            <a:r>
              <a:rPr lang="en-US" altLang="en-US" dirty="0"/>
              <a:t>Intensification of social connectedness</a:t>
            </a:r>
          </a:p>
          <a:p>
            <a:pPr lvl="1">
              <a:lnSpc>
                <a:spcPct val="90000"/>
              </a:lnSpc>
            </a:pPr>
            <a:r>
              <a:rPr lang="en-US" altLang="en-US" dirty="0" smtClean="0"/>
              <a:t>Intensification </a:t>
            </a:r>
            <a:r>
              <a:rPr lang="en-US" altLang="en-US" dirty="0"/>
              <a:t>of ‘risk’ leading to the onset of ‘risk society’….</a:t>
            </a:r>
          </a:p>
          <a:p>
            <a:pPr lvl="1">
              <a:lnSpc>
                <a:spcPct val="90000"/>
              </a:lnSpc>
            </a:pPr>
            <a:r>
              <a:rPr lang="en-US" altLang="en-US" dirty="0"/>
              <a:t>Global warming, AIDS, resistant strains of infection, threat of nuclear weapons, terrorism </a:t>
            </a:r>
            <a:r>
              <a:rPr lang="en-US" altLang="en-US" dirty="0" err="1"/>
              <a:t>etc</a:t>
            </a:r>
            <a:endParaRPr lang="en-US" altLang="en-US" dirty="0"/>
          </a:p>
          <a:p>
            <a:pPr lvl="1">
              <a:lnSpc>
                <a:spcPct val="90000"/>
              </a:lnSpc>
            </a:pPr>
            <a:r>
              <a:rPr lang="en-US" altLang="en-US" dirty="0"/>
              <a:t>Raises questions about citizenship, belonging, identity, national control, local employment, professional practices </a:t>
            </a:r>
            <a:r>
              <a:rPr lang="en-US" altLang="en-US" dirty="0" err="1"/>
              <a:t>etc</a:t>
            </a:r>
            <a:endParaRPr lang="en-US" altLang="en-US" dirty="0"/>
          </a:p>
          <a:p>
            <a:endParaRPr lang="en-GB" dirty="0"/>
          </a:p>
        </p:txBody>
      </p:sp>
    </p:spTree>
    <p:extLst>
      <p:ext uri="{BB962C8B-B14F-4D97-AF65-F5344CB8AC3E}">
        <p14:creationId xmlns:p14="http://schemas.microsoft.com/office/powerpoint/2010/main" val="16601035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52400" y="0"/>
            <a:ext cx="8229600" cy="1139825"/>
          </a:xfrm>
          <a:prstGeom prst="rect">
            <a:avLst/>
          </a:prstGeom>
        </p:spPr>
        <p:txBody>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tLang="en-US" dirty="0" err="1" smtClean="0">
                <a:solidFill>
                  <a:schemeClr val="accent1"/>
                </a:solidFill>
              </a:rPr>
              <a:t>Globalisation</a:t>
            </a:r>
            <a:r>
              <a:rPr lang="en-US" altLang="en-US" dirty="0" smtClean="0">
                <a:solidFill>
                  <a:schemeClr val="accent1"/>
                </a:solidFill>
              </a:rPr>
              <a:t> and Risk Society</a:t>
            </a:r>
          </a:p>
        </p:txBody>
      </p:sp>
      <p:pic>
        <p:nvPicPr>
          <p:cNvPr id="3" name="Picture 11" descr="osama"/>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3957735" y="1139825"/>
            <a:ext cx="3003550" cy="2189163"/>
          </a:xfrm>
          <a:prstGeom prst="rect">
            <a:avLst/>
          </a:prstGeom>
        </p:spPr>
      </p:pic>
      <p:pic>
        <p:nvPicPr>
          <p:cNvPr id="4" name="Picture 14" descr="global-warming-polar-bea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914400" y="1388949"/>
            <a:ext cx="1522413" cy="2189163"/>
          </a:xfrm>
          <a:prstGeom prst="rect">
            <a:avLst/>
          </a:prstGeom>
        </p:spPr>
      </p:pic>
      <p:pic>
        <p:nvPicPr>
          <p:cNvPr id="5" name="Picture 16" descr="hiv_aid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a:xfrm>
            <a:off x="1364240" y="3892550"/>
            <a:ext cx="2287587" cy="2189162"/>
          </a:xfrm>
          <a:prstGeom prst="rect">
            <a:avLst/>
          </a:prstGeom>
        </p:spPr>
      </p:pic>
      <p:pic>
        <p:nvPicPr>
          <p:cNvPr id="6" name="Picture 18" descr="nuclear-bomb-mushroom"/>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a:xfrm>
            <a:off x="4495800" y="3869223"/>
            <a:ext cx="2224087" cy="2189162"/>
          </a:xfrm>
          <a:prstGeom prst="rect">
            <a:avLst/>
          </a:prstGeom>
        </p:spPr>
      </p:pic>
    </p:spTree>
    <p:extLst>
      <p:ext uri="{BB962C8B-B14F-4D97-AF65-F5344CB8AC3E}">
        <p14:creationId xmlns:p14="http://schemas.microsoft.com/office/powerpoint/2010/main" val="24294508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ChangeArrowheads="1"/>
          </p:cNvSpPr>
          <p:nvPr/>
        </p:nvSpPr>
        <p:spPr>
          <a:xfrm>
            <a:off x="1333107" y="152400"/>
            <a:ext cx="8229600" cy="1139825"/>
          </a:xfrm>
          <a:prstGeom prst="rect">
            <a:avLst/>
          </a:prstGeom>
        </p:spPr>
        <p:txBody>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altLang="en-US" dirty="0" smtClean="0"/>
              <a:t>Risk Society and </a:t>
            </a:r>
            <a:r>
              <a:rPr lang="en-US" altLang="en-US" dirty="0" err="1" smtClean="0"/>
              <a:t>globalisation</a:t>
            </a:r>
            <a:r>
              <a:rPr lang="en-US" altLang="en-US" dirty="0" smtClean="0"/>
              <a:t>….</a:t>
            </a:r>
          </a:p>
        </p:txBody>
      </p:sp>
      <p:sp>
        <p:nvSpPr>
          <p:cNvPr id="3" name="Rectangle 3"/>
          <p:cNvSpPr txBox="1">
            <a:spLocks noChangeArrowheads="1"/>
          </p:cNvSpPr>
          <p:nvPr/>
        </p:nvSpPr>
        <p:spPr>
          <a:xfrm>
            <a:off x="457200" y="1600200"/>
            <a:ext cx="8229600" cy="4530725"/>
          </a:xfrm>
          <a:prstGeom prst="rect">
            <a:avLst/>
          </a:prstGeom>
        </p:spPr>
        <p:txBody>
          <a:bodyPr/>
          <a:lst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a:lstStyle>
          <a:p>
            <a:r>
              <a:rPr lang="en-US" altLang="en-US" dirty="0" smtClean="0"/>
              <a:t>“likely to be experienced as dislocating, and may produce uncertainty and loss of identity. The order associated with traditional forms of life give way to the disorderliness of modern conditions in which the rootedness of place, the comforting weight of history and a belief in the divine or the cosmic are all threatened” (</a:t>
            </a:r>
            <a:r>
              <a:rPr lang="en-US" altLang="en-US" dirty="0" err="1" smtClean="0"/>
              <a:t>Axford</a:t>
            </a:r>
            <a:r>
              <a:rPr lang="en-US" altLang="en-US" dirty="0" smtClean="0"/>
              <a:t>, 1995: 13)</a:t>
            </a:r>
            <a:endParaRPr lang="en-US" altLang="en-US" dirty="0"/>
          </a:p>
          <a:p>
            <a:endParaRPr lang="en-GB" altLang="en-US" dirty="0" smtClean="0"/>
          </a:p>
          <a:p>
            <a:r>
              <a:rPr lang="en-GB" altLang="en-US" dirty="0" smtClean="0"/>
              <a:t>IMPACTS </a:t>
            </a:r>
            <a:r>
              <a:rPr lang="en-GB" altLang="en-US" dirty="0" smtClean="0"/>
              <a:t>on communities??? </a:t>
            </a:r>
            <a:endParaRPr lang="en-US" altLang="en-US" dirty="0" smtClean="0"/>
          </a:p>
        </p:txBody>
      </p:sp>
    </p:spTree>
    <p:extLst>
      <p:ext uri="{BB962C8B-B14F-4D97-AF65-F5344CB8AC3E}">
        <p14:creationId xmlns:p14="http://schemas.microsoft.com/office/powerpoint/2010/main" val="12383329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 </a:t>
            </a:r>
            <a:endParaRPr lang="en-US" dirty="0"/>
          </a:p>
        </p:txBody>
      </p:sp>
      <p:sp>
        <p:nvSpPr>
          <p:cNvPr id="3" name="Content Placeholder 2"/>
          <p:cNvSpPr>
            <a:spLocks noGrp="1"/>
          </p:cNvSpPr>
          <p:nvPr>
            <p:ph idx="1"/>
          </p:nvPr>
        </p:nvSpPr>
        <p:spPr/>
        <p:txBody>
          <a:bodyPr>
            <a:normAutofit fontScale="47500" lnSpcReduction="20000"/>
          </a:bodyPr>
          <a:lstStyle/>
          <a:p>
            <a:r>
              <a:rPr lang="en-GB" altLang="en-US" dirty="0" err="1"/>
              <a:t>Edkins</a:t>
            </a:r>
            <a:r>
              <a:rPr lang="en-GB" altLang="en-US" dirty="0"/>
              <a:t>, J. &amp; </a:t>
            </a:r>
            <a:r>
              <a:rPr lang="en-GB" altLang="en-US" dirty="0" err="1"/>
              <a:t>Zehfuss</a:t>
            </a:r>
            <a:r>
              <a:rPr lang="en-GB" altLang="en-US" dirty="0"/>
              <a:t>, M. (eds.) </a:t>
            </a:r>
            <a:r>
              <a:rPr lang="en-GB" altLang="en-US" i="1" dirty="0"/>
              <a:t>Global Politics: A New Introduction</a:t>
            </a:r>
            <a:r>
              <a:rPr lang="en-GB" altLang="en-US" dirty="0"/>
              <a:t>, London: Routledge, 2009</a:t>
            </a:r>
          </a:p>
          <a:p>
            <a:r>
              <a:rPr lang="en-GB" altLang="en-US" dirty="0"/>
              <a:t>Higgins, P. &amp; Johnson, J. (</a:t>
            </a:r>
            <a:r>
              <a:rPr lang="en-GB" altLang="en-US" dirty="0" err="1"/>
              <a:t>eds</a:t>
            </a:r>
            <a:r>
              <a:rPr lang="en-GB" altLang="en-US" dirty="0"/>
              <a:t>) </a:t>
            </a:r>
            <a:r>
              <a:rPr lang="en-GB" altLang="en-US" i="1" dirty="0"/>
              <a:t>Personal Sociology</a:t>
            </a:r>
            <a:r>
              <a:rPr lang="en-GB" altLang="en-US" dirty="0"/>
              <a:t>, </a:t>
            </a:r>
            <a:r>
              <a:rPr lang="en-GB" altLang="en-US" dirty="0" err="1"/>
              <a:t>NewYork</a:t>
            </a:r>
            <a:r>
              <a:rPr lang="en-GB" altLang="en-US" dirty="0"/>
              <a:t>: </a:t>
            </a:r>
            <a:r>
              <a:rPr lang="en-GB" altLang="en-US" dirty="0" err="1"/>
              <a:t>Praeger</a:t>
            </a:r>
            <a:r>
              <a:rPr lang="en-GB" altLang="en-US" dirty="0"/>
              <a:t>, 1988</a:t>
            </a:r>
          </a:p>
          <a:p>
            <a:r>
              <a:rPr lang="en-US" dirty="0"/>
              <a:t>Intergovernmental Panel on Climate Change (2007) </a:t>
            </a:r>
            <a:r>
              <a:rPr lang="en-US" i="1" dirty="0"/>
              <a:t>Fourth Assessment Report</a:t>
            </a:r>
            <a:r>
              <a:rPr lang="en-US" dirty="0"/>
              <a:t>. Geneva: Intergovernmental Panel on Climate Change.</a:t>
            </a:r>
          </a:p>
          <a:p>
            <a:r>
              <a:rPr lang="en-US" dirty="0"/>
              <a:t>Stern, Nicholas (2006) </a:t>
            </a:r>
            <a:r>
              <a:rPr lang="en-US" i="1" dirty="0"/>
              <a:t>The Economics of Climate Change. [The Stern Review]</a:t>
            </a:r>
            <a:r>
              <a:rPr lang="en-US" dirty="0"/>
              <a:t>. Cambridge: Cambridge University Press. [Downloadable </a:t>
            </a:r>
            <a:r>
              <a:rPr lang="en-US" dirty="0" err="1"/>
              <a:t>from:</a:t>
            </a:r>
            <a:r>
              <a:rPr lang="en-US" dirty="0" err="1">
                <a:hlinkClick r:id="rId2"/>
              </a:rPr>
              <a:t>http</a:t>
            </a:r>
            <a:r>
              <a:rPr lang="en-US" dirty="0">
                <a:hlinkClick r:id="rId2"/>
              </a:rPr>
              <a:t>://www.hm-treasury.gov.uk/independent_reviews/stern_review_economics_climate_change/sternreview_index.cfm</a:t>
            </a:r>
            <a:endParaRPr lang="en-US" dirty="0"/>
          </a:p>
          <a:p>
            <a:r>
              <a:rPr lang="en-US" dirty="0" err="1">
                <a:hlinkClick r:id="rId2"/>
              </a:rPr>
              <a:t>sternreview_index.cfm</a:t>
            </a:r>
            <a:r>
              <a:rPr lang="en-US" dirty="0"/>
              <a:t>. Accessed January 8, 2008]</a:t>
            </a:r>
          </a:p>
          <a:p>
            <a:endParaRPr lang="en-US" dirty="0" smtClean="0"/>
          </a:p>
          <a:p>
            <a:r>
              <a:rPr lang="en-US" dirty="0" smtClean="0"/>
              <a:t>Smith</a:t>
            </a:r>
            <a:r>
              <a:rPr lang="en-US" dirty="0"/>
              <a:t>, Mark K. (2008) 'Sustainable communities and </a:t>
            </a:r>
            <a:r>
              <a:rPr lang="en-US" dirty="0" err="1"/>
              <a:t>neighbourhoods</a:t>
            </a:r>
            <a:r>
              <a:rPr lang="en-US" dirty="0"/>
              <a:t>. Theory, policy and practice', </a:t>
            </a:r>
            <a:r>
              <a:rPr lang="en-US" i="1" dirty="0"/>
              <a:t>the </a:t>
            </a:r>
            <a:r>
              <a:rPr lang="en-US" i="1" dirty="0" err="1"/>
              <a:t>encyclopaedia</a:t>
            </a:r>
            <a:r>
              <a:rPr lang="en-US" i="1" dirty="0"/>
              <a:t> of informal education</a:t>
            </a:r>
            <a:r>
              <a:rPr lang="en-US" dirty="0"/>
              <a:t>. [</a:t>
            </a:r>
            <a:r>
              <a:rPr lang="en-US" dirty="0">
                <a:hlinkClick r:id="rId3"/>
              </a:rPr>
              <a:t>www.infed.org/communities/sustainable_communities.htm</a:t>
            </a:r>
            <a:r>
              <a:rPr lang="en-US" dirty="0"/>
              <a:t>].</a:t>
            </a:r>
            <a:endParaRPr lang="en-GB" altLang="en-US" dirty="0" smtClean="0"/>
          </a:p>
          <a:p>
            <a:r>
              <a:rPr lang="en-GB" altLang="en-US" dirty="0" err="1" smtClean="0"/>
              <a:t>Wallerstein</a:t>
            </a:r>
            <a:r>
              <a:rPr lang="en-GB" altLang="en-US" dirty="0"/>
              <a:t>, I. </a:t>
            </a:r>
            <a:r>
              <a:rPr lang="en-GB" altLang="en-US" i="1" dirty="0"/>
              <a:t>The Capitalist World Economy</a:t>
            </a:r>
            <a:r>
              <a:rPr lang="en-GB" altLang="en-US" dirty="0"/>
              <a:t>, Cambridge University Press: Cambridge, 1979</a:t>
            </a:r>
          </a:p>
          <a:p>
            <a:pPr marL="274320" lvl="1"/>
            <a:r>
              <a:rPr lang="en-US" dirty="0" err="1">
                <a:hlinkClick r:id="rId4"/>
              </a:rPr>
              <a:t>Vandana</a:t>
            </a:r>
            <a:r>
              <a:rPr lang="en-US" dirty="0">
                <a:hlinkClick r:id="rId4"/>
              </a:rPr>
              <a:t> Shiva</a:t>
            </a:r>
            <a:r>
              <a:rPr lang="en-US" dirty="0"/>
              <a:t>  : </a:t>
            </a:r>
            <a:r>
              <a:rPr lang="en-US" dirty="0">
                <a:hlinkClick r:id="rId5"/>
              </a:rPr>
              <a:t>theguardian.com</a:t>
            </a:r>
            <a:r>
              <a:rPr lang="en-US" dirty="0"/>
              <a:t>, Friday 1 November 2013</a:t>
            </a:r>
          </a:p>
          <a:p>
            <a:r>
              <a:rPr lang="en-US" dirty="0"/>
              <a:t>World Bank ( 2007) </a:t>
            </a:r>
            <a:r>
              <a:rPr lang="en-US" i="1" dirty="0"/>
              <a:t>World Development Indicators</a:t>
            </a:r>
            <a:r>
              <a:rPr lang="en-US" dirty="0"/>
              <a:t>. Washington D.C.: The World Bank.</a:t>
            </a:r>
          </a:p>
          <a:p>
            <a:r>
              <a:rPr lang="en-US" dirty="0"/>
              <a:t>World Commission on Environment and Development (1987) </a:t>
            </a:r>
            <a:r>
              <a:rPr lang="en-US" i="1" dirty="0"/>
              <a:t>Our Common Future. Report of the World Commission on Environment and Development </a:t>
            </a:r>
            <a:r>
              <a:rPr lang="en-US" dirty="0"/>
              <a:t>(The </a:t>
            </a:r>
            <a:r>
              <a:rPr lang="en-US" dirty="0" err="1"/>
              <a:t>Brundtland</a:t>
            </a:r>
            <a:r>
              <a:rPr lang="en-US" dirty="0"/>
              <a:t> Report). New York: Oxford University Press. [</a:t>
            </a:r>
            <a:r>
              <a:rPr lang="en-US" dirty="0">
                <a:hlinkClick r:id="rId6"/>
              </a:rPr>
              <a:t>http://www.anped.org/media/brundtland-pdf.pdf</a:t>
            </a:r>
            <a:r>
              <a:rPr lang="en-US" dirty="0"/>
              <a:t>. Accessed January 7, </a:t>
            </a:r>
            <a:r>
              <a:rPr lang="en-US" dirty="0" smtClean="0"/>
              <a:t>2008]</a:t>
            </a:r>
          </a:p>
          <a:p>
            <a:r>
              <a:rPr lang="en-GB" altLang="en-US" dirty="0" err="1" smtClean="0"/>
              <a:t>Yeates</a:t>
            </a:r>
            <a:r>
              <a:rPr lang="en-GB" altLang="en-US" dirty="0"/>
              <a:t>, N. (</a:t>
            </a:r>
            <a:r>
              <a:rPr lang="en-GB" altLang="en-US" dirty="0" err="1"/>
              <a:t>ed</a:t>
            </a:r>
            <a:r>
              <a:rPr lang="en-GB" altLang="en-US" dirty="0"/>
              <a:t>) </a:t>
            </a:r>
            <a:r>
              <a:rPr lang="en-GB" altLang="en-US" i="1" dirty="0"/>
              <a:t>Understanding Global Social Policy</a:t>
            </a:r>
            <a:r>
              <a:rPr lang="en-GB" altLang="en-US" dirty="0"/>
              <a:t>, Bristol: The Polity Press, 2008</a:t>
            </a:r>
          </a:p>
          <a:p>
            <a:endParaRPr lang="en-US" dirty="0"/>
          </a:p>
        </p:txBody>
      </p:sp>
    </p:spTree>
    <p:extLst>
      <p:ext uri="{BB962C8B-B14F-4D97-AF65-F5344CB8AC3E}">
        <p14:creationId xmlns:p14="http://schemas.microsoft.com/office/powerpoint/2010/main" val="14899039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178</TotalTime>
  <Words>899</Words>
  <Application>Microsoft Office PowerPoint</Application>
  <PresentationFormat>On-screen Show (4:3)</PresentationFormat>
  <Paragraphs>75</Paragraphs>
  <Slides>18</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Symbol</vt:lpstr>
      <vt:lpstr>Trebuchet MS</vt:lpstr>
      <vt:lpstr>Wingdings</vt:lpstr>
      <vt:lpstr>Wingdings 3</vt:lpstr>
      <vt:lpstr>Facet</vt:lpstr>
      <vt:lpstr> Impacts  </vt:lpstr>
      <vt:lpstr>What Challenges are society faced with? </vt:lpstr>
      <vt:lpstr>Climate Change </vt:lpstr>
      <vt:lpstr>Climate Change </vt:lpstr>
      <vt:lpstr>What are the Impacts On communities ? </vt:lpstr>
      <vt:lpstr>Urbanisation </vt:lpstr>
      <vt:lpstr>Urbanisation </vt:lpstr>
      <vt:lpstr>What are the Impacts On communities ? </vt:lpstr>
      <vt:lpstr>Economic Growth </vt:lpstr>
      <vt:lpstr>Economic growth </vt:lpstr>
      <vt:lpstr>PowerPoint Presentation</vt:lpstr>
      <vt:lpstr>Globalisation </vt:lpstr>
      <vt:lpstr>PowerPoint Presentation</vt:lpstr>
      <vt:lpstr>Globalisation </vt:lpstr>
      <vt:lpstr>Globalisastion </vt:lpstr>
      <vt:lpstr>PowerPoint Presentation</vt:lpstr>
      <vt:lpstr>PowerPoint Presentation</vt:lpstr>
      <vt:lpstr>References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Impacts</dc:title>
  <dc:creator>Administrator</dc:creator>
  <cp:lastModifiedBy>Nicola Welton</cp:lastModifiedBy>
  <cp:revision>16</cp:revision>
  <dcterms:created xsi:type="dcterms:W3CDTF">2014-06-03T12:54:48Z</dcterms:created>
  <dcterms:modified xsi:type="dcterms:W3CDTF">2016-05-14T08:06:27Z</dcterms:modified>
</cp:coreProperties>
</file>