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99" r:id="rId1"/>
  </p:sldMasterIdLst>
  <p:sldIdLst>
    <p:sldId id="256" r:id="rId2"/>
    <p:sldId id="257" r:id="rId3"/>
    <p:sldId id="258" r:id="rId4"/>
    <p:sldId id="259" r:id="rId5"/>
    <p:sldId id="260" r:id="rId6"/>
    <p:sldId id="262" r:id="rId7"/>
    <p:sldId id="261" r:id="rId8"/>
    <p:sldId id="263" r:id="rId9"/>
    <p:sldId id="264" r:id="rId10"/>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403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297"/>
    <p:restoredTop sz="94719"/>
  </p:normalViewPr>
  <p:slideViewPr>
    <p:cSldViewPr snapToGrid="0">
      <p:cViewPr varScale="1">
        <p:scale>
          <a:sx n="58" d="100"/>
          <a:sy n="58" d="100"/>
        </p:scale>
        <p:origin x="216" y="1112"/>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ctrTitle"/>
          </p:nvPr>
        </p:nvSpPr>
        <p:spPr>
          <a:xfrm>
            <a:off x="1838563" y="1821101"/>
            <a:ext cx="9124475" cy="3512898"/>
          </a:xfrm>
        </p:spPr>
        <p:txBody>
          <a:bodyPr anchor="b">
            <a:normAutofit/>
          </a:bodyPr>
          <a:lstStyle>
            <a:lvl1pPr algn="ctr">
              <a:defRPr sz="6720"/>
            </a:lvl1pPr>
          </a:lstStyle>
          <a:p>
            <a:r>
              <a:rPr lang="zh-CN" altLang="en-US"/>
              <a:t>单击此处编辑母版标题样式</a:t>
            </a:r>
            <a:endParaRPr lang="en-US" dirty="0"/>
          </a:p>
        </p:txBody>
      </p:sp>
      <p:sp>
        <p:nvSpPr>
          <p:cNvPr id="3" name="Subtitle 2"/>
          <p:cNvSpPr>
            <a:spLocks noGrp="1"/>
          </p:cNvSpPr>
          <p:nvPr>
            <p:ph type="subTitle" idx="1"/>
          </p:nvPr>
        </p:nvSpPr>
        <p:spPr>
          <a:xfrm>
            <a:off x="1838563" y="5440682"/>
            <a:ext cx="9124475" cy="1920239"/>
          </a:xfrm>
        </p:spPr>
        <p:txBody>
          <a:bodyPr>
            <a:normAutofit/>
          </a:bodyPr>
          <a:lstStyle>
            <a:lvl1pPr marL="0" indent="0" algn="ctr">
              <a:buNone/>
              <a:defRPr sz="3080">
                <a:solidFill>
                  <a:schemeClr val="bg1">
                    <a:lumMod val="50000"/>
                  </a:schemeClr>
                </a:solidFill>
              </a:defRPr>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3918617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12" name="Content Placeholder 2"/>
          <p:cNvSpPr>
            <a:spLocks noGrp="1"/>
          </p:cNvSpPr>
          <p:nvPr>
            <p:ph sz="quarter" idx="13"/>
          </p:nvPr>
        </p:nvSpPr>
        <p:spPr>
          <a:xfrm>
            <a:off x="959462" y="3313931"/>
            <a:ext cx="10882018" cy="479375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49600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3" y="1159990"/>
            <a:ext cx="10869340" cy="3831547"/>
          </a:xfrm>
        </p:spPr>
        <p:txBody>
          <a:bodyPr anchor="b">
            <a:normAutofit/>
          </a:bodyPr>
          <a:lstStyle>
            <a:lvl1pPr>
              <a:defRPr sz="5600"/>
            </a:lvl1pPr>
          </a:lstStyle>
          <a:p>
            <a:r>
              <a:rPr lang="zh-CN" altLang="en-US"/>
              <a:t>单击此处编辑母版标题样式</a:t>
            </a:r>
            <a:endParaRPr lang="en-US" dirty="0"/>
          </a:p>
        </p:txBody>
      </p:sp>
      <p:sp>
        <p:nvSpPr>
          <p:cNvPr id="3" name="Text Placeholder 2"/>
          <p:cNvSpPr>
            <a:spLocks noGrp="1"/>
          </p:cNvSpPr>
          <p:nvPr>
            <p:ph type="body" idx="1"/>
          </p:nvPr>
        </p:nvSpPr>
        <p:spPr>
          <a:xfrm>
            <a:off x="959463" y="5120442"/>
            <a:ext cx="10869340" cy="1915456"/>
          </a:xfrm>
        </p:spPr>
        <p:txBody>
          <a:bodyPr>
            <a:normAutofit/>
          </a:bodyPr>
          <a:lstStyle>
            <a:lvl1pPr marL="0" indent="0" algn="ctr">
              <a:buNone/>
              <a:defRPr sz="2800">
                <a:solidFill>
                  <a:schemeClr val="bg1">
                    <a:lumMod val="50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163231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14" name="Title 1"/>
          <p:cNvSpPr>
            <a:spLocks noGrp="1"/>
          </p:cNvSpPr>
          <p:nvPr>
            <p:ph type="title"/>
          </p:nvPr>
        </p:nvSpPr>
        <p:spPr>
          <a:xfrm>
            <a:off x="959465" y="865926"/>
            <a:ext cx="10882673" cy="2234648"/>
          </a:xfrm>
        </p:spPr>
        <p:txBody>
          <a:bodyPr/>
          <a:lstStyle/>
          <a:p>
            <a:r>
              <a:rPr lang="zh-CN" altLang="en-US"/>
              <a:t>单击此处编辑母版标题样式</a:t>
            </a:r>
            <a:endParaRPr lang="en-US" dirty="0"/>
          </a:p>
        </p:txBody>
      </p:sp>
      <p:sp>
        <p:nvSpPr>
          <p:cNvPr id="12" name="Content Placeholder 2"/>
          <p:cNvSpPr>
            <a:spLocks noGrp="1"/>
          </p:cNvSpPr>
          <p:nvPr>
            <p:ph sz="quarter" idx="13"/>
          </p:nvPr>
        </p:nvSpPr>
        <p:spPr>
          <a:xfrm>
            <a:off x="959462" y="3313931"/>
            <a:ext cx="5361328" cy="479375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13" name="Content Placeholder 3"/>
          <p:cNvSpPr>
            <a:spLocks noGrp="1"/>
          </p:cNvSpPr>
          <p:nvPr>
            <p:ph sz="quarter" idx="14"/>
          </p:nvPr>
        </p:nvSpPr>
        <p:spPr>
          <a:xfrm>
            <a:off x="6480810" y="3313931"/>
            <a:ext cx="5360670" cy="479375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2672044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14" name="Title 1"/>
          <p:cNvSpPr>
            <a:spLocks noGrp="1"/>
          </p:cNvSpPr>
          <p:nvPr>
            <p:ph type="title"/>
          </p:nvPr>
        </p:nvSpPr>
        <p:spPr>
          <a:xfrm>
            <a:off x="959465" y="865926"/>
            <a:ext cx="10882673" cy="2234648"/>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203645" y="3319425"/>
            <a:ext cx="5117148" cy="951992"/>
          </a:xfrm>
        </p:spPr>
        <p:txBody>
          <a:bodyPr anchor="b">
            <a:noAutofit/>
          </a:bodyPr>
          <a:lstStyle>
            <a:lvl1pPr marL="0" indent="0">
              <a:lnSpc>
                <a:spcPct val="75000"/>
              </a:lnSpc>
              <a:buNone/>
              <a:defRPr sz="364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12" name="Content Placeholder 3"/>
          <p:cNvSpPr>
            <a:spLocks noGrp="1"/>
          </p:cNvSpPr>
          <p:nvPr>
            <p:ph sz="quarter" idx="13"/>
          </p:nvPr>
        </p:nvSpPr>
        <p:spPr>
          <a:xfrm>
            <a:off x="959463" y="4271419"/>
            <a:ext cx="5361328" cy="383626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716245" y="3319425"/>
            <a:ext cx="5125894" cy="951992"/>
          </a:xfrm>
        </p:spPr>
        <p:txBody>
          <a:bodyPr anchor="b">
            <a:noAutofit/>
          </a:bodyPr>
          <a:lstStyle>
            <a:lvl1pPr marL="0" indent="0">
              <a:lnSpc>
                <a:spcPct val="75000"/>
              </a:lnSpc>
              <a:buNone/>
              <a:defRPr sz="364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13" name="Content Placeholder 5"/>
          <p:cNvSpPr>
            <a:spLocks noGrp="1"/>
          </p:cNvSpPr>
          <p:nvPr>
            <p:ph sz="quarter" idx="14"/>
          </p:nvPr>
        </p:nvSpPr>
        <p:spPr>
          <a:xfrm>
            <a:off x="6480811" y="4271419"/>
            <a:ext cx="5360671" cy="383626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536149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489753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Date Placeholder 1"/>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3" name="Footer Placeholder 2"/>
          <p:cNvSpPr>
            <a:spLocks noGrp="1"/>
          </p:cNvSpPr>
          <p:nvPr>
            <p:ph type="ftr" sz="quarter" idx="11"/>
          </p:nvPr>
        </p:nvSpPr>
        <p:spPr/>
        <p:txBody>
          <a:bodyPr/>
          <a:lstStyle/>
          <a:p>
            <a:endParaRPr kumimoji="1" lang="zh-CN" altLang="en-US"/>
          </a:p>
        </p:txBody>
      </p:sp>
      <p:sp>
        <p:nvSpPr>
          <p:cNvPr id="4" name="Slide Number Placeholder 3"/>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4058117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4" y="853440"/>
            <a:ext cx="4132472" cy="2832553"/>
          </a:xfrm>
        </p:spPr>
        <p:txBody>
          <a:bodyPr anchor="b"/>
          <a:lstStyle>
            <a:lvl1pPr algn="ctr">
              <a:defRPr sz="4480"/>
            </a:lvl1pPr>
          </a:lstStyle>
          <a:p>
            <a:r>
              <a:rPr lang="zh-CN" altLang="en-US"/>
              <a:t>单击此处编辑母版标题样式</a:t>
            </a:r>
            <a:endParaRPr lang="en-US" dirty="0"/>
          </a:p>
        </p:txBody>
      </p:sp>
      <p:sp>
        <p:nvSpPr>
          <p:cNvPr id="10" name="Content Placeholder 2"/>
          <p:cNvSpPr>
            <a:spLocks noGrp="1"/>
          </p:cNvSpPr>
          <p:nvPr>
            <p:ph sz="quarter" idx="13"/>
          </p:nvPr>
        </p:nvSpPr>
        <p:spPr>
          <a:xfrm>
            <a:off x="5331966" y="853442"/>
            <a:ext cx="6510171" cy="725423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959464" y="3685993"/>
            <a:ext cx="4132474" cy="4421687"/>
          </a:xfrm>
        </p:spPr>
        <p:txBody>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529499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5" y="853440"/>
            <a:ext cx="5781465" cy="2832556"/>
          </a:xfrm>
        </p:spPr>
        <p:txBody>
          <a:bodyPr anchor="b"/>
          <a:lstStyle>
            <a:lvl1pPr algn="ctr">
              <a:defRPr sz="448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7005979" y="853441"/>
            <a:ext cx="4208191" cy="725424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zh-CN" altLang="en-US"/>
              <a:t>单击图标添加图片</a:t>
            </a:r>
            <a:endParaRPr lang="en-US" dirty="0"/>
          </a:p>
        </p:txBody>
      </p:sp>
      <p:sp>
        <p:nvSpPr>
          <p:cNvPr id="4" name="Text Placeholder 3"/>
          <p:cNvSpPr>
            <a:spLocks noGrp="1"/>
          </p:cNvSpPr>
          <p:nvPr>
            <p:ph type="body" sz="half" idx="2"/>
          </p:nvPr>
        </p:nvSpPr>
        <p:spPr>
          <a:xfrm>
            <a:off x="959484" y="3685995"/>
            <a:ext cx="5781446" cy="4421686"/>
          </a:xfrm>
        </p:spPr>
        <p:txBody>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3250962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84" y="6005124"/>
            <a:ext cx="10882654" cy="1136254"/>
          </a:xfrm>
        </p:spPr>
        <p:txBody>
          <a:bodyPr anchor="b"/>
          <a:lstStyle>
            <a:lvl1pPr>
              <a:defRPr sz="448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243982" y="977566"/>
            <a:ext cx="10313659" cy="4499790"/>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zh-CN" altLang="en-US"/>
              <a:t>单击图标添加图片</a:t>
            </a:r>
            <a:endParaRPr lang="en-US" dirty="0"/>
          </a:p>
        </p:txBody>
      </p:sp>
      <p:sp>
        <p:nvSpPr>
          <p:cNvPr id="4" name="Text Placeholder 3"/>
          <p:cNvSpPr>
            <a:spLocks noGrp="1"/>
          </p:cNvSpPr>
          <p:nvPr>
            <p:ph type="body" sz="half" idx="2"/>
          </p:nvPr>
        </p:nvSpPr>
        <p:spPr>
          <a:xfrm>
            <a:off x="959464" y="7152219"/>
            <a:ext cx="10882675" cy="955461"/>
          </a:xfrm>
        </p:spPr>
        <p:txBody>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168320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4" y="853441"/>
            <a:ext cx="10882675" cy="4798143"/>
          </a:xfrm>
        </p:spPr>
        <p:txBody>
          <a:bodyPr anchor="ctr"/>
          <a:lstStyle>
            <a:lvl1pPr algn="ctr">
              <a:defRPr sz="448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959464" y="5886749"/>
            <a:ext cx="10882675" cy="2220932"/>
          </a:xfrm>
        </p:spPr>
        <p:txBody>
          <a:bodyPr anchor="ct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721947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1518522" y="1221624"/>
            <a:ext cx="9767890" cy="3821881"/>
          </a:xfrm>
        </p:spPr>
        <p:txBody>
          <a:bodyPr anchor="ctr"/>
          <a:lstStyle>
            <a:lvl1pPr>
              <a:defRPr sz="4480"/>
            </a:lvl1pPr>
          </a:lstStyle>
          <a:p>
            <a:r>
              <a:rPr lang="zh-CN" altLang="en-US"/>
              <a:t>单击此处编辑母版标题样式</a:t>
            </a:r>
            <a:endParaRPr lang="en-US" dirty="0"/>
          </a:p>
        </p:txBody>
      </p:sp>
      <p:sp>
        <p:nvSpPr>
          <p:cNvPr id="12" name="Text Placeholder 3"/>
          <p:cNvSpPr>
            <a:spLocks noGrp="1"/>
          </p:cNvSpPr>
          <p:nvPr>
            <p:ph type="body" sz="half" idx="13"/>
          </p:nvPr>
        </p:nvSpPr>
        <p:spPr>
          <a:xfrm>
            <a:off x="1806677" y="5054045"/>
            <a:ext cx="9189914" cy="832703"/>
          </a:xfrm>
        </p:spPr>
        <p:txBody>
          <a:bodyPr anchor="t">
            <a:normAutofit/>
          </a:bodyPr>
          <a:lstStyle>
            <a:lvl1pPr marL="0" indent="0">
              <a:buNone/>
              <a:defRPr sz="196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4" name="Text Placeholder 3"/>
          <p:cNvSpPr>
            <a:spLocks noGrp="1"/>
          </p:cNvSpPr>
          <p:nvPr>
            <p:ph type="body" sz="half" idx="2"/>
          </p:nvPr>
        </p:nvSpPr>
        <p:spPr>
          <a:xfrm>
            <a:off x="959464" y="6121917"/>
            <a:ext cx="10882675" cy="1989474"/>
          </a:xfrm>
        </p:spPr>
        <p:txBody>
          <a:bodyPr anchor="ctr">
            <a:normAutofit/>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
        <p:nvSpPr>
          <p:cNvPr id="11" name="TextBox 10"/>
          <p:cNvSpPr txBox="1"/>
          <p:nvPr/>
        </p:nvSpPr>
        <p:spPr>
          <a:xfrm>
            <a:off x="1032677" y="1243003"/>
            <a:ext cx="765643"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4" name="TextBox 13"/>
          <p:cNvSpPr txBox="1"/>
          <p:nvPr/>
        </p:nvSpPr>
        <p:spPr>
          <a:xfrm>
            <a:off x="10990183" y="4368021"/>
            <a:ext cx="775097"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Tree>
    <p:extLst>
      <p:ext uri="{BB962C8B-B14F-4D97-AF65-F5344CB8AC3E}">
        <p14:creationId xmlns:p14="http://schemas.microsoft.com/office/powerpoint/2010/main" val="3471787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4" y="2994212"/>
            <a:ext cx="10882675" cy="3516569"/>
          </a:xfrm>
        </p:spPr>
        <p:txBody>
          <a:bodyPr anchor="b"/>
          <a:lstStyle>
            <a:lvl1pPr algn="ctr">
              <a:defRPr sz="448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959464" y="6527269"/>
            <a:ext cx="10882675" cy="1596902"/>
          </a:xfrm>
        </p:spPr>
        <p:txBody>
          <a:bodyPr anchor="t"/>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8307346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15" name="Title 1"/>
          <p:cNvSpPr>
            <a:spLocks noGrp="1"/>
          </p:cNvSpPr>
          <p:nvPr>
            <p:ph type="title"/>
          </p:nvPr>
        </p:nvSpPr>
        <p:spPr>
          <a:xfrm>
            <a:off x="959464" y="853440"/>
            <a:ext cx="10882675" cy="2247132"/>
          </a:xfrm>
        </p:spPr>
        <p:txBody>
          <a:bodyPr/>
          <a:lstStyle/>
          <a:p>
            <a:r>
              <a:rPr lang="zh-CN" altLang="en-US"/>
              <a:t>单击此处编辑母版标题样式</a:t>
            </a:r>
            <a:endParaRPr lang="en-US" dirty="0"/>
          </a:p>
        </p:txBody>
      </p:sp>
      <p:sp>
        <p:nvSpPr>
          <p:cNvPr id="7" name="Text Placeholder 2"/>
          <p:cNvSpPr>
            <a:spLocks noGrp="1"/>
          </p:cNvSpPr>
          <p:nvPr>
            <p:ph type="body" idx="1"/>
          </p:nvPr>
        </p:nvSpPr>
        <p:spPr>
          <a:xfrm>
            <a:off x="959463" y="3313930"/>
            <a:ext cx="3463925" cy="806767"/>
          </a:xfrm>
        </p:spPr>
        <p:txBody>
          <a:bodyPr anchor="b">
            <a:noAutofit/>
          </a:bodyPr>
          <a:lstStyle>
            <a:lvl1pPr marL="0" indent="0" algn="ctr">
              <a:lnSpc>
                <a:spcPct val="75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8" name="Text Placeholder 3"/>
          <p:cNvSpPr>
            <a:spLocks noGrp="1"/>
          </p:cNvSpPr>
          <p:nvPr>
            <p:ph type="body" sz="half" idx="15"/>
          </p:nvPr>
        </p:nvSpPr>
        <p:spPr>
          <a:xfrm>
            <a:off x="959463" y="4120699"/>
            <a:ext cx="3463925" cy="398698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9" name="Text Placeholder 4"/>
          <p:cNvSpPr>
            <a:spLocks noGrp="1"/>
          </p:cNvSpPr>
          <p:nvPr>
            <p:ph type="body" sz="quarter" idx="3"/>
          </p:nvPr>
        </p:nvSpPr>
        <p:spPr>
          <a:xfrm>
            <a:off x="4675010" y="3313930"/>
            <a:ext cx="3456097" cy="806767"/>
          </a:xfrm>
        </p:spPr>
        <p:txBody>
          <a:bodyPr anchor="b">
            <a:noAutofit/>
          </a:bodyPr>
          <a:lstStyle>
            <a:lvl1pPr marL="0" indent="0" algn="ctr">
              <a:lnSpc>
                <a:spcPct val="75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10" name="Text Placeholder 3"/>
          <p:cNvSpPr>
            <a:spLocks noGrp="1"/>
          </p:cNvSpPr>
          <p:nvPr>
            <p:ph type="body" sz="half" idx="16"/>
          </p:nvPr>
        </p:nvSpPr>
        <p:spPr>
          <a:xfrm>
            <a:off x="4663418" y="4120699"/>
            <a:ext cx="3468518" cy="398698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11" name="Text Placeholder 4"/>
          <p:cNvSpPr>
            <a:spLocks noGrp="1"/>
          </p:cNvSpPr>
          <p:nvPr>
            <p:ph type="body" sz="quarter" idx="13"/>
          </p:nvPr>
        </p:nvSpPr>
        <p:spPr>
          <a:xfrm>
            <a:off x="8371964" y="3313930"/>
            <a:ext cx="3470174" cy="806767"/>
          </a:xfrm>
        </p:spPr>
        <p:txBody>
          <a:bodyPr anchor="b">
            <a:noAutofit/>
          </a:bodyPr>
          <a:lstStyle>
            <a:lvl1pPr marL="0" indent="0" algn="ctr">
              <a:lnSpc>
                <a:spcPct val="75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12" name="Text Placeholder 3"/>
          <p:cNvSpPr>
            <a:spLocks noGrp="1"/>
          </p:cNvSpPr>
          <p:nvPr>
            <p:ph type="body" sz="half" idx="17"/>
          </p:nvPr>
        </p:nvSpPr>
        <p:spPr>
          <a:xfrm>
            <a:off x="8371964" y="4120699"/>
            <a:ext cx="3470174" cy="398698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2010811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30" name="Title 1"/>
          <p:cNvSpPr>
            <a:spLocks noGrp="1"/>
          </p:cNvSpPr>
          <p:nvPr>
            <p:ph type="title"/>
          </p:nvPr>
        </p:nvSpPr>
        <p:spPr>
          <a:xfrm>
            <a:off x="959464" y="855081"/>
            <a:ext cx="10882675" cy="2245491"/>
          </a:xfrm>
        </p:spPr>
        <p:txBody>
          <a:bodyPr/>
          <a:lstStyle/>
          <a:p>
            <a:r>
              <a:rPr lang="zh-CN" altLang="en-US"/>
              <a:t>单击此处编辑母版标题样式</a:t>
            </a:r>
            <a:endParaRPr lang="en-US" dirty="0"/>
          </a:p>
        </p:txBody>
      </p:sp>
      <p:sp>
        <p:nvSpPr>
          <p:cNvPr id="19" name="Text Placeholder 2"/>
          <p:cNvSpPr>
            <a:spLocks noGrp="1"/>
          </p:cNvSpPr>
          <p:nvPr>
            <p:ph type="body" idx="1"/>
          </p:nvPr>
        </p:nvSpPr>
        <p:spPr>
          <a:xfrm>
            <a:off x="959464" y="5886748"/>
            <a:ext cx="3461230" cy="806767"/>
          </a:xfrm>
        </p:spPr>
        <p:txBody>
          <a:bodyPr anchor="b">
            <a:noAutofit/>
          </a:bodyPr>
          <a:lstStyle>
            <a:lvl1pPr marL="0" indent="0" algn="ctr">
              <a:lnSpc>
                <a:spcPct val="75000"/>
              </a:lnSpc>
              <a:buNone/>
              <a:defRPr sz="308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20" name="Picture Placeholder 2"/>
          <p:cNvSpPr>
            <a:spLocks noGrp="1" noChangeAspect="1"/>
          </p:cNvSpPr>
          <p:nvPr>
            <p:ph type="pic" idx="15"/>
          </p:nvPr>
        </p:nvSpPr>
        <p:spPr>
          <a:xfrm>
            <a:off x="959464" y="3313930"/>
            <a:ext cx="3461230" cy="21336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zh-CN" altLang="en-US"/>
              <a:t>单击图标添加图片</a:t>
            </a:r>
            <a:endParaRPr lang="en-US" dirty="0"/>
          </a:p>
        </p:txBody>
      </p:sp>
      <p:sp>
        <p:nvSpPr>
          <p:cNvPr id="21" name="Text Placeholder 3"/>
          <p:cNvSpPr>
            <a:spLocks noGrp="1"/>
          </p:cNvSpPr>
          <p:nvPr>
            <p:ph type="body" sz="half" idx="18"/>
          </p:nvPr>
        </p:nvSpPr>
        <p:spPr>
          <a:xfrm>
            <a:off x="959464" y="6693515"/>
            <a:ext cx="3461230" cy="1414165"/>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22" name="Text Placeholder 4"/>
          <p:cNvSpPr>
            <a:spLocks noGrp="1"/>
          </p:cNvSpPr>
          <p:nvPr>
            <p:ph type="body" sz="quarter" idx="3"/>
          </p:nvPr>
        </p:nvSpPr>
        <p:spPr>
          <a:xfrm>
            <a:off x="4664898" y="5886748"/>
            <a:ext cx="3466919" cy="806767"/>
          </a:xfrm>
        </p:spPr>
        <p:txBody>
          <a:bodyPr anchor="b">
            <a:noAutofit/>
          </a:bodyPr>
          <a:lstStyle>
            <a:lvl1pPr marL="0" indent="0" algn="ctr">
              <a:lnSpc>
                <a:spcPct val="75000"/>
              </a:lnSpc>
              <a:buNone/>
              <a:defRPr sz="308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23" name="Picture Placeholder 2"/>
          <p:cNvSpPr>
            <a:spLocks noGrp="1" noChangeAspect="1"/>
          </p:cNvSpPr>
          <p:nvPr>
            <p:ph type="pic" idx="21"/>
          </p:nvPr>
        </p:nvSpPr>
        <p:spPr>
          <a:xfrm>
            <a:off x="4663415" y="3313930"/>
            <a:ext cx="3468520" cy="21336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zh-CN" altLang="en-US"/>
              <a:t>单击图标添加图片</a:t>
            </a:r>
            <a:endParaRPr lang="en-US" dirty="0"/>
          </a:p>
        </p:txBody>
      </p:sp>
      <p:sp>
        <p:nvSpPr>
          <p:cNvPr id="24" name="Text Placeholder 3"/>
          <p:cNvSpPr>
            <a:spLocks noGrp="1"/>
          </p:cNvSpPr>
          <p:nvPr>
            <p:ph type="body" sz="half" idx="19"/>
          </p:nvPr>
        </p:nvSpPr>
        <p:spPr>
          <a:xfrm>
            <a:off x="4663415" y="6693514"/>
            <a:ext cx="3468520" cy="1414167"/>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25" name="Text Placeholder 4"/>
          <p:cNvSpPr>
            <a:spLocks noGrp="1"/>
          </p:cNvSpPr>
          <p:nvPr>
            <p:ph type="body" sz="quarter" idx="13"/>
          </p:nvPr>
        </p:nvSpPr>
        <p:spPr>
          <a:xfrm>
            <a:off x="8371965" y="5886748"/>
            <a:ext cx="3465715" cy="806767"/>
          </a:xfrm>
        </p:spPr>
        <p:txBody>
          <a:bodyPr anchor="b">
            <a:noAutofit/>
          </a:bodyPr>
          <a:lstStyle>
            <a:lvl1pPr marL="0" indent="0" algn="ctr">
              <a:lnSpc>
                <a:spcPct val="75000"/>
              </a:lnSpc>
              <a:buNone/>
              <a:defRPr sz="308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26" name="Picture Placeholder 2"/>
          <p:cNvSpPr>
            <a:spLocks noGrp="1" noChangeAspect="1"/>
          </p:cNvSpPr>
          <p:nvPr>
            <p:ph type="pic" idx="22"/>
          </p:nvPr>
        </p:nvSpPr>
        <p:spPr>
          <a:xfrm>
            <a:off x="8371964" y="3313930"/>
            <a:ext cx="3470174" cy="21336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zh-CN" altLang="en-US"/>
              <a:t>单击图标添加图片</a:t>
            </a:r>
            <a:endParaRPr lang="en-US" dirty="0"/>
          </a:p>
        </p:txBody>
      </p:sp>
      <p:sp>
        <p:nvSpPr>
          <p:cNvPr id="27" name="Text Placeholder 3"/>
          <p:cNvSpPr>
            <a:spLocks noGrp="1"/>
          </p:cNvSpPr>
          <p:nvPr>
            <p:ph type="body" sz="half" idx="20"/>
          </p:nvPr>
        </p:nvSpPr>
        <p:spPr>
          <a:xfrm>
            <a:off x="8371832" y="6693512"/>
            <a:ext cx="3470306" cy="141416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760021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11" name="Vertical Text Placeholder 2"/>
          <p:cNvSpPr>
            <a:spLocks noGrp="1"/>
          </p:cNvSpPr>
          <p:nvPr>
            <p:ph type="body" orient="vert" sz="quarter" idx="13"/>
          </p:nvPr>
        </p:nvSpPr>
        <p:spPr>
          <a:xfrm>
            <a:off x="959464" y="3313932"/>
            <a:ext cx="10882675" cy="4793750"/>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7267082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Vertical Title 1"/>
          <p:cNvSpPr>
            <a:spLocks noGrp="1"/>
          </p:cNvSpPr>
          <p:nvPr>
            <p:ph type="title" orient="vert"/>
          </p:nvPr>
        </p:nvSpPr>
        <p:spPr>
          <a:xfrm>
            <a:off x="9161146" y="853443"/>
            <a:ext cx="2680993" cy="7254239"/>
          </a:xfrm>
        </p:spPr>
        <p:txBody>
          <a:bodyPr vert="eaVert"/>
          <a:lstStyle>
            <a:lvl1pPr algn="l">
              <a:defRPr/>
            </a:lvl1pPr>
          </a:lstStyle>
          <a:p>
            <a:r>
              <a:rPr lang="zh-CN" altLang="en-US"/>
              <a:t>单击此处编辑母版标题样式</a:t>
            </a:r>
            <a:endParaRPr lang="en-US" dirty="0"/>
          </a:p>
        </p:txBody>
      </p:sp>
      <p:sp>
        <p:nvSpPr>
          <p:cNvPr id="8" name="Vertical Text Placeholder 2"/>
          <p:cNvSpPr>
            <a:spLocks noGrp="1"/>
          </p:cNvSpPr>
          <p:nvPr>
            <p:ph type="body" orient="vert" sz="quarter" idx="13"/>
          </p:nvPr>
        </p:nvSpPr>
        <p:spPr>
          <a:xfrm>
            <a:off x="959464" y="853443"/>
            <a:ext cx="8041660" cy="7254239"/>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2025/11/4</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516988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1" y="-1"/>
            <a:ext cx="12801603" cy="96012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59465" y="865926"/>
            <a:ext cx="10882673" cy="2234648"/>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959464" y="3313932"/>
            <a:ext cx="10882675" cy="479375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8062674" y="8236587"/>
            <a:ext cx="2880360" cy="511175"/>
          </a:xfrm>
          <a:prstGeom prst="rect">
            <a:avLst/>
          </a:prstGeom>
        </p:spPr>
        <p:txBody>
          <a:bodyPr vert="horz" lIns="91440" tIns="45720" rIns="91440" bIns="45720" rtlCol="0" anchor="ctr"/>
          <a:lstStyle>
            <a:lvl1pPr algn="r">
              <a:defRPr sz="1400">
                <a:solidFill>
                  <a:schemeClr val="tx1"/>
                </a:solidFill>
              </a:defRPr>
            </a:lvl1pPr>
          </a:lstStyle>
          <a:p>
            <a:fld id="{DA65AA21-A52F-6147-8B17-5E7322E889B9}" type="datetimeFigureOut">
              <a:rPr kumimoji="1" lang="zh-CN" altLang="en-US" smtClean="0"/>
              <a:t>2025/11/4</a:t>
            </a:fld>
            <a:endParaRPr kumimoji="1" lang="zh-CN" altLang="en-US"/>
          </a:p>
        </p:txBody>
      </p:sp>
      <p:sp>
        <p:nvSpPr>
          <p:cNvPr id="5" name="Footer Placeholder 4"/>
          <p:cNvSpPr>
            <a:spLocks noGrp="1"/>
          </p:cNvSpPr>
          <p:nvPr>
            <p:ph type="ftr" sz="quarter" idx="3"/>
          </p:nvPr>
        </p:nvSpPr>
        <p:spPr>
          <a:xfrm>
            <a:off x="959464" y="8236587"/>
            <a:ext cx="7006531" cy="511175"/>
          </a:xfrm>
          <a:prstGeom prst="rect">
            <a:avLst/>
          </a:prstGeom>
        </p:spPr>
        <p:txBody>
          <a:bodyPr vert="horz" lIns="91440" tIns="45720" rIns="91440" bIns="45720" rtlCol="0" anchor="ctr"/>
          <a:lstStyle>
            <a:lvl1pPr algn="l">
              <a:defRPr sz="1400">
                <a:solidFill>
                  <a:schemeClr val="tx1"/>
                </a:solidFill>
              </a:defRPr>
            </a:lvl1pPr>
          </a:lstStyle>
          <a:p>
            <a:endParaRPr kumimoji="1" lang="zh-CN" altLang="en-US"/>
          </a:p>
        </p:txBody>
      </p:sp>
      <p:sp>
        <p:nvSpPr>
          <p:cNvPr id="6" name="Slide Number Placeholder 5"/>
          <p:cNvSpPr>
            <a:spLocks noGrp="1"/>
          </p:cNvSpPr>
          <p:nvPr>
            <p:ph type="sldNum" sz="quarter" idx="4"/>
          </p:nvPr>
        </p:nvSpPr>
        <p:spPr>
          <a:xfrm>
            <a:off x="11039714" y="8236587"/>
            <a:ext cx="802425" cy="511175"/>
          </a:xfrm>
          <a:prstGeom prst="rect">
            <a:avLst/>
          </a:prstGeom>
        </p:spPr>
        <p:txBody>
          <a:bodyPr vert="horz" lIns="91440" tIns="45720" rIns="91440" bIns="45720" rtlCol="0" anchor="ctr"/>
          <a:lstStyle>
            <a:lvl1pPr algn="r">
              <a:defRPr sz="1400">
                <a:solidFill>
                  <a:schemeClr val="tx1"/>
                </a:solidFill>
              </a:defRPr>
            </a:lvl1p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2337516872"/>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 id="2147484005" r:id="rId6"/>
    <p:sldLayoutId id="2147484006" r:id="rId7"/>
    <p:sldLayoutId id="2147484007" r:id="rId8"/>
    <p:sldLayoutId id="2147484008" r:id="rId9"/>
    <p:sldLayoutId id="2147484009" r:id="rId10"/>
    <p:sldLayoutId id="2147484010" r:id="rId11"/>
    <p:sldLayoutId id="2147484011" r:id="rId12"/>
    <p:sldLayoutId id="2147484012" r:id="rId13"/>
    <p:sldLayoutId id="2147484013" r:id="rId14"/>
    <p:sldLayoutId id="2147484014" r:id="rId15"/>
    <p:sldLayoutId id="2147484015" r:id="rId16"/>
    <p:sldLayoutId id="2147484016" r:id="rId17"/>
  </p:sldLayoutIdLst>
  <p:txStyles>
    <p:titleStyle>
      <a:lvl1pPr algn="ctr" defTabSz="1280160" rtl="0" eaLnBrk="1" latinLnBrk="0" hangingPunct="1">
        <a:lnSpc>
          <a:spcPct val="90000"/>
        </a:lnSpc>
        <a:spcBef>
          <a:spcPct val="0"/>
        </a:spcBef>
        <a:buNone/>
        <a:defRPr sz="5040" kern="1200" cap="all" baseline="0">
          <a:solidFill>
            <a:schemeClr val="tx1"/>
          </a:solidFill>
          <a:effectLst/>
          <a:latin typeface="+mj-lt"/>
          <a:ea typeface="+mj-ea"/>
          <a:cs typeface="+mj-cs"/>
        </a:defRPr>
      </a:lvl1pPr>
    </p:titleStyle>
    <p:bodyStyle>
      <a:lvl1pPr marL="320040" indent="-320040" algn="l" defTabSz="1280160" rtl="0" eaLnBrk="1" latinLnBrk="0" hangingPunct="1">
        <a:lnSpc>
          <a:spcPct val="120000"/>
        </a:lnSpc>
        <a:spcBef>
          <a:spcPts val="1400"/>
        </a:spcBef>
        <a:buClr>
          <a:schemeClr val="tx1"/>
        </a:buClr>
        <a:buFont typeface="Arial" panose="020B0604020202020204" pitchFamily="34" charset="0"/>
        <a:buChar char="•"/>
        <a:defRPr sz="2800" kern="1200" cap="all" baseline="0">
          <a:solidFill>
            <a:schemeClr val="tx1"/>
          </a:solidFill>
          <a:effectLst/>
          <a:latin typeface="+mn-lt"/>
          <a:ea typeface="+mn-ea"/>
          <a:cs typeface="+mn-cs"/>
        </a:defRPr>
      </a:lvl1pPr>
      <a:lvl2pPr marL="960120" indent="-320040" algn="l" defTabSz="1280160" rtl="0" eaLnBrk="1" latinLnBrk="0" hangingPunct="1">
        <a:lnSpc>
          <a:spcPct val="120000"/>
        </a:lnSpc>
        <a:spcBef>
          <a:spcPts val="700"/>
        </a:spcBef>
        <a:buClr>
          <a:schemeClr val="tx1"/>
        </a:buClr>
        <a:buFont typeface="Arial" panose="020B0604020202020204" pitchFamily="34" charset="0"/>
        <a:buChar char="•"/>
        <a:defRPr sz="2520" kern="1200" cap="all" baseline="0">
          <a:solidFill>
            <a:schemeClr val="tx1"/>
          </a:solidFill>
          <a:effectLst/>
          <a:latin typeface="+mn-lt"/>
          <a:ea typeface="+mn-ea"/>
          <a:cs typeface="+mn-cs"/>
        </a:defRPr>
      </a:lvl2pPr>
      <a:lvl3pPr marL="1600200" indent="-320040" algn="l" defTabSz="1280160" rtl="0" eaLnBrk="1" latinLnBrk="0" hangingPunct="1">
        <a:lnSpc>
          <a:spcPct val="120000"/>
        </a:lnSpc>
        <a:spcBef>
          <a:spcPts val="700"/>
        </a:spcBef>
        <a:buClr>
          <a:schemeClr val="tx1"/>
        </a:buClr>
        <a:buFont typeface="Arial" panose="020B0604020202020204" pitchFamily="34" charset="0"/>
        <a:buChar char="•"/>
        <a:defRPr sz="2240" kern="1200" cap="all" baseline="0">
          <a:solidFill>
            <a:schemeClr val="tx1"/>
          </a:solidFill>
          <a:effectLst/>
          <a:latin typeface="+mn-lt"/>
          <a:ea typeface="+mn-ea"/>
          <a:cs typeface="+mn-cs"/>
        </a:defRPr>
      </a:lvl3pPr>
      <a:lvl4pPr marL="224028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4pPr>
      <a:lvl5pPr marL="288036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5pPr>
      <a:lvl6pPr marL="352044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6pPr>
      <a:lvl7pPr marL="416052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7pPr>
      <a:lvl8pPr marL="480060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8pPr>
      <a:lvl9pPr marL="544068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0985EF2-4E50-8DB5-9CB4-E67762205801}"/>
              </a:ext>
            </a:extLst>
          </p:cNvPr>
          <p:cNvSpPr>
            <a:spLocks noGrp="1"/>
          </p:cNvSpPr>
          <p:nvPr>
            <p:ph type="ctrTitle"/>
          </p:nvPr>
        </p:nvSpPr>
        <p:spPr>
          <a:xfrm>
            <a:off x="304800" y="192543"/>
            <a:ext cx="12192000" cy="438718"/>
          </a:xfrm>
        </p:spPr>
        <p:txBody>
          <a:bodyPr>
            <a:normAutofit fontScale="90000"/>
          </a:bodyPr>
          <a:lstStyle/>
          <a:p>
            <a:pPr algn="ctr"/>
            <a:r>
              <a:rPr lang="en" altLang="zh-CN" sz="1800" b="1" dirty="0"/>
              <a:t>Code-switching as a Reflection of Bilingual Identity in Chinese EFL Classrooms</a:t>
            </a:r>
            <a:br>
              <a:rPr lang="en" altLang="zh-CN" sz="1200" b="1" dirty="0"/>
            </a:br>
            <a:r>
              <a:rPr lang="en" altLang="zh-CN" sz="1200" b="1" dirty="0"/>
              <a:t>Puy</a:t>
            </a:r>
            <a:r>
              <a:rPr lang="en-US" altLang="zh-CN" sz="1200" b="1" dirty="0"/>
              <a:t>ang</a:t>
            </a:r>
            <a:r>
              <a:rPr lang="zh-CN" altLang="en-US" sz="1200" b="1" dirty="0"/>
              <a:t> </a:t>
            </a:r>
            <a:r>
              <a:rPr lang="en-US" altLang="zh-CN" sz="1200" b="1" dirty="0"/>
              <a:t>Sun (2405847)</a:t>
            </a:r>
            <a:br>
              <a:rPr lang="en" altLang="zh-CN" sz="1200" dirty="0"/>
            </a:br>
            <a:endParaRPr kumimoji="1" lang="zh-CN" altLang="en-US" sz="1200" dirty="0"/>
          </a:p>
        </p:txBody>
      </p:sp>
      <p:sp>
        <p:nvSpPr>
          <p:cNvPr id="4" name="文本框 3">
            <a:extLst>
              <a:ext uri="{FF2B5EF4-FFF2-40B4-BE49-F238E27FC236}">
                <a16:creationId xmlns:a16="http://schemas.microsoft.com/office/drawing/2014/main" id="{65D94C43-EBAE-5C08-EC79-72A976048F0A}"/>
              </a:ext>
            </a:extLst>
          </p:cNvPr>
          <p:cNvSpPr txBox="1"/>
          <p:nvPr/>
        </p:nvSpPr>
        <p:spPr>
          <a:xfrm>
            <a:off x="304800" y="415266"/>
            <a:ext cx="4140000" cy="418128"/>
          </a:xfrm>
          <a:prstGeom prst="rect">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wrap="square" rtlCol="0">
            <a:spAutoFit/>
          </a:bodyPr>
          <a:lstStyle/>
          <a:p>
            <a:pPr algn="ctr"/>
            <a:r>
              <a:rPr lang="en" altLang="zh-CN" b="1" dirty="0"/>
              <a:t>Introduction</a:t>
            </a:r>
          </a:p>
        </p:txBody>
      </p:sp>
      <p:sp>
        <p:nvSpPr>
          <p:cNvPr id="5" name="文本框 4">
            <a:extLst>
              <a:ext uri="{FF2B5EF4-FFF2-40B4-BE49-F238E27FC236}">
                <a16:creationId xmlns:a16="http://schemas.microsoft.com/office/drawing/2014/main" id="{CA198E2F-5A49-4082-FA48-6A0EBEE7329D}"/>
              </a:ext>
            </a:extLst>
          </p:cNvPr>
          <p:cNvSpPr txBox="1"/>
          <p:nvPr/>
        </p:nvSpPr>
        <p:spPr>
          <a:xfrm>
            <a:off x="304800" y="837696"/>
            <a:ext cx="4140000" cy="3231654"/>
          </a:xfrm>
          <a:prstGeom prst="rect">
            <a:avLst/>
          </a:prstGeom>
          <a:noFill/>
        </p:spPr>
        <p:txBody>
          <a:bodyPr wrap="square" rtlCol="0">
            <a:spAutoFit/>
          </a:bodyPr>
          <a:lstStyle/>
          <a:p>
            <a:pPr algn="just"/>
            <a:r>
              <a:rPr lang="en" altLang="zh-CN" sz="1200" b="1" dirty="0">
                <a:latin typeface="Times New Roman" panose="02020603050405020304" pitchFamily="18" charset="0"/>
                <a:cs typeface="Times New Roman" panose="02020603050405020304" pitchFamily="18" charset="0"/>
              </a:rPr>
              <a:t>Code-switching</a:t>
            </a:r>
            <a:r>
              <a:rPr lang="en" altLang="zh-CN" sz="1200" dirty="0">
                <a:latin typeface="Times New Roman" panose="02020603050405020304" pitchFamily="18" charset="0"/>
                <a:cs typeface="Times New Roman" panose="02020603050405020304" pitchFamily="18" charset="0"/>
              </a:rPr>
              <a:t> means using two or more languages in the same classroom interaction for teaching and communication (Lin, 2013).</a:t>
            </a:r>
            <a:r>
              <a:rPr lang="zh-CN" altLang="en-US" sz="1200" dirty="0">
                <a:latin typeface="Times New Roman" panose="02020603050405020304" pitchFamily="18" charset="0"/>
                <a:cs typeface="Times New Roman" panose="02020603050405020304" pitchFamily="18" charset="0"/>
              </a:rPr>
              <a:t> </a:t>
            </a:r>
            <a:r>
              <a:rPr lang="en" altLang="zh-CN" sz="1200" dirty="0">
                <a:latin typeface="Times New Roman" panose="02020603050405020304" pitchFamily="18" charset="0"/>
                <a:cs typeface="Times New Roman" panose="02020603050405020304" pitchFamily="18" charset="0"/>
              </a:rPr>
              <a:t>It often happens in Chinese EFL classrooms, where teachers and students switch between English and Chinese to explain grammar, manage tasks, or express emotion. This language alternation helps students understand better and feel more confident.</a:t>
            </a:r>
            <a:r>
              <a:rPr lang="zh-CN" altLang="en-US" sz="1200" dirty="0">
                <a:latin typeface="Times New Roman" panose="02020603050405020304" pitchFamily="18" charset="0"/>
                <a:cs typeface="Times New Roman" panose="02020603050405020304" pitchFamily="18" charset="0"/>
              </a:rPr>
              <a:t> </a:t>
            </a:r>
            <a:endParaRPr lang="en-US" altLang="zh-CN" sz="1200" dirty="0">
              <a:latin typeface="Times New Roman" panose="02020603050405020304" pitchFamily="18" charset="0"/>
              <a:cs typeface="Times New Roman" panose="02020603050405020304" pitchFamily="18" charset="0"/>
            </a:endParaRPr>
          </a:p>
          <a:p>
            <a:pPr algn="just"/>
            <a:r>
              <a:rPr lang="en" altLang="zh-CN" sz="1200" dirty="0">
                <a:latin typeface="Times New Roman" panose="02020603050405020304" pitchFamily="18" charset="0"/>
                <a:cs typeface="Times New Roman" panose="02020603050405020304" pitchFamily="18" charset="0"/>
              </a:rPr>
              <a:t>Code-switching is different from </a:t>
            </a:r>
            <a:r>
              <a:rPr lang="en" altLang="zh-CN" sz="1200" b="1" dirty="0">
                <a:latin typeface="Times New Roman" panose="02020603050405020304" pitchFamily="18" charset="0"/>
                <a:cs typeface="Times New Roman" panose="02020603050405020304" pitchFamily="18" charset="0"/>
              </a:rPr>
              <a:t>translanguaging</a:t>
            </a:r>
            <a:r>
              <a:rPr lang="en" altLang="zh-CN" sz="1200" dirty="0">
                <a:latin typeface="Times New Roman" panose="02020603050405020304" pitchFamily="18" charset="0"/>
                <a:cs typeface="Times New Roman" panose="02020603050405020304" pitchFamily="18" charset="0"/>
              </a:rPr>
              <a:t>. Code-switching shows a clear change from one language to another, while translanguaging means using all language resources together to make meaning (García, 2009). Translanguaging encourages bilingual speakers to use their full linguistic repertoire flexibly to communicate and learn. Recent studies (Baker, 2014; Tian &amp; Macaro, 2012) show that code-switching is not a problem but a helpful teaching strategy. It also supports bilingual identity and localized forms of English learning in China.</a:t>
            </a:r>
          </a:p>
        </p:txBody>
      </p:sp>
      <p:sp>
        <p:nvSpPr>
          <p:cNvPr id="6" name="文本框 5">
            <a:extLst>
              <a:ext uri="{FF2B5EF4-FFF2-40B4-BE49-F238E27FC236}">
                <a16:creationId xmlns:a16="http://schemas.microsoft.com/office/drawing/2014/main" id="{EEDFD62F-95E5-5FE4-5DF9-6594BCD8569C}"/>
              </a:ext>
            </a:extLst>
          </p:cNvPr>
          <p:cNvSpPr txBox="1"/>
          <p:nvPr/>
        </p:nvSpPr>
        <p:spPr>
          <a:xfrm>
            <a:off x="304800" y="6096218"/>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Research Questions</a:t>
            </a:r>
          </a:p>
        </p:txBody>
      </p:sp>
      <p:sp>
        <p:nvSpPr>
          <p:cNvPr id="7" name="文本框 6">
            <a:extLst>
              <a:ext uri="{FF2B5EF4-FFF2-40B4-BE49-F238E27FC236}">
                <a16:creationId xmlns:a16="http://schemas.microsoft.com/office/drawing/2014/main" id="{9C3CD6E5-E75A-AAA1-52B3-633D16C113CB}"/>
              </a:ext>
            </a:extLst>
          </p:cNvPr>
          <p:cNvSpPr txBox="1"/>
          <p:nvPr/>
        </p:nvSpPr>
        <p:spPr>
          <a:xfrm>
            <a:off x="304800" y="6514346"/>
            <a:ext cx="4140000" cy="1384995"/>
          </a:xfrm>
          <a:prstGeom prst="rect">
            <a:avLst/>
          </a:prstGeom>
          <a:noFill/>
        </p:spPr>
        <p:txBody>
          <a:bodyPr wrap="square" rtlCol="0">
            <a:spAutoFit/>
          </a:bodyPr>
          <a:lstStyle/>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What communicative and pedagogical functions does code-switching serve in Chinese EFL classrooms</a:t>
            </a:r>
            <a:r>
              <a:rPr lang="en-US" altLang="zh-CN" sz="1200" dirty="0">
                <a:latin typeface="Times New Roman" panose="02020603050405020304" pitchFamily="18" charset="0"/>
                <a:cs typeface="Times New Roman" panose="02020603050405020304" pitchFamily="18" charset="0"/>
              </a:rPr>
              <a:t>?</a:t>
            </a:r>
            <a:endParaRPr lang="en" altLang="zh-CN" sz="12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How does code-switching reflect and construct bilingual identity among teachers and students?</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What are the recent pedagogical implications of classroom code-switching in EFL contexts?</a:t>
            </a:r>
          </a:p>
        </p:txBody>
      </p:sp>
      <p:sp>
        <p:nvSpPr>
          <p:cNvPr id="8" name="文本框 7">
            <a:extLst>
              <a:ext uri="{FF2B5EF4-FFF2-40B4-BE49-F238E27FC236}">
                <a16:creationId xmlns:a16="http://schemas.microsoft.com/office/drawing/2014/main" id="{EE3B47E4-DF9C-13C7-C3E1-A74C354E2EE7}"/>
              </a:ext>
            </a:extLst>
          </p:cNvPr>
          <p:cNvSpPr txBox="1"/>
          <p:nvPr/>
        </p:nvSpPr>
        <p:spPr>
          <a:xfrm>
            <a:off x="318831" y="7736637"/>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Theoretical Framework</a:t>
            </a:r>
          </a:p>
        </p:txBody>
      </p:sp>
      <p:sp>
        <p:nvSpPr>
          <p:cNvPr id="9" name="文本框 8">
            <a:extLst>
              <a:ext uri="{FF2B5EF4-FFF2-40B4-BE49-F238E27FC236}">
                <a16:creationId xmlns:a16="http://schemas.microsoft.com/office/drawing/2014/main" id="{94B57964-EABB-A3B1-0122-F76C04B39B37}"/>
              </a:ext>
            </a:extLst>
          </p:cNvPr>
          <p:cNvSpPr txBox="1"/>
          <p:nvPr/>
        </p:nvSpPr>
        <p:spPr>
          <a:xfrm>
            <a:off x="304800" y="8242151"/>
            <a:ext cx="4140000" cy="1015663"/>
          </a:xfrm>
          <a:prstGeom prst="rect">
            <a:avLst/>
          </a:prstGeom>
          <a:noFill/>
        </p:spPr>
        <p:txBody>
          <a:bodyPr wrap="square" rtlCol="0">
            <a:spAutoFit/>
          </a:bodyPr>
          <a:lstStyle/>
          <a:p>
            <a:pPr marL="171450" indent="-171450" algn="just">
              <a:buFont typeface="Arial" panose="020B0604020202020204" pitchFamily="34" charset="0"/>
              <a:buChar char="•"/>
            </a:pPr>
            <a:r>
              <a:rPr lang="en" altLang="zh-CN" sz="1200" b="1" dirty="0">
                <a:latin typeface="Times New Roman" panose="02020603050405020304" pitchFamily="18" charset="0"/>
                <a:cs typeface="Times New Roman" panose="02020603050405020304" pitchFamily="18" charset="0"/>
              </a:rPr>
              <a:t>Sociolinguistic Theory of Identity</a:t>
            </a:r>
            <a:r>
              <a:rPr lang="en" altLang="zh-CN" sz="1200" dirty="0">
                <a:latin typeface="Times New Roman" panose="02020603050405020304" pitchFamily="18" charset="0"/>
                <a:cs typeface="Times New Roman" panose="02020603050405020304" pitchFamily="18" charset="0"/>
              </a:rPr>
              <a:t> (Bucholtz &amp; Hall, 2005): Identity is constructed through language use.</a:t>
            </a:r>
          </a:p>
          <a:p>
            <a:pPr marL="171450" indent="-171450" algn="just">
              <a:buFont typeface="Arial" panose="020B0604020202020204" pitchFamily="34" charset="0"/>
              <a:buChar char="•"/>
            </a:pPr>
            <a:r>
              <a:rPr lang="en" altLang="zh-CN" sz="1200" b="1" dirty="0">
                <a:latin typeface="Times New Roman" panose="02020603050405020304" pitchFamily="18" charset="0"/>
                <a:cs typeface="Times New Roman" panose="02020603050405020304" pitchFamily="18" charset="0"/>
              </a:rPr>
              <a:t>Translanguaging Theor</a:t>
            </a:r>
            <a:r>
              <a:rPr lang="en" altLang="zh-CN" sz="1200" dirty="0">
                <a:latin typeface="Times New Roman" panose="02020603050405020304" pitchFamily="18" charset="0"/>
                <a:cs typeface="Times New Roman" panose="02020603050405020304" pitchFamily="18" charset="0"/>
              </a:rPr>
              <a:t>y (García, 2009): Bilinguals use their full linguistic knowledge as one integrated system to make meaning.</a:t>
            </a:r>
          </a:p>
        </p:txBody>
      </p:sp>
      <p:sp>
        <p:nvSpPr>
          <p:cNvPr id="10" name="文本框 9">
            <a:extLst>
              <a:ext uri="{FF2B5EF4-FFF2-40B4-BE49-F238E27FC236}">
                <a16:creationId xmlns:a16="http://schemas.microsoft.com/office/drawing/2014/main" id="{0C49207B-513A-BAF9-FA1F-32AE82C01204}"/>
              </a:ext>
            </a:extLst>
          </p:cNvPr>
          <p:cNvSpPr txBox="1"/>
          <p:nvPr/>
        </p:nvSpPr>
        <p:spPr>
          <a:xfrm>
            <a:off x="4482738" y="2883187"/>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Methodology</a:t>
            </a:r>
          </a:p>
        </p:txBody>
      </p:sp>
      <p:sp>
        <p:nvSpPr>
          <p:cNvPr id="11" name="文本框 10">
            <a:extLst>
              <a:ext uri="{FF2B5EF4-FFF2-40B4-BE49-F238E27FC236}">
                <a16:creationId xmlns:a16="http://schemas.microsoft.com/office/drawing/2014/main" id="{3380C122-3A02-7C3A-A860-4827DC24189C}"/>
              </a:ext>
            </a:extLst>
          </p:cNvPr>
          <p:cNvSpPr txBox="1"/>
          <p:nvPr/>
        </p:nvSpPr>
        <p:spPr>
          <a:xfrm>
            <a:off x="4510801" y="3415650"/>
            <a:ext cx="4140000" cy="2862322"/>
          </a:xfrm>
          <a:prstGeom prst="rect">
            <a:avLst/>
          </a:prstGeom>
          <a:noFill/>
        </p:spPr>
        <p:txBody>
          <a:bodyPr wrap="square" rtlCol="0">
            <a:spAutoFit/>
          </a:bodyPr>
          <a:lstStyle/>
          <a:p>
            <a:pPr algn="just"/>
            <a:r>
              <a:rPr lang="en" altLang="zh-CN" sz="1200" dirty="0">
                <a:latin typeface="Times New Roman" panose="02020603050405020304" pitchFamily="18" charset="0"/>
                <a:cs typeface="Times New Roman" panose="02020603050405020304" pitchFamily="18" charset="0"/>
              </a:rPr>
              <a:t>This study uses a small </a:t>
            </a:r>
            <a:r>
              <a:rPr lang="en" altLang="zh-CN" sz="1200" b="1" dirty="0">
                <a:latin typeface="Times New Roman" panose="02020603050405020304" pitchFamily="18" charset="0"/>
                <a:cs typeface="Times New Roman" panose="02020603050405020304" pitchFamily="18" charset="0"/>
              </a:rPr>
              <a:t>qualitative</a:t>
            </a:r>
            <a:r>
              <a:rPr lang="en" altLang="zh-CN" sz="1200" dirty="0">
                <a:latin typeface="Times New Roman" panose="02020603050405020304" pitchFamily="18" charset="0"/>
                <a:cs typeface="Times New Roman" panose="02020603050405020304" pitchFamily="18" charset="0"/>
              </a:rPr>
              <a:t> approach, involving classroom observation and semi-structured teacher interviews. Two English lessons in a Chinese middle school were observed and recorded. The classroom talk was transcribed word by word and coded based on the frameworks of </a:t>
            </a:r>
            <a:r>
              <a:rPr lang="en" altLang="zh-CN" sz="1200" dirty="0" err="1">
                <a:latin typeface="Times New Roman" panose="02020603050405020304" pitchFamily="18" charset="0"/>
                <a:cs typeface="Times New Roman" panose="02020603050405020304" pitchFamily="18" charset="0"/>
              </a:rPr>
              <a:t>Gumperz</a:t>
            </a:r>
            <a:r>
              <a:rPr lang="en" altLang="zh-CN" sz="1200" dirty="0">
                <a:latin typeface="Times New Roman" panose="02020603050405020304" pitchFamily="18" charset="0"/>
                <a:cs typeface="Times New Roman" panose="02020603050405020304" pitchFamily="18" charset="0"/>
              </a:rPr>
              <a:t> (1982) and </a:t>
            </a:r>
            <a:r>
              <a:rPr lang="en" altLang="zh-CN" sz="1200" dirty="0" err="1">
                <a:latin typeface="Times New Roman" panose="02020603050405020304" pitchFamily="18" charset="0"/>
                <a:cs typeface="Times New Roman" panose="02020603050405020304" pitchFamily="18" charset="0"/>
              </a:rPr>
              <a:t>Sert</a:t>
            </a:r>
            <a:r>
              <a:rPr lang="en" altLang="zh-CN" sz="1200" dirty="0">
                <a:latin typeface="Times New Roman" panose="02020603050405020304" pitchFamily="18" charset="0"/>
                <a:cs typeface="Times New Roman" panose="02020603050405020304" pitchFamily="18" charset="0"/>
              </a:rPr>
              <a:t> (2005). Each time English and Chinese appeared together, it was marked as a code-switching instance.</a:t>
            </a:r>
          </a:p>
          <a:p>
            <a:pPr algn="just"/>
            <a:r>
              <a:rPr lang="en" altLang="zh-CN" sz="1200" dirty="0">
                <a:latin typeface="Times New Roman" panose="02020603050405020304" pitchFamily="18" charset="0"/>
                <a:cs typeface="Times New Roman" panose="02020603050405020304" pitchFamily="18" charset="0"/>
              </a:rPr>
              <a:t>Every example was analyzed for its communicative purpose and identity-related meaning. Teachers were interviewed about why they switched languages and how it helped students. Their views were compared with classroom data to see how code-switching supports both understanding and bilingual identity.</a:t>
            </a:r>
            <a:endParaRPr kumimoji="1" lang="zh-CN" altLang="en-US" sz="1200" dirty="0">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44E350CD-6411-7419-4537-F02DE58285B1}"/>
              </a:ext>
            </a:extLst>
          </p:cNvPr>
          <p:cNvSpPr txBox="1"/>
          <p:nvPr/>
        </p:nvSpPr>
        <p:spPr>
          <a:xfrm>
            <a:off x="8356800" y="415266"/>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kumimoji="1" lang="en-US" altLang="zh-CN" b="1" dirty="0"/>
              <a:t>Assumptions</a:t>
            </a:r>
            <a:endParaRPr kumimoji="1" lang="zh-CN" altLang="en-US" b="1" dirty="0"/>
          </a:p>
        </p:txBody>
      </p:sp>
      <p:sp>
        <p:nvSpPr>
          <p:cNvPr id="13" name="文本框 12">
            <a:extLst>
              <a:ext uri="{FF2B5EF4-FFF2-40B4-BE49-F238E27FC236}">
                <a16:creationId xmlns:a16="http://schemas.microsoft.com/office/drawing/2014/main" id="{7DD67C7F-5AF5-F339-BB27-B001EFEC6D3D}"/>
              </a:ext>
            </a:extLst>
          </p:cNvPr>
          <p:cNvSpPr txBox="1"/>
          <p:nvPr/>
        </p:nvSpPr>
        <p:spPr>
          <a:xfrm>
            <a:off x="4472862" y="7068538"/>
            <a:ext cx="4140000" cy="1754326"/>
          </a:xfrm>
          <a:prstGeom prst="rect">
            <a:avLst/>
          </a:prstGeom>
          <a:noFill/>
        </p:spPr>
        <p:txBody>
          <a:bodyPr wrap="square" rtlCol="0">
            <a:spAutoFit/>
          </a:bodyPr>
          <a:lstStyle/>
          <a:p>
            <a:pPr marL="171450" indent="-171450">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Code-switching can help students understand lessons more easily.</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Teachers use Chinese to explain grammar and manage the class, and English for practice and evaluation.</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Alternating languages helps teachers and students construct bilingual identities.</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Code-switching reflects the </a:t>
            </a:r>
            <a:r>
              <a:rPr lang="en" altLang="zh-CN" sz="1200" i="1" dirty="0">
                <a:latin typeface="Times New Roman" panose="02020603050405020304" pitchFamily="18" charset="0"/>
                <a:cs typeface="Times New Roman" panose="02020603050405020304" pitchFamily="18" charset="0"/>
              </a:rPr>
              <a:t>localization</a:t>
            </a:r>
            <a:r>
              <a:rPr lang="en" altLang="zh-CN" sz="1200" dirty="0">
                <a:latin typeface="Times New Roman" panose="02020603050405020304" pitchFamily="18" charset="0"/>
                <a:cs typeface="Times New Roman" panose="02020603050405020304" pitchFamily="18" charset="0"/>
              </a:rPr>
              <a:t> of English teaching in China, showing that English is used for communication, not only for copying native speakers.</a:t>
            </a:r>
          </a:p>
        </p:txBody>
      </p:sp>
      <p:sp>
        <p:nvSpPr>
          <p:cNvPr id="14" name="文本框 13">
            <a:extLst>
              <a:ext uri="{FF2B5EF4-FFF2-40B4-BE49-F238E27FC236}">
                <a16:creationId xmlns:a16="http://schemas.microsoft.com/office/drawing/2014/main" id="{47DFC034-C0C0-B3CE-6A91-B64A8D693640}"/>
              </a:ext>
            </a:extLst>
          </p:cNvPr>
          <p:cNvSpPr txBox="1"/>
          <p:nvPr/>
        </p:nvSpPr>
        <p:spPr>
          <a:xfrm>
            <a:off x="4458831" y="6536075"/>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Pedagogical Implication</a:t>
            </a:r>
          </a:p>
        </p:txBody>
      </p:sp>
      <p:sp>
        <p:nvSpPr>
          <p:cNvPr id="15" name="文本框 14">
            <a:extLst>
              <a:ext uri="{FF2B5EF4-FFF2-40B4-BE49-F238E27FC236}">
                <a16:creationId xmlns:a16="http://schemas.microsoft.com/office/drawing/2014/main" id="{66364977-7DB3-3C72-1E9F-137265BB2FAF}"/>
              </a:ext>
            </a:extLst>
          </p:cNvPr>
          <p:cNvSpPr txBox="1"/>
          <p:nvPr/>
        </p:nvSpPr>
        <p:spPr>
          <a:xfrm>
            <a:off x="8470800" y="833394"/>
            <a:ext cx="4140000" cy="3046988"/>
          </a:xfrm>
          <a:prstGeom prst="rect">
            <a:avLst/>
          </a:prstGeom>
          <a:noFill/>
        </p:spPr>
        <p:txBody>
          <a:bodyPr wrap="square" rtlCol="0">
            <a:spAutoFit/>
          </a:bodyPr>
          <a:lstStyle/>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Teachers should view code-switching as a useful pedagogical resource, not a weakness. It can support comprehension, maintain attention, and strengthen emotional connections. Code-switching and translanguaging together create flexible learning spaces where students use all their language knowledge to think and express meaning.</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Teacher education programs should integrate translanguaging pedagogy and encourage reflection on how language use shapes identity and learning outcomes. Future research (e.g., Palmer, 2009; Tian &amp; Macaro, 2012) highlights that well-managed code-switching can improve classroom participation and build positive bilingual identities.</a:t>
            </a:r>
          </a:p>
        </p:txBody>
      </p:sp>
      <p:sp>
        <p:nvSpPr>
          <p:cNvPr id="16" name="文本框 15">
            <a:extLst>
              <a:ext uri="{FF2B5EF4-FFF2-40B4-BE49-F238E27FC236}">
                <a16:creationId xmlns:a16="http://schemas.microsoft.com/office/drawing/2014/main" id="{EC6D238B-D9AA-8878-C2C4-4BBD51E1ED51}"/>
              </a:ext>
            </a:extLst>
          </p:cNvPr>
          <p:cNvSpPr txBox="1"/>
          <p:nvPr/>
        </p:nvSpPr>
        <p:spPr>
          <a:xfrm>
            <a:off x="8612862" y="3788088"/>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kumimoji="1" lang="en-US" altLang="zh-CN" b="1" dirty="0"/>
              <a:t>References</a:t>
            </a:r>
            <a:endParaRPr kumimoji="1" lang="zh-CN" altLang="en-US" b="1" dirty="0"/>
          </a:p>
        </p:txBody>
      </p:sp>
      <p:sp>
        <p:nvSpPr>
          <p:cNvPr id="17" name="文本框 16">
            <a:extLst>
              <a:ext uri="{FF2B5EF4-FFF2-40B4-BE49-F238E27FC236}">
                <a16:creationId xmlns:a16="http://schemas.microsoft.com/office/drawing/2014/main" id="{0B52E076-D774-69CB-E3E2-E1A75F42036F}"/>
              </a:ext>
            </a:extLst>
          </p:cNvPr>
          <p:cNvSpPr txBox="1"/>
          <p:nvPr/>
        </p:nvSpPr>
        <p:spPr>
          <a:xfrm>
            <a:off x="8650801" y="4298510"/>
            <a:ext cx="4140000" cy="2677656"/>
          </a:xfrm>
          <a:prstGeom prst="rect">
            <a:avLst/>
          </a:prstGeom>
          <a:noFill/>
        </p:spPr>
        <p:txBody>
          <a:bodyPr wrap="square" rtlCol="0">
            <a:spAutoFit/>
          </a:bodyPr>
          <a:lstStyle/>
          <a:p>
            <a:r>
              <a:rPr lang="en" altLang="zh-CN" sz="1200" dirty="0">
                <a:latin typeface="Times New Roman" panose="02020603050405020304" pitchFamily="18" charset="0"/>
                <a:cs typeface="Times New Roman" panose="02020603050405020304" pitchFamily="18" charset="0"/>
              </a:rPr>
              <a:t>Baker, C. (2014) </a:t>
            </a:r>
            <a:r>
              <a:rPr lang="en" altLang="zh-CN" sz="1200" i="1" dirty="0">
                <a:latin typeface="Times New Roman" panose="02020603050405020304" pitchFamily="18" charset="0"/>
                <a:cs typeface="Times New Roman" panose="02020603050405020304" pitchFamily="18" charset="0"/>
              </a:rPr>
              <a:t>Foundations of Bilingual Education and Bilingualism</a:t>
            </a:r>
            <a:r>
              <a:rPr lang="en" altLang="zh-CN"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rPr>
              <a:t>5</a:t>
            </a:r>
            <a:r>
              <a:rPr lang="en" altLang="zh-CN" sz="1200" dirty="0" err="1">
                <a:latin typeface="Times New Roman" panose="02020603050405020304" pitchFamily="18" charset="0"/>
                <a:cs typeface="Times New Roman" panose="02020603050405020304" pitchFamily="18" charset="0"/>
              </a:rPr>
              <a:t>th</a:t>
            </a:r>
            <a:r>
              <a:rPr lang="en" altLang="zh-CN" sz="1200" dirty="0">
                <a:latin typeface="Times New Roman" panose="02020603050405020304" pitchFamily="18" charset="0"/>
                <a:cs typeface="Times New Roman" panose="02020603050405020304" pitchFamily="18" charset="0"/>
              </a:rPr>
              <a:t> </a:t>
            </a:r>
            <a:r>
              <a:rPr lang="en" altLang="zh-CN" sz="1200" dirty="0" err="1">
                <a:latin typeface="Times New Roman" panose="02020603050405020304" pitchFamily="18" charset="0"/>
                <a:cs typeface="Times New Roman" panose="02020603050405020304" pitchFamily="18" charset="0"/>
              </a:rPr>
              <a:t>edn</a:t>
            </a:r>
            <a:r>
              <a:rPr lang="en" altLang="zh-CN" sz="1200" dirty="0">
                <a:latin typeface="Times New Roman" panose="02020603050405020304" pitchFamily="18" charset="0"/>
                <a:cs typeface="Times New Roman" panose="02020603050405020304" pitchFamily="18" charset="0"/>
              </a:rPr>
              <a:t>. Bristol: Multilingual Matters.</a:t>
            </a:r>
          </a:p>
          <a:p>
            <a:r>
              <a:rPr lang="en" altLang="zh-CN" sz="1200" dirty="0">
                <a:latin typeface="Times New Roman" panose="02020603050405020304" pitchFamily="18" charset="0"/>
                <a:cs typeface="Times New Roman" panose="02020603050405020304" pitchFamily="18" charset="0"/>
              </a:rPr>
              <a:t>Bucholtz, M. and Hall, K. (2005) ‘Identity and interaction: A sociocultural linguistic approach’, </a:t>
            </a:r>
            <a:r>
              <a:rPr lang="en" altLang="zh-CN" sz="1200" i="1" dirty="0">
                <a:latin typeface="Times New Roman" panose="02020603050405020304" pitchFamily="18" charset="0"/>
                <a:cs typeface="Times New Roman" panose="02020603050405020304" pitchFamily="18" charset="0"/>
              </a:rPr>
              <a:t>Discourse Studies</a:t>
            </a:r>
            <a:r>
              <a:rPr lang="en" altLang="zh-CN" sz="1200" dirty="0">
                <a:latin typeface="Times New Roman" panose="02020603050405020304" pitchFamily="18" charset="0"/>
                <a:cs typeface="Times New Roman" panose="02020603050405020304" pitchFamily="18" charset="0"/>
              </a:rPr>
              <a:t>, 7(4–5), pp. 585–614.</a:t>
            </a:r>
          </a:p>
          <a:p>
            <a:r>
              <a:rPr lang="en" altLang="zh-CN" sz="1200" dirty="0">
                <a:latin typeface="Times New Roman" panose="02020603050405020304" pitchFamily="18" charset="0"/>
                <a:cs typeface="Times New Roman" panose="02020603050405020304" pitchFamily="18" charset="0"/>
              </a:rPr>
              <a:t>Ferguson, G. (2003) ‘Classroom code-switching in post-colonial contexts: Functions, attitudes and policies’, </a:t>
            </a:r>
            <a:r>
              <a:rPr lang="en" altLang="zh-CN" sz="1200" i="1" dirty="0">
                <a:latin typeface="Times New Roman" panose="02020603050405020304" pitchFamily="18" charset="0"/>
                <a:cs typeface="Times New Roman" panose="02020603050405020304" pitchFamily="18" charset="0"/>
              </a:rPr>
              <a:t>AILA Review</a:t>
            </a:r>
            <a:r>
              <a:rPr lang="en" altLang="zh-CN" sz="1200" dirty="0">
                <a:latin typeface="Times New Roman" panose="02020603050405020304" pitchFamily="18" charset="0"/>
                <a:cs typeface="Times New Roman" panose="02020603050405020304" pitchFamily="18" charset="0"/>
              </a:rPr>
              <a:t>, 16(1), pp. 38–51.</a:t>
            </a:r>
          </a:p>
          <a:p>
            <a:r>
              <a:rPr lang="en" altLang="zh-CN" sz="1200" dirty="0">
                <a:latin typeface="Times New Roman" panose="02020603050405020304" pitchFamily="18" charset="0"/>
                <a:cs typeface="Times New Roman" panose="02020603050405020304" pitchFamily="18" charset="0"/>
              </a:rPr>
              <a:t>García, O. (2009) </a:t>
            </a:r>
            <a:r>
              <a:rPr lang="en" altLang="zh-CN" sz="1200" i="1" dirty="0">
                <a:latin typeface="Times New Roman" panose="02020603050405020304" pitchFamily="18" charset="0"/>
                <a:cs typeface="Times New Roman" panose="02020603050405020304" pitchFamily="18" charset="0"/>
              </a:rPr>
              <a:t>Bilingual Education in the 21st Century: A Global Perspective</a:t>
            </a:r>
            <a:r>
              <a:rPr lang="en" altLang="zh-CN" sz="1200" dirty="0">
                <a:latin typeface="Times New Roman" panose="02020603050405020304" pitchFamily="18" charset="0"/>
                <a:cs typeface="Times New Roman" panose="02020603050405020304" pitchFamily="18" charset="0"/>
              </a:rPr>
              <a:t>. Malden, MA: Wiley-Blackwell.</a:t>
            </a:r>
          </a:p>
          <a:p>
            <a:r>
              <a:rPr lang="en" altLang="zh-CN" sz="1200" dirty="0" err="1">
                <a:latin typeface="Times New Roman" panose="02020603050405020304" pitchFamily="18" charset="0"/>
                <a:cs typeface="Times New Roman" panose="02020603050405020304" pitchFamily="18" charset="0"/>
              </a:rPr>
              <a:t>Gumperz</a:t>
            </a:r>
            <a:r>
              <a:rPr lang="en" altLang="zh-CN" sz="1200" dirty="0">
                <a:latin typeface="Times New Roman" panose="02020603050405020304" pitchFamily="18" charset="0"/>
                <a:cs typeface="Times New Roman" panose="02020603050405020304" pitchFamily="18" charset="0"/>
              </a:rPr>
              <a:t>, J. J. (1982) </a:t>
            </a:r>
            <a:r>
              <a:rPr lang="en" altLang="zh-CN" sz="1200" i="1" dirty="0">
                <a:latin typeface="Times New Roman" panose="02020603050405020304" pitchFamily="18" charset="0"/>
                <a:cs typeface="Times New Roman" panose="02020603050405020304" pitchFamily="18" charset="0"/>
              </a:rPr>
              <a:t>Discourse Strategies</a:t>
            </a:r>
            <a:r>
              <a:rPr lang="en" altLang="zh-CN" sz="1200" dirty="0">
                <a:latin typeface="Times New Roman" panose="02020603050405020304" pitchFamily="18" charset="0"/>
                <a:cs typeface="Times New Roman" panose="02020603050405020304" pitchFamily="18" charset="0"/>
              </a:rPr>
              <a:t>. Cambridge: Cambridge University Press.</a:t>
            </a:r>
          </a:p>
          <a:p>
            <a:r>
              <a:rPr lang="en" altLang="zh-CN" sz="1200" dirty="0">
                <a:latin typeface="Times New Roman" panose="02020603050405020304" pitchFamily="18" charset="0"/>
                <a:cs typeface="Times New Roman" panose="02020603050405020304" pitchFamily="18" charset="0"/>
              </a:rPr>
              <a:t>Lin, A. (2013) </a:t>
            </a:r>
            <a:r>
              <a:rPr lang="en" altLang="zh-CN" sz="1200" i="1" dirty="0">
                <a:latin typeface="Times New Roman" panose="02020603050405020304" pitchFamily="18" charset="0"/>
                <a:cs typeface="Times New Roman" panose="02020603050405020304" pitchFamily="18" charset="0"/>
              </a:rPr>
              <a:t>Classroom code-switching: Three decades of research.</a:t>
            </a:r>
            <a:r>
              <a:rPr lang="en" altLang="zh-CN" sz="1200" dirty="0">
                <a:latin typeface="Times New Roman" panose="02020603050405020304" pitchFamily="18" charset="0"/>
                <a:cs typeface="Times New Roman" panose="02020603050405020304" pitchFamily="18" charset="0"/>
              </a:rPr>
              <a:t> </a:t>
            </a:r>
            <a:r>
              <a:rPr lang="en" altLang="zh-CN" sz="1200" i="1" dirty="0">
                <a:latin typeface="Times New Roman" panose="02020603050405020304" pitchFamily="18" charset="0"/>
                <a:cs typeface="Times New Roman" panose="02020603050405020304" pitchFamily="18" charset="0"/>
              </a:rPr>
              <a:t>Applied Linguistics Review</a:t>
            </a:r>
            <a:r>
              <a:rPr lang="en" altLang="zh-CN" sz="1200" dirty="0">
                <a:latin typeface="Times New Roman" panose="02020603050405020304" pitchFamily="18" charset="0"/>
                <a:cs typeface="Times New Roman" panose="02020603050405020304" pitchFamily="18" charset="0"/>
              </a:rPr>
              <a:t>, 4(1), pp.195–218.</a:t>
            </a:r>
          </a:p>
          <a:p>
            <a:r>
              <a:rPr lang="en" altLang="zh-CN" sz="1200" dirty="0">
                <a:latin typeface="Times New Roman" panose="02020603050405020304" pitchFamily="18" charset="0"/>
                <a:cs typeface="Times New Roman" panose="02020603050405020304" pitchFamily="18" charset="0"/>
              </a:rPr>
              <a:t>Palmer, D. K. (2009) ‘Code-switching and symbolic power in a second-grade classroom: A teacher’s “practices” of language and power’, </a:t>
            </a:r>
            <a:r>
              <a:rPr lang="en" altLang="zh-CN" sz="1200" i="1" dirty="0">
                <a:latin typeface="Times New Roman" panose="02020603050405020304" pitchFamily="18" charset="0"/>
                <a:cs typeface="Times New Roman" panose="02020603050405020304" pitchFamily="18" charset="0"/>
              </a:rPr>
              <a:t>Bilingual Research Journal,</a:t>
            </a:r>
            <a:r>
              <a:rPr lang="en" altLang="zh-CN" sz="1200" dirty="0">
                <a:latin typeface="Times New Roman" panose="02020603050405020304" pitchFamily="18" charset="0"/>
                <a:cs typeface="Times New Roman" panose="02020603050405020304" pitchFamily="18" charset="0"/>
              </a:rPr>
              <a:t> 32(1), pp. 42–59.</a:t>
            </a:r>
          </a:p>
          <a:p>
            <a:r>
              <a:rPr lang="en" altLang="zh-CN" sz="1200" dirty="0" err="1">
                <a:latin typeface="Times New Roman" panose="02020603050405020304" pitchFamily="18" charset="0"/>
                <a:cs typeface="Times New Roman" panose="02020603050405020304" pitchFamily="18" charset="0"/>
              </a:rPr>
              <a:t>Sert</a:t>
            </a:r>
            <a:r>
              <a:rPr lang="en" altLang="zh-CN" sz="1200" dirty="0">
                <a:latin typeface="Times New Roman" panose="02020603050405020304" pitchFamily="18" charset="0"/>
                <a:cs typeface="Times New Roman" panose="02020603050405020304" pitchFamily="18" charset="0"/>
              </a:rPr>
              <a:t>, O. (2005) ‘The functions of code-switching in ELT classrooms’, </a:t>
            </a:r>
            <a:r>
              <a:rPr lang="en" altLang="zh-CN" sz="1200" i="1" dirty="0">
                <a:latin typeface="Times New Roman" panose="02020603050405020304" pitchFamily="18" charset="0"/>
                <a:cs typeface="Times New Roman" panose="02020603050405020304" pitchFamily="18" charset="0"/>
              </a:rPr>
              <a:t>The Internet TESL Journal</a:t>
            </a:r>
            <a:r>
              <a:rPr lang="en" altLang="zh-CN" sz="1200" dirty="0">
                <a:latin typeface="Times New Roman" panose="02020603050405020304" pitchFamily="18" charset="0"/>
                <a:cs typeface="Times New Roman" panose="02020603050405020304" pitchFamily="18" charset="0"/>
              </a:rPr>
              <a:t>, 11(8).</a:t>
            </a:r>
          </a:p>
          <a:p>
            <a:r>
              <a:rPr lang="en" altLang="zh-CN" sz="1200" dirty="0">
                <a:latin typeface="Times New Roman" panose="02020603050405020304" pitchFamily="18" charset="0"/>
                <a:cs typeface="Times New Roman" panose="02020603050405020304" pitchFamily="18" charset="0"/>
              </a:rPr>
              <a:t>Tian, L. and Macaro, E. (2012) ‘Comparing the effect of teacher code-switching with English-only explanations on the vocabulary acquisition of Chinese university students’, </a:t>
            </a:r>
            <a:r>
              <a:rPr lang="en" altLang="zh-CN" sz="1200" i="1" dirty="0">
                <a:latin typeface="Times New Roman" panose="02020603050405020304" pitchFamily="18" charset="0"/>
                <a:cs typeface="Times New Roman" panose="02020603050405020304" pitchFamily="18" charset="0"/>
              </a:rPr>
              <a:t>Language Teaching Research</a:t>
            </a:r>
            <a:r>
              <a:rPr lang="en" altLang="zh-CN" sz="1200" dirty="0">
                <a:latin typeface="Times New Roman" panose="02020603050405020304" pitchFamily="18" charset="0"/>
                <a:cs typeface="Times New Roman" panose="02020603050405020304" pitchFamily="18" charset="0"/>
              </a:rPr>
              <a:t>, 16(3), pp. 367–391.</a:t>
            </a:r>
          </a:p>
          <a:p>
            <a:endParaRPr lang="en" altLang="zh-CN" sz="1200" dirty="0">
              <a:latin typeface="Times New Roman" panose="02020603050405020304" pitchFamily="18" charset="0"/>
              <a:cs typeface="Times New Roman" panose="02020603050405020304" pitchFamily="18" charset="0"/>
            </a:endParaRPr>
          </a:p>
          <a:p>
            <a:endParaRPr lang="en" altLang="zh-CN" sz="1200" dirty="0">
              <a:latin typeface="Times New Roman" panose="02020603050405020304" pitchFamily="18" charset="0"/>
              <a:cs typeface="Times New Roman" panose="02020603050405020304" pitchFamily="18" charset="0"/>
            </a:endParaRPr>
          </a:p>
          <a:p>
            <a:endParaRPr lang="en" altLang="zh-CN" sz="1200" dirty="0">
              <a:latin typeface="Times New Roman" panose="02020603050405020304" pitchFamily="18" charset="0"/>
              <a:cs typeface="Times New Roman" panose="02020603050405020304" pitchFamily="18" charset="0"/>
            </a:endParaRPr>
          </a:p>
        </p:txBody>
      </p:sp>
      <p:graphicFrame>
        <p:nvGraphicFramePr>
          <p:cNvPr id="3" name="表格 2">
            <a:extLst>
              <a:ext uri="{FF2B5EF4-FFF2-40B4-BE49-F238E27FC236}">
                <a16:creationId xmlns:a16="http://schemas.microsoft.com/office/drawing/2014/main" id="{1164CCC0-F7DA-4164-8697-7CA3A0ADF106}"/>
              </a:ext>
            </a:extLst>
          </p:cNvPr>
          <p:cNvGraphicFramePr>
            <a:graphicFrameLocks noGrp="1"/>
          </p:cNvGraphicFramePr>
          <p:nvPr>
            <p:extLst>
              <p:ext uri="{D42A27DB-BD31-4B8C-83A1-F6EECF244321}">
                <p14:modId xmlns:p14="http://schemas.microsoft.com/office/powerpoint/2010/main" val="3908161229"/>
              </p:ext>
            </p:extLst>
          </p:nvPr>
        </p:nvGraphicFramePr>
        <p:xfrm>
          <a:off x="318831" y="3997152"/>
          <a:ext cx="4140000" cy="2011680"/>
        </p:xfrm>
        <a:graphic>
          <a:graphicData uri="http://schemas.openxmlformats.org/drawingml/2006/table">
            <a:tbl>
              <a:tblPr firstRow="1" bandRow="1">
                <a:tableStyleId>{5C22544A-7EE6-4342-B048-85BDC9FD1C3A}</a:tableStyleId>
              </a:tblPr>
              <a:tblGrid>
                <a:gridCol w="2081667">
                  <a:extLst>
                    <a:ext uri="{9D8B030D-6E8A-4147-A177-3AD203B41FA5}">
                      <a16:colId xmlns:a16="http://schemas.microsoft.com/office/drawing/2014/main" val="2676472561"/>
                    </a:ext>
                  </a:extLst>
                </a:gridCol>
                <a:gridCol w="2058333">
                  <a:extLst>
                    <a:ext uri="{9D8B030D-6E8A-4147-A177-3AD203B41FA5}">
                      <a16:colId xmlns:a16="http://schemas.microsoft.com/office/drawing/2014/main" val="992885200"/>
                    </a:ext>
                  </a:extLst>
                </a:gridCol>
              </a:tblGrid>
              <a:tr h="191820">
                <a:tc>
                  <a:txBody>
                    <a:bodyPr/>
                    <a:lstStyle/>
                    <a:p>
                      <a:r>
                        <a:rPr lang="en-US" altLang="zh-CN" sz="1200" dirty="0">
                          <a:latin typeface="Times New Roman" panose="02020603050405020304" pitchFamily="18" charset="0"/>
                          <a:cs typeface="Times New Roman" panose="02020603050405020304" pitchFamily="18" charset="0"/>
                        </a:rPr>
                        <a:t>Code-switching</a:t>
                      </a:r>
                      <a:endParaRPr lang="zh-CN" altLang="en-US" sz="1200" dirty="0">
                        <a:latin typeface="Times New Roman" panose="02020603050405020304" pitchFamily="18" charset="0"/>
                        <a:cs typeface="Times New Roman" panose="02020603050405020304" pitchFamily="18" charset="0"/>
                      </a:endParaRPr>
                    </a:p>
                  </a:txBody>
                  <a:tcPr/>
                </a:tc>
                <a:tc>
                  <a:txBody>
                    <a:bodyPr/>
                    <a:lstStyle/>
                    <a:p>
                      <a:r>
                        <a:rPr lang="en-US" altLang="zh-CN" sz="1200" dirty="0">
                          <a:latin typeface="Times New Roman" panose="02020603050405020304" pitchFamily="18" charset="0"/>
                          <a:cs typeface="Times New Roman" panose="02020603050405020304" pitchFamily="18" charset="0"/>
                        </a:rPr>
                        <a:t>Translanguaging</a:t>
                      </a:r>
                      <a:endParaRPr lang="zh-CN" alt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226232143"/>
                  </a:ext>
                </a:extLst>
              </a:tr>
              <a:tr h="367766">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Clear boundary between languages</a:t>
                      </a:r>
                    </a:p>
                  </a:txBody>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No clear boundary between languages</a:t>
                      </a:r>
                    </a:p>
                    <a:p>
                      <a:endParaRPr lang="zh-CN" alt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61815934"/>
                  </a:ext>
                </a:extLst>
              </a:tr>
              <a:tr h="319700">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Switch between two codes</a:t>
                      </a:r>
                    </a:p>
                    <a:p>
                      <a:endParaRPr lang="zh-CN" altLang="en-US" sz="1200" dirty="0">
                        <a:latin typeface="Times New Roman" panose="02020603050405020304" pitchFamily="18" charset="0"/>
                        <a:cs typeface="Times New Roman" panose="02020603050405020304" pitchFamily="18" charset="0"/>
                      </a:endParaRPr>
                    </a:p>
                  </a:txBody>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Use all resources flexibly</a:t>
                      </a:r>
                    </a:p>
                    <a:p>
                      <a:endParaRPr lang="zh-CN" alt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307347412"/>
                  </a:ext>
                </a:extLst>
              </a:tr>
              <a:tr h="447580">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Example: “This is very difficult — </a:t>
                      </a:r>
                      <a:r>
                        <a:rPr lang="zh-CN" altLang="en-US" sz="1200" dirty="0">
                          <a:latin typeface="Times New Roman" panose="02020603050405020304" pitchFamily="18" charset="0"/>
                          <a:cs typeface="Times New Roman" panose="02020603050405020304" pitchFamily="18" charset="0"/>
                        </a:rPr>
                        <a:t>太难了</a:t>
                      </a:r>
                      <a:r>
                        <a:rPr lang="en-US" altLang="zh-CN" sz="1200" dirty="0">
                          <a:latin typeface="Times New Roman" panose="02020603050405020304" pitchFamily="18" charset="0"/>
                          <a:cs typeface="Times New Roman" panose="02020603050405020304" pitchFamily="18" charset="0"/>
                        </a:rPr>
                        <a:t>!”</a:t>
                      </a:r>
                    </a:p>
                    <a:p>
                      <a:endParaRPr lang="zh-CN" altLang="en-US" sz="1200" dirty="0">
                        <a:latin typeface="Times New Roman" panose="02020603050405020304" pitchFamily="18" charset="0"/>
                        <a:cs typeface="Times New Roman" panose="02020603050405020304" pitchFamily="18" charset="0"/>
                      </a:endParaRPr>
                    </a:p>
                  </a:txBody>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Example: “I think </a:t>
                      </a:r>
                      <a:r>
                        <a:rPr lang="zh-CN" altLang="en-US" sz="1200" dirty="0">
                          <a:latin typeface="Times New Roman" panose="02020603050405020304" pitchFamily="18" charset="0"/>
                          <a:cs typeface="Times New Roman" panose="02020603050405020304" pitchFamily="18" charset="0"/>
                        </a:rPr>
                        <a:t>这个</a:t>
                      </a:r>
                      <a:r>
                        <a:rPr lang="en" altLang="zh-CN" sz="1200" dirty="0">
                          <a:latin typeface="Times New Roman" panose="02020603050405020304" pitchFamily="18" charset="0"/>
                          <a:cs typeface="Times New Roman" panose="02020603050405020304" pitchFamily="18" charset="0"/>
                        </a:rPr>
                        <a:t>idea</a:t>
                      </a:r>
                      <a:r>
                        <a:rPr lang="zh-CN" altLang="en-US" sz="1200" dirty="0">
                          <a:latin typeface="Times New Roman" panose="02020603050405020304" pitchFamily="18" charset="0"/>
                          <a:cs typeface="Times New Roman" panose="02020603050405020304" pitchFamily="18" charset="0"/>
                        </a:rPr>
                        <a:t>很好 </a:t>
                      </a:r>
                      <a:r>
                        <a:rPr lang="en" altLang="zh-CN" sz="1200" dirty="0">
                          <a:latin typeface="Times New Roman" panose="02020603050405020304" pitchFamily="18" charset="0"/>
                          <a:cs typeface="Times New Roman" panose="02020603050405020304" pitchFamily="18" charset="0"/>
                        </a:rPr>
                        <a:t>because it’s useful.”</a:t>
                      </a:r>
                    </a:p>
                    <a:p>
                      <a:endParaRPr lang="zh-CN" alt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7981560"/>
                  </a:ext>
                </a:extLst>
              </a:tr>
            </a:tbl>
          </a:graphicData>
        </a:graphic>
      </p:graphicFrame>
      <p:sp>
        <p:nvSpPr>
          <p:cNvPr id="24" name="文本框 23">
            <a:extLst>
              <a:ext uri="{FF2B5EF4-FFF2-40B4-BE49-F238E27FC236}">
                <a16:creationId xmlns:a16="http://schemas.microsoft.com/office/drawing/2014/main" id="{F9E69C7D-EBA5-1A7F-7C78-A957B8A6CA41}"/>
              </a:ext>
            </a:extLst>
          </p:cNvPr>
          <p:cNvSpPr txBox="1"/>
          <p:nvPr/>
        </p:nvSpPr>
        <p:spPr>
          <a:xfrm>
            <a:off x="4844032" y="5796189"/>
            <a:ext cx="3240000" cy="276999"/>
          </a:xfrm>
          <a:prstGeom prst="rect">
            <a:avLst/>
          </a:prstGeom>
          <a:noFill/>
        </p:spPr>
        <p:txBody>
          <a:bodyPr wrap="square" rtlCol="0">
            <a:spAutoFit/>
          </a:bodyPr>
          <a:lstStyle/>
          <a:p>
            <a:r>
              <a:rPr lang="en" altLang="zh-CN" sz="1200" dirty="0">
                <a:highlight>
                  <a:srgbClr val="00FFFF"/>
                </a:highlight>
                <a:latin typeface="Times New Roman" panose="02020603050405020304" pitchFamily="18" charset="0"/>
                <a:cs typeface="Times New Roman" panose="02020603050405020304" pitchFamily="18" charset="0"/>
              </a:rPr>
              <a:t>Observation👀</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Recording</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Transcription</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Coding</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Analysis</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Interpretation</a:t>
            </a:r>
          </a:p>
        </p:txBody>
      </p:sp>
      <p:sp>
        <p:nvSpPr>
          <p:cNvPr id="28" name="文本框 27">
            <a:extLst>
              <a:ext uri="{FF2B5EF4-FFF2-40B4-BE49-F238E27FC236}">
                <a16:creationId xmlns:a16="http://schemas.microsoft.com/office/drawing/2014/main" id="{98FCDECB-4658-8F5B-6357-5F8C69B91D32}"/>
              </a:ext>
            </a:extLst>
          </p:cNvPr>
          <p:cNvSpPr txBox="1"/>
          <p:nvPr/>
        </p:nvSpPr>
        <p:spPr>
          <a:xfrm>
            <a:off x="4482738" y="829860"/>
            <a:ext cx="4140000" cy="1938992"/>
          </a:xfrm>
          <a:prstGeom prst="rect">
            <a:avLst/>
          </a:prstGeom>
          <a:noFill/>
        </p:spPr>
        <p:txBody>
          <a:bodyPr wrap="square" rtlCol="0">
            <a:spAutoFit/>
          </a:bodyPr>
          <a:lstStyle/>
          <a:p>
            <a:pPr marL="171450" indent="-171450">
              <a:buFont typeface="Arial" panose="020B0604020202020204" pitchFamily="34" charset="0"/>
              <a:buChar char="•"/>
            </a:pPr>
            <a:r>
              <a:rPr lang="en" altLang="zh-CN" sz="1200" b="1" dirty="0">
                <a:latin typeface="Times New Roman" panose="02020603050405020304" pitchFamily="18" charset="0"/>
                <a:cs typeface="Times New Roman" panose="02020603050405020304" pitchFamily="18" charset="0"/>
              </a:rPr>
              <a:t>Functional Model of Code-switching</a:t>
            </a:r>
            <a:r>
              <a:rPr lang="en" altLang="zh-CN" sz="1200" dirty="0">
                <a:latin typeface="Times New Roman" panose="02020603050405020304" pitchFamily="18" charset="0"/>
                <a:cs typeface="Times New Roman" panose="02020603050405020304" pitchFamily="18" charset="0"/>
              </a:rPr>
              <a:t> (Ferguson, 2003): Code-switching serves discourse functions such as topic shift, clarification, emphasis, and classroom management.</a:t>
            </a:r>
          </a:p>
          <a:p>
            <a:pPr marL="171450" indent="-171450">
              <a:buFont typeface="Arial" panose="020B0604020202020204" pitchFamily="34" charset="0"/>
              <a:buChar char="•"/>
            </a:pPr>
            <a:r>
              <a:rPr kumimoji="1" lang="en" altLang="zh-CN" sz="1200" b="1" dirty="0">
                <a:latin typeface="Times New Roman" panose="02020603050405020304" pitchFamily="18" charset="0"/>
                <a:cs typeface="Times New Roman" panose="02020603050405020304" pitchFamily="18" charset="0"/>
              </a:rPr>
              <a:t>Updated Discourse Perspective </a:t>
            </a:r>
            <a:r>
              <a:rPr kumimoji="1" lang="en" altLang="zh-CN" sz="1200" dirty="0">
                <a:latin typeface="Times New Roman" panose="02020603050405020304" pitchFamily="18" charset="0"/>
                <a:cs typeface="Times New Roman" panose="02020603050405020304" pitchFamily="18" charset="0"/>
              </a:rPr>
              <a:t>(Palmer, 2009): Classroom language practices are socially shaped and reflect power, culture, and identity.</a:t>
            </a:r>
          </a:p>
          <a:p>
            <a:r>
              <a:rPr kumimoji="1" lang="en" altLang="zh-CN" sz="1200" dirty="0">
                <a:latin typeface="Times New Roman" panose="02020603050405020304" pitchFamily="18" charset="0"/>
                <a:cs typeface="Times New Roman" panose="02020603050405020304" pitchFamily="18" charset="0"/>
              </a:rPr>
              <a:t>This framework connects code-switching not only with language function but also with identity construction and pedagogy.</a:t>
            </a:r>
          </a:p>
          <a:p>
            <a:endParaRPr kumimoji="1" lang="en" altLang="zh-CN" sz="1200" dirty="0">
              <a:latin typeface="Times New Roman" panose="02020603050405020304" pitchFamily="18" charset="0"/>
              <a:cs typeface="Times New Roman" panose="02020603050405020304" pitchFamily="18" charset="0"/>
            </a:endParaRPr>
          </a:p>
        </p:txBody>
      </p:sp>
      <p:sp>
        <p:nvSpPr>
          <p:cNvPr id="31" name="文本框 30">
            <a:extLst>
              <a:ext uri="{FF2B5EF4-FFF2-40B4-BE49-F238E27FC236}">
                <a16:creationId xmlns:a16="http://schemas.microsoft.com/office/drawing/2014/main" id="{DD0E8D6D-F09E-5AFA-358A-CC18E0442138}"/>
              </a:ext>
            </a:extLst>
          </p:cNvPr>
          <p:cNvSpPr txBox="1"/>
          <p:nvPr/>
        </p:nvSpPr>
        <p:spPr>
          <a:xfrm>
            <a:off x="4394032" y="417917"/>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Theoretical Framework</a:t>
            </a:r>
          </a:p>
        </p:txBody>
      </p:sp>
    </p:spTree>
    <p:extLst>
      <p:ext uri="{BB962C8B-B14F-4D97-AF65-F5344CB8AC3E}">
        <p14:creationId xmlns:p14="http://schemas.microsoft.com/office/powerpoint/2010/main" val="353197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088E390-4E4C-1774-6C74-6372099B86F0}"/>
              </a:ext>
            </a:extLst>
          </p:cNvPr>
          <p:cNvSpPr>
            <a:spLocks noGrp="1"/>
          </p:cNvSpPr>
          <p:nvPr>
            <p:ph type="title"/>
          </p:nvPr>
        </p:nvSpPr>
        <p:spPr/>
        <p:txBody>
          <a:bodyPr/>
          <a:lstStyle/>
          <a:p>
            <a:r>
              <a:rPr lang="en" altLang="zh-CN" b="1" dirty="0"/>
              <a:t>Introduction</a:t>
            </a:r>
            <a:br>
              <a:rPr lang="en" altLang="zh-CN" b="1" dirty="0"/>
            </a:br>
            <a:endParaRPr kumimoji="1" lang="zh-CN" altLang="en-US" dirty="0"/>
          </a:p>
        </p:txBody>
      </p:sp>
      <p:sp>
        <p:nvSpPr>
          <p:cNvPr id="3" name="内容占位符 2">
            <a:extLst>
              <a:ext uri="{FF2B5EF4-FFF2-40B4-BE49-F238E27FC236}">
                <a16:creationId xmlns:a16="http://schemas.microsoft.com/office/drawing/2014/main" id="{EE49DB56-CF72-8B0A-E57B-AD2A16D17C3B}"/>
              </a:ext>
            </a:extLst>
          </p:cNvPr>
          <p:cNvSpPr>
            <a:spLocks noGrp="1"/>
          </p:cNvSpPr>
          <p:nvPr>
            <p:ph sz="quarter" idx="13"/>
          </p:nvPr>
        </p:nvSpPr>
        <p:spPr>
          <a:xfrm>
            <a:off x="960117" y="2403725"/>
            <a:ext cx="10882018" cy="4793750"/>
          </a:xfrm>
        </p:spPr>
        <p:txBody>
          <a:bodyPr>
            <a:noAutofit/>
          </a:bodyPr>
          <a:lstStyle/>
          <a:p>
            <a:pPr algn="just"/>
            <a:r>
              <a:rPr lang="en" altLang="zh-CN" sz="2400" b="1" cap="none" dirty="0">
                <a:latin typeface="Times New Roman" panose="02020603050405020304" pitchFamily="18" charset="0"/>
                <a:cs typeface="Times New Roman" panose="02020603050405020304" pitchFamily="18" charset="0"/>
              </a:rPr>
              <a:t>Code-switching</a:t>
            </a:r>
            <a:r>
              <a:rPr lang="en" altLang="zh-CN" sz="2400" cap="none" dirty="0">
                <a:latin typeface="Times New Roman" panose="02020603050405020304" pitchFamily="18" charset="0"/>
                <a:cs typeface="Times New Roman" panose="02020603050405020304" pitchFamily="18" charset="0"/>
              </a:rPr>
              <a:t> means using two or more languages in the same classroom interaction for teaching and communication (Lin, 2013).</a:t>
            </a:r>
            <a:r>
              <a:rPr lang="zh-CN" altLang="en-US" sz="2400" cap="none" dirty="0">
                <a:latin typeface="Times New Roman" panose="02020603050405020304" pitchFamily="18" charset="0"/>
                <a:cs typeface="Times New Roman" panose="02020603050405020304" pitchFamily="18" charset="0"/>
              </a:rPr>
              <a:t> </a:t>
            </a:r>
            <a:r>
              <a:rPr lang="en" altLang="zh-CN" sz="2400" cap="none" dirty="0">
                <a:latin typeface="Times New Roman" panose="02020603050405020304" pitchFamily="18" charset="0"/>
                <a:cs typeface="Times New Roman" panose="02020603050405020304" pitchFamily="18" charset="0"/>
              </a:rPr>
              <a:t>It often happens in Chinese EFL classrooms, where teachers and students switch between English and Chinese to explain grammar, manage tasks, or express emotion. This language alternation helps students understand better and feel more confident.</a:t>
            </a:r>
            <a:r>
              <a:rPr lang="zh-CN" altLang="en-US" sz="2400" cap="none" dirty="0">
                <a:latin typeface="Times New Roman" panose="02020603050405020304" pitchFamily="18" charset="0"/>
                <a:cs typeface="Times New Roman" panose="02020603050405020304" pitchFamily="18" charset="0"/>
              </a:rPr>
              <a:t> </a:t>
            </a:r>
            <a:endParaRPr lang="en-US" altLang="zh-CN" sz="2400" cap="none" dirty="0">
              <a:latin typeface="Times New Roman" panose="02020603050405020304" pitchFamily="18" charset="0"/>
              <a:cs typeface="Times New Roman" panose="02020603050405020304" pitchFamily="18" charset="0"/>
            </a:endParaRPr>
          </a:p>
          <a:p>
            <a:pPr algn="just"/>
            <a:r>
              <a:rPr lang="en" altLang="zh-CN" sz="2400" cap="none" dirty="0">
                <a:latin typeface="Times New Roman" panose="02020603050405020304" pitchFamily="18" charset="0"/>
                <a:cs typeface="Times New Roman" panose="02020603050405020304" pitchFamily="18" charset="0"/>
              </a:rPr>
              <a:t>Code-switching is different from </a:t>
            </a:r>
            <a:r>
              <a:rPr lang="en" altLang="zh-CN" sz="2400" b="1" cap="none" dirty="0">
                <a:latin typeface="Times New Roman" panose="02020603050405020304" pitchFamily="18" charset="0"/>
                <a:cs typeface="Times New Roman" panose="02020603050405020304" pitchFamily="18" charset="0"/>
              </a:rPr>
              <a:t>translanguaging</a:t>
            </a:r>
            <a:r>
              <a:rPr lang="en" altLang="zh-CN" sz="2400" cap="none" dirty="0">
                <a:latin typeface="Times New Roman" panose="02020603050405020304" pitchFamily="18" charset="0"/>
                <a:cs typeface="Times New Roman" panose="02020603050405020304" pitchFamily="18" charset="0"/>
              </a:rPr>
              <a:t>. Code-switching shows a clear change from one language to another, while translanguaging means using all language resources together to make meaning (García, 2009). Translanguaging encourages bilingual speakers to use their full linguistic repertoire flexibly to communicate and learn. Recent studies (Baker, 2014; Tian &amp; Macaro, 2012) show that code-switching is not a problem but a helpful teaching strategy. It also supports bilingual identity and localized forms of English learning in China.</a:t>
            </a:r>
          </a:p>
          <a:p>
            <a:endParaRPr kumimoji="1" lang="zh-CN" altLang="en-US" sz="2400" cap="none" dirty="0"/>
          </a:p>
        </p:txBody>
      </p:sp>
    </p:spTree>
    <p:extLst>
      <p:ext uri="{BB962C8B-B14F-4D97-AF65-F5344CB8AC3E}">
        <p14:creationId xmlns:p14="http://schemas.microsoft.com/office/powerpoint/2010/main" val="1307162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C805BE9-449F-2B17-9AC1-6C5FADED2BAA}"/>
              </a:ext>
            </a:extLst>
          </p:cNvPr>
          <p:cNvSpPr>
            <a:spLocks noGrp="1"/>
          </p:cNvSpPr>
          <p:nvPr>
            <p:ph type="title"/>
          </p:nvPr>
        </p:nvSpPr>
        <p:spPr/>
        <p:txBody>
          <a:bodyPr/>
          <a:lstStyle/>
          <a:p>
            <a:r>
              <a:rPr lang="en" altLang="zh-CN" b="1" dirty="0"/>
              <a:t>Research Questions</a:t>
            </a:r>
            <a:br>
              <a:rPr lang="en" altLang="zh-CN" b="1" dirty="0"/>
            </a:br>
            <a:endParaRPr kumimoji="1" lang="zh-CN" altLang="en-US" dirty="0"/>
          </a:p>
        </p:txBody>
      </p:sp>
      <p:sp>
        <p:nvSpPr>
          <p:cNvPr id="3" name="内容占位符 2">
            <a:extLst>
              <a:ext uri="{FF2B5EF4-FFF2-40B4-BE49-F238E27FC236}">
                <a16:creationId xmlns:a16="http://schemas.microsoft.com/office/drawing/2014/main" id="{EB2CCD99-EB70-3C5C-2821-72A5FC0B3D5C}"/>
              </a:ext>
            </a:extLst>
          </p:cNvPr>
          <p:cNvSpPr>
            <a:spLocks noGrp="1"/>
          </p:cNvSpPr>
          <p:nvPr>
            <p:ph sz="quarter" idx="13"/>
          </p:nvPr>
        </p:nvSpPr>
        <p:spPr>
          <a:xfrm>
            <a:off x="960117" y="2403725"/>
            <a:ext cx="10882018" cy="4793750"/>
          </a:xfrm>
        </p:spPr>
        <p:txBody>
          <a:bodyPr>
            <a:normAutofit lnSpcReduction="10000"/>
          </a:bodyPr>
          <a:lstStyle/>
          <a:p>
            <a:pPr marL="171450" indent="-171450" algn="just"/>
            <a:r>
              <a:rPr lang="en" altLang="zh-CN" cap="none" dirty="0">
                <a:latin typeface="Times New Roman" panose="02020603050405020304" pitchFamily="18" charset="0"/>
                <a:cs typeface="Times New Roman" panose="02020603050405020304" pitchFamily="18" charset="0"/>
              </a:rPr>
              <a:t>What communicative and pedagogical functions does code-switching serve in Chinese EFL classrooms</a:t>
            </a:r>
            <a:r>
              <a:rPr lang="en-US" altLang="zh-CN" cap="none" dirty="0">
                <a:latin typeface="Times New Roman" panose="02020603050405020304" pitchFamily="18" charset="0"/>
                <a:cs typeface="Times New Roman" panose="02020603050405020304" pitchFamily="18" charset="0"/>
              </a:rPr>
              <a:t>?</a:t>
            </a:r>
          </a:p>
          <a:p>
            <a:pPr marL="0" indent="0" algn="just">
              <a:buNone/>
            </a:pPr>
            <a:endParaRPr lang="en" altLang="zh-CN" cap="none" dirty="0">
              <a:latin typeface="Times New Roman" panose="02020603050405020304" pitchFamily="18" charset="0"/>
              <a:cs typeface="Times New Roman" panose="02020603050405020304" pitchFamily="18" charset="0"/>
            </a:endParaRPr>
          </a:p>
          <a:p>
            <a:pPr marL="171450" indent="-171450" algn="just"/>
            <a:r>
              <a:rPr lang="en" altLang="zh-CN" cap="none" dirty="0">
                <a:latin typeface="Times New Roman" panose="02020603050405020304" pitchFamily="18" charset="0"/>
                <a:cs typeface="Times New Roman" panose="02020603050405020304" pitchFamily="18" charset="0"/>
              </a:rPr>
              <a:t>How does code-switching reflect and construct bilingual identity among teachers and students?</a:t>
            </a:r>
          </a:p>
          <a:p>
            <a:pPr marL="0" indent="0" algn="just">
              <a:buNone/>
            </a:pPr>
            <a:endParaRPr lang="en" altLang="zh-CN" cap="none" dirty="0">
              <a:latin typeface="Times New Roman" panose="02020603050405020304" pitchFamily="18" charset="0"/>
              <a:cs typeface="Times New Roman" panose="02020603050405020304" pitchFamily="18" charset="0"/>
            </a:endParaRPr>
          </a:p>
          <a:p>
            <a:pPr marL="171450" indent="-171450" algn="just"/>
            <a:r>
              <a:rPr lang="en" altLang="zh-CN" cap="none" dirty="0">
                <a:latin typeface="Times New Roman" panose="02020603050405020304" pitchFamily="18" charset="0"/>
                <a:cs typeface="Times New Roman" panose="02020603050405020304" pitchFamily="18" charset="0"/>
              </a:rPr>
              <a:t>What are the recent pedagogical implications of classroom code-switching in EFL contexts?</a:t>
            </a:r>
          </a:p>
          <a:p>
            <a:endParaRPr kumimoji="1" lang="zh-CN" altLang="en-US" cap="none" dirty="0"/>
          </a:p>
        </p:txBody>
      </p:sp>
    </p:spTree>
    <p:extLst>
      <p:ext uri="{BB962C8B-B14F-4D97-AF65-F5344CB8AC3E}">
        <p14:creationId xmlns:p14="http://schemas.microsoft.com/office/powerpoint/2010/main" val="3678248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2E699F4-44F8-F523-7B2E-946BBB43859A}"/>
              </a:ext>
            </a:extLst>
          </p:cNvPr>
          <p:cNvSpPr>
            <a:spLocks noGrp="1"/>
          </p:cNvSpPr>
          <p:nvPr>
            <p:ph type="title"/>
          </p:nvPr>
        </p:nvSpPr>
        <p:spPr/>
        <p:txBody>
          <a:bodyPr/>
          <a:lstStyle/>
          <a:p>
            <a:r>
              <a:rPr lang="en" altLang="zh-CN" b="1" dirty="0"/>
              <a:t>Theoretical Framework</a:t>
            </a:r>
            <a:br>
              <a:rPr lang="en" altLang="zh-CN" b="1" dirty="0"/>
            </a:br>
            <a:endParaRPr kumimoji="1" lang="zh-CN" altLang="en-US" dirty="0"/>
          </a:p>
        </p:txBody>
      </p:sp>
      <p:sp>
        <p:nvSpPr>
          <p:cNvPr id="3" name="内容占位符 2">
            <a:extLst>
              <a:ext uri="{FF2B5EF4-FFF2-40B4-BE49-F238E27FC236}">
                <a16:creationId xmlns:a16="http://schemas.microsoft.com/office/drawing/2014/main" id="{47D2D321-2EC8-7CA6-5064-43DFB93A1E67}"/>
              </a:ext>
            </a:extLst>
          </p:cNvPr>
          <p:cNvSpPr>
            <a:spLocks noGrp="1"/>
          </p:cNvSpPr>
          <p:nvPr>
            <p:ph sz="quarter" idx="13"/>
          </p:nvPr>
        </p:nvSpPr>
        <p:spPr>
          <a:xfrm>
            <a:off x="960117" y="2403725"/>
            <a:ext cx="10882018" cy="4793750"/>
          </a:xfrm>
        </p:spPr>
        <p:txBody>
          <a:bodyPr>
            <a:noAutofit/>
          </a:bodyPr>
          <a:lstStyle/>
          <a:p>
            <a:pPr marL="171450" indent="-171450" algn="just"/>
            <a:r>
              <a:rPr lang="en" altLang="zh-CN" sz="2400" b="1" cap="none" dirty="0">
                <a:latin typeface="Times New Roman" panose="02020603050405020304" pitchFamily="18" charset="0"/>
                <a:cs typeface="Times New Roman" panose="02020603050405020304" pitchFamily="18" charset="0"/>
              </a:rPr>
              <a:t>Sociolinguistic Theory of Identity</a:t>
            </a:r>
            <a:r>
              <a:rPr lang="en" altLang="zh-CN" sz="2400" cap="none" dirty="0">
                <a:latin typeface="Times New Roman" panose="02020603050405020304" pitchFamily="18" charset="0"/>
                <a:cs typeface="Times New Roman" panose="02020603050405020304" pitchFamily="18" charset="0"/>
              </a:rPr>
              <a:t> (Bucholtz &amp; Hall, 2005): Identity is constructed through language use.</a:t>
            </a:r>
          </a:p>
          <a:p>
            <a:pPr marL="171450" indent="-171450"/>
            <a:r>
              <a:rPr lang="en" altLang="zh-CN" sz="2400" b="1" cap="none" dirty="0">
                <a:latin typeface="Times New Roman" panose="02020603050405020304" pitchFamily="18" charset="0"/>
                <a:cs typeface="Times New Roman" panose="02020603050405020304" pitchFamily="18" charset="0"/>
              </a:rPr>
              <a:t>Translanguaging Theor</a:t>
            </a:r>
            <a:r>
              <a:rPr lang="en" altLang="zh-CN" sz="2400" cap="none" dirty="0">
                <a:latin typeface="Times New Roman" panose="02020603050405020304" pitchFamily="18" charset="0"/>
                <a:cs typeface="Times New Roman" panose="02020603050405020304" pitchFamily="18" charset="0"/>
              </a:rPr>
              <a:t>y (García, 2009): Bilinguals use their full linguistic knowledge as one integrated system to make meaning.</a:t>
            </a:r>
            <a:r>
              <a:rPr lang="en" altLang="zh-CN" sz="2400" b="1" cap="none" dirty="0">
                <a:latin typeface="Times New Roman" panose="02020603050405020304" pitchFamily="18" charset="0"/>
                <a:cs typeface="Times New Roman" panose="02020603050405020304" pitchFamily="18" charset="0"/>
              </a:rPr>
              <a:t> </a:t>
            </a:r>
          </a:p>
          <a:p>
            <a:pPr marL="171450" indent="-171450"/>
            <a:r>
              <a:rPr lang="en" altLang="zh-CN" sz="2400" b="1" cap="none" dirty="0">
                <a:latin typeface="Times New Roman" panose="02020603050405020304" pitchFamily="18" charset="0"/>
                <a:cs typeface="Times New Roman" panose="02020603050405020304" pitchFamily="18" charset="0"/>
              </a:rPr>
              <a:t>Functional Model of Code-switching</a:t>
            </a:r>
            <a:r>
              <a:rPr lang="en" altLang="zh-CN" sz="2400" cap="none" dirty="0">
                <a:latin typeface="Times New Roman" panose="02020603050405020304" pitchFamily="18" charset="0"/>
                <a:cs typeface="Times New Roman" panose="02020603050405020304" pitchFamily="18" charset="0"/>
              </a:rPr>
              <a:t> (Ferguson, 2003): Code-switching serves discourse functions such as topic shift, clarification, emphasis, and classroom management.</a:t>
            </a:r>
          </a:p>
          <a:p>
            <a:pPr marL="171450" indent="-171450"/>
            <a:r>
              <a:rPr kumimoji="1" lang="en" altLang="zh-CN" sz="2400" b="1" cap="none" dirty="0">
                <a:latin typeface="Times New Roman" panose="02020603050405020304" pitchFamily="18" charset="0"/>
                <a:cs typeface="Times New Roman" panose="02020603050405020304" pitchFamily="18" charset="0"/>
              </a:rPr>
              <a:t>Updated Discourse Perspective </a:t>
            </a:r>
            <a:r>
              <a:rPr kumimoji="1" lang="en" altLang="zh-CN" sz="2400" cap="none" dirty="0">
                <a:latin typeface="Times New Roman" panose="02020603050405020304" pitchFamily="18" charset="0"/>
                <a:cs typeface="Times New Roman" panose="02020603050405020304" pitchFamily="18" charset="0"/>
              </a:rPr>
              <a:t>(Palmer, 2009): Classroom language practices are socially shaped and reflect power, culture, and identity.</a:t>
            </a:r>
          </a:p>
          <a:p>
            <a:pPr marL="0" indent="0">
              <a:buNone/>
            </a:pPr>
            <a:r>
              <a:rPr kumimoji="1" lang="en" altLang="zh-CN" sz="2400" cap="none" dirty="0">
                <a:latin typeface="Times New Roman" panose="02020603050405020304" pitchFamily="18" charset="0"/>
                <a:cs typeface="Times New Roman" panose="02020603050405020304" pitchFamily="18" charset="0"/>
              </a:rPr>
              <a:t>This framework connects code-switching not only with language function but also with identity construction and pedagogy.</a:t>
            </a:r>
          </a:p>
          <a:p>
            <a:endParaRPr kumimoji="1" lang="en" altLang="zh-CN" sz="2400" cap="none" dirty="0">
              <a:latin typeface="Times New Roman" panose="02020603050405020304" pitchFamily="18" charset="0"/>
              <a:cs typeface="Times New Roman" panose="02020603050405020304" pitchFamily="18" charset="0"/>
            </a:endParaRPr>
          </a:p>
          <a:p>
            <a:pPr marL="171450" indent="-171450" algn="just"/>
            <a:endParaRPr lang="en" altLang="zh-CN" sz="2400" cap="none" dirty="0">
              <a:latin typeface="Times New Roman" panose="02020603050405020304" pitchFamily="18" charset="0"/>
              <a:cs typeface="Times New Roman" panose="02020603050405020304" pitchFamily="18" charset="0"/>
            </a:endParaRPr>
          </a:p>
          <a:p>
            <a:endParaRPr kumimoji="1" lang="zh-CN" altLang="en-US" sz="2400" cap="none" dirty="0"/>
          </a:p>
        </p:txBody>
      </p:sp>
    </p:spTree>
    <p:extLst>
      <p:ext uri="{BB962C8B-B14F-4D97-AF65-F5344CB8AC3E}">
        <p14:creationId xmlns:p14="http://schemas.microsoft.com/office/powerpoint/2010/main" val="1689813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94D5D3B-305D-C2B0-A7C4-B7EC601CD855}"/>
              </a:ext>
            </a:extLst>
          </p:cNvPr>
          <p:cNvSpPr>
            <a:spLocks noGrp="1"/>
          </p:cNvSpPr>
          <p:nvPr>
            <p:ph type="title"/>
          </p:nvPr>
        </p:nvSpPr>
        <p:spPr/>
        <p:txBody>
          <a:bodyPr/>
          <a:lstStyle/>
          <a:p>
            <a:r>
              <a:rPr lang="en" altLang="zh-CN" b="1" dirty="0"/>
              <a:t>Methodology</a:t>
            </a:r>
            <a:br>
              <a:rPr lang="en" altLang="zh-CN" b="1" dirty="0"/>
            </a:br>
            <a:endParaRPr kumimoji="1" lang="zh-CN" altLang="en-US" dirty="0"/>
          </a:p>
        </p:txBody>
      </p:sp>
      <p:sp>
        <p:nvSpPr>
          <p:cNvPr id="3" name="内容占位符 2">
            <a:extLst>
              <a:ext uri="{FF2B5EF4-FFF2-40B4-BE49-F238E27FC236}">
                <a16:creationId xmlns:a16="http://schemas.microsoft.com/office/drawing/2014/main" id="{7D4955C3-3C33-F0A2-6020-2EC7C0395A67}"/>
              </a:ext>
            </a:extLst>
          </p:cNvPr>
          <p:cNvSpPr>
            <a:spLocks noGrp="1"/>
          </p:cNvSpPr>
          <p:nvPr>
            <p:ph sz="quarter" idx="13"/>
          </p:nvPr>
        </p:nvSpPr>
        <p:spPr>
          <a:xfrm>
            <a:off x="959462" y="2403725"/>
            <a:ext cx="10882018" cy="4793750"/>
          </a:xfrm>
        </p:spPr>
        <p:txBody>
          <a:bodyPr>
            <a:normAutofit fontScale="92500" lnSpcReduction="20000"/>
          </a:bodyPr>
          <a:lstStyle/>
          <a:p>
            <a:pPr algn="just"/>
            <a:r>
              <a:rPr lang="en" altLang="zh-CN" cap="none" dirty="0">
                <a:latin typeface="Times New Roman" panose="02020603050405020304" pitchFamily="18" charset="0"/>
                <a:cs typeface="Times New Roman" panose="02020603050405020304" pitchFamily="18" charset="0"/>
              </a:rPr>
              <a:t>This study uses a small </a:t>
            </a:r>
            <a:r>
              <a:rPr lang="en" altLang="zh-CN" b="1" cap="none" dirty="0">
                <a:latin typeface="Times New Roman" panose="02020603050405020304" pitchFamily="18" charset="0"/>
                <a:cs typeface="Times New Roman" panose="02020603050405020304" pitchFamily="18" charset="0"/>
              </a:rPr>
              <a:t>qualitative</a:t>
            </a:r>
            <a:r>
              <a:rPr lang="en" altLang="zh-CN" cap="none" dirty="0">
                <a:latin typeface="Times New Roman" panose="02020603050405020304" pitchFamily="18" charset="0"/>
                <a:cs typeface="Times New Roman" panose="02020603050405020304" pitchFamily="18" charset="0"/>
              </a:rPr>
              <a:t> approach, involving classroom observation and semi-structured teacher interviews. Two English lessons in a Chinese middle school were observed and recorded. The classroom talk was transcribed word by word and coded based on the frameworks of </a:t>
            </a:r>
            <a:r>
              <a:rPr lang="en" altLang="zh-CN" cap="none" dirty="0" err="1">
                <a:latin typeface="Times New Roman" panose="02020603050405020304" pitchFamily="18" charset="0"/>
                <a:cs typeface="Times New Roman" panose="02020603050405020304" pitchFamily="18" charset="0"/>
              </a:rPr>
              <a:t>Gumperz</a:t>
            </a:r>
            <a:r>
              <a:rPr lang="en" altLang="zh-CN" cap="none" dirty="0">
                <a:latin typeface="Times New Roman" panose="02020603050405020304" pitchFamily="18" charset="0"/>
                <a:cs typeface="Times New Roman" panose="02020603050405020304" pitchFamily="18" charset="0"/>
              </a:rPr>
              <a:t> (1982) and </a:t>
            </a:r>
            <a:r>
              <a:rPr lang="en" altLang="zh-CN" cap="none" dirty="0" err="1">
                <a:latin typeface="Times New Roman" panose="02020603050405020304" pitchFamily="18" charset="0"/>
                <a:cs typeface="Times New Roman" panose="02020603050405020304" pitchFamily="18" charset="0"/>
              </a:rPr>
              <a:t>Sert</a:t>
            </a:r>
            <a:r>
              <a:rPr lang="en" altLang="zh-CN" cap="none" dirty="0">
                <a:latin typeface="Times New Roman" panose="02020603050405020304" pitchFamily="18" charset="0"/>
                <a:cs typeface="Times New Roman" panose="02020603050405020304" pitchFamily="18" charset="0"/>
              </a:rPr>
              <a:t> (2005). Each time English and Chinese appeared together, it was marked as a code-switching instance.</a:t>
            </a:r>
          </a:p>
          <a:p>
            <a:pPr algn="just"/>
            <a:r>
              <a:rPr lang="en" altLang="zh-CN" cap="none" dirty="0">
                <a:latin typeface="Times New Roman" panose="02020603050405020304" pitchFamily="18" charset="0"/>
                <a:cs typeface="Times New Roman" panose="02020603050405020304" pitchFamily="18" charset="0"/>
              </a:rPr>
              <a:t>Every example was analyzed for its communicative purpose and identity-related meaning. Teachers were interviewed about why they switched languages and how it helped students. Their views were compared with classroom data to see how code-switching supports both understanding and bilingual identity.</a:t>
            </a:r>
            <a:endParaRPr kumimoji="1" lang="zh-CN" altLang="en-US" cap="none" dirty="0">
              <a:latin typeface="Times New Roman" panose="02020603050405020304" pitchFamily="18" charset="0"/>
              <a:cs typeface="Times New Roman" panose="02020603050405020304" pitchFamily="18" charset="0"/>
            </a:endParaRPr>
          </a:p>
          <a:p>
            <a:endParaRPr kumimoji="1" lang="zh-CN" altLang="en-US" cap="none" dirty="0"/>
          </a:p>
        </p:txBody>
      </p:sp>
    </p:spTree>
    <p:extLst>
      <p:ext uri="{BB962C8B-B14F-4D97-AF65-F5344CB8AC3E}">
        <p14:creationId xmlns:p14="http://schemas.microsoft.com/office/powerpoint/2010/main" val="2198514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3BB1B66-75BD-148A-1C57-4801A67803C8}"/>
              </a:ext>
            </a:extLst>
          </p:cNvPr>
          <p:cNvSpPr>
            <a:spLocks noGrp="1"/>
          </p:cNvSpPr>
          <p:nvPr>
            <p:ph type="title"/>
          </p:nvPr>
        </p:nvSpPr>
        <p:spPr/>
        <p:txBody>
          <a:bodyPr/>
          <a:lstStyle/>
          <a:p>
            <a:r>
              <a:rPr kumimoji="1" lang="en-US" altLang="zh-CN" b="1" dirty="0"/>
              <a:t>Assumptions</a:t>
            </a:r>
            <a:br>
              <a:rPr kumimoji="1" lang="zh-CN" altLang="en-US" b="1" dirty="0"/>
            </a:br>
            <a:endParaRPr kumimoji="1" lang="zh-CN" altLang="en-US" dirty="0"/>
          </a:p>
        </p:txBody>
      </p:sp>
      <p:sp>
        <p:nvSpPr>
          <p:cNvPr id="3" name="内容占位符 2">
            <a:extLst>
              <a:ext uri="{FF2B5EF4-FFF2-40B4-BE49-F238E27FC236}">
                <a16:creationId xmlns:a16="http://schemas.microsoft.com/office/drawing/2014/main" id="{03ACA40F-00E5-FFAE-A189-0CC9E5CA24C1}"/>
              </a:ext>
            </a:extLst>
          </p:cNvPr>
          <p:cNvSpPr>
            <a:spLocks noGrp="1"/>
          </p:cNvSpPr>
          <p:nvPr>
            <p:ph sz="quarter" idx="13"/>
          </p:nvPr>
        </p:nvSpPr>
        <p:spPr>
          <a:xfrm>
            <a:off x="959462" y="2403725"/>
            <a:ext cx="10882018" cy="4793750"/>
          </a:xfrm>
        </p:spPr>
        <p:txBody>
          <a:bodyPr>
            <a:normAutofit/>
          </a:bodyPr>
          <a:lstStyle/>
          <a:p>
            <a:pPr marL="171450" indent="-171450"/>
            <a:r>
              <a:rPr lang="en" altLang="zh-CN" cap="none" dirty="0">
                <a:latin typeface="Times New Roman" panose="02020603050405020304" pitchFamily="18" charset="0"/>
                <a:cs typeface="Times New Roman" panose="02020603050405020304" pitchFamily="18" charset="0"/>
              </a:rPr>
              <a:t>Code-switching can help students understand lessons more easily.</a:t>
            </a:r>
          </a:p>
          <a:p>
            <a:pPr marL="171450" indent="-171450" algn="just"/>
            <a:r>
              <a:rPr lang="en" altLang="zh-CN" cap="none" dirty="0">
                <a:latin typeface="Times New Roman" panose="02020603050405020304" pitchFamily="18" charset="0"/>
                <a:cs typeface="Times New Roman" panose="02020603050405020304" pitchFamily="18" charset="0"/>
              </a:rPr>
              <a:t>Teachers use Chinese to explain grammar and manage the class, and English for practice and evaluation.</a:t>
            </a:r>
          </a:p>
          <a:p>
            <a:pPr marL="171450" indent="-171450" algn="just"/>
            <a:r>
              <a:rPr lang="en" altLang="zh-CN" cap="none" dirty="0">
                <a:latin typeface="Times New Roman" panose="02020603050405020304" pitchFamily="18" charset="0"/>
                <a:cs typeface="Times New Roman" panose="02020603050405020304" pitchFamily="18" charset="0"/>
              </a:rPr>
              <a:t>Alternating languages helps teachers and students construct bilingual identities.</a:t>
            </a:r>
          </a:p>
          <a:p>
            <a:pPr marL="171450" indent="-171450" algn="just"/>
            <a:r>
              <a:rPr lang="en" altLang="zh-CN" cap="none" dirty="0">
                <a:latin typeface="Times New Roman" panose="02020603050405020304" pitchFamily="18" charset="0"/>
                <a:cs typeface="Times New Roman" panose="02020603050405020304" pitchFamily="18" charset="0"/>
              </a:rPr>
              <a:t>Code-switching reflects the </a:t>
            </a:r>
            <a:r>
              <a:rPr lang="en" altLang="zh-CN" i="1" cap="none" dirty="0">
                <a:latin typeface="Times New Roman" panose="02020603050405020304" pitchFamily="18" charset="0"/>
                <a:cs typeface="Times New Roman" panose="02020603050405020304" pitchFamily="18" charset="0"/>
              </a:rPr>
              <a:t>localization</a:t>
            </a:r>
            <a:r>
              <a:rPr lang="en" altLang="zh-CN" cap="none" dirty="0">
                <a:latin typeface="Times New Roman" panose="02020603050405020304" pitchFamily="18" charset="0"/>
                <a:cs typeface="Times New Roman" panose="02020603050405020304" pitchFamily="18" charset="0"/>
              </a:rPr>
              <a:t> of English teaching in China, showing that English is used for communication, not only for copying native speakers.</a:t>
            </a:r>
          </a:p>
        </p:txBody>
      </p:sp>
    </p:spTree>
    <p:extLst>
      <p:ext uri="{BB962C8B-B14F-4D97-AF65-F5344CB8AC3E}">
        <p14:creationId xmlns:p14="http://schemas.microsoft.com/office/powerpoint/2010/main" val="2397296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984021F-C178-29EC-4286-36587AB7C071}"/>
              </a:ext>
            </a:extLst>
          </p:cNvPr>
          <p:cNvSpPr>
            <a:spLocks noGrp="1"/>
          </p:cNvSpPr>
          <p:nvPr>
            <p:ph type="title"/>
          </p:nvPr>
        </p:nvSpPr>
        <p:spPr/>
        <p:txBody>
          <a:bodyPr/>
          <a:lstStyle/>
          <a:p>
            <a:r>
              <a:rPr lang="en" altLang="zh-CN" b="1" dirty="0"/>
              <a:t>Pedagogical Implication</a:t>
            </a:r>
            <a:br>
              <a:rPr lang="en" altLang="zh-CN" b="1" dirty="0"/>
            </a:br>
            <a:endParaRPr kumimoji="1" lang="zh-CN" altLang="en-US" dirty="0"/>
          </a:p>
        </p:txBody>
      </p:sp>
      <p:sp>
        <p:nvSpPr>
          <p:cNvPr id="3" name="内容占位符 2">
            <a:extLst>
              <a:ext uri="{FF2B5EF4-FFF2-40B4-BE49-F238E27FC236}">
                <a16:creationId xmlns:a16="http://schemas.microsoft.com/office/drawing/2014/main" id="{81293D44-F12A-541C-89CB-9FD014007677}"/>
              </a:ext>
            </a:extLst>
          </p:cNvPr>
          <p:cNvSpPr>
            <a:spLocks noGrp="1"/>
          </p:cNvSpPr>
          <p:nvPr>
            <p:ph sz="quarter" idx="13"/>
          </p:nvPr>
        </p:nvSpPr>
        <p:spPr>
          <a:xfrm>
            <a:off x="959462" y="2403725"/>
            <a:ext cx="10882018" cy="4793750"/>
          </a:xfrm>
        </p:spPr>
        <p:txBody>
          <a:bodyPr>
            <a:normAutofit fontScale="92500" lnSpcReduction="10000"/>
          </a:bodyPr>
          <a:lstStyle/>
          <a:p>
            <a:pPr marL="171450" indent="-171450" algn="just"/>
            <a:r>
              <a:rPr lang="en" altLang="zh-CN" cap="none" dirty="0">
                <a:latin typeface="Times New Roman" panose="02020603050405020304" pitchFamily="18" charset="0"/>
                <a:cs typeface="Times New Roman" panose="02020603050405020304" pitchFamily="18" charset="0"/>
              </a:rPr>
              <a:t>Teachers should view code-switching as a useful pedagogical resource, not a weakness. It can support comprehension, maintain attention, and strengthen emotional connections. Code-switching and translanguaging together create flexible learning spaces where students use all their language knowledge to think and express meaning.</a:t>
            </a:r>
          </a:p>
          <a:p>
            <a:pPr marL="171450" indent="-171450" algn="just"/>
            <a:r>
              <a:rPr lang="en" altLang="zh-CN" cap="none" dirty="0">
                <a:latin typeface="Times New Roman" panose="02020603050405020304" pitchFamily="18" charset="0"/>
                <a:cs typeface="Times New Roman" panose="02020603050405020304" pitchFamily="18" charset="0"/>
              </a:rPr>
              <a:t>Teacher education programs should integrate translanguaging pedagogy and encourage reflection on how language use shapes identity and learning outcomes. Future research (e.g., Palmer, 2009; Tian &amp; Macaro, 2012) highlights that well-managed code-switching can improve classroom participation and build positive bilingual identities.</a:t>
            </a:r>
          </a:p>
          <a:p>
            <a:endParaRPr kumimoji="1" lang="zh-CN" altLang="en-US" cap="none" dirty="0"/>
          </a:p>
          <a:p>
            <a:pPr marL="171450" indent="-171450"/>
            <a:endParaRPr lang="en" altLang="zh-CN" cap="none" dirty="0">
              <a:latin typeface="Times New Roman" panose="02020603050405020304" pitchFamily="18" charset="0"/>
              <a:cs typeface="Times New Roman" panose="02020603050405020304" pitchFamily="18" charset="0"/>
            </a:endParaRPr>
          </a:p>
          <a:p>
            <a:endParaRPr kumimoji="1" lang="zh-CN" altLang="en-US" cap="none" dirty="0"/>
          </a:p>
        </p:txBody>
      </p:sp>
    </p:spTree>
    <p:extLst>
      <p:ext uri="{BB962C8B-B14F-4D97-AF65-F5344CB8AC3E}">
        <p14:creationId xmlns:p14="http://schemas.microsoft.com/office/powerpoint/2010/main" val="1794327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C5D8419-F07C-803D-7A9E-3340543DA492}"/>
              </a:ext>
            </a:extLst>
          </p:cNvPr>
          <p:cNvSpPr>
            <a:spLocks noGrp="1"/>
          </p:cNvSpPr>
          <p:nvPr>
            <p:ph type="title"/>
          </p:nvPr>
        </p:nvSpPr>
        <p:spPr/>
        <p:txBody>
          <a:bodyPr/>
          <a:lstStyle/>
          <a:p>
            <a:r>
              <a:rPr kumimoji="1" lang="en-US" altLang="zh-CN" b="1" dirty="0"/>
              <a:t>References</a:t>
            </a:r>
            <a:br>
              <a:rPr kumimoji="1" lang="zh-CN" altLang="en-US" b="1" dirty="0"/>
            </a:br>
            <a:endParaRPr kumimoji="1" lang="zh-CN" altLang="en-US" dirty="0"/>
          </a:p>
        </p:txBody>
      </p:sp>
      <p:sp>
        <p:nvSpPr>
          <p:cNvPr id="3" name="内容占位符 2">
            <a:extLst>
              <a:ext uri="{FF2B5EF4-FFF2-40B4-BE49-F238E27FC236}">
                <a16:creationId xmlns:a16="http://schemas.microsoft.com/office/drawing/2014/main" id="{7D867233-0691-5F59-FE7E-72129462E721}"/>
              </a:ext>
            </a:extLst>
          </p:cNvPr>
          <p:cNvSpPr>
            <a:spLocks noGrp="1"/>
          </p:cNvSpPr>
          <p:nvPr>
            <p:ph sz="quarter" idx="13"/>
          </p:nvPr>
        </p:nvSpPr>
        <p:spPr>
          <a:xfrm>
            <a:off x="959462" y="2403725"/>
            <a:ext cx="10882018" cy="4793750"/>
          </a:xfrm>
        </p:spPr>
        <p:txBody>
          <a:bodyPr>
            <a:noAutofit/>
          </a:bodyPr>
          <a:lstStyle/>
          <a:p>
            <a:r>
              <a:rPr lang="en" altLang="zh-CN" sz="1800" cap="none" dirty="0">
                <a:latin typeface="Times New Roman" panose="02020603050405020304" pitchFamily="18" charset="0"/>
                <a:cs typeface="Times New Roman" panose="02020603050405020304" pitchFamily="18" charset="0"/>
              </a:rPr>
              <a:t>Baker, C. (2014) </a:t>
            </a:r>
            <a:r>
              <a:rPr lang="en" altLang="zh-CN" sz="1800" i="1" cap="none" dirty="0">
                <a:latin typeface="Times New Roman" panose="02020603050405020304" pitchFamily="18" charset="0"/>
                <a:cs typeface="Times New Roman" panose="02020603050405020304" pitchFamily="18" charset="0"/>
              </a:rPr>
              <a:t>Foundations of Bilingual Education and Bilingualism</a:t>
            </a:r>
            <a:r>
              <a:rPr lang="en" altLang="zh-CN" sz="1800" cap="none" dirty="0">
                <a:latin typeface="Times New Roman" panose="02020603050405020304" pitchFamily="18" charset="0"/>
                <a:cs typeface="Times New Roman" panose="02020603050405020304" pitchFamily="18" charset="0"/>
              </a:rPr>
              <a:t>. </a:t>
            </a:r>
            <a:r>
              <a:rPr lang="en-US" altLang="zh-CN" sz="1800" cap="none" dirty="0">
                <a:latin typeface="Times New Roman" panose="02020603050405020304" pitchFamily="18" charset="0"/>
                <a:cs typeface="Times New Roman" panose="02020603050405020304" pitchFamily="18" charset="0"/>
              </a:rPr>
              <a:t>5</a:t>
            </a:r>
            <a:r>
              <a:rPr lang="en" altLang="zh-CN" sz="1800" cap="none" dirty="0" err="1">
                <a:latin typeface="Times New Roman" panose="02020603050405020304" pitchFamily="18" charset="0"/>
                <a:cs typeface="Times New Roman" panose="02020603050405020304" pitchFamily="18" charset="0"/>
              </a:rPr>
              <a:t>th</a:t>
            </a:r>
            <a:r>
              <a:rPr lang="en" altLang="zh-CN" sz="1800" cap="none" dirty="0">
                <a:latin typeface="Times New Roman" panose="02020603050405020304" pitchFamily="18" charset="0"/>
                <a:cs typeface="Times New Roman" panose="02020603050405020304" pitchFamily="18" charset="0"/>
              </a:rPr>
              <a:t> </a:t>
            </a:r>
            <a:r>
              <a:rPr lang="en" altLang="zh-CN" sz="1800" cap="none" dirty="0" err="1">
                <a:latin typeface="Times New Roman" panose="02020603050405020304" pitchFamily="18" charset="0"/>
                <a:cs typeface="Times New Roman" panose="02020603050405020304" pitchFamily="18" charset="0"/>
              </a:rPr>
              <a:t>edn</a:t>
            </a:r>
            <a:r>
              <a:rPr lang="en" altLang="zh-CN" sz="1800" cap="none" dirty="0">
                <a:latin typeface="Times New Roman" panose="02020603050405020304" pitchFamily="18" charset="0"/>
                <a:cs typeface="Times New Roman" panose="02020603050405020304" pitchFamily="18" charset="0"/>
              </a:rPr>
              <a:t>. Bristol: Multilingual Matters.</a:t>
            </a:r>
          </a:p>
          <a:p>
            <a:r>
              <a:rPr lang="en" altLang="zh-CN" sz="1800" cap="none" dirty="0">
                <a:latin typeface="Times New Roman" panose="02020603050405020304" pitchFamily="18" charset="0"/>
                <a:cs typeface="Times New Roman" panose="02020603050405020304" pitchFamily="18" charset="0"/>
              </a:rPr>
              <a:t>Bucholtz, M. and Hall, K. (2005) ‘Identity and interaction: A sociocultural linguistic approach’, </a:t>
            </a:r>
            <a:r>
              <a:rPr lang="en" altLang="zh-CN" sz="1800" i="1" cap="none" dirty="0">
                <a:latin typeface="Times New Roman" panose="02020603050405020304" pitchFamily="18" charset="0"/>
                <a:cs typeface="Times New Roman" panose="02020603050405020304" pitchFamily="18" charset="0"/>
              </a:rPr>
              <a:t>Discourse Studies</a:t>
            </a:r>
            <a:r>
              <a:rPr lang="en" altLang="zh-CN" sz="1800" cap="none" dirty="0">
                <a:latin typeface="Times New Roman" panose="02020603050405020304" pitchFamily="18" charset="0"/>
                <a:cs typeface="Times New Roman" panose="02020603050405020304" pitchFamily="18" charset="0"/>
              </a:rPr>
              <a:t>, 7(4–5), pp. 585–614.</a:t>
            </a:r>
          </a:p>
          <a:p>
            <a:r>
              <a:rPr lang="en" altLang="zh-CN" sz="1800" cap="none" dirty="0">
                <a:latin typeface="Times New Roman" panose="02020603050405020304" pitchFamily="18" charset="0"/>
                <a:cs typeface="Times New Roman" panose="02020603050405020304" pitchFamily="18" charset="0"/>
              </a:rPr>
              <a:t>Ferguson, G. (2003) ‘Classroom code-switching in post-colonial contexts: Functions, attitudes and policies’, </a:t>
            </a:r>
            <a:r>
              <a:rPr lang="en" altLang="zh-CN" sz="1800" i="1" cap="none" dirty="0">
                <a:latin typeface="Times New Roman" panose="02020603050405020304" pitchFamily="18" charset="0"/>
                <a:cs typeface="Times New Roman" panose="02020603050405020304" pitchFamily="18" charset="0"/>
              </a:rPr>
              <a:t>AILA Review</a:t>
            </a:r>
            <a:r>
              <a:rPr lang="en" altLang="zh-CN" sz="1800" cap="none" dirty="0">
                <a:latin typeface="Times New Roman" panose="02020603050405020304" pitchFamily="18" charset="0"/>
                <a:cs typeface="Times New Roman" panose="02020603050405020304" pitchFamily="18" charset="0"/>
              </a:rPr>
              <a:t>, 16(1), pp. 38–51.</a:t>
            </a:r>
          </a:p>
          <a:p>
            <a:r>
              <a:rPr lang="en" altLang="zh-CN" sz="1800" cap="none" dirty="0">
                <a:latin typeface="Times New Roman" panose="02020603050405020304" pitchFamily="18" charset="0"/>
                <a:cs typeface="Times New Roman" panose="02020603050405020304" pitchFamily="18" charset="0"/>
              </a:rPr>
              <a:t>García, O. (2009) </a:t>
            </a:r>
            <a:r>
              <a:rPr lang="en" altLang="zh-CN" sz="1800" i="1" cap="none" dirty="0">
                <a:latin typeface="Times New Roman" panose="02020603050405020304" pitchFamily="18" charset="0"/>
                <a:cs typeface="Times New Roman" panose="02020603050405020304" pitchFamily="18" charset="0"/>
              </a:rPr>
              <a:t>Bilingual Education in the 21st Century: A Global Perspective</a:t>
            </a:r>
            <a:r>
              <a:rPr lang="en" altLang="zh-CN" sz="1800" cap="none" dirty="0">
                <a:latin typeface="Times New Roman" panose="02020603050405020304" pitchFamily="18" charset="0"/>
                <a:cs typeface="Times New Roman" panose="02020603050405020304" pitchFamily="18" charset="0"/>
              </a:rPr>
              <a:t>. Malden, MA: Wiley-Blackwell.</a:t>
            </a:r>
          </a:p>
          <a:p>
            <a:r>
              <a:rPr lang="en" altLang="zh-CN" sz="1800" cap="none" dirty="0" err="1">
                <a:latin typeface="Times New Roman" panose="02020603050405020304" pitchFamily="18" charset="0"/>
                <a:cs typeface="Times New Roman" panose="02020603050405020304" pitchFamily="18" charset="0"/>
              </a:rPr>
              <a:t>Gumperz</a:t>
            </a:r>
            <a:r>
              <a:rPr lang="en" altLang="zh-CN" sz="1800" cap="none" dirty="0">
                <a:latin typeface="Times New Roman" panose="02020603050405020304" pitchFamily="18" charset="0"/>
                <a:cs typeface="Times New Roman" panose="02020603050405020304" pitchFamily="18" charset="0"/>
              </a:rPr>
              <a:t>, J. J. (1982) </a:t>
            </a:r>
            <a:r>
              <a:rPr lang="en" altLang="zh-CN" sz="1800" i="1" cap="none" dirty="0">
                <a:latin typeface="Times New Roman" panose="02020603050405020304" pitchFamily="18" charset="0"/>
                <a:cs typeface="Times New Roman" panose="02020603050405020304" pitchFamily="18" charset="0"/>
              </a:rPr>
              <a:t>Discourse Strategies</a:t>
            </a:r>
            <a:r>
              <a:rPr lang="en" altLang="zh-CN" sz="1800" cap="none" dirty="0">
                <a:latin typeface="Times New Roman" panose="02020603050405020304" pitchFamily="18" charset="0"/>
                <a:cs typeface="Times New Roman" panose="02020603050405020304" pitchFamily="18" charset="0"/>
              </a:rPr>
              <a:t>. Cambridge: Cambridge University Press.</a:t>
            </a:r>
          </a:p>
          <a:p>
            <a:r>
              <a:rPr lang="en" altLang="zh-CN" sz="1800" cap="none" dirty="0">
                <a:latin typeface="Times New Roman" panose="02020603050405020304" pitchFamily="18" charset="0"/>
                <a:cs typeface="Times New Roman" panose="02020603050405020304" pitchFamily="18" charset="0"/>
              </a:rPr>
              <a:t>Lin, A. (2013) </a:t>
            </a:r>
            <a:r>
              <a:rPr lang="en" altLang="zh-CN" sz="1800" i="1" cap="none" dirty="0">
                <a:latin typeface="Times New Roman" panose="02020603050405020304" pitchFamily="18" charset="0"/>
                <a:cs typeface="Times New Roman" panose="02020603050405020304" pitchFamily="18" charset="0"/>
              </a:rPr>
              <a:t>Classroom code-switching: Three decades of research.</a:t>
            </a:r>
            <a:r>
              <a:rPr lang="en" altLang="zh-CN" sz="1800" cap="none" dirty="0">
                <a:latin typeface="Times New Roman" panose="02020603050405020304" pitchFamily="18" charset="0"/>
                <a:cs typeface="Times New Roman" panose="02020603050405020304" pitchFamily="18" charset="0"/>
              </a:rPr>
              <a:t> </a:t>
            </a:r>
            <a:r>
              <a:rPr lang="en" altLang="zh-CN" sz="1800" i="1" cap="none" dirty="0">
                <a:latin typeface="Times New Roman" panose="02020603050405020304" pitchFamily="18" charset="0"/>
                <a:cs typeface="Times New Roman" panose="02020603050405020304" pitchFamily="18" charset="0"/>
              </a:rPr>
              <a:t>Applied Linguistics Review</a:t>
            </a:r>
            <a:r>
              <a:rPr lang="en" altLang="zh-CN" sz="1800" cap="none" dirty="0">
                <a:latin typeface="Times New Roman" panose="02020603050405020304" pitchFamily="18" charset="0"/>
                <a:cs typeface="Times New Roman" panose="02020603050405020304" pitchFamily="18" charset="0"/>
              </a:rPr>
              <a:t>, 4(1), pp.195–218.</a:t>
            </a:r>
          </a:p>
          <a:p>
            <a:r>
              <a:rPr lang="en" altLang="zh-CN" sz="1800" cap="none" dirty="0">
                <a:latin typeface="Times New Roman" panose="02020603050405020304" pitchFamily="18" charset="0"/>
                <a:cs typeface="Times New Roman" panose="02020603050405020304" pitchFamily="18" charset="0"/>
              </a:rPr>
              <a:t>Palmer, D. K. (2009) ‘Code-switching and symbolic power in a second-grade classroom: A teacher’s “practices” of language and power’, </a:t>
            </a:r>
            <a:r>
              <a:rPr lang="en" altLang="zh-CN" sz="1800" i="1" cap="none" dirty="0">
                <a:latin typeface="Times New Roman" panose="02020603050405020304" pitchFamily="18" charset="0"/>
                <a:cs typeface="Times New Roman" panose="02020603050405020304" pitchFamily="18" charset="0"/>
              </a:rPr>
              <a:t>Bilingual Research Journal,</a:t>
            </a:r>
            <a:r>
              <a:rPr lang="en" altLang="zh-CN" sz="1800" cap="none" dirty="0">
                <a:latin typeface="Times New Roman" panose="02020603050405020304" pitchFamily="18" charset="0"/>
                <a:cs typeface="Times New Roman" panose="02020603050405020304" pitchFamily="18" charset="0"/>
              </a:rPr>
              <a:t> 32(1), pp. 42–59.</a:t>
            </a:r>
          </a:p>
          <a:p>
            <a:r>
              <a:rPr lang="en" altLang="zh-CN" sz="1800" cap="none" dirty="0" err="1">
                <a:latin typeface="Times New Roman" panose="02020603050405020304" pitchFamily="18" charset="0"/>
                <a:cs typeface="Times New Roman" panose="02020603050405020304" pitchFamily="18" charset="0"/>
              </a:rPr>
              <a:t>Sert</a:t>
            </a:r>
            <a:r>
              <a:rPr lang="en" altLang="zh-CN" sz="1800" cap="none" dirty="0">
                <a:latin typeface="Times New Roman" panose="02020603050405020304" pitchFamily="18" charset="0"/>
                <a:cs typeface="Times New Roman" panose="02020603050405020304" pitchFamily="18" charset="0"/>
              </a:rPr>
              <a:t>, O. (2005) ‘The functions of code-switching in ELT classrooms’, </a:t>
            </a:r>
            <a:r>
              <a:rPr lang="en" altLang="zh-CN" sz="1800" i="1" cap="none" dirty="0">
                <a:latin typeface="Times New Roman" panose="02020603050405020304" pitchFamily="18" charset="0"/>
                <a:cs typeface="Times New Roman" panose="02020603050405020304" pitchFamily="18" charset="0"/>
              </a:rPr>
              <a:t>The Internet TESL Journal</a:t>
            </a:r>
            <a:r>
              <a:rPr lang="en" altLang="zh-CN" sz="1800" cap="none" dirty="0">
                <a:latin typeface="Times New Roman" panose="02020603050405020304" pitchFamily="18" charset="0"/>
                <a:cs typeface="Times New Roman" panose="02020603050405020304" pitchFamily="18" charset="0"/>
              </a:rPr>
              <a:t>, 11(8).</a:t>
            </a:r>
          </a:p>
          <a:p>
            <a:r>
              <a:rPr lang="en" altLang="zh-CN" sz="1800" cap="none" dirty="0">
                <a:latin typeface="Times New Roman" panose="02020603050405020304" pitchFamily="18" charset="0"/>
                <a:cs typeface="Times New Roman" panose="02020603050405020304" pitchFamily="18" charset="0"/>
              </a:rPr>
              <a:t>Tian, L. and Macaro, E. (2012) ‘Comparing the effect of teacher code-switching with English-only explanations on the vocabulary acquisition of Chinese university students’, </a:t>
            </a:r>
            <a:r>
              <a:rPr lang="en" altLang="zh-CN" sz="1800" i="1" cap="none" dirty="0">
                <a:latin typeface="Times New Roman" panose="02020603050405020304" pitchFamily="18" charset="0"/>
                <a:cs typeface="Times New Roman" panose="02020603050405020304" pitchFamily="18" charset="0"/>
              </a:rPr>
              <a:t>Language Teaching Research</a:t>
            </a:r>
            <a:r>
              <a:rPr lang="en" altLang="zh-CN" sz="1800" cap="none" dirty="0">
                <a:latin typeface="Times New Roman" panose="02020603050405020304" pitchFamily="18" charset="0"/>
                <a:cs typeface="Times New Roman" panose="02020603050405020304" pitchFamily="18" charset="0"/>
              </a:rPr>
              <a:t>, 16(3), pp. 367–391.</a:t>
            </a:r>
          </a:p>
          <a:p>
            <a:endParaRPr lang="en" altLang="zh-CN" sz="1800" cap="none" dirty="0">
              <a:latin typeface="Times New Roman" panose="02020603050405020304" pitchFamily="18" charset="0"/>
              <a:cs typeface="Times New Roman" panose="02020603050405020304" pitchFamily="18" charset="0"/>
            </a:endParaRPr>
          </a:p>
          <a:p>
            <a:endParaRPr lang="en" altLang="zh-CN" sz="1800" cap="none" dirty="0">
              <a:latin typeface="Times New Roman" panose="02020603050405020304" pitchFamily="18" charset="0"/>
              <a:cs typeface="Times New Roman" panose="02020603050405020304" pitchFamily="18" charset="0"/>
            </a:endParaRPr>
          </a:p>
          <a:p>
            <a:endParaRPr lang="en" altLang="zh-CN" sz="1800" cap="none" dirty="0">
              <a:latin typeface="Times New Roman" panose="02020603050405020304" pitchFamily="18" charset="0"/>
              <a:cs typeface="Times New Roman" panose="02020603050405020304" pitchFamily="18" charset="0"/>
            </a:endParaRPr>
          </a:p>
          <a:p>
            <a:endParaRPr kumimoji="1" lang="zh-CN" altLang="en-US" sz="1800" cap="none" dirty="0"/>
          </a:p>
        </p:txBody>
      </p:sp>
    </p:spTree>
    <p:extLst>
      <p:ext uri="{BB962C8B-B14F-4D97-AF65-F5344CB8AC3E}">
        <p14:creationId xmlns:p14="http://schemas.microsoft.com/office/powerpoint/2010/main" val="137230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30DDFBF-063B-CA64-4361-F82E3FBE4537}"/>
              </a:ext>
            </a:extLst>
          </p:cNvPr>
          <p:cNvSpPr>
            <a:spLocks noGrp="1"/>
          </p:cNvSpPr>
          <p:nvPr>
            <p:ph type="title"/>
          </p:nvPr>
        </p:nvSpPr>
        <p:spPr>
          <a:xfrm>
            <a:off x="959463" y="3683276"/>
            <a:ext cx="10882673" cy="2234648"/>
          </a:xfrm>
        </p:spPr>
        <p:txBody>
          <a:bodyPr>
            <a:normAutofit/>
          </a:bodyPr>
          <a:lstStyle/>
          <a:p>
            <a:r>
              <a:rPr kumimoji="1" lang="en-US" altLang="zh-CN" sz="5400" dirty="0"/>
              <a:t>Thanks</a:t>
            </a:r>
            <a:r>
              <a:rPr kumimoji="1" lang="zh-CN" altLang="en-US" sz="5400" dirty="0"/>
              <a:t> </a:t>
            </a:r>
            <a:r>
              <a:rPr kumimoji="1" lang="en-US" altLang="zh-CN" sz="5400" dirty="0"/>
              <a:t>For</a:t>
            </a:r>
            <a:r>
              <a:rPr kumimoji="1" lang="zh-CN" altLang="en-US" sz="5400" dirty="0"/>
              <a:t> </a:t>
            </a:r>
            <a:r>
              <a:rPr kumimoji="1" lang="en-US" altLang="zh-CN" sz="5400" dirty="0"/>
              <a:t>listening</a:t>
            </a:r>
            <a:endParaRPr kumimoji="1" lang="zh-CN" altLang="en-US" sz="5400" dirty="0"/>
          </a:p>
        </p:txBody>
      </p:sp>
    </p:spTree>
    <p:extLst>
      <p:ext uri="{BB962C8B-B14F-4D97-AF65-F5344CB8AC3E}">
        <p14:creationId xmlns:p14="http://schemas.microsoft.com/office/powerpoint/2010/main" val="3573062686"/>
      </p:ext>
    </p:extLst>
  </p:cSld>
  <p:clrMapOvr>
    <a:masterClrMapping/>
  </p:clrMapOvr>
</p:sld>
</file>

<file path=ppt/theme/theme1.xml><?xml version="1.0" encoding="utf-8"?>
<a:theme xmlns:a="http://schemas.openxmlformats.org/drawingml/2006/main" name="水滴">
  <a:themeElements>
    <a:clrScheme name="水滴">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水滴">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水滴">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440</TotalTime>
  <Words>1752</Words>
  <Application>Microsoft Macintosh PowerPoint</Application>
  <PresentationFormat>A3 纸张(297x420 毫米)</PresentationFormat>
  <Paragraphs>87</Paragraphs>
  <Slides>9</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9</vt:i4>
      </vt:variant>
    </vt:vector>
  </HeadingPairs>
  <TitlesOfParts>
    <vt:vector size="13" baseType="lpstr">
      <vt:lpstr>Arial</vt:lpstr>
      <vt:lpstr>Times New Roman</vt:lpstr>
      <vt:lpstr>Tw Cen MT</vt:lpstr>
      <vt:lpstr>水滴</vt:lpstr>
      <vt:lpstr>Code-switching as a Reflection of Bilingual Identity in Chinese EFL Classrooms Puyang Sun (2405847) </vt:lpstr>
      <vt:lpstr>Introduction </vt:lpstr>
      <vt:lpstr>Research Questions </vt:lpstr>
      <vt:lpstr>Theoretical Framework </vt:lpstr>
      <vt:lpstr>Methodology </vt:lpstr>
      <vt:lpstr>Assumptions </vt:lpstr>
      <vt:lpstr>Pedagogical Implication </vt:lpstr>
      <vt:lpstr>References </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Puyang Sun (2405847)</dc:creator>
  <cp:lastModifiedBy>Puyang Sun (2405847)</cp:lastModifiedBy>
  <cp:revision>41</cp:revision>
  <dcterms:created xsi:type="dcterms:W3CDTF">2025-11-01T14:27:49Z</dcterms:created>
  <dcterms:modified xsi:type="dcterms:W3CDTF">2025-11-04T22:37:17Z</dcterms:modified>
</cp:coreProperties>
</file>