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4" r:id="rId4"/>
  </p:sldMasterIdLst>
  <p:notesMasterIdLst>
    <p:notesMasterId r:id="rId18"/>
  </p:notesMasterIdLst>
  <p:sldIdLst>
    <p:sldId id="256" r:id="rId5"/>
    <p:sldId id="278" r:id="rId6"/>
    <p:sldId id="274" r:id="rId7"/>
    <p:sldId id="279" r:id="rId8"/>
    <p:sldId id="273" r:id="rId9"/>
    <p:sldId id="280" r:id="rId10"/>
    <p:sldId id="259" r:id="rId11"/>
    <p:sldId id="269" r:id="rId12"/>
    <p:sldId id="260" r:id="rId13"/>
    <p:sldId id="275" r:id="rId14"/>
    <p:sldId id="265" r:id="rId15"/>
    <p:sldId id="266"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53DB44-F1E1-4D07-AA2A-A6433388C59A}" v="106" dt="2025-10-12T18:16:50.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9845" autoAdjust="0"/>
  </p:normalViewPr>
  <p:slideViewPr>
    <p:cSldViewPr snapToGrid="0">
      <p:cViewPr varScale="1">
        <p:scale>
          <a:sx n="87" d="100"/>
          <a:sy n="87" d="100"/>
        </p:scale>
        <p:origin x="57"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85F2B1-13A4-4A4C-941C-5494872E389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2DD8D31-8B9A-41B9-8F74-E42191672F76}">
      <dgm:prSet/>
      <dgm:spPr/>
      <dgm:t>
        <a:bodyPr/>
        <a:lstStyle/>
        <a:p>
          <a:pPr>
            <a:lnSpc>
              <a:spcPct val="100000"/>
            </a:lnSpc>
          </a:pPr>
          <a:r>
            <a:rPr lang="en-GB" dirty="0">
              <a:latin typeface="Arial" panose="020B0604020202020204" pitchFamily="34" charset="0"/>
              <a:cs typeface="Arial" panose="020B0604020202020204" pitchFamily="34" charset="0"/>
            </a:rPr>
            <a:t>Understanding the growing vaping trends in youngsters in UK is essential for addressing the unique challenges they face in maintaining their mental and physical health.</a:t>
          </a:r>
          <a:endParaRPr lang="en-US" dirty="0">
            <a:latin typeface="Arial" panose="020B0604020202020204" pitchFamily="34" charset="0"/>
            <a:cs typeface="Arial" panose="020B0604020202020204" pitchFamily="34" charset="0"/>
          </a:endParaRPr>
        </a:p>
      </dgm:t>
    </dgm:pt>
    <dgm:pt modelId="{E96E72F9-58FD-47C7-8494-81A84C94F471}" type="parTrans" cxnId="{6653823F-7A38-4A6D-9B57-F3DBE921B77D}">
      <dgm:prSet/>
      <dgm:spPr/>
      <dgm:t>
        <a:bodyPr/>
        <a:lstStyle/>
        <a:p>
          <a:endParaRPr lang="en-US"/>
        </a:p>
      </dgm:t>
    </dgm:pt>
    <dgm:pt modelId="{60E45CC4-3DFD-4689-A44F-F88E10B4770C}" type="sibTrans" cxnId="{6653823F-7A38-4A6D-9B57-F3DBE921B77D}">
      <dgm:prSet/>
      <dgm:spPr/>
      <dgm:t>
        <a:bodyPr/>
        <a:lstStyle/>
        <a:p>
          <a:pPr>
            <a:lnSpc>
              <a:spcPct val="100000"/>
            </a:lnSpc>
          </a:pPr>
          <a:endParaRPr lang="en-US"/>
        </a:p>
      </dgm:t>
    </dgm:pt>
    <dgm:pt modelId="{371D2E7F-1E76-4699-BFC8-19DA72A55CB3}">
      <dgm:prSet/>
      <dgm:spPr/>
      <dgm:t>
        <a:bodyPr/>
        <a:lstStyle/>
        <a:p>
          <a:pPr>
            <a:lnSpc>
              <a:spcPct val="100000"/>
            </a:lnSpc>
          </a:pPr>
          <a:r>
            <a:rPr lang="en-GB" dirty="0">
              <a:latin typeface="Arial" panose="020B0604020202020204" pitchFamily="34" charset="0"/>
              <a:cs typeface="Arial" panose="020B0604020202020204" pitchFamily="34" charset="0"/>
            </a:rPr>
            <a:t>Young People often experience high levels of stress, peer pressure, and demanding academic schedules, which may lead to vaping and smoking. </a:t>
          </a:r>
          <a:endParaRPr lang="en-US" dirty="0">
            <a:latin typeface="Arial" panose="020B0604020202020204" pitchFamily="34" charset="0"/>
            <a:cs typeface="Arial" panose="020B0604020202020204" pitchFamily="34" charset="0"/>
          </a:endParaRPr>
        </a:p>
      </dgm:t>
    </dgm:pt>
    <dgm:pt modelId="{176ED830-525F-4A1B-B002-833B8F9E8F20}" type="parTrans" cxnId="{5BAAF35B-EF6D-4646-9C19-8B4C3490C333}">
      <dgm:prSet/>
      <dgm:spPr/>
      <dgm:t>
        <a:bodyPr/>
        <a:lstStyle/>
        <a:p>
          <a:endParaRPr lang="en-US"/>
        </a:p>
      </dgm:t>
    </dgm:pt>
    <dgm:pt modelId="{C97FF99F-C96F-43ED-BCD6-10BF18E4DF74}" type="sibTrans" cxnId="{5BAAF35B-EF6D-4646-9C19-8B4C3490C333}">
      <dgm:prSet/>
      <dgm:spPr/>
      <dgm:t>
        <a:bodyPr/>
        <a:lstStyle/>
        <a:p>
          <a:pPr>
            <a:lnSpc>
              <a:spcPct val="100000"/>
            </a:lnSpc>
          </a:pPr>
          <a:endParaRPr lang="en-US"/>
        </a:p>
      </dgm:t>
    </dgm:pt>
    <dgm:pt modelId="{589856A9-57E2-4A2B-8E12-A6302B6632A5}">
      <dgm:prSet/>
      <dgm:spPr/>
      <dgm:t>
        <a:bodyPr/>
        <a:lstStyle/>
        <a:p>
          <a:pPr>
            <a:lnSpc>
              <a:spcPct val="100000"/>
            </a:lnSpc>
          </a:pPr>
          <a:r>
            <a:rPr lang="en-GB" dirty="0">
              <a:latin typeface="Arial" panose="020B0604020202020204" pitchFamily="34" charset="0"/>
              <a:cs typeface="Arial" panose="020B0604020202020204" pitchFamily="34" charset="0"/>
            </a:rPr>
            <a:t>Additionally, the availability and attraction of vapes and psychological and social factors influencing the habit.</a:t>
          </a:r>
          <a:endParaRPr lang="en-US" dirty="0">
            <a:latin typeface="Arial" panose="020B0604020202020204" pitchFamily="34" charset="0"/>
            <a:cs typeface="Arial" panose="020B0604020202020204" pitchFamily="34" charset="0"/>
          </a:endParaRPr>
        </a:p>
      </dgm:t>
    </dgm:pt>
    <dgm:pt modelId="{D172E098-F422-401F-BC65-EC8BE76633E1}" type="parTrans" cxnId="{89BF9D03-AA9F-4412-9BC8-53D4BBD585F5}">
      <dgm:prSet/>
      <dgm:spPr/>
      <dgm:t>
        <a:bodyPr/>
        <a:lstStyle/>
        <a:p>
          <a:endParaRPr lang="en-US"/>
        </a:p>
      </dgm:t>
    </dgm:pt>
    <dgm:pt modelId="{74891A8D-7874-4E06-AE65-41B3BCE0554F}" type="sibTrans" cxnId="{89BF9D03-AA9F-4412-9BC8-53D4BBD585F5}">
      <dgm:prSet/>
      <dgm:spPr/>
      <dgm:t>
        <a:bodyPr/>
        <a:lstStyle/>
        <a:p>
          <a:pPr>
            <a:lnSpc>
              <a:spcPct val="100000"/>
            </a:lnSpc>
          </a:pPr>
          <a:endParaRPr lang="en-US"/>
        </a:p>
      </dgm:t>
    </dgm:pt>
    <dgm:pt modelId="{57DCF400-8375-4D4F-A734-2328DF52819A}">
      <dgm:prSet/>
      <dgm:spPr/>
      <dgm:t>
        <a:bodyPr/>
        <a:lstStyle/>
        <a:p>
          <a:pPr>
            <a:lnSpc>
              <a:spcPct val="100000"/>
            </a:lnSpc>
          </a:pPr>
          <a:r>
            <a:rPr lang="en-GB" dirty="0">
              <a:latin typeface="Arial" panose="020B0604020202020204" pitchFamily="34" charset="0"/>
              <a:cs typeface="Arial" panose="020B0604020202020204" pitchFamily="34" charset="0"/>
            </a:rPr>
            <a:t>By exploring these factors, this study seeks to provide evidence-based insights that can inform the development of targeted interventions and policies aimed at promoting healthier behaviours and stress management among young adults</a:t>
          </a:r>
          <a:r>
            <a:rPr lang="en-GB" dirty="0"/>
            <a:t>.</a:t>
          </a:r>
          <a:endParaRPr lang="en-US" dirty="0"/>
        </a:p>
      </dgm:t>
    </dgm:pt>
    <dgm:pt modelId="{6853042B-5A73-4177-A1B2-F4EC748E6489}" type="parTrans" cxnId="{FC155D08-D27B-4CF9-98FA-B36201F9F652}">
      <dgm:prSet/>
      <dgm:spPr/>
      <dgm:t>
        <a:bodyPr/>
        <a:lstStyle/>
        <a:p>
          <a:endParaRPr lang="en-US"/>
        </a:p>
      </dgm:t>
    </dgm:pt>
    <dgm:pt modelId="{A8601CA1-486C-470D-903B-E060520714ED}" type="sibTrans" cxnId="{FC155D08-D27B-4CF9-98FA-B36201F9F652}">
      <dgm:prSet/>
      <dgm:spPr/>
      <dgm:t>
        <a:bodyPr/>
        <a:lstStyle/>
        <a:p>
          <a:endParaRPr lang="en-US"/>
        </a:p>
      </dgm:t>
    </dgm:pt>
    <dgm:pt modelId="{CAA9099F-E68F-45DA-AAF6-DC280D0B4DC1}" type="pres">
      <dgm:prSet presAssocID="{6785F2B1-13A4-4A4C-941C-5494872E3896}" presName="root" presStyleCnt="0">
        <dgm:presLayoutVars>
          <dgm:dir/>
          <dgm:resizeHandles val="exact"/>
        </dgm:presLayoutVars>
      </dgm:prSet>
      <dgm:spPr/>
    </dgm:pt>
    <dgm:pt modelId="{693248E5-5C5C-44DB-AC86-8A8452999910}" type="pres">
      <dgm:prSet presAssocID="{6785F2B1-13A4-4A4C-941C-5494872E3896}" presName="container" presStyleCnt="0">
        <dgm:presLayoutVars>
          <dgm:dir/>
          <dgm:resizeHandles val="exact"/>
        </dgm:presLayoutVars>
      </dgm:prSet>
      <dgm:spPr/>
    </dgm:pt>
    <dgm:pt modelId="{F002C392-4A53-40C7-A479-4EF25A2AA636}" type="pres">
      <dgm:prSet presAssocID="{02DD8D31-8B9A-41B9-8F74-E42191672F76}" presName="compNode" presStyleCnt="0"/>
      <dgm:spPr/>
    </dgm:pt>
    <dgm:pt modelId="{E87DB170-E7FE-4790-A294-DE6DEA8B3DDD}" type="pres">
      <dgm:prSet presAssocID="{02DD8D31-8B9A-41B9-8F74-E42191672F76}" presName="iconBgRect" presStyleLbl="bgShp" presStyleIdx="0" presStyleCnt="4"/>
      <dgm:spPr/>
    </dgm:pt>
    <dgm:pt modelId="{534AB5B1-D569-4CC3-A0B6-DDB557BF2E64}" type="pres">
      <dgm:prSet presAssocID="{02DD8D31-8B9A-41B9-8F74-E42191672F7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t"/>
        </a:ext>
      </dgm:extLst>
    </dgm:pt>
    <dgm:pt modelId="{954EB17F-2DC2-4637-AB29-5766EBC6BD97}" type="pres">
      <dgm:prSet presAssocID="{02DD8D31-8B9A-41B9-8F74-E42191672F76}" presName="spaceRect" presStyleCnt="0"/>
      <dgm:spPr/>
    </dgm:pt>
    <dgm:pt modelId="{5D8B5CDF-4F6D-4AD3-8555-20F44396BD3C}" type="pres">
      <dgm:prSet presAssocID="{02DD8D31-8B9A-41B9-8F74-E42191672F76}" presName="textRect" presStyleLbl="revTx" presStyleIdx="0" presStyleCnt="4">
        <dgm:presLayoutVars>
          <dgm:chMax val="1"/>
          <dgm:chPref val="1"/>
        </dgm:presLayoutVars>
      </dgm:prSet>
      <dgm:spPr/>
    </dgm:pt>
    <dgm:pt modelId="{5FDD854D-D6E8-47F6-AEDB-CCBAC1C7D636}" type="pres">
      <dgm:prSet presAssocID="{60E45CC4-3DFD-4689-A44F-F88E10B4770C}" presName="sibTrans" presStyleLbl="sibTrans2D1" presStyleIdx="0" presStyleCnt="0"/>
      <dgm:spPr/>
    </dgm:pt>
    <dgm:pt modelId="{82D5C8A5-C416-4A5A-A2F1-6492B20B6926}" type="pres">
      <dgm:prSet presAssocID="{371D2E7F-1E76-4699-BFC8-19DA72A55CB3}" presName="compNode" presStyleCnt="0"/>
      <dgm:spPr/>
    </dgm:pt>
    <dgm:pt modelId="{DCA36124-5646-49E9-8A7C-51C5925D3899}" type="pres">
      <dgm:prSet presAssocID="{371D2E7F-1E76-4699-BFC8-19DA72A55CB3}" presName="iconBgRect" presStyleLbl="bgShp" presStyleIdx="1" presStyleCnt="4"/>
      <dgm:spPr/>
    </dgm:pt>
    <dgm:pt modelId="{A9F58A49-DB87-4953-93CC-B4FFF5C95B3F}" type="pres">
      <dgm:prSet presAssocID="{371D2E7F-1E76-4699-BFC8-19DA72A55CB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moking"/>
        </a:ext>
      </dgm:extLst>
    </dgm:pt>
    <dgm:pt modelId="{D98BA2C6-EE16-4E45-BB9F-B05D2AFDCA13}" type="pres">
      <dgm:prSet presAssocID="{371D2E7F-1E76-4699-BFC8-19DA72A55CB3}" presName="spaceRect" presStyleCnt="0"/>
      <dgm:spPr/>
    </dgm:pt>
    <dgm:pt modelId="{9FC3082D-FF91-453A-9DE2-1B3B9EA5B8D6}" type="pres">
      <dgm:prSet presAssocID="{371D2E7F-1E76-4699-BFC8-19DA72A55CB3}" presName="textRect" presStyleLbl="revTx" presStyleIdx="1" presStyleCnt="4">
        <dgm:presLayoutVars>
          <dgm:chMax val="1"/>
          <dgm:chPref val="1"/>
        </dgm:presLayoutVars>
      </dgm:prSet>
      <dgm:spPr/>
    </dgm:pt>
    <dgm:pt modelId="{6078B433-287C-411F-8759-96770B8EF368}" type="pres">
      <dgm:prSet presAssocID="{C97FF99F-C96F-43ED-BCD6-10BF18E4DF74}" presName="sibTrans" presStyleLbl="sibTrans2D1" presStyleIdx="0" presStyleCnt="0"/>
      <dgm:spPr/>
    </dgm:pt>
    <dgm:pt modelId="{A2076823-9368-432A-AC4E-3DC69BD204F8}" type="pres">
      <dgm:prSet presAssocID="{589856A9-57E2-4A2B-8E12-A6302B6632A5}" presName="compNode" presStyleCnt="0"/>
      <dgm:spPr/>
    </dgm:pt>
    <dgm:pt modelId="{9E212B5D-442A-4E5F-A93A-BDEC15E1431A}" type="pres">
      <dgm:prSet presAssocID="{589856A9-57E2-4A2B-8E12-A6302B6632A5}" presName="iconBgRect" presStyleLbl="bgShp" presStyleIdx="2" presStyleCnt="4"/>
      <dgm:spPr/>
    </dgm:pt>
    <dgm:pt modelId="{26C2AD19-8B3B-4B70-8BB3-2A3DFA0FE0C3}" type="pres">
      <dgm:prSet presAssocID="{589856A9-57E2-4A2B-8E12-A6302B6632A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663133E7-F44C-4829-A173-FA63EDE85900}" type="pres">
      <dgm:prSet presAssocID="{589856A9-57E2-4A2B-8E12-A6302B6632A5}" presName="spaceRect" presStyleCnt="0"/>
      <dgm:spPr/>
    </dgm:pt>
    <dgm:pt modelId="{A3C5668C-D773-444D-B4BE-C1630D6FE4BD}" type="pres">
      <dgm:prSet presAssocID="{589856A9-57E2-4A2B-8E12-A6302B6632A5}" presName="textRect" presStyleLbl="revTx" presStyleIdx="2" presStyleCnt="4">
        <dgm:presLayoutVars>
          <dgm:chMax val="1"/>
          <dgm:chPref val="1"/>
        </dgm:presLayoutVars>
      </dgm:prSet>
      <dgm:spPr/>
    </dgm:pt>
    <dgm:pt modelId="{026970FC-3346-4085-B6EA-7166BA58D549}" type="pres">
      <dgm:prSet presAssocID="{74891A8D-7874-4E06-AE65-41B3BCE0554F}" presName="sibTrans" presStyleLbl="sibTrans2D1" presStyleIdx="0" presStyleCnt="0"/>
      <dgm:spPr/>
    </dgm:pt>
    <dgm:pt modelId="{342D8794-3449-4FDA-93B2-04022BC1AE70}" type="pres">
      <dgm:prSet presAssocID="{57DCF400-8375-4D4F-A734-2328DF52819A}" presName="compNode" presStyleCnt="0"/>
      <dgm:spPr/>
    </dgm:pt>
    <dgm:pt modelId="{4AE268AA-5E1B-44D1-87BD-96C803D44E9E}" type="pres">
      <dgm:prSet presAssocID="{57DCF400-8375-4D4F-A734-2328DF52819A}" presName="iconBgRect" presStyleLbl="bgShp" presStyleIdx="3" presStyleCnt="4"/>
      <dgm:spPr/>
    </dgm:pt>
    <dgm:pt modelId="{FECBE92D-B23F-4A31-AD30-DA5013F3511D}" type="pres">
      <dgm:prSet presAssocID="{57DCF400-8375-4D4F-A734-2328DF5281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F3BB1EC0-FB8F-4528-BD74-47C42A1F4DDF}" type="pres">
      <dgm:prSet presAssocID="{57DCF400-8375-4D4F-A734-2328DF52819A}" presName="spaceRect" presStyleCnt="0"/>
      <dgm:spPr/>
    </dgm:pt>
    <dgm:pt modelId="{7F07F9C6-26E8-4D1E-BFD3-181B2DDA4405}" type="pres">
      <dgm:prSet presAssocID="{57DCF400-8375-4D4F-A734-2328DF52819A}" presName="textRect" presStyleLbl="revTx" presStyleIdx="3" presStyleCnt="4">
        <dgm:presLayoutVars>
          <dgm:chMax val="1"/>
          <dgm:chPref val="1"/>
        </dgm:presLayoutVars>
      </dgm:prSet>
      <dgm:spPr/>
    </dgm:pt>
  </dgm:ptLst>
  <dgm:cxnLst>
    <dgm:cxn modelId="{89BF9D03-AA9F-4412-9BC8-53D4BBD585F5}" srcId="{6785F2B1-13A4-4A4C-941C-5494872E3896}" destId="{589856A9-57E2-4A2B-8E12-A6302B6632A5}" srcOrd="2" destOrd="0" parTransId="{D172E098-F422-401F-BC65-EC8BE76633E1}" sibTransId="{74891A8D-7874-4E06-AE65-41B3BCE0554F}"/>
    <dgm:cxn modelId="{FC155D08-D27B-4CF9-98FA-B36201F9F652}" srcId="{6785F2B1-13A4-4A4C-941C-5494872E3896}" destId="{57DCF400-8375-4D4F-A734-2328DF52819A}" srcOrd="3" destOrd="0" parTransId="{6853042B-5A73-4177-A1B2-F4EC748E6489}" sibTransId="{A8601CA1-486C-470D-903B-E060520714ED}"/>
    <dgm:cxn modelId="{B96D793A-8053-43C9-B8EA-6EDFEBC8217E}" type="presOf" srcId="{C97FF99F-C96F-43ED-BCD6-10BF18E4DF74}" destId="{6078B433-287C-411F-8759-96770B8EF368}" srcOrd="0" destOrd="0" presId="urn:microsoft.com/office/officeart/2018/2/layout/IconCircleList"/>
    <dgm:cxn modelId="{6653823F-7A38-4A6D-9B57-F3DBE921B77D}" srcId="{6785F2B1-13A4-4A4C-941C-5494872E3896}" destId="{02DD8D31-8B9A-41B9-8F74-E42191672F76}" srcOrd="0" destOrd="0" parTransId="{E96E72F9-58FD-47C7-8494-81A84C94F471}" sibTransId="{60E45CC4-3DFD-4689-A44F-F88E10B4770C}"/>
    <dgm:cxn modelId="{5BAAF35B-EF6D-4646-9C19-8B4C3490C333}" srcId="{6785F2B1-13A4-4A4C-941C-5494872E3896}" destId="{371D2E7F-1E76-4699-BFC8-19DA72A55CB3}" srcOrd="1" destOrd="0" parTransId="{176ED830-525F-4A1B-B002-833B8F9E8F20}" sibTransId="{C97FF99F-C96F-43ED-BCD6-10BF18E4DF74}"/>
    <dgm:cxn modelId="{7544AC5E-83DF-4495-84CF-A4C79D148E55}" type="presOf" srcId="{6785F2B1-13A4-4A4C-941C-5494872E3896}" destId="{CAA9099F-E68F-45DA-AAF6-DC280D0B4DC1}" srcOrd="0" destOrd="0" presId="urn:microsoft.com/office/officeart/2018/2/layout/IconCircleList"/>
    <dgm:cxn modelId="{ABF1846C-1E2F-4BF7-8CD7-32785DA79BC7}" type="presOf" srcId="{589856A9-57E2-4A2B-8E12-A6302B6632A5}" destId="{A3C5668C-D773-444D-B4BE-C1630D6FE4BD}" srcOrd="0" destOrd="0" presId="urn:microsoft.com/office/officeart/2018/2/layout/IconCircleList"/>
    <dgm:cxn modelId="{FBC05073-8216-4EC2-B323-9E343FF8A914}" type="presOf" srcId="{74891A8D-7874-4E06-AE65-41B3BCE0554F}" destId="{026970FC-3346-4085-B6EA-7166BA58D549}" srcOrd="0" destOrd="0" presId="urn:microsoft.com/office/officeart/2018/2/layout/IconCircleList"/>
    <dgm:cxn modelId="{C67A189D-2657-4758-BE53-77B079712560}" type="presOf" srcId="{02DD8D31-8B9A-41B9-8F74-E42191672F76}" destId="{5D8B5CDF-4F6D-4AD3-8555-20F44396BD3C}" srcOrd="0" destOrd="0" presId="urn:microsoft.com/office/officeart/2018/2/layout/IconCircleList"/>
    <dgm:cxn modelId="{7A5E3BA6-A12A-4417-A882-E058054700E5}" type="presOf" srcId="{60E45CC4-3DFD-4689-A44F-F88E10B4770C}" destId="{5FDD854D-D6E8-47F6-AEDB-CCBAC1C7D636}" srcOrd="0" destOrd="0" presId="urn:microsoft.com/office/officeart/2018/2/layout/IconCircleList"/>
    <dgm:cxn modelId="{447F29AA-496B-4497-8516-7BBE7C2AB861}" type="presOf" srcId="{371D2E7F-1E76-4699-BFC8-19DA72A55CB3}" destId="{9FC3082D-FF91-453A-9DE2-1B3B9EA5B8D6}" srcOrd="0" destOrd="0" presId="urn:microsoft.com/office/officeart/2018/2/layout/IconCircleList"/>
    <dgm:cxn modelId="{15D34DD0-AED1-4471-88FA-6200175B3E42}" type="presOf" srcId="{57DCF400-8375-4D4F-A734-2328DF52819A}" destId="{7F07F9C6-26E8-4D1E-BFD3-181B2DDA4405}" srcOrd="0" destOrd="0" presId="urn:microsoft.com/office/officeart/2018/2/layout/IconCircleList"/>
    <dgm:cxn modelId="{0CDC7540-2627-42EA-B27C-C333358C6712}" type="presParOf" srcId="{CAA9099F-E68F-45DA-AAF6-DC280D0B4DC1}" destId="{693248E5-5C5C-44DB-AC86-8A8452999910}" srcOrd="0" destOrd="0" presId="urn:microsoft.com/office/officeart/2018/2/layout/IconCircleList"/>
    <dgm:cxn modelId="{77ED39A4-D82B-4312-913D-624C3AFA7602}" type="presParOf" srcId="{693248E5-5C5C-44DB-AC86-8A8452999910}" destId="{F002C392-4A53-40C7-A479-4EF25A2AA636}" srcOrd="0" destOrd="0" presId="urn:microsoft.com/office/officeart/2018/2/layout/IconCircleList"/>
    <dgm:cxn modelId="{F213B79E-57EE-4AE4-BD10-5F1EAB594688}" type="presParOf" srcId="{F002C392-4A53-40C7-A479-4EF25A2AA636}" destId="{E87DB170-E7FE-4790-A294-DE6DEA8B3DDD}" srcOrd="0" destOrd="0" presId="urn:microsoft.com/office/officeart/2018/2/layout/IconCircleList"/>
    <dgm:cxn modelId="{75498EA1-169D-4DE2-8DCA-E190AC607AE3}" type="presParOf" srcId="{F002C392-4A53-40C7-A479-4EF25A2AA636}" destId="{534AB5B1-D569-4CC3-A0B6-DDB557BF2E64}" srcOrd="1" destOrd="0" presId="urn:microsoft.com/office/officeart/2018/2/layout/IconCircleList"/>
    <dgm:cxn modelId="{92A65422-EC47-473B-8116-F2C8A647C747}" type="presParOf" srcId="{F002C392-4A53-40C7-A479-4EF25A2AA636}" destId="{954EB17F-2DC2-4637-AB29-5766EBC6BD97}" srcOrd="2" destOrd="0" presId="urn:microsoft.com/office/officeart/2018/2/layout/IconCircleList"/>
    <dgm:cxn modelId="{E69DC729-9E92-4ABC-8C2C-BB20B5E06A27}" type="presParOf" srcId="{F002C392-4A53-40C7-A479-4EF25A2AA636}" destId="{5D8B5CDF-4F6D-4AD3-8555-20F44396BD3C}" srcOrd="3" destOrd="0" presId="urn:microsoft.com/office/officeart/2018/2/layout/IconCircleList"/>
    <dgm:cxn modelId="{6904BE3F-4658-40B1-8D9F-CEAC742A2F2C}" type="presParOf" srcId="{693248E5-5C5C-44DB-AC86-8A8452999910}" destId="{5FDD854D-D6E8-47F6-AEDB-CCBAC1C7D636}" srcOrd="1" destOrd="0" presId="urn:microsoft.com/office/officeart/2018/2/layout/IconCircleList"/>
    <dgm:cxn modelId="{586887F7-0965-4A77-9C0D-E87052342F98}" type="presParOf" srcId="{693248E5-5C5C-44DB-AC86-8A8452999910}" destId="{82D5C8A5-C416-4A5A-A2F1-6492B20B6926}" srcOrd="2" destOrd="0" presId="urn:microsoft.com/office/officeart/2018/2/layout/IconCircleList"/>
    <dgm:cxn modelId="{B56BF0B8-8441-4EFE-B372-D6F35588E38B}" type="presParOf" srcId="{82D5C8A5-C416-4A5A-A2F1-6492B20B6926}" destId="{DCA36124-5646-49E9-8A7C-51C5925D3899}" srcOrd="0" destOrd="0" presId="urn:microsoft.com/office/officeart/2018/2/layout/IconCircleList"/>
    <dgm:cxn modelId="{4DA68DAB-D431-41FE-9D7D-0268EB8E239C}" type="presParOf" srcId="{82D5C8A5-C416-4A5A-A2F1-6492B20B6926}" destId="{A9F58A49-DB87-4953-93CC-B4FFF5C95B3F}" srcOrd="1" destOrd="0" presId="urn:microsoft.com/office/officeart/2018/2/layout/IconCircleList"/>
    <dgm:cxn modelId="{C6B9630E-CBE9-49A9-AF74-7BA970B19191}" type="presParOf" srcId="{82D5C8A5-C416-4A5A-A2F1-6492B20B6926}" destId="{D98BA2C6-EE16-4E45-BB9F-B05D2AFDCA13}" srcOrd="2" destOrd="0" presId="urn:microsoft.com/office/officeart/2018/2/layout/IconCircleList"/>
    <dgm:cxn modelId="{4F27F78A-2912-4831-B069-762F7A09BFF3}" type="presParOf" srcId="{82D5C8A5-C416-4A5A-A2F1-6492B20B6926}" destId="{9FC3082D-FF91-453A-9DE2-1B3B9EA5B8D6}" srcOrd="3" destOrd="0" presId="urn:microsoft.com/office/officeart/2018/2/layout/IconCircleList"/>
    <dgm:cxn modelId="{26C410B6-501B-4EDD-A48B-4F6540A0A34D}" type="presParOf" srcId="{693248E5-5C5C-44DB-AC86-8A8452999910}" destId="{6078B433-287C-411F-8759-96770B8EF368}" srcOrd="3" destOrd="0" presId="urn:microsoft.com/office/officeart/2018/2/layout/IconCircleList"/>
    <dgm:cxn modelId="{25D928E2-EC25-4DE1-A94E-BF11E34644E3}" type="presParOf" srcId="{693248E5-5C5C-44DB-AC86-8A8452999910}" destId="{A2076823-9368-432A-AC4E-3DC69BD204F8}" srcOrd="4" destOrd="0" presId="urn:microsoft.com/office/officeart/2018/2/layout/IconCircleList"/>
    <dgm:cxn modelId="{F9259F0A-A2FE-4F2A-AD53-83BC5AFC442B}" type="presParOf" srcId="{A2076823-9368-432A-AC4E-3DC69BD204F8}" destId="{9E212B5D-442A-4E5F-A93A-BDEC15E1431A}" srcOrd="0" destOrd="0" presId="urn:microsoft.com/office/officeart/2018/2/layout/IconCircleList"/>
    <dgm:cxn modelId="{31CAF12B-457C-4283-BD4C-838ADB1FDB88}" type="presParOf" srcId="{A2076823-9368-432A-AC4E-3DC69BD204F8}" destId="{26C2AD19-8B3B-4B70-8BB3-2A3DFA0FE0C3}" srcOrd="1" destOrd="0" presId="urn:microsoft.com/office/officeart/2018/2/layout/IconCircleList"/>
    <dgm:cxn modelId="{A98523ED-687C-4D95-9DEA-41BA3F55C999}" type="presParOf" srcId="{A2076823-9368-432A-AC4E-3DC69BD204F8}" destId="{663133E7-F44C-4829-A173-FA63EDE85900}" srcOrd="2" destOrd="0" presId="urn:microsoft.com/office/officeart/2018/2/layout/IconCircleList"/>
    <dgm:cxn modelId="{4D11F8F9-E0AC-4678-B8C2-AB9E4A59E096}" type="presParOf" srcId="{A2076823-9368-432A-AC4E-3DC69BD204F8}" destId="{A3C5668C-D773-444D-B4BE-C1630D6FE4BD}" srcOrd="3" destOrd="0" presId="urn:microsoft.com/office/officeart/2018/2/layout/IconCircleList"/>
    <dgm:cxn modelId="{10029904-6C20-4E49-B59B-3D0ED8E00E75}" type="presParOf" srcId="{693248E5-5C5C-44DB-AC86-8A8452999910}" destId="{026970FC-3346-4085-B6EA-7166BA58D549}" srcOrd="5" destOrd="0" presId="urn:microsoft.com/office/officeart/2018/2/layout/IconCircleList"/>
    <dgm:cxn modelId="{D00347A4-D734-4BBA-A400-707DF767AE09}" type="presParOf" srcId="{693248E5-5C5C-44DB-AC86-8A8452999910}" destId="{342D8794-3449-4FDA-93B2-04022BC1AE70}" srcOrd="6" destOrd="0" presId="urn:microsoft.com/office/officeart/2018/2/layout/IconCircleList"/>
    <dgm:cxn modelId="{2FCD4831-042B-44FD-B763-A9F7EBE8A7E3}" type="presParOf" srcId="{342D8794-3449-4FDA-93B2-04022BC1AE70}" destId="{4AE268AA-5E1B-44D1-87BD-96C803D44E9E}" srcOrd="0" destOrd="0" presId="urn:microsoft.com/office/officeart/2018/2/layout/IconCircleList"/>
    <dgm:cxn modelId="{565E8E1C-3EFE-46D7-9CCB-AE9B2B0ADBA7}" type="presParOf" srcId="{342D8794-3449-4FDA-93B2-04022BC1AE70}" destId="{FECBE92D-B23F-4A31-AD30-DA5013F3511D}" srcOrd="1" destOrd="0" presId="urn:microsoft.com/office/officeart/2018/2/layout/IconCircleList"/>
    <dgm:cxn modelId="{6B53614B-E17E-4D50-936D-E120AF079623}" type="presParOf" srcId="{342D8794-3449-4FDA-93B2-04022BC1AE70}" destId="{F3BB1EC0-FB8F-4528-BD74-47C42A1F4DDF}" srcOrd="2" destOrd="0" presId="urn:microsoft.com/office/officeart/2018/2/layout/IconCircleList"/>
    <dgm:cxn modelId="{E0E9A86B-B366-47F3-8F45-2E81FEFF8A8B}" type="presParOf" srcId="{342D8794-3449-4FDA-93B2-04022BC1AE70}" destId="{7F07F9C6-26E8-4D1E-BFD3-181B2DDA440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7DB170-E7FE-4790-A294-DE6DEA8B3DDD}">
      <dsp:nvSpPr>
        <dsp:cNvPr id="0" name=""/>
        <dsp:cNvSpPr/>
      </dsp:nvSpPr>
      <dsp:spPr>
        <a:xfrm>
          <a:off x="164430" y="494615"/>
          <a:ext cx="1311189" cy="131118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AB5B1-D569-4CC3-A0B6-DDB557BF2E64}">
      <dsp:nvSpPr>
        <dsp:cNvPr id="0" name=""/>
        <dsp:cNvSpPr/>
      </dsp:nvSpPr>
      <dsp:spPr>
        <a:xfrm>
          <a:off x="439779" y="769965"/>
          <a:ext cx="760490" cy="7604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8B5CDF-4F6D-4AD3-8555-20F44396BD3C}">
      <dsp:nvSpPr>
        <dsp:cNvPr id="0" name=""/>
        <dsp:cNvSpPr/>
      </dsp:nvSpPr>
      <dsp:spPr>
        <a:xfrm>
          <a:off x="1756588" y="494615"/>
          <a:ext cx="3090661" cy="1311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Arial" panose="020B0604020202020204" pitchFamily="34" charset="0"/>
              <a:cs typeface="Arial" panose="020B0604020202020204" pitchFamily="34" charset="0"/>
            </a:rPr>
            <a:t>Understanding the growing vaping trends in youngsters in UK is essential for addressing the unique challenges they face in maintaining their mental and physical health.</a:t>
          </a:r>
          <a:endParaRPr lang="en-US" sz="1300" kern="1200" dirty="0">
            <a:latin typeface="Arial" panose="020B0604020202020204" pitchFamily="34" charset="0"/>
            <a:cs typeface="Arial" panose="020B0604020202020204" pitchFamily="34" charset="0"/>
          </a:endParaRPr>
        </a:p>
      </dsp:txBody>
      <dsp:txXfrm>
        <a:off x="1756588" y="494615"/>
        <a:ext cx="3090661" cy="1311189"/>
      </dsp:txXfrm>
    </dsp:sp>
    <dsp:sp modelId="{DCA36124-5646-49E9-8A7C-51C5925D3899}">
      <dsp:nvSpPr>
        <dsp:cNvPr id="0" name=""/>
        <dsp:cNvSpPr/>
      </dsp:nvSpPr>
      <dsp:spPr>
        <a:xfrm>
          <a:off x="5385774" y="494615"/>
          <a:ext cx="1311189" cy="131118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F58A49-DB87-4953-93CC-B4FFF5C95B3F}">
      <dsp:nvSpPr>
        <dsp:cNvPr id="0" name=""/>
        <dsp:cNvSpPr/>
      </dsp:nvSpPr>
      <dsp:spPr>
        <a:xfrm>
          <a:off x="5661124" y="769965"/>
          <a:ext cx="760490" cy="7604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3082D-FF91-453A-9DE2-1B3B9EA5B8D6}">
      <dsp:nvSpPr>
        <dsp:cNvPr id="0" name=""/>
        <dsp:cNvSpPr/>
      </dsp:nvSpPr>
      <dsp:spPr>
        <a:xfrm>
          <a:off x="6977933" y="494615"/>
          <a:ext cx="3090661" cy="1311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Arial" panose="020B0604020202020204" pitchFamily="34" charset="0"/>
              <a:cs typeface="Arial" panose="020B0604020202020204" pitchFamily="34" charset="0"/>
            </a:rPr>
            <a:t>Young People often experience high levels of stress, peer pressure, and demanding academic schedules, which may lead to vaping and smoking. </a:t>
          </a:r>
          <a:endParaRPr lang="en-US" sz="1300" kern="1200" dirty="0">
            <a:latin typeface="Arial" panose="020B0604020202020204" pitchFamily="34" charset="0"/>
            <a:cs typeface="Arial" panose="020B0604020202020204" pitchFamily="34" charset="0"/>
          </a:endParaRPr>
        </a:p>
      </dsp:txBody>
      <dsp:txXfrm>
        <a:off x="6977933" y="494615"/>
        <a:ext cx="3090661" cy="1311189"/>
      </dsp:txXfrm>
    </dsp:sp>
    <dsp:sp modelId="{9E212B5D-442A-4E5F-A93A-BDEC15E1431A}">
      <dsp:nvSpPr>
        <dsp:cNvPr id="0" name=""/>
        <dsp:cNvSpPr/>
      </dsp:nvSpPr>
      <dsp:spPr>
        <a:xfrm>
          <a:off x="164430" y="2545532"/>
          <a:ext cx="1311189" cy="131118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2AD19-8B3B-4B70-8BB3-2A3DFA0FE0C3}">
      <dsp:nvSpPr>
        <dsp:cNvPr id="0" name=""/>
        <dsp:cNvSpPr/>
      </dsp:nvSpPr>
      <dsp:spPr>
        <a:xfrm>
          <a:off x="439779" y="2820882"/>
          <a:ext cx="760490" cy="7604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C5668C-D773-444D-B4BE-C1630D6FE4BD}">
      <dsp:nvSpPr>
        <dsp:cNvPr id="0" name=""/>
        <dsp:cNvSpPr/>
      </dsp:nvSpPr>
      <dsp:spPr>
        <a:xfrm>
          <a:off x="1756588" y="2545532"/>
          <a:ext cx="3090661" cy="1311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Arial" panose="020B0604020202020204" pitchFamily="34" charset="0"/>
              <a:cs typeface="Arial" panose="020B0604020202020204" pitchFamily="34" charset="0"/>
            </a:rPr>
            <a:t>Additionally, the availability and attraction of vapes and psychological and social factors influencing the habit.</a:t>
          </a:r>
          <a:endParaRPr lang="en-US" sz="1300" kern="1200" dirty="0">
            <a:latin typeface="Arial" panose="020B0604020202020204" pitchFamily="34" charset="0"/>
            <a:cs typeface="Arial" panose="020B0604020202020204" pitchFamily="34" charset="0"/>
          </a:endParaRPr>
        </a:p>
      </dsp:txBody>
      <dsp:txXfrm>
        <a:off x="1756588" y="2545532"/>
        <a:ext cx="3090661" cy="1311189"/>
      </dsp:txXfrm>
    </dsp:sp>
    <dsp:sp modelId="{4AE268AA-5E1B-44D1-87BD-96C803D44E9E}">
      <dsp:nvSpPr>
        <dsp:cNvPr id="0" name=""/>
        <dsp:cNvSpPr/>
      </dsp:nvSpPr>
      <dsp:spPr>
        <a:xfrm>
          <a:off x="5385774" y="2545532"/>
          <a:ext cx="1311189" cy="131118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CBE92D-B23F-4A31-AD30-DA5013F3511D}">
      <dsp:nvSpPr>
        <dsp:cNvPr id="0" name=""/>
        <dsp:cNvSpPr/>
      </dsp:nvSpPr>
      <dsp:spPr>
        <a:xfrm>
          <a:off x="5661124" y="2820882"/>
          <a:ext cx="760490" cy="7604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07F9C6-26E8-4D1E-BFD3-181B2DDA4405}">
      <dsp:nvSpPr>
        <dsp:cNvPr id="0" name=""/>
        <dsp:cNvSpPr/>
      </dsp:nvSpPr>
      <dsp:spPr>
        <a:xfrm>
          <a:off x="6977933" y="2545532"/>
          <a:ext cx="3090661" cy="1311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Arial" panose="020B0604020202020204" pitchFamily="34" charset="0"/>
              <a:cs typeface="Arial" panose="020B0604020202020204" pitchFamily="34" charset="0"/>
            </a:rPr>
            <a:t>By exploring these factors, this study seeks to provide evidence-based insights that can inform the development of targeted interventions and policies aimed at promoting healthier behaviours and stress management among young adults</a:t>
          </a:r>
          <a:r>
            <a:rPr lang="en-GB" sz="1300" kern="1200" dirty="0"/>
            <a:t>.</a:t>
          </a:r>
          <a:endParaRPr lang="en-US" sz="1300" kern="1200" dirty="0"/>
        </a:p>
      </dsp:txBody>
      <dsp:txXfrm>
        <a:off x="6977933" y="2545532"/>
        <a:ext cx="3090661" cy="131118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3E1F5-35ED-4EDE-8079-9AD277AAE787}" type="datetimeFigureOut">
              <a:rPr lang="en-GB" smtClean="0"/>
              <a:t>12/10/2025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1A7816-AA61-4528-9A16-7CF849DBE072}" type="slidenum">
              <a:rPr lang="en-GB" smtClean="0"/>
              <a:t>‹#›</a:t>
            </a:fld>
            <a:endParaRPr lang="en-GB" dirty="0"/>
          </a:p>
        </p:txBody>
      </p:sp>
    </p:spTree>
    <p:extLst>
      <p:ext uri="{BB962C8B-B14F-4D97-AF65-F5344CB8AC3E}">
        <p14:creationId xmlns:p14="http://schemas.microsoft.com/office/powerpoint/2010/main" val="125916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1A7816-AA61-4528-9A16-7CF849DBE072}" type="slidenum">
              <a:rPr lang="en-GB" smtClean="0"/>
              <a:t>1</a:t>
            </a:fld>
            <a:endParaRPr lang="en-GB" dirty="0"/>
          </a:p>
        </p:txBody>
      </p:sp>
    </p:spTree>
    <p:extLst>
      <p:ext uri="{BB962C8B-B14F-4D97-AF65-F5344CB8AC3E}">
        <p14:creationId xmlns:p14="http://schemas.microsoft.com/office/powerpoint/2010/main" val="3384947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1A7816-AA61-4528-9A16-7CF849DBE072}" type="slidenum">
              <a:rPr lang="en-GB" smtClean="0"/>
              <a:t>5</a:t>
            </a:fld>
            <a:endParaRPr lang="en-GB" dirty="0"/>
          </a:p>
        </p:txBody>
      </p:sp>
    </p:spTree>
    <p:extLst>
      <p:ext uri="{BB962C8B-B14F-4D97-AF65-F5344CB8AC3E}">
        <p14:creationId xmlns:p14="http://schemas.microsoft.com/office/powerpoint/2010/main" val="1268089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F811FD-BDBE-0F5F-A043-14032EDBF7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18CCC9-CF2A-F550-5E93-EEDB2E21E7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1385B0-8CF9-A6F5-C20A-5F589EE97C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B0148EB-998B-92F4-BA89-9528241D77DD}"/>
              </a:ext>
            </a:extLst>
          </p:cNvPr>
          <p:cNvSpPr>
            <a:spLocks noGrp="1"/>
          </p:cNvSpPr>
          <p:nvPr>
            <p:ph type="sldNum" sz="quarter" idx="5"/>
          </p:nvPr>
        </p:nvSpPr>
        <p:spPr/>
        <p:txBody>
          <a:bodyPr/>
          <a:lstStyle/>
          <a:p>
            <a:fld id="{141A7816-AA61-4528-9A16-7CF849DBE072}" type="slidenum">
              <a:rPr lang="en-GB" smtClean="0"/>
              <a:t>6</a:t>
            </a:fld>
            <a:endParaRPr lang="en-GB" dirty="0"/>
          </a:p>
        </p:txBody>
      </p:sp>
    </p:spTree>
    <p:extLst>
      <p:ext uri="{BB962C8B-B14F-4D97-AF65-F5344CB8AC3E}">
        <p14:creationId xmlns:p14="http://schemas.microsoft.com/office/powerpoint/2010/main" val="1047440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73C3BD54-29B9-3D42-B178-776ED395AA85}" type="datetimeFigureOut">
              <a:rPr lang="en-US" smtClean="0"/>
              <a:pPr/>
              <a:t>10/12/2025</a:t>
            </a:fld>
            <a:endParaRPr lang="en-US" sz="1400"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4139317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698433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2797147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3C3BD54-29B9-3D42-B178-776ED395AA85}"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1862658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3C3BD54-29B9-3D42-B178-776ED395AA85}" type="datetimeFigureOut">
              <a:rPr lang="en-US" smtClean="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3347607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3C3BD54-29B9-3D42-B178-776ED395AA85}" type="datetimeFigureOut">
              <a:rPr lang="en-US" smtClean="0"/>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2171897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C3BD54-29B9-3D42-B178-776ED395AA85}" type="datetimeFigureOut">
              <a:rPr lang="en-US" smtClean="0"/>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4062532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3C3BD54-29B9-3D42-B178-776ED395AA85}"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2140895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3C3BD54-29B9-3D42-B178-776ED395AA85}"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682549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3C3BD54-29B9-3D42-B178-776ED395AA85}" type="datetimeFigureOut">
              <a:rPr lang="en-US" smtClean="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BB3423-611C-6944-BA94-F2572F362413}" type="slidenum">
              <a:rPr lang="en-US" smtClean="0"/>
              <a:pPr/>
              <a:t>‹#›</a:t>
            </a:fld>
            <a:endParaRPr lang="en-US" dirty="0"/>
          </a:p>
        </p:txBody>
      </p:sp>
    </p:spTree>
    <p:extLst>
      <p:ext uri="{BB962C8B-B14F-4D97-AF65-F5344CB8AC3E}">
        <p14:creationId xmlns:p14="http://schemas.microsoft.com/office/powerpoint/2010/main" val="301283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3C3BD54-29B9-3D42-B178-776ED395AA85}" type="datetimeFigureOut">
              <a:rPr lang="en-US" smtClean="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BB3423-611C-6944-BA94-F2572F362413}" type="slidenum">
              <a:rPr lang="en-US" smtClean="0"/>
              <a:pPr/>
              <a:t>‹#›</a:t>
            </a:fld>
            <a:endParaRPr lang="en-US" dirty="0"/>
          </a:p>
        </p:txBody>
      </p:sp>
    </p:spTree>
    <p:extLst>
      <p:ext uri="{BB962C8B-B14F-4D97-AF65-F5344CB8AC3E}">
        <p14:creationId xmlns:p14="http://schemas.microsoft.com/office/powerpoint/2010/main" val="3359666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3C3BD54-29B9-3D42-B178-776ED395AA85}" type="datetimeFigureOut">
              <a:rPr lang="en-US" smtClean="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BB3423-611C-6944-BA94-F2572F362413}" type="slidenum">
              <a:rPr lang="en-US" smtClean="0"/>
              <a:pPr/>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460493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GB"/>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3C3BD54-29B9-3D42-B178-776ED395AA85}" type="datetimeFigureOut">
              <a:rPr lang="en-US" smtClean="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BB3423-611C-6944-BA94-F2572F362413}" type="slidenum">
              <a:rPr lang="en-US" smtClean="0"/>
              <a:pPr/>
              <a:t>‹#›</a:t>
            </a:fld>
            <a:endParaRPr lang="en-US" dirty="0"/>
          </a:p>
        </p:txBody>
      </p:sp>
    </p:spTree>
    <p:extLst>
      <p:ext uri="{BB962C8B-B14F-4D97-AF65-F5344CB8AC3E}">
        <p14:creationId xmlns:p14="http://schemas.microsoft.com/office/powerpoint/2010/main" val="10873565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3C3BD54-29B9-3D42-B178-776ED395AA85}" type="datetimeFigureOut">
              <a:rPr lang="en-US" smtClean="0"/>
              <a:pPr/>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6BB3423-611C-6944-BA94-F2572F362413}" type="slidenum">
              <a:rPr lang="en-US" smtClean="0"/>
              <a:pPr/>
              <a:t>‹#›</a:t>
            </a:fld>
            <a:endParaRPr lang="en-US" dirty="0"/>
          </a:p>
        </p:txBody>
      </p:sp>
    </p:spTree>
    <p:extLst>
      <p:ext uri="{BB962C8B-B14F-4D97-AF65-F5344CB8AC3E}">
        <p14:creationId xmlns:p14="http://schemas.microsoft.com/office/powerpoint/2010/main" val="14747350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3C3BD54-29B9-3D42-B178-776ED395AA85}" type="datetimeFigureOut">
              <a:rPr lang="en-US" smtClean="0"/>
              <a:pPr/>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6BB3423-611C-6944-BA94-F2572F362413}" type="slidenum">
              <a:rPr lang="en-US" smtClean="0"/>
              <a:pPr/>
              <a:t>‹#›</a:t>
            </a:fld>
            <a:endParaRPr lang="en-US" dirty="0"/>
          </a:p>
        </p:txBody>
      </p:sp>
    </p:spTree>
    <p:extLst>
      <p:ext uri="{BB962C8B-B14F-4D97-AF65-F5344CB8AC3E}">
        <p14:creationId xmlns:p14="http://schemas.microsoft.com/office/powerpoint/2010/main" val="25419891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17453676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1593057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73C3BD54-29B9-3D42-B178-776ED395AA85}" type="datetimeFigureOut">
              <a:rPr lang="en-US" smtClean="0"/>
              <a:pPr/>
              <a:t>10/12/2025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6BB3423-611C-6944-BA94-F2572F362413}" type="slidenum">
              <a:rPr lang="en-US" smtClean="0"/>
              <a:pPr/>
              <a:t>‹#›</a:t>
            </a:fld>
            <a:endParaRPr lang="en-US" dirty="0"/>
          </a:p>
        </p:txBody>
      </p:sp>
    </p:spTree>
    <p:extLst>
      <p:ext uri="{BB962C8B-B14F-4D97-AF65-F5344CB8AC3E}">
        <p14:creationId xmlns:p14="http://schemas.microsoft.com/office/powerpoint/2010/main" val="3103954833"/>
      </p:ext>
    </p:extLst>
  </p:cSld>
  <p:clrMap bg1="dk1" tx1="lt1" bg2="dk2" tx2="lt2" accent1="accent1" accent2="accent2" accent3="accent3" accent4="accent4" accent5="accent5" accent6="accent6" hlink="hlink" folHlink="folHlink"/>
  <p:sldLayoutIdLst>
    <p:sldLayoutId id="2147483945" r:id="rId1"/>
    <p:sldLayoutId id="2147483946" r:id="rId2"/>
    <p:sldLayoutId id="2147483947" r:id="rId3"/>
    <p:sldLayoutId id="2147483948" r:id="rId4"/>
    <p:sldLayoutId id="2147483949" r:id="rId5"/>
    <p:sldLayoutId id="2147483950" r:id="rId6"/>
    <p:sldLayoutId id="2147483951" r:id="rId7"/>
    <p:sldLayoutId id="2147483952" r:id="rId8"/>
    <p:sldLayoutId id="2147483953" r:id="rId9"/>
    <p:sldLayoutId id="2147483954" r:id="rId10"/>
    <p:sldLayoutId id="2147483955" r:id="rId11"/>
    <p:sldLayoutId id="2147483956" r:id="rId12"/>
    <p:sldLayoutId id="2147483957" r:id="rId13"/>
    <p:sldLayoutId id="2147483958" r:id="rId14"/>
    <p:sldLayoutId id="2147483959" r:id="rId15"/>
    <p:sldLayoutId id="2147483960" r:id="rId16"/>
    <p:sldLayoutId id="2147483961"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ecigclick/47840324501/" TargetMode="External"/><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wbur.org/hereandnow/2025/09/23/anti-vaping-programs" TargetMode="External"/><Relationship Id="rId3" Type="http://schemas.openxmlformats.org/officeDocument/2006/relationships/hyperlink" Target="https://researchbriefings.files.parliament.uk/documents/CBP-9932/CBP-9932.pdf" TargetMode="External"/><Relationship Id="rId7" Type="http://schemas.openxmlformats.org/officeDocument/2006/relationships/hyperlink" Target="https://doi.org/10.15585/mmwr.ss7105a1" TargetMode="External"/><Relationship Id="rId2" Type="http://schemas.openxmlformats.org/officeDocument/2006/relationships/hyperlink" Target="https://ash.org.uk/uploads/Use-of-vapes-among-adults-in-Great-Britain-2024.pdf" TargetMode="External"/><Relationship Id="rId1" Type="http://schemas.openxmlformats.org/officeDocument/2006/relationships/slideLayout" Target="../slideLayouts/slideLayout2.xml"/><Relationship Id="rId6" Type="http://schemas.openxmlformats.org/officeDocument/2006/relationships/hyperlink" Target="https://doi.org/10.15585/mmwr.mm6806e1" TargetMode="External"/><Relationship Id="rId5" Type="http://schemas.openxmlformats.org/officeDocument/2006/relationships/hyperlink" Target="https://doi.org/10.1016/j.addbeh.2022.107365" TargetMode="External"/><Relationship Id="rId10" Type="http://schemas.openxmlformats.org/officeDocument/2006/relationships/hyperlink" Target="https://davidhammond.ca/wp-content/uploads/2023/08/2023-ITC-Youth-Report-Final.pdf" TargetMode="External"/><Relationship Id="rId4" Type="http://schemas.openxmlformats.org/officeDocument/2006/relationships/hyperlink" Target="https://medicalxpress.com/news/2020-05-months-vaping-healthy-people-brink.html" TargetMode="External"/><Relationship Id="rId9" Type="http://schemas.openxmlformats.org/officeDocument/2006/relationships/hyperlink" Target="https://doi.org/10.1136/tobaccocontrol-2012-050859"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542/peds.2019-1346" TargetMode="External"/><Relationship Id="rId3" Type="http://schemas.openxmlformats.org/officeDocument/2006/relationships/hyperlink" Target="https://doi.org/10.1037/0033-2909.129.2.270" TargetMode="External"/><Relationship Id="rId7" Type="http://schemas.openxmlformats.org/officeDocument/2006/relationships/hyperlink" Target="https://pure.manchester.ac.uk/ws/portalfiles/portal/351021698/UoM_Vaping_Young_People_Report_Nov2024.pdf" TargetMode="External"/><Relationship Id="rId12" Type="http://schemas.openxmlformats.org/officeDocument/2006/relationships/hyperlink" Target="https://www.linkedin.com/pulse/perils-vaping-among-students-schools-bob-sharon" TargetMode="External"/><Relationship Id="rId2" Type="http://schemas.openxmlformats.org/officeDocument/2006/relationships/hyperlink" Target="https://doi.org/10.55729/2000-9666.1053" TargetMode="External"/><Relationship Id="rId1" Type="http://schemas.openxmlformats.org/officeDocument/2006/relationships/slideLayout" Target="../slideLayouts/slideLayout2.xml"/><Relationship Id="rId6" Type="http://schemas.openxmlformats.org/officeDocument/2006/relationships/hyperlink" Target="https://doi.org/10.1080/10826084.2024.2422949" TargetMode="External"/><Relationship Id="rId11" Type="http://schemas.openxmlformats.org/officeDocument/2006/relationships/hyperlink" Target="https://www.mypas.co.uk/mypas-vaping-resource-for-young-people/" TargetMode="External"/><Relationship Id="rId5" Type="http://schemas.openxmlformats.org/officeDocument/2006/relationships/hyperlink" Target="https://doi.org/10.1016/j.ypmed.2016.12.034" TargetMode="External"/><Relationship Id="rId10" Type="http://schemas.openxmlformats.org/officeDocument/2006/relationships/hyperlink" Target="https://doi.org/10.1016/j.gpeds.2024.100190" TargetMode="External"/><Relationship Id="rId4" Type="http://schemas.openxmlformats.org/officeDocument/2006/relationships/hyperlink" Target="https://doi.org/10.1016/j.addbeh.2020.106720" TargetMode="External"/><Relationship Id="rId9" Type="http://schemas.openxmlformats.org/officeDocument/2006/relationships/hyperlink" Target="https://www.medicalnewstoday.com/articles/320733"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2256972" y="1368471"/>
            <a:ext cx="8563428" cy="1045780"/>
          </a:xfrm>
        </p:spPr>
        <p:txBody>
          <a:bodyPr>
            <a:noAutofit/>
          </a:bodyPr>
          <a:lstStyle/>
          <a:p>
            <a:pPr algn="ctr"/>
            <a:br>
              <a:rPr lang="en-GB" sz="2000" b="1" dirty="0">
                <a:solidFill>
                  <a:srgbClr val="000000"/>
                </a:solidFill>
                <a:latin typeface="Arial" panose="020B0604020202020204" pitchFamily="34" charset="0"/>
                <a:ea typeface="+mj-lt"/>
                <a:cs typeface="Arial" panose="020B0604020202020204" pitchFamily="34" charset="0"/>
              </a:rPr>
            </a:br>
            <a:endParaRPr lang="en-US" sz="20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278056" y="3983390"/>
            <a:ext cx="4022544" cy="2044431"/>
          </a:xfrm>
          <a:ln w="28575">
            <a:solidFill>
              <a:schemeClr val="tx1"/>
            </a:solidFill>
          </a:ln>
        </p:spPr>
        <p:txBody>
          <a:bodyPr vert="horz" lIns="91440" tIns="45720" rIns="91440" bIns="45720" rtlCol="0" anchor="t">
            <a:noAutofit/>
          </a:bodyPr>
          <a:lstStyle/>
          <a:p>
            <a:pPr algn="ctr"/>
            <a:endParaRPr lang="en-GB" sz="1400" dirty="0">
              <a:latin typeface="Arial" panose="020B0604020202020204" pitchFamily="34" charset="0"/>
              <a:cs typeface="Arial" panose="020B0604020202020204" pitchFamily="34" charset="0"/>
            </a:endParaRPr>
          </a:p>
          <a:p>
            <a:pPr algn="ctr"/>
            <a:r>
              <a:rPr lang="en-GB" sz="1400" b="1" dirty="0">
                <a:latin typeface="Arial" panose="020B0604020202020204" pitchFamily="34" charset="0"/>
                <a:cs typeface="Arial" panose="020B0604020202020204" pitchFamily="34" charset="0"/>
              </a:rPr>
              <a:t>Student Name: </a:t>
            </a:r>
            <a:r>
              <a:rPr lang="en-GB" sz="1400" dirty="0">
                <a:latin typeface="Arial" panose="020B0604020202020204" pitchFamily="34" charset="0"/>
                <a:cs typeface="Arial" panose="020B0604020202020204" pitchFamily="34" charset="0"/>
              </a:rPr>
              <a:t>Nazreen Akhtar</a:t>
            </a:r>
          </a:p>
          <a:p>
            <a:pPr algn="ctr"/>
            <a:r>
              <a:rPr lang="en-GB" sz="1400" b="1" dirty="0">
                <a:latin typeface="Arial" panose="020B0604020202020204" pitchFamily="34" charset="0"/>
                <a:cs typeface="Arial" panose="020B0604020202020204" pitchFamily="34" charset="0"/>
              </a:rPr>
              <a:t>Student Email ID: </a:t>
            </a:r>
            <a:r>
              <a:rPr lang="en-GB" sz="1400" dirty="0">
                <a:latin typeface="Arial" panose="020B0604020202020204" pitchFamily="34" charset="0"/>
                <a:cs typeface="Arial" panose="020B0604020202020204" pitchFamily="34" charset="0"/>
              </a:rPr>
              <a:t>2128933</a:t>
            </a:r>
          </a:p>
          <a:p>
            <a:pPr algn="ctr"/>
            <a:r>
              <a:rPr lang="en-GB" sz="1400" b="1" dirty="0">
                <a:latin typeface="Arial" panose="020B0604020202020204" pitchFamily="34" charset="0"/>
                <a:cs typeface="Arial" panose="020B0604020202020204" pitchFamily="34" charset="0"/>
              </a:rPr>
              <a:t>Lectures Name: Dr Zeno Leung</a:t>
            </a:r>
          </a:p>
          <a:p>
            <a:pPr algn="ctr"/>
            <a:r>
              <a:rPr lang="en-GB" sz="1400" b="1" dirty="0">
                <a:latin typeface="Arial" panose="020B0604020202020204" pitchFamily="34" charset="0"/>
                <a:cs typeface="Arial" panose="020B0604020202020204" pitchFamily="34" charset="0"/>
              </a:rPr>
              <a:t>Module Name: Practice-Based Research (LCHS7008)</a:t>
            </a:r>
          </a:p>
        </p:txBody>
      </p:sp>
      <p:pic>
        <p:nvPicPr>
          <p:cNvPr id="1026" name="Picture 2" descr="The impacts of anti-vaping programs are disappearing in West Virginia, the  'teen vaping capital' | Here &amp; Now">
            <a:extLst>
              <a:ext uri="{FF2B5EF4-FFF2-40B4-BE49-F238E27FC236}">
                <a16:creationId xmlns:a16="http://schemas.microsoft.com/office/drawing/2014/main" id="{5607B13B-96B5-3049-9761-9535B08955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2445" y="1087299"/>
            <a:ext cx="4835732" cy="3911421"/>
          </a:xfrm>
          <a:prstGeom prst="rect">
            <a:avLst/>
          </a:prstGeom>
          <a:noFill/>
          <a:ln w="38100">
            <a:solidFill>
              <a:schemeClr val="tx1">
                <a:lumMod val="95000"/>
              </a:schemeClr>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D0115E8-DF04-5EFD-40D3-4B31921B0E8F}"/>
              </a:ext>
            </a:extLst>
          </p:cNvPr>
          <p:cNvSpPr txBox="1"/>
          <p:nvPr/>
        </p:nvSpPr>
        <p:spPr>
          <a:xfrm>
            <a:off x="9670136" y="5349600"/>
            <a:ext cx="1638041" cy="279857"/>
          </a:xfrm>
          <a:prstGeom prst="rect">
            <a:avLst/>
          </a:prstGeom>
          <a:noFill/>
          <a:ln>
            <a:solidFill>
              <a:schemeClr val="tx1"/>
            </a:solidFill>
          </a:ln>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(Getty Images, 2025)</a:t>
            </a:r>
          </a:p>
        </p:txBody>
      </p:sp>
      <p:sp>
        <p:nvSpPr>
          <p:cNvPr id="5" name="TextBox 4">
            <a:extLst>
              <a:ext uri="{FF2B5EF4-FFF2-40B4-BE49-F238E27FC236}">
                <a16:creationId xmlns:a16="http://schemas.microsoft.com/office/drawing/2014/main" id="{BACA5018-B0BA-7795-1CA4-7AE15E28EB0C}"/>
              </a:ext>
            </a:extLst>
          </p:cNvPr>
          <p:cNvSpPr txBox="1"/>
          <p:nvPr/>
        </p:nvSpPr>
        <p:spPr>
          <a:xfrm>
            <a:off x="1011197" y="2970156"/>
            <a:ext cx="4829253" cy="1200329"/>
          </a:xfrm>
          <a:prstGeom prst="rect">
            <a:avLst/>
          </a:prstGeom>
          <a:noFill/>
        </p:spPr>
        <p:txBody>
          <a:bodyPr wrap="square">
            <a:spAutoFit/>
          </a:bodyPr>
          <a:lstStyle/>
          <a:p>
            <a:pPr algn="ctr"/>
            <a:r>
              <a:rPr lang="en-GB" sz="1800" b="1" dirty="0">
                <a:latin typeface="Arial" panose="020B0604020202020204" pitchFamily="34" charset="0"/>
                <a:cs typeface="Arial" panose="020B0604020202020204" pitchFamily="34" charset="0"/>
              </a:rPr>
              <a:t>Practice-Based Research (LCHS7008)</a:t>
            </a:r>
          </a:p>
          <a:p>
            <a:pPr algn="ctr"/>
            <a:r>
              <a:rPr lang="en-GB" b="1" dirty="0">
                <a:latin typeface="Arial" panose="020B0604020202020204" pitchFamily="34" charset="0"/>
                <a:cs typeface="Arial" panose="020B0604020202020204" pitchFamily="34" charset="0"/>
              </a:rPr>
              <a:t>Assignment Component 1 – Presentation</a:t>
            </a:r>
          </a:p>
          <a:p>
            <a:r>
              <a:rPr lang="en-GB" dirty="0"/>
              <a:t> </a:t>
            </a:r>
          </a:p>
          <a:p>
            <a:endParaRPr lang="en-GB" dirty="0"/>
          </a:p>
        </p:txBody>
      </p:sp>
      <p:sp>
        <p:nvSpPr>
          <p:cNvPr id="4" name="TextBox 3">
            <a:extLst>
              <a:ext uri="{FF2B5EF4-FFF2-40B4-BE49-F238E27FC236}">
                <a16:creationId xmlns:a16="http://schemas.microsoft.com/office/drawing/2014/main" id="{5D826ECB-723D-3375-D1DD-0BD3A34112A5}"/>
              </a:ext>
            </a:extLst>
          </p:cNvPr>
          <p:cNvSpPr txBox="1"/>
          <p:nvPr/>
        </p:nvSpPr>
        <p:spPr>
          <a:xfrm>
            <a:off x="611443" y="1117856"/>
            <a:ext cx="5628762" cy="1569660"/>
          </a:xfrm>
          <a:prstGeom prst="rect">
            <a:avLst/>
          </a:prstGeom>
          <a:noFill/>
        </p:spPr>
        <p:txBody>
          <a:bodyPr wrap="square" rtlCol="0">
            <a:spAutoFit/>
          </a:bodyPr>
          <a:lstStyle/>
          <a:p>
            <a:pPr algn="ctr"/>
            <a:r>
              <a:rPr lang="en-US" sz="2400" b="1" u="sng" dirty="0">
                <a:latin typeface="Arial" panose="020B0604020202020204" pitchFamily="34" charset="0"/>
                <a:cs typeface="Arial" panose="020B0604020202020204" pitchFamily="34" charset="0"/>
              </a:rPr>
              <a:t>Stress A Major Vaping Contributor Among Young Adults In UK: Examining Mental And Physical Health Consequences”</a:t>
            </a:r>
            <a:endParaRPr lang="en-GB" sz="2400" u="sng"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F95448D-707E-5207-FB92-A70D4A7B202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EDA532E-553C-BA53-C19B-CEA47ADA9721}"/>
              </a:ext>
            </a:extLst>
          </p:cNvPr>
          <p:cNvSpPr txBox="1"/>
          <p:nvPr/>
        </p:nvSpPr>
        <p:spPr>
          <a:xfrm>
            <a:off x="1399369" y="752848"/>
            <a:ext cx="1978898" cy="584775"/>
          </a:xfrm>
          <a:prstGeom prst="rect">
            <a:avLst/>
          </a:prstGeom>
          <a:noFill/>
        </p:spPr>
        <p:txBody>
          <a:bodyPr wrap="square" rtlCol="0">
            <a:spAutoFit/>
          </a:bodyPr>
          <a:lstStyle/>
          <a:p>
            <a:r>
              <a:rPr lang="en-GB" sz="3200" b="1" u="sng" dirty="0">
                <a:latin typeface="Arial" panose="020B0604020202020204" pitchFamily="34" charset="0"/>
                <a:cs typeface="Arial" panose="020B0604020202020204" pitchFamily="34" charset="0"/>
              </a:rPr>
              <a:t>Contents</a:t>
            </a:r>
            <a:endParaRPr lang="en-GB" sz="2400" u="sng" dirty="0"/>
          </a:p>
        </p:txBody>
      </p:sp>
      <p:sp>
        <p:nvSpPr>
          <p:cNvPr id="9" name="Content Placeholder 2">
            <a:extLst>
              <a:ext uri="{FF2B5EF4-FFF2-40B4-BE49-F238E27FC236}">
                <a16:creationId xmlns:a16="http://schemas.microsoft.com/office/drawing/2014/main" id="{63EA1B68-062E-1501-823F-C676E7F17401}"/>
              </a:ext>
            </a:extLst>
          </p:cNvPr>
          <p:cNvSpPr txBox="1">
            <a:spLocks/>
          </p:cNvSpPr>
          <p:nvPr/>
        </p:nvSpPr>
        <p:spPr>
          <a:xfrm>
            <a:off x="1227181" y="1461426"/>
            <a:ext cx="3153826" cy="4351338"/>
          </a:xfrm>
          <a:prstGeom prst="roundRect">
            <a:avLst/>
          </a:prstGeom>
        </p:spPr>
        <p:txBody>
          <a:bodyPr vert="horz" lIns="91440" tIns="45720" rIns="91440" bIns="45720" rtlCol="0" anchor="b">
            <a:normAutofit/>
          </a:bodyPr>
          <a:lstStyle>
            <a:lvl1pPr marL="0" indent="0" algn="r" defTabSz="914400" rtl="0" eaLnBrk="1" latinLnBrk="0" hangingPunct="1">
              <a:lnSpc>
                <a:spcPct val="90000"/>
              </a:lnSpc>
              <a:spcBef>
                <a:spcPts val="1000"/>
              </a:spcBef>
              <a:buFont typeface="Arial" panose="020B0604020202020204" pitchFamily="34" charset="0"/>
              <a:buNone/>
              <a:defRPr sz="3200" b="0" kern="120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buFont typeface="Wingdings"/>
              <a:buChar char="Ø"/>
            </a:pPr>
            <a:r>
              <a:rPr lang="en-GB" sz="1900" dirty="0">
                <a:solidFill>
                  <a:schemeClr val="tx1"/>
                </a:solidFill>
                <a:latin typeface="Arial" panose="020B0604020202020204" pitchFamily="34" charset="0"/>
                <a:cs typeface="Arial" panose="020B0604020202020204" pitchFamily="34" charset="0"/>
              </a:rPr>
              <a:t>Introduction</a:t>
            </a:r>
          </a:p>
          <a:p>
            <a:pPr algn="l">
              <a:buFont typeface="Wingdings"/>
              <a:buChar char="Ø"/>
            </a:pPr>
            <a:r>
              <a:rPr lang="en-GB" sz="1900" dirty="0">
                <a:solidFill>
                  <a:schemeClr val="tx1"/>
                </a:solidFill>
                <a:latin typeface="Arial" panose="020B0604020202020204" pitchFamily="34" charset="0"/>
                <a:cs typeface="Arial" panose="020B0604020202020204" pitchFamily="34" charset="0"/>
              </a:rPr>
              <a:t>Background</a:t>
            </a:r>
          </a:p>
          <a:p>
            <a:pPr algn="l">
              <a:buFont typeface="Wingdings"/>
              <a:buChar char="Ø"/>
            </a:pPr>
            <a:r>
              <a:rPr lang="en-GB" sz="1900" dirty="0">
                <a:solidFill>
                  <a:schemeClr val="tx1"/>
                </a:solidFill>
                <a:latin typeface="Arial" panose="020B0604020202020204" pitchFamily="34" charset="0"/>
                <a:cs typeface="Arial" panose="020B0604020202020204" pitchFamily="34" charset="0"/>
              </a:rPr>
              <a:t>Prevalence</a:t>
            </a:r>
          </a:p>
          <a:p>
            <a:pPr algn="l">
              <a:buFont typeface="Wingdings"/>
              <a:buChar char="Ø"/>
            </a:pPr>
            <a:r>
              <a:rPr lang="en-GB" sz="1900" dirty="0">
                <a:solidFill>
                  <a:schemeClr val="tx1"/>
                </a:solidFill>
                <a:latin typeface="Arial" panose="020B0604020202020204" pitchFamily="34" charset="0"/>
                <a:cs typeface="Arial" panose="020B0604020202020204" pitchFamily="34" charset="0"/>
              </a:rPr>
              <a:t>Literature Review</a:t>
            </a:r>
          </a:p>
          <a:p>
            <a:pPr algn="l">
              <a:buFont typeface="Wingdings"/>
              <a:buChar char="Ø"/>
            </a:pPr>
            <a:r>
              <a:rPr lang="en-GB" sz="1900" dirty="0">
                <a:solidFill>
                  <a:schemeClr val="tx1"/>
                </a:solidFill>
                <a:latin typeface="Arial" panose="020B0604020202020204" pitchFamily="34" charset="0"/>
                <a:cs typeface="Arial" panose="020B0604020202020204" pitchFamily="34" charset="0"/>
              </a:rPr>
              <a:t>Rationale</a:t>
            </a:r>
          </a:p>
          <a:p>
            <a:pPr algn="l">
              <a:buFont typeface="Wingdings"/>
              <a:buChar char="Ø"/>
            </a:pPr>
            <a:r>
              <a:rPr lang="en-GB" sz="1900" dirty="0">
                <a:solidFill>
                  <a:schemeClr val="tx1"/>
                </a:solidFill>
                <a:latin typeface="Arial" panose="020B0604020202020204" pitchFamily="34" charset="0"/>
                <a:cs typeface="Arial" panose="020B0604020202020204" pitchFamily="34" charset="0"/>
              </a:rPr>
              <a:t>Research Question &amp; Aims</a:t>
            </a:r>
          </a:p>
          <a:p>
            <a:pPr algn="l">
              <a:buFont typeface="Wingdings"/>
              <a:buChar char="Ø"/>
            </a:pPr>
            <a:r>
              <a:rPr lang="en-GB" sz="1900" dirty="0">
                <a:solidFill>
                  <a:schemeClr val="tx1"/>
                </a:solidFill>
                <a:latin typeface="Arial" panose="020B0604020202020204" pitchFamily="34" charset="0"/>
                <a:cs typeface="Arial" panose="020B0604020202020204" pitchFamily="34" charset="0"/>
              </a:rPr>
              <a:t>Methodology and Ethical Consideration</a:t>
            </a:r>
          </a:p>
          <a:p>
            <a:pPr algn="l">
              <a:buFont typeface="Wingdings"/>
              <a:buChar char="Ø"/>
            </a:pPr>
            <a:r>
              <a:rPr lang="en-GB" sz="1900" dirty="0">
                <a:solidFill>
                  <a:schemeClr val="tx1"/>
                </a:solidFill>
                <a:latin typeface="Arial" panose="020B0604020202020204" pitchFamily="34" charset="0"/>
                <a:cs typeface="Arial" panose="020B0604020202020204" pitchFamily="34" charset="0"/>
              </a:rPr>
              <a:t>Research Impact</a:t>
            </a:r>
          </a:p>
          <a:p>
            <a:pPr algn="l">
              <a:buFont typeface="Wingdings"/>
              <a:buChar char="Ø"/>
            </a:pPr>
            <a:r>
              <a:rPr lang="en-GB" sz="1900" dirty="0">
                <a:solidFill>
                  <a:schemeClr val="tx1"/>
                </a:solidFill>
                <a:latin typeface="Arial" panose="020B0604020202020204" pitchFamily="34" charset="0"/>
                <a:cs typeface="Arial" panose="020B0604020202020204" pitchFamily="34" charset="0"/>
              </a:rPr>
              <a:t>References</a:t>
            </a:r>
          </a:p>
        </p:txBody>
      </p:sp>
      <p:pic>
        <p:nvPicPr>
          <p:cNvPr id="12" name="Picture 11" descr="The Perils of Vaping Among Students in Schools">
            <a:extLst>
              <a:ext uri="{FF2B5EF4-FFF2-40B4-BE49-F238E27FC236}">
                <a16:creationId xmlns:a16="http://schemas.microsoft.com/office/drawing/2014/main" id="{E988DB6E-C283-A749-46D1-6F29815CCF1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07960" y="1653586"/>
            <a:ext cx="5456153" cy="3641982"/>
          </a:xfrm>
          <a:prstGeom prst="rect">
            <a:avLst/>
          </a:prstGeom>
          <a:solidFill>
            <a:srgbClr val="FFFFFF">
              <a:shade val="85000"/>
            </a:srgbClr>
          </a:solidFill>
          <a:ln w="190500" cap="rnd">
            <a:solidFill>
              <a:srgbClr val="00B0F0"/>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3" name="TextBox 12">
            <a:extLst>
              <a:ext uri="{FF2B5EF4-FFF2-40B4-BE49-F238E27FC236}">
                <a16:creationId xmlns:a16="http://schemas.microsoft.com/office/drawing/2014/main" id="{39F30FDC-DB26-CE4C-6D06-D0DBD1E36238}"/>
              </a:ext>
            </a:extLst>
          </p:cNvPr>
          <p:cNvSpPr txBox="1"/>
          <p:nvPr/>
        </p:nvSpPr>
        <p:spPr>
          <a:xfrm>
            <a:off x="9536560" y="5720016"/>
            <a:ext cx="1232409" cy="276999"/>
          </a:xfrm>
          <a:prstGeom prst="rect">
            <a:avLst/>
          </a:prstGeom>
          <a:noFill/>
          <a:ln>
            <a:solidFill>
              <a:schemeClr val="tx1"/>
            </a:solidFill>
          </a:ln>
        </p:spPr>
        <p:txBody>
          <a:bodyPr wrap="square">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(Sharon, 2022)</a:t>
            </a:r>
          </a:p>
        </p:txBody>
      </p:sp>
      <p:sp>
        <p:nvSpPr>
          <p:cNvPr id="14" name="TextBox 13">
            <a:extLst>
              <a:ext uri="{FF2B5EF4-FFF2-40B4-BE49-F238E27FC236}">
                <a16:creationId xmlns:a16="http://schemas.microsoft.com/office/drawing/2014/main" id="{8611433D-992E-779A-865E-15B3BF2158D4}"/>
              </a:ext>
            </a:extLst>
          </p:cNvPr>
          <p:cNvSpPr txBox="1"/>
          <p:nvPr/>
        </p:nvSpPr>
        <p:spPr>
          <a:xfrm>
            <a:off x="10381453" y="388081"/>
            <a:ext cx="1492646" cy="538609"/>
          </a:xfrm>
          <a:prstGeom prst="rect">
            <a:avLst/>
          </a:prstGeom>
          <a:noFill/>
          <a:ln w="38100">
            <a:solidFill>
              <a:schemeClr val="tx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0925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BBDBC-2874-AA3A-4A33-BAED60A2B749}"/>
              </a:ext>
            </a:extLst>
          </p:cNvPr>
          <p:cNvSpPr txBox="1">
            <a:spLocks/>
          </p:cNvSpPr>
          <p:nvPr/>
        </p:nvSpPr>
        <p:spPr>
          <a:xfrm>
            <a:off x="728769" y="838190"/>
            <a:ext cx="4943698" cy="569873"/>
          </a:xfrm>
          <a:prstGeom prst="rect">
            <a:avLst/>
          </a:prstGeom>
          <a:ln>
            <a:noFill/>
          </a:ln>
        </p:spPr>
        <p:txBody>
          <a:bodyPr>
            <a:normAutofit fontScale="92500"/>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r>
              <a:rPr lang="en-US" sz="2800" b="1" u="sng" dirty="0">
                <a:latin typeface="Arial" panose="020B0604020202020204" pitchFamily="34" charset="0"/>
                <a:cs typeface="Arial" panose="020B0604020202020204" pitchFamily="34" charset="0"/>
              </a:rPr>
              <a:t>Introduction And Background</a:t>
            </a:r>
            <a:endParaRPr lang="en-GB" sz="2800" b="1" u="sng"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2C899EC-B7A4-3EF8-1572-412AA4623421}"/>
              </a:ext>
            </a:extLst>
          </p:cNvPr>
          <p:cNvSpPr txBox="1"/>
          <p:nvPr/>
        </p:nvSpPr>
        <p:spPr>
          <a:xfrm>
            <a:off x="377202" y="1705322"/>
            <a:ext cx="6686321" cy="3744615"/>
          </a:xfrm>
          <a:prstGeom prst="rect">
            <a:avLst/>
          </a:prstGeom>
          <a:noFill/>
        </p:spPr>
        <p:txBody>
          <a:bodyPr wrap="square">
            <a:spAutoFit/>
          </a:bodyPr>
          <a:lstStyle/>
          <a:p>
            <a:pPr marL="285750" marR="0" indent="-285750">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Vapes, commonly known as  electronic cigarettes(e-cigarettes), are used to </a:t>
            </a:r>
            <a:r>
              <a:rPr lang="en-GB" sz="1200" dirty="0">
                <a:latin typeface="Arial" panose="020B0604020202020204" pitchFamily="34" charset="0"/>
                <a:ea typeface="Calibri" panose="020F0502020204030204" pitchFamily="34" charset="0"/>
                <a:cs typeface="Arial" panose="020B0604020202020204" pitchFamily="34" charset="0"/>
              </a:rPr>
              <a:t>i</a:t>
            </a:r>
            <a:r>
              <a:rPr lang="en-GB" sz="1200" dirty="0">
                <a:effectLst/>
                <a:latin typeface="Arial" panose="020B0604020202020204" pitchFamily="34" charset="0"/>
                <a:ea typeface="Calibri" panose="020F0502020204030204" pitchFamily="34" charset="0"/>
                <a:cs typeface="Arial" panose="020B0604020202020204" pitchFamily="34" charset="0"/>
              </a:rPr>
              <a:t>nhale heated aerosol that typically contains flavours, nicotine, and other chemicals (</a:t>
            </a:r>
            <a:r>
              <a:rPr lang="en-GB" sz="1200" dirty="0" err="1">
                <a:effectLst/>
                <a:latin typeface="Arial" panose="020B0604020202020204" pitchFamily="34" charset="0"/>
                <a:ea typeface="Calibri" panose="020F0502020204030204" pitchFamily="34" charset="0"/>
                <a:cs typeface="Arial" panose="020B0604020202020204" pitchFamily="34" charset="0"/>
              </a:rPr>
              <a:t>Goniewicz</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et al.</a:t>
            </a:r>
            <a:r>
              <a:rPr lang="en-GB" sz="1200" dirty="0">
                <a:effectLst/>
                <a:latin typeface="Arial" panose="020B0604020202020204" pitchFamily="34" charset="0"/>
                <a:ea typeface="Calibri" panose="020F0502020204030204" pitchFamily="34" charset="0"/>
                <a:cs typeface="Arial" panose="020B0604020202020204" pitchFamily="34" charset="0"/>
              </a:rPr>
              <a:t>, 2013). </a:t>
            </a:r>
          </a:p>
          <a:p>
            <a:pPr marL="285750" indent="-285750">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Vapes have emerged as the most widely used product among young people in recent years</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a:effectLst/>
                <a:latin typeface="Arial" panose="020B0604020202020204" pitchFamily="34" charset="0"/>
                <a:ea typeface="Calibri" panose="020F0502020204030204" pitchFamily="34" charset="0"/>
                <a:cs typeface="Arial" panose="020B0604020202020204" pitchFamily="34" charset="0"/>
              </a:rPr>
              <a:t>(</a:t>
            </a:r>
            <a:r>
              <a:rPr lang="en-GB" sz="1200" dirty="0" err="1">
                <a:effectLst/>
                <a:latin typeface="Arial" panose="020B0604020202020204" pitchFamily="34" charset="0"/>
                <a:ea typeface="Calibri" panose="020F0502020204030204" pitchFamily="34" charset="0"/>
                <a:cs typeface="Arial" panose="020B0604020202020204" pitchFamily="34" charset="0"/>
              </a:rPr>
              <a:t>Gentzke</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et al.</a:t>
            </a:r>
            <a:r>
              <a:rPr lang="en-GB" sz="1200" dirty="0">
                <a:effectLst/>
                <a:latin typeface="Arial" panose="020B0604020202020204" pitchFamily="34" charset="0"/>
                <a:ea typeface="Calibri" panose="020F0502020204030204" pitchFamily="34" charset="0"/>
                <a:cs typeface="Arial" panose="020B0604020202020204" pitchFamily="34" charset="0"/>
              </a:rPr>
              <a:t>, 2019), </a:t>
            </a:r>
            <a:r>
              <a:rPr lang="en-US" altLang="en-US" sz="1200" dirty="0">
                <a:latin typeface="Arial" panose="020B0604020202020204" pitchFamily="34" charset="0"/>
              </a:rPr>
              <a:t>and are becoming more and more popular, </a:t>
            </a:r>
            <a:r>
              <a:rPr lang="en-GB" sz="1200" dirty="0">
                <a:latin typeface="Arial" panose="020B0604020202020204" pitchFamily="34" charset="0"/>
                <a:ea typeface="Calibri" panose="020F0502020204030204" pitchFamily="34" charset="0"/>
                <a:cs typeface="Arial" panose="020B0604020202020204" pitchFamily="34" charset="0"/>
              </a:rPr>
              <a:t>raising serious concerns about public health</a:t>
            </a:r>
            <a:r>
              <a:rPr lang="en-US" altLang="en-US" sz="1200" dirty="0">
                <a:latin typeface="Arial" panose="020B0604020202020204" pitchFamily="34" charset="0"/>
              </a:rPr>
              <a:t> </a:t>
            </a:r>
            <a:r>
              <a:rPr lang="en-US" altLang="en-US" sz="1200" dirty="0">
                <a:latin typeface="Arial" panose="020B0604020202020204" pitchFamily="34" charset="0"/>
                <a:cs typeface="Arial" panose="020B0604020202020204" pitchFamily="34" charset="0"/>
              </a:rPr>
              <a:t>(Meehan </a:t>
            </a:r>
            <a:r>
              <a:rPr lang="en-US" altLang="en-US" sz="1200" i="1" dirty="0">
                <a:latin typeface="Arial" panose="020B0604020202020204" pitchFamily="34" charset="0"/>
                <a:cs typeface="Arial" panose="020B0604020202020204" pitchFamily="34" charset="0"/>
              </a:rPr>
              <a:t>et al.</a:t>
            </a:r>
            <a:r>
              <a:rPr lang="en-US" altLang="en-US" sz="1200" dirty="0">
                <a:latin typeface="Arial" panose="020B0604020202020204" pitchFamily="34" charset="0"/>
                <a:cs typeface="Arial" panose="020B0604020202020204" pitchFamily="34" charset="0"/>
              </a:rPr>
              <a:t>, 2024).</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There is a lot of interest in figuring out why young people use nicotine products due to the possible health risks associated with vaping. </a:t>
            </a:r>
          </a:p>
          <a:p>
            <a:pPr marL="285750" indent="-285750">
              <a:spcAft>
                <a:spcPts val="800"/>
              </a:spcAft>
              <a:buFont typeface="Arial" panose="020B0604020202020204" pitchFamily="34" charset="0"/>
              <a:buChar char="•"/>
            </a:pPr>
            <a:r>
              <a:rPr lang="en-US" altLang="en-US" sz="1200" dirty="0">
                <a:latin typeface="Arial" panose="020B0604020202020204" pitchFamily="34" charset="0"/>
              </a:rPr>
              <a:t>Numerous research have documented the negative consequences of vaping. Nicotine, can cause addiction in youth and long-term harm to brain development </a:t>
            </a:r>
            <a:r>
              <a:rPr lang="en-US" altLang="en-US" sz="1200" dirty="0">
                <a:latin typeface="Arial" panose="020B0604020202020204" pitchFamily="34" charset="0"/>
                <a:cs typeface="Arial" panose="020B0604020202020204" pitchFamily="34" charset="0"/>
              </a:rPr>
              <a:t>(McGrath-Morrow </a:t>
            </a:r>
            <a:r>
              <a:rPr lang="en-US" altLang="en-US" sz="1200" i="1" dirty="0">
                <a:latin typeface="Arial" panose="020B0604020202020204" pitchFamily="34" charset="0"/>
                <a:cs typeface="Arial" panose="020B0604020202020204" pitchFamily="34" charset="0"/>
              </a:rPr>
              <a:t>et al.</a:t>
            </a:r>
            <a:r>
              <a:rPr lang="en-US" altLang="en-US" sz="1200" dirty="0">
                <a:latin typeface="Arial" panose="020B0604020202020204" pitchFamily="34" charset="0"/>
                <a:cs typeface="Arial" panose="020B0604020202020204" pitchFamily="34" charset="0"/>
              </a:rPr>
              <a:t>, 2020)</a:t>
            </a:r>
            <a:r>
              <a:rPr lang="en-US" altLang="en-US" sz="1200" dirty="0">
                <a:latin typeface="Arial" panose="020B0604020202020204" pitchFamily="34" charset="0"/>
              </a:rPr>
              <a:t>.</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Evidence, in particular, points to stress alleviation and relaxation as a major driving force behind vaping (Donaldson </a:t>
            </a:r>
            <a:r>
              <a:rPr lang="en-GB" sz="1200" i="1" dirty="0">
                <a:effectLst/>
                <a:latin typeface="Arial" panose="020B0604020202020204" pitchFamily="34" charset="0"/>
                <a:ea typeface="Calibri" panose="020F0502020204030204" pitchFamily="34" charset="0"/>
                <a:cs typeface="Arial" panose="020B0604020202020204" pitchFamily="34" charset="0"/>
              </a:rPr>
              <a:t>et al.</a:t>
            </a:r>
            <a:r>
              <a:rPr lang="en-GB" sz="1200" dirty="0">
                <a:effectLst/>
                <a:latin typeface="Arial" panose="020B0604020202020204" pitchFamily="34" charset="0"/>
                <a:ea typeface="Calibri" panose="020F0502020204030204" pitchFamily="34" charset="0"/>
                <a:cs typeface="Arial" panose="020B0604020202020204" pitchFamily="34" charset="0"/>
              </a:rPr>
              <a:t>, 2022). According to Kong </a:t>
            </a:r>
            <a:r>
              <a:rPr lang="en-GB" sz="1200" i="1" dirty="0">
                <a:effectLst/>
                <a:latin typeface="Arial" panose="020B0604020202020204" pitchFamily="34" charset="0"/>
                <a:ea typeface="Calibri" panose="020F0502020204030204" pitchFamily="34" charset="0"/>
                <a:cs typeface="Arial" panose="020B0604020202020204" pitchFamily="34" charset="0"/>
              </a:rPr>
              <a:t>et al.</a:t>
            </a:r>
            <a:r>
              <a:rPr lang="en-GB" sz="1200" dirty="0">
                <a:effectLst/>
                <a:latin typeface="Arial" panose="020B0604020202020204" pitchFamily="34" charset="0"/>
                <a:ea typeface="Calibri" panose="020F0502020204030204" pitchFamily="34" charset="0"/>
                <a:cs typeface="Arial" panose="020B0604020202020204" pitchFamily="34" charset="0"/>
              </a:rPr>
              <a:t> (2021), teenagers most frequently used vapes to relieve stress.</a:t>
            </a:r>
          </a:p>
          <a:p>
            <a:pPr marL="285750" indent="-285750">
              <a:spcAft>
                <a:spcPts val="800"/>
              </a:spcAft>
              <a:buFont typeface="Arial" panose="020B0604020202020204" pitchFamily="34" charset="0"/>
              <a:buChar char="•"/>
            </a:pPr>
            <a:r>
              <a:rPr lang="en-GB" sz="1200" dirty="0">
                <a:latin typeface="Arial" panose="020B0604020202020204" pitchFamily="34" charset="0"/>
                <a:ea typeface="+mn-lt"/>
                <a:cs typeface="Arial" panose="020B0604020202020204" pitchFamily="34" charset="0"/>
              </a:rPr>
              <a:t>This presentation outlines a research study proposed to explore stress as one of the driving contributor of vaping among young adults in UK. It aims at recommending targeted interventions and policies to address the harmful effect of vaping among young people.</a:t>
            </a:r>
          </a:p>
        </p:txBody>
      </p:sp>
      <p:pic>
        <p:nvPicPr>
          <p:cNvPr id="6" name="Picture 5">
            <a:extLst>
              <a:ext uri="{FF2B5EF4-FFF2-40B4-BE49-F238E27FC236}">
                <a16:creationId xmlns:a16="http://schemas.microsoft.com/office/drawing/2014/main" id="{BD034DDA-2440-F917-AFE6-1005A1FD37E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79208" y="1086303"/>
            <a:ext cx="4084023" cy="405901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7" name="TextBox 6">
            <a:extLst>
              <a:ext uri="{FF2B5EF4-FFF2-40B4-BE49-F238E27FC236}">
                <a16:creationId xmlns:a16="http://schemas.microsoft.com/office/drawing/2014/main" id="{0B0BA4FD-F8AD-AFE2-920E-39ECFED38659}"/>
              </a:ext>
            </a:extLst>
          </p:cNvPr>
          <p:cNvSpPr txBox="1"/>
          <p:nvPr/>
        </p:nvSpPr>
        <p:spPr>
          <a:xfrm>
            <a:off x="7340575" y="5370689"/>
            <a:ext cx="4190721" cy="523220"/>
          </a:xfrm>
          <a:prstGeom prst="rect">
            <a:avLst/>
          </a:prstGeom>
          <a:noFill/>
          <a:ln>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hlinkClick r:id="rId3" tooltip="https://www.flickr.com/photos/ecigclick/47840324501/"/>
              </a:rPr>
              <a:t>This Photo</a:t>
            </a:r>
            <a:r>
              <a:rPr lang="en-GB" sz="1400" dirty="0">
                <a:latin typeface="Arial" panose="020B0604020202020204" pitchFamily="34" charset="0"/>
                <a:cs typeface="Arial" panose="020B0604020202020204" pitchFamily="34" charset="0"/>
              </a:rPr>
              <a:t> by Unknown Author is licensed under </a:t>
            </a:r>
            <a:r>
              <a:rPr lang="en-GB" sz="1400" dirty="0">
                <a:latin typeface="Arial" panose="020B0604020202020204" pitchFamily="34" charset="0"/>
                <a:cs typeface="Arial" panose="020B0604020202020204" pitchFamily="34" charset="0"/>
                <a:hlinkClick r:id="rId4" tooltip="https://creativecommons.org/licenses/by-sa/3.0/"/>
              </a:rPr>
              <a:t>CC BY-SA</a:t>
            </a:r>
            <a:endParaRPr lang="en-GB" sz="1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B9DF1C1-14E5-BA2C-6DC5-3E3F5192B453}"/>
              </a:ext>
            </a:extLst>
          </p:cNvPr>
          <p:cNvSpPr txBox="1"/>
          <p:nvPr/>
        </p:nvSpPr>
        <p:spPr>
          <a:xfrm>
            <a:off x="377202" y="6019810"/>
            <a:ext cx="1492646" cy="538609"/>
          </a:xfrm>
          <a:prstGeom prst="rect">
            <a:avLst/>
          </a:prstGeom>
          <a:noFill/>
          <a:ln w="38100">
            <a:solidFill>
              <a:schemeClr val="tx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8104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8CA78D-B04A-FB61-6357-B57C783E59E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6130003-5222-4875-8738-1217755C7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2"/>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947CF-7A87-F5A7-E1D5-66282BA879BE}"/>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nSpc>
                <a:spcPct val="90000"/>
              </a:lnSpc>
              <a:spcAft>
                <a:spcPts val="600"/>
              </a:spcAft>
            </a:pPr>
            <a:r>
              <a:rPr lang="en-GB" sz="3600" b="1" u="sng" dirty="0">
                <a:solidFill>
                  <a:schemeClr val="bg1"/>
                </a:solidFill>
                <a:latin typeface="Arial" panose="020B0604020202020204" pitchFamily="34" charset="0"/>
                <a:cs typeface="Arial" panose="020B0604020202020204" pitchFamily="34" charset="0"/>
              </a:rPr>
              <a:t>Prevalence</a:t>
            </a:r>
            <a:endParaRPr lang="en-US" sz="3600" b="1" u="sng" dirty="0">
              <a:solidFill>
                <a:schemeClr val="bg1"/>
              </a:solidFill>
              <a:latin typeface="Arial" panose="020B0604020202020204" pitchFamily="34" charset="0"/>
              <a:cs typeface="Arial" panose="020B0604020202020204" pitchFamily="34" charset="0"/>
            </a:endParaRPr>
          </a:p>
        </p:txBody>
      </p:sp>
      <p:sp>
        <p:nvSpPr>
          <p:cNvPr id="11" name="Rounded Rectangle 17">
            <a:extLst>
              <a:ext uri="{FF2B5EF4-FFF2-40B4-BE49-F238E27FC236}">
                <a16:creationId xmlns:a16="http://schemas.microsoft.com/office/drawing/2014/main" id="{3E388DCC-9257-412E-811D-30F74D4CB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4773166" cy="3896140"/>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BC43144-3A94-9DCC-8BAC-580046286A62}"/>
              </a:ext>
            </a:extLst>
          </p:cNvPr>
          <p:cNvPicPr>
            <a:picLocks noChangeAspect="1"/>
          </p:cNvPicPr>
          <p:nvPr/>
        </p:nvPicPr>
        <p:blipFill>
          <a:blip r:embed="rId3">
            <a:extLst>
              <a:ext uri="{28A0092B-C50C-407E-A947-70E740481C1C}">
                <a14:useLocalDpi xmlns:a14="http://schemas.microsoft.com/office/drawing/2010/main" val="0"/>
              </a:ext>
            </a:extLst>
          </a:blip>
          <a:srcRect l="40179" t="21088" r="21632" b="8979"/>
          <a:stretch>
            <a:fillRect/>
          </a:stretch>
        </p:blipFill>
        <p:spPr>
          <a:xfrm>
            <a:off x="1644277" y="2268111"/>
            <a:ext cx="3161011" cy="325605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9CE53E11-9AF2-D43D-051E-31052954F81B}"/>
              </a:ext>
            </a:extLst>
          </p:cNvPr>
          <p:cNvSpPr txBox="1"/>
          <p:nvPr/>
        </p:nvSpPr>
        <p:spPr>
          <a:xfrm>
            <a:off x="6096000" y="1948069"/>
            <a:ext cx="5257799" cy="4228893"/>
          </a:xfrm>
          <a:prstGeom prst="rect">
            <a:avLst/>
          </a:prstGeom>
        </p:spPr>
        <p:txBody>
          <a:bodyPr vert="horz" lIns="91440" tIns="45720" rIns="91440" bIns="45720" rtlCol="0">
            <a:normAutofit lnSpcReduction="10000"/>
          </a:bodyPr>
          <a:lstStyle/>
          <a:p>
            <a:pPr marL="57150" indent="-285750" defTabSz="914400">
              <a:lnSpc>
                <a:spcPct val="90000"/>
              </a:lnSpc>
              <a:spcAft>
                <a:spcPts val="600"/>
              </a:spcAft>
              <a:buFont typeface="Wingdings" panose="05000000000000000000" pitchFamily="2" charset="2"/>
              <a:buChar char="Ø"/>
            </a:pPr>
            <a:r>
              <a:rPr lang="en-US" altLang="en-US" sz="1700" dirty="0">
                <a:gradFill>
                  <a:gsLst>
                    <a:gs pos="34000">
                      <a:srgbClr val="EDEDED"/>
                    </a:gs>
                    <a:gs pos="0">
                      <a:srgbClr val="BFBFBF"/>
                    </a:gs>
                    <a:gs pos="100000">
                      <a:srgbClr val="FFFFFF"/>
                    </a:gs>
                  </a:gsLst>
                  <a:lin ang="4800000" scaled="0"/>
                </a:gradFill>
                <a:latin typeface="Arial" panose="020B0604020202020204" pitchFamily="34" charset="0"/>
                <a:cs typeface="Arial" panose="020B0604020202020204" pitchFamily="34" charset="0"/>
              </a:rPr>
              <a:t>In Great Britian, 5.6 million adults which makes 11% of population who are currently vaping. It is the highest percentage ever (ASH, 2024).</a:t>
            </a:r>
            <a:endParaRPr lang="en-US" sz="1700" dirty="0">
              <a:gradFill>
                <a:gsLst>
                  <a:gs pos="34000">
                    <a:srgbClr val="EDEDED"/>
                  </a:gs>
                  <a:gs pos="0">
                    <a:srgbClr val="BFBFBF"/>
                  </a:gs>
                  <a:gs pos="100000">
                    <a:srgbClr val="FFFFFF"/>
                  </a:gs>
                </a:gsLst>
                <a:lin ang="4800000" scaled="0"/>
              </a:gradFill>
              <a:latin typeface="Arial" panose="020B0604020202020204" pitchFamily="34" charset="0"/>
              <a:cs typeface="Arial" panose="020B0604020202020204" pitchFamily="34" charset="0"/>
            </a:endParaRPr>
          </a:p>
          <a:p>
            <a:pPr marL="57150" indent="-285750" defTabSz="914400">
              <a:lnSpc>
                <a:spcPct val="90000"/>
              </a:lnSpc>
              <a:spcAft>
                <a:spcPts val="600"/>
              </a:spcAft>
              <a:buFont typeface="Wingdings" panose="05000000000000000000" pitchFamily="2" charset="2"/>
              <a:buChar char="Ø"/>
            </a:pPr>
            <a:r>
              <a:rPr lang="en-US" sz="1700" dirty="0">
                <a:gradFill>
                  <a:gsLst>
                    <a:gs pos="34000">
                      <a:srgbClr val="EDEDED"/>
                    </a:gs>
                    <a:gs pos="0">
                      <a:srgbClr val="BFBFBF"/>
                    </a:gs>
                    <a:gs pos="100000">
                      <a:srgbClr val="FFFFFF"/>
                    </a:gs>
                  </a:gsLst>
                  <a:lin ang="4800000" scaled="0"/>
                </a:gradFill>
                <a:latin typeface="Arial" panose="020B0604020202020204" pitchFamily="34" charset="0"/>
                <a:cs typeface="Arial" panose="020B0604020202020204" pitchFamily="34" charset="0"/>
              </a:rPr>
              <a:t>According to the Office for National Statistics, data on e-cigarette use in the UK revealed that in 2022, youngsters between the age16 to 24 were more likely to report vaping daily or occasionally (Balogun, 2024). </a:t>
            </a:r>
          </a:p>
          <a:p>
            <a:pPr marL="57150" indent="-285750" defTabSz="914400">
              <a:lnSpc>
                <a:spcPct val="90000"/>
              </a:lnSpc>
              <a:spcAft>
                <a:spcPts val="600"/>
              </a:spcAft>
              <a:buFont typeface="Wingdings" panose="05000000000000000000" pitchFamily="2" charset="2"/>
              <a:buChar char="Ø"/>
            </a:pPr>
            <a:r>
              <a:rPr lang="en-US" sz="1700" dirty="0">
                <a:gradFill>
                  <a:gsLst>
                    <a:gs pos="34000">
                      <a:srgbClr val="EDEDED"/>
                    </a:gs>
                    <a:gs pos="0">
                      <a:srgbClr val="BFBFBF"/>
                    </a:gs>
                    <a:gs pos="100000">
                      <a:srgbClr val="FFFFFF"/>
                    </a:gs>
                  </a:gsLst>
                  <a:lin ang="4800000" scaled="0"/>
                </a:gradFill>
                <a:latin typeface="Arial" panose="020B0604020202020204" pitchFamily="34" charset="0"/>
                <a:cs typeface="Arial" panose="020B0604020202020204" pitchFamily="34" charset="0"/>
              </a:rPr>
              <a:t>The ITC study participants, who were between the ages of 16 and 19, gave fifteen reasons for vaping. To manage stress or anxiety was one of the most often cited reasons (39%) (Hammond </a:t>
            </a:r>
            <a:r>
              <a:rPr lang="en-US" sz="1700" i="1" dirty="0">
                <a:gradFill>
                  <a:gsLst>
                    <a:gs pos="34000">
                      <a:srgbClr val="EDEDED"/>
                    </a:gs>
                    <a:gs pos="0">
                      <a:srgbClr val="BFBFBF"/>
                    </a:gs>
                    <a:gs pos="100000">
                      <a:srgbClr val="FFFFFF"/>
                    </a:gs>
                  </a:gsLst>
                  <a:lin ang="4800000" scaled="0"/>
                </a:gradFill>
                <a:latin typeface="Arial" panose="020B0604020202020204" pitchFamily="34" charset="0"/>
                <a:cs typeface="Arial" panose="020B0604020202020204" pitchFamily="34" charset="0"/>
              </a:rPr>
              <a:t>et al.</a:t>
            </a:r>
            <a:r>
              <a:rPr lang="en-US" sz="1700" dirty="0">
                <a:gradFill>
                  <a:gsLst>
                    <a:gs pos="34000">
                      <a:srgbClr val="EDEDED"/>
                    </a:gs>
                    <a:gs pos="0">
                      <a:srgbClr val="BFBFBF"/>
                    </a:gs>
                    <a:gs pos="100000">
                      <a:srgbClr val="FFFFFF"/>
                    </a:gs>
                  </a:gsLst>
                  <a:lin ang="4800000" scaled="0"/>
                </a:gradFill>
                <a:latin typeface="Arial" panose="020B0604020202020204" pitchFamily="34" charset="0"/>
                <a:cs typeface="Arial" panose="020B0604020202020204" pitchFamily="34" charset="0"/>
              </a:rPr>
              <a:t>, 2023).</a:t>
            </a:r>
          </a:p>
          <a:p>
            <a:pPr marL="57150" indent="-285750" defTabSz="914400">
              <a:lnSpc>
                <a:spcPct val="90000"/>
              </a:lnSpc>
              <a:spcAft>
                <a:spcPts val="600"/>
              </a:spcAft>
              <a:buFont typeface="Wingdings" panose="05000000000000000000" pitchFamily="2" charset="2"/>
              <a:buChar char="Ø"/>
            </a:pPr>
            <a:r>
              <a:rPr lang="en-US" sz="1700" dirty="0">
                <a:gradFill>
                  <a:gsLst>
                    <a:gs pos="34000">
                      <a:srgbClr val="EDEDED"/>
                    </a:gs>
                    <a:gs pos="0">
                      <a:srgbClr val="BFBFBF"/>
                    </a:gs>
                    <a:gs pos="100000">
                      <a:srgbClr val="FFFFFF"/>
                    </a:gs>
                  </a:gsLst>
                  <a:lin ang="4800000" scaled="0"/>
                </a:gradFill>
                <a:latin typeface="Arial" panose="020B0604020202020204" pitchFamily="34" charset="0"/>
                <a:cs typeface="Arial" panose="020B0604020202020204" pitchFamily="34" charset="0"/>
              </a:rPr>
              <a:t>Among people who have never smoked, the two primary motivations are to enjoy the experience (35%) and to manage stress or mental health (27%) (ASH, 2024).</a:t>
            </a:r>
          </a:p>
        </p:txBody>
      </p:sp>
      <p:sp>
        <p:nvSpPr>
          <p:cNvPr id="5" name="TextBox 4">
            <a:extLst>
              <a:ext uri="{FF2B5EF4-FFF2-40B4-BE49-F238E27FC236}">
                <a16:creationId xmlns:a16="http://schemas.microsoft.com/office/drawing/2014/main" id="{5A1A25A3-B80B-E270-DD2D-AEE0369F500F}"/>
              </a:ext>
            </a:extLst>
          </p:cNvPr>
          <p:cNvSpPr txBox="1"/>
          <p:nvPr/>
        </p:nvSpPr>
        <p:spPr>
          <a:xfrm>
            <a:off x="10381453" y="388081"/>
            <a:ext cx="1492646" cy="538609"/>
          </a:xfrm>
          <a:prstGeom prst="rect">
            <a:avLst/>
          </a:prstGeom>
          <a:noFill/>
          <a:ln w="38100">
            <a:solidFill>
              <a:schemeClr val="bg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solidFill>
                  <a:schemeClr val="bg1"/>
                </a:solidFill>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207995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D738433-1745-B0BF-4FC7-8207A1B308CF}"/>
              </a:ext>
            </a:extLst>
          </p:cNvPr>
          <p:cNvSpPr txBox="1">
            <a:spLocks/>
          </p:cNvSpPr>
          <p:nvPr/>
        </p:nvSpPr>
        <p:spPr>
          <a:xfrm>
            <a:off x="317900" y="657385"/>
            <a:ext cx="4242669" cy="663204"/>
          </a:xfrm>
          <a:prstGeom prst="rect">
            <a:avLst/>
          </a:prstGeom>
        </p:spPr>
        <p:txBody>
          <a:bodyPr>
            <a:no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gn="ctr"/>
            <a:r>
              <a:rPr lang="en-GB" sz="3200" b="1" u="sng" dirty="0">
                <a:latin typeface="Arial" panose="020B0604020202020204" pitchFamily="34" charset="0"/>
                <a:cs typeface="Arial" panose="020B0604020202020204" pitchFamily="34" charset="0"/>
              </a:rPr>
              <a:t>Literature</a:t>
            </a:r>
            <a:r>
              <a:rPr lang="en-GB" sz="2000" b="1" u="sng" dirty="0">
                <a:latin typeface="Arial" panose="020B0604020202020204" pitchFamily="34" charset="0"/>
                <a:cs typeface="Arial" panose="020B0604020202020204" pitchFamily="34" charset="0"/>
              </a:rPr>
              <a:t> </a:t>
            </a:r>
            <a:r>
              <a:rPr lang="en-GB" sz="3200" b="1" u="sng" dirty="0">
                <a:latin typeface="Arial" panose="020B0604020202020204" pitchFamily="34" charset="0"/>
                <a:cs typeface="Arial" panose="020B0604020202020204" pitchFamily="34" charset="0"/>
              </a:rPr>
              <a:t>Review</a:t>
            </a:r>
            <a:endParaRPr lang="en-GB" sz="2000" b="1" u="sng"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2F76D18-945F-2BA1-9505-32621061E60C}"/>
              </a:ext>
            </a:extLst>
          </p:cNvPr>
          <p:cNvSpPr txBox="1"/>
          <p:nvPr/>
        </p:nvSpPr>
        <p:spPr>
          <a:xfrm>
            <a:off x="633399" y="1635482"/>
            <a:ext cx="5729074" cy="5309659"/>
          </a:xfrm>
          <a:prstGeom prst="rect">
            <a:avLst/>
          </a:prstGeom>
          <a:noFill/>
        </p:spPr>
        <p:txBody>
          <a:bodyPr wrap="square" rtlCol="0">
            <a:spAutoFit/>
          </a:bodyPr>
          <a:lstStyle/>
          <a:p>
            <a:pPr>
              <a:lnSpc>
                <a:spcPct val="150000"/>
              </a:lnSpc>
            </a:pPr>
            <a:r>
              <a:rPr lang="en-GB" sz="1400" b="1" dirty="0">
                <a:latin typeface="Arial" panose="020B0604020202020204" pitchFamily="34" charset="0"/>
                <a:cs typeface="Arial" panose="020B0604020202020204" pitchFamily="34" charset="0"/>
              </a:rPr>
              <a:t>Vaping as a Stress Coping Mechanism:</a:t>
            </a:r>
          </a:p>
          <a:p>
            <a:pPr>
              <a:lnSpc>
                <a:spcPct val="150000"/>
              </a:lnSpc>
            </a:pPr>
            <a:endParaRPr lang="en-GB" sz="1400" b="1" dirty="0">
              <a:latin typeface="Arial" panose="020B0604020202020204" pitchFamily="34" charset="0"/>
              <a:cs typeface="Arial" panose="020B0604020202020204" pitchFamily="34" charset="0"/>
            </a:endParaRPr>
          </a:p>
          <a:p>
            <a:pPr marL="285750" indent="-285750">
              <a:lnSpc>
                <a:spcPct val="150000"/>
              </a:lnSpc>
              <a:buFontTx/>
              <a:buChar char="-"/>
            </a:pPr>
            <a:r>
              <a:rPr lang="en-GB" sz="1400" dirty="0">
                <a:latin typeface="Arial" panose="020B0604020202020204" pitchFamily="34" charset="0"/>
                <a:cs typeface="Arial" panose="020B0604020202020204" pitchFamily="34" charset="0"/>
              </a:rPr>
              <a:t>The amount of teens vaping (ages 10-21) is increasing at a rapid rate in the UK (Meehan et al., 2024) </a:t>
            </a:r>
          </a:p>
          <a:p>
            <a:pPr marL="285750" indent="-285750">
              <a:lnSpc>
                <a:spcPct val="150000"/>
              </a:lnSpc>
              <a:buFontTx/>
              <a:buChar char="-"/>
            </a:pPr>
            <a:r>
              <a:rPr lang="en-GB" sz="1400" dirty="0">
                <a:latin typeface="Arial" panose="020B0604020202020204" pitchFamily="34" charset="0"/>
                <a:cs typeface="Arial" panose="020B0604020202020204" pitchFamily="34" charset="0"/>
              </a:rPr>
              <a:t>Due to vaping, mental health challenges are also rising in youth (Javed et al.,)</a:t>
            </a:r>
          </a:p>
          <a:p>
            <a:pPr marL="285750" indent="-285750">
              <a:lnSpc>
                <a:spcPct val="150000"/>
              </a:lnSpc>
              <a:buFontTx/>
              <a:buChar char="-"/>
            </a:pPr>
            <a:r>
              <a:rPr lang="en-GB" sz="1400" dirty="0">
                <a:latin typeface="Arial" panose="020B0604020202020204" pitchFamily="34" charset="0"/>
                <a:cs typeface="Arial" panose="020B0604020202020204" pitchFamily="34" charset="0"/>
              </a:rPr>
              <a:t>The effects of vaping can include emotional regulation and long-term stress sensitivity </a:t>
            </a:r>
          </a:p>
          <a:p>
            <a:pPr>
              <a:lnSpc>
                <a:spcPct val="150000"/>
              </a:lnSpc>
            </a:pPr>
            <a:endParaRPr lang="en-US" sz="1400" b="1" dirty="0">
              <a:latin typeface="Arial" panose="020B0604020202020204" pitchFamily="34" charset="0"/>
              <a:cs typeface="Arial" panose="020B0604020202020204" pitchFamily="34" charset="0"/>
            </a:endParaRPr>
          </a:p>
          <a:p>
            <a:pPr>
              <a:lnSpc>
                <a:spcPct val="150000"/>
              </a:lnSpc>
            </a:pPr>
            <a:r>
              <a:rPr lang="en-US" sz="1400" b="1" dirty="0">
                <a:latin typeface="Arial" panose="020B0604020202020204" pitchFamily="34" charset="0"/>
                <a:cs typeface="Arial" panose="020B0604020202020204" pitchFamily="34" charset="0"/>
              </a:rPr>
              <a:t>Health Risks and Addictions:</a:t>
            </a:r>
          </a:p>
          <a:p>
            <a:pPr>
              <a:lnSpc>
                <a:spcPct val="150000"/>
              </a:lnSpc>
            </a:pPr>
            <a:endParaRPr lang="en-US" sz="1400" dirty="0">
              <a:latin typeface="Arial" panose="020B0604020202020204" pitchFamily="34" charset="0"/>
              <a:cs typeface="Arial" panose="020B0604020202020204" pitchFamily="34" charset="0"/>
            </a:endParaRPr>
          </a:p>
          <a:p>
            <a:pPr marL="285750" indent="-285750">
              <a:lnSpc>
                <a:spcPct val="150000"/>
              </a:lnSpc>
              <a:buFontTx/>
              <a:buChar char="-"/>
            </a:pPr>
            <a:r>
              <a:rPr lang="en-US" sz="1400" dirty="0">
                <a:latin typeface="Arial" panose="020B0604020202020204" pitchFamily="34" charset="0"/>
                <a:cs typeface="Arial" panose="020B0604020202020204" pitchFamily="34" charset="0"/>
              </a:rPr>
              <a:t> Short-term relief, long-term harm (Lechner et al., 2017)</a:t>
            </a:r>
          </a:p>
          <a:p>
            <a:pPr marL="285750" indent="-285750">
              <a:lnSpc>
                <a:spcPct val="150000"/>
              </a:lnSpc>
              <a:buFontTx/>
              <a:buChar char="-"/>
            </a:pPr>
            <a:r>
              <a:rPr lang="en-US" sz="1400" dirty="0">
                <a:latin typeface="Arial" panose="020B0604020202020204" pitchFamily="34" charset="0"/>
                <a:cs typeface="Arial" panose="020B0604020202020204" pitchFamily="34" charset="0"/>
              </a:rPr>
              <a:t>Hard to quit for younger people (Kassel et al., 2003)</a:t>
            </a:r>
          </a:p>
          <a:p>
            <a:pPr marL="285750" indent="-285750">
              <a:lnSpc>
                <a:spcPct val="150000"/>
              </a:lnSpc>
              <a:buFontTx/>
              <a:buChar char="-"/>
            </a:pPr>
            <a:r>
              <a:rPr lang="en-US" sz="1400" dirty="0">
                <a:latin typeface="Arial" panose="020B0604020202020204" pitchFamily="34" charset="0"/>
                <a:cs typeface="Arial" panose="020B0604020202020204" pitchFamily="34" charset="0"/>
              </a:rPr>
              <a:t>Stress increase (Lipscomb et al., 2024)</a:t>
            </a:r>
          </a:p>
          <a:p>
            <a:pPr marL="285750" indent="-285750">
              <a:lnSpc>
                <a:spcPct val="150000"/>
              </a:lnSpc>
              <a:buFontTx/>
              <a:buChar char="-"/>
            </a:pPr>
            <a:endParaRPr lang="en-US" sz="16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4AEB8059-4FA0-C187-BC3D-C292DA22124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6">
            <a:extLst>
              <a:ext uri="{FF2B5EF4-FFF2-40B4-BE49-F238E27FC236}">
                <a16:creationId xmlns:a16="http://schemas.microsoft.com/office/drawing/2014/main" id="{39F2B62C-5A74-6E65-B3C7-C041C1FA4E5B}"/>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FF7DF09D-8689-7821-FAB5-08154ED8C945}"/>
              </a:ext>
            </a:extLst>
          </p:cNvPr>
          <p:cNvSpPr txBox="1"/>
          <p:nvPr/>
        </p:nvSpPr>
        <p:spPr>
          <a:xfrm>
            <a:off x="10381453" y="388081"/>
            <a:ext cx="1492646" cy="538609"/>
          </a:xfrm>
          <a:prstGeom prst="rect">
            <a:avLst/>
          </a:prstGeom>
          <a:noFill/>
          <a:ln w="38100">
            <a:solidFill>
              <a:schemeClr val="tx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2050" name="Picture 2" descr="Vaping and Anxiety | Charlie Health">
            <a:extLst>
              <a:ext uri="{FF2B5EF4-FFF2-40B4-BE49-F238E27FC236}">
                <a16:creationId xmlns:a16="http://schemas.microsoft.com/office/drawing/2014/main" id="{B344DAE2-C62D-B025-9429-367B295082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1567" y="1978575"/>
            <a:ext cx="4224537" cy="290084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344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8610365-39F8-0D66-7469-8AFC03B136EC}"/>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7ED66E4-B5E0-DBBD-A97B-A34DDABB7284}"/>
              </a:ext>
            </a:extLst>
          </p:cNvPr>
          <p:cNvSpPr txBox="1">
            <a:spLocks/>
          </p:cNvSpPr>
          <p:nvPr/>
        </p:nvSpPr>
        <p:spPr>
          <a:xfrm>
            <a:off x="317900" y="657385"/>
            <a:ext cx="4242669" cy="663204"/>
          </a:xfrm>
          <a:prstGeom prst="rect">
            <a:avLst/>
          </a:prstGeom>
        </p:spPr>
        <p:txBody>
          <a:bodyPr>
            <a:no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lgn="ctr"/>
            <a:r>
              <a:rPr lang="en-GB" sz="3200" b="1" u="sng" dirty="0">
                <a:latin typeface="Arial" panose="020B0604020202020204" pitchFamily="34" charset="0"/>
                <a:cs typeface="Arial" panose="020B0604020202020204" pitchFamily="34" charset="0"/>
              </a:rPr>
              <a:t>Literature</a:t>
            </a:r>
            <a:r>
              <a:rPr lang="en-GB" sz="2000" b="1" u="sng" dirty="0">
                <a:latin typeface="Arial" panose="020B0604020202020204" pitchFamily="34" charset="0"/>
                <a:cs typeface="Arial" panose="020B0604020202020204" pitchFamily="34" charset="0"/>
              </a:rPr>
              <a:t> </a:t>
            </a:r>
            <a:r>
              <a:rPr lang="en-GB" sz="3200" b="1" u="sng" dirty="0">
                <a:latin typeface="Arial" panose="020B0604020202020204" pitchFamily="34" charset="0"/>
                <a:cs typeface="Arial" panose="020B0604020202020204" pitchFamily="34" charset="0"/>
              </a:rPr>
              <a:t>Review</a:t>
            </a:r>
            <a:endParaRPr lang="en-GB" sz="2000" b="1" u="sng"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99BF7AA-D3D6-F7E0-BCE9-31A97FD90700}"/>
              </a:ext>
            </a:extLst>
          </p:cNvPr>
          <p:cNvSpPr txBox="1"/>
          <p:nvPr/>
        </p:nvSpPr>
        <p:spPr>
          <a:xfrm>
            <a:off x="6481178" y="968091"/>
            <a:ext cx="4568279" cy="5000793"/>
          </a:xfrm>
          <a:prstGeom prst="rect">
            <a:avLst/>
          </a:prstGeom>
          <a:noFill/>
        </p:spPr>
        <p:txBody>
          <a:bodyPr wrap="square" rtlCol="0">
            <a:spAutoFit/>
          </a:bodyPr>
          <a:lstStyle/>
          <a:p>
            <a:pPr marL="285750" indent="-285750">
              <a:lnSpc>
                <a:spcPct val="150000"/>
              </a:lnSpc>
              <a:buFontTx/>
              <a:buChar char="-"/>
            </a:pPr>
            <a:endParaRPr lang="en-US" sz="1100"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Social and Age Factors</a:t>
            </a:r>
          </a:p>
          <a:p>
            <a:pPr marL="285750" indent="-285750">
              <a:lnSpc>
                <a:spcPct val="150000"/>
              </a:lnSpc>
              <a:buFontTx/>
              <a:buChar char="-"/>
            </a:pPr>
            <a:r>
              <a:rPr lang="en-US" sz="1600" dirty="0">
                <a:latin typeface="Arial" panose="020B0604020202020204" pitchFamily="34" charset="0"/>
                <a:cs typeface="Arial" panose="020B0604020202020204" pitchFamily="34" charset="0"/>
              </a:rPr>
              <a:t>Peer pressure and attraction to diverse </a:t>
            </a:r>
            <a:r>
              <a:rPr lang="en-US" sz="1600" dirty="0" err="1">
                <a:latin typeface="Arial" panose="020B0604020202020204" pitchFamily="34" charset="0"/>
                <a:cs typeface="Arial" panose="020B0604020202020204" pitchFamily="34" charset="0"/>
              </a:rPr>
              <a:t>flavours</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Gentzke</a:t>
            </a:r>
            <a:r>
              <a:rPr lang="en-US" sz="1600" dirty="0">
                <a:latin typeface="Arial" panose="020B0604020202020204" pitchFamily="34" charset="0"/>
                <a:cs typeface="Arial" panose="020B0604020202020204" pitchFamily="34" charset="0"/>
              </a:rPr>
              <a:t>, 2022)</a:t>
            </a:r>
          </a:p>
          <a:p>
            <a:pPr marL="285750" indent="-285750">
              <a:lnSpc>
                <a:spcPct val="150000"/>
              </a:lnSpc>
              <a:buFontTx/>
              <a:buChar char="-"/>
            </a:pPr>
            <a:r>
              <a:rPr lang="en-US" sz="1600" dirty="0">
                <a:latin typeface="Arial" panose="020B0604020202020204" pitchFamily="34" charset="0"/>
                <a:cs typeface="Arial" panose="020B0604020202020204" pitchFamily="34" charset="0"/>
              </a:rPr>
              <a:t>UK plans to get rid of marketing that is targeted at youth (Lee, Kim and Stevens, 2024)</a:t>
            </a:r>
          </a:p>
          <a:p>
            <a:pPr marL="285750" indent="-285750">
              <a:lnSpc>
                <a:spcPct val="150000"/>
              </a:lnSpc>
              <a:buFontTx/>
              <a:buChar char="-"/>
            </a:pPr>
            <a:endParaRPr lang="en-US" sz="1600"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Research Gap:</a:t>
            </a:r>
            <a:endParaRPr lang="en-US" sz="1600" dirty="0">
              <a:latin typeface="Arial" panose="020B0604020202020204" pitchFamily="34" charset="0"/>
              <a:cs typeface="Arial" panose="020B0604020202020204" pitchFamily="34" charset="0"/>
            </a:endParaRPr>
          </a:p>
          <a:p>
            <a:pPr marL="285750" indent="-285750">
              <a:lnSpc>
                <a:spcPct val="150000"/>
              </a:lnSpc>
              <a:buFontTx/>
              <a:buChar char="-"/>
            </a:pPr>
            <a:r>
              <a:rPr lang="en-US" sz="1600" dirty="0">
                <a:latin typeface="Arial" panose="020B0604020202020204" pitchFamily="34" charset="0"/>
                <a:cs typeface="Arial" panose="020B0604020202020204" pitchFamily="34" charset="0"/>
              </a:rPr>
              <a:t>Less understanding of how age and stress impact the drive to vape in UK youth </a:t>
            </a:r>
          </a:p>
          <a:p>
            <a:pPr marL="285750" indent="-285750">
              <a:lnSpc>
                <a:spcPct val="150000"/>
              </a:lnSpc>
              <a:buFontTx/>
              <a:buChar char="-"/>
            </a:pPr>
            <a:r>
              <a:rPr lang="en-US" sz="1600" dirty="0">
                <a:latin typeface="Arial" panose="020B0604020202020204" pitchFamily="34" charset="0"/>
                <a:cs typeface="Arial" panose="020B0604020202020204" pitchFamily="34" charset="0"/>
              </a:rPr>
              <a:t>More effective interventions  needed to help youth quit (Lechner et al., 2017)</a:t>
            </a:r>
          </a:p>
          <a:p>
            <a:pPr>
              <a:lnSpc>
                <a:spcPct val="150000"/>
              </a:lnSpc>
            </a:pPr>
            <a:endParaRPr lang="en-GB" sz="11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6DB34E7-49C8-8021-2D0A-2530403169E1}"/>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6">
            <a:extLst>
              <a:ext uri="{FF2B5EF4-FFF2-40B4-BE49-F238E27FC236}">
                <a16:creationId xmlns:a16="http://schemas.microsoft.com/office/drawing/2014/main" id="{8477F056-FE02-E3A9-83F0-5CA52ED9D41A}"/>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6E006766-E0A0-FA00-F85A-6964AD8CE4E6}"/>
              </a:ext>
            </a:extLst>
          </p:cNvPr>
          <p:cNvSpPr txBox="1"/>
          <p:nvPr/>
        </p:nvSpPr>
        <p:spPr>
          <a:xfrm>
            <a:off x="10381453" y="388081"/>
            <a:ext cx="1492646" cy="538609"/>
          </a:xfrm>
          <a:prstGeom prst="rect">
            <a:avLst/>
          </a:prstGeom>
          <a:noFill/>
          <a:ln w="38100">
            <a:solidFill>
              <a:schemeClr val="tx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05CD62C-5271-BA6B-226D-B82E01E3674A}"/>
              </a:ext>
            </a:extLst>
          </p:cNvPr>
          <p:cNvPicPr>
            <a:picLocks noChangeAspect="1"/>
          </p:cNvPicPr>
          <p:nvPr/>
        </p:nvPicPr>
        <p:blipFill>
          <a:blip r:embed="rId3"/>
          <a:stretch>
            <a:fillRect/>
          </a:stretch>
        </p:blipFill>
        <p:spPr>
          <a:xfrm>
            <a:off x="852346" y="2040039"/>
            <a:ext cx="4945315" cy="32985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916620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DF938-4FF0-CF9B-55C9-D67BC2BFE961}"/>
              </a:ext>
            </a:extLst>
          </p:cNvPr>
          <p:cNvSpPr>
            <a:spLocks noGrp="1"/>
          </p:cNvSpPr>
          <p:nvPr>
            <p:ph type="title"/>
          </p:nvPr>
        </p:nvSpPr>
        <p:spPr>
          <a:xfrm>
            <a:off x="838200" y="365125"/>
            <a:ext cx="10515600" cy="1325563"/>
          </a:xfrm>
        </p:spPr>
        <p:txBody>
          <a:bodyPr>
            <a:normAutofit/>
          </a:bodyPr>
          <a:lstStyle/>
          <a:p>
            <a:r>
              <a:rPr lang="en-GB" b="1" u="sng">
                <a:solidFill>
                  <a:schemeClr val="tx1"/>
                </a:solidFill>
                <a:latin typeface="Arial" panose="020B0604020202020204" pitchFamily="34" charset="0"/>
                <a:cs typeface="Arial" panose="020B0604020202020204" pitchFamily="34" charset="0"/>
              </a:rPr>
              <a:t>Rationale</a:t>
            </a:r>
          </a:p>
        </p:txBody>
      </p:sp>
      <p:graphicFrame>
        <p:nvGraphicFramePr>
          <p:cNvPr id="5" name="Content Placeholder 2">
            <a:extLst>
              <a:ext uri="{FF2B5EF4-FFF2-40B4-BE49-F238E27FC236}">
                <a16:creationId xmlns:a16="http://schemas.microsoft.com/office/drawing/2014/main" id="{AD29F6EA-98F4-0758-02D3-7F07108D310D}"/>
              </a:ext>
            </a:extLst>
          </p:cNvPr>
          <p:cNvGraphicFramePr>
            <a:graphicFrameLocks noGrp="1"/>
          </p:cNvGraphicFramePr>
          <p:nvPr>
            <p:ph idx="1"/>
            <p:extLst>
              <p:ext uri="{D42A27DB-BD31-4B8C-83A1-F6EECF244321}">
                <p14:modId xmlns:p14="http://schemas.microsoft.com/office/powerpoint/2010/main" val="3355210263"/>
              </p:ext>
            </p:extLst>
          </p:nvPr>
        </p:nvGraphicFramePr>
        <p:xfrm>
          <a:off x="979488" y="1825625"/>
          <a:ext cx="1023302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94C48532-14D3-905D-3C96-3A9819FA931A}"/>
              </a:ext>
            </a:extLst>
          </p:cNvPr>
          <p:cNvSpPr txBox="1"/>
          <p:nvPr/>
        </p:nvSpPr>
        <p:spPr>
          <a:xfrm>
            <a:off x="10381453" y="388081"/>
            <a:ext cx="1492646" cy="538609"/>
          </a:xfrm>
          <a:prstGeom prst="rect">
            <a:avLst/>
          </a:prstGeom>
          <a:noFill/>
          <a:ln w="38100">
            <a:solidFill>
              <a:schemeClr val="tx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6162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C0CF-3DE5-BECD-DDAE-053144301B59}"/>
              </a:ext>
            </a:extLst>
          </p:cNvPr>
          <p:cNvSpPr>
            <a:spLocks noGrp="1"/>
          </p:cNvSpPr>
          <p:nvPr>
            <p:ph type="title"/>
          </p:nvPr>
        </p:nvSpPr>
        <p:spPr/>
        <p:txBody>
          <a:bodyPr>
            <a:normAutofit/>
          </a:bodyPr>
          <a:lstStyle/>
          <a:p>
            <a:r>
              <a:rPr lang="en-GB" sz="3600" b="1" u="sng" dirty="0">
                <a:latin typeface="Arial" panose="020B0604020202020204" pitchFamily="34" charset="0"/>
                <a:cs typeface="Arial" panose="020B0604020202020204" pitchFamily="34" charset="0"/>
              </a:rPr>
              <a:t>Research Questions</a:t>
            </a:r>
          </a:p>
        </p:txBody>
      </p:sp>
      <p:sp>
        <p:nvSpPr>
          <p:cNvPr id="3" name="Content Placeholder 2">
            <a:extLst>
              <a:ext uri="{FF2B5EF4-FFF2-40B4-BE49-F238E27FC236}">
                <a16:creationId xmlns:a16="http://schemas.microsoft.com/office/drawing/2014/main" id="{E2A1379A-1C69-6DC3-F444-CF8A0DCEAE2D}"/>
              </a:ext>
            </a:extLst>
          </p:cNvPr>
          <p:cNvSpPr>
            <a:spLocks noGrp="1"/>
          </p:cNvSpPr>
          <p:nvPr>
            <p:ph idx="1"/>
          </p:nvPr>
        </p:nvSpPr>
        <p:spPr>
          <a:xfrm>
            <a:off x="838200" y="1961364"/>
            <a:ext cx="4921972" cy="2889884"/>
          </a:xfrm>
        </p:spPr>
        <p:txBody>
          <a:bodyPr vert="horz" lIns="91440" tIns="45720" rIns="91440" bIns="45720" rtlCol="0">
            <a:normAutofit/>
          </a:bodyPr>
          <a:lstStyle/>
          <a:p>
            <a:pPr>
              <a:buAutoNum type="arabicPeriod"/>
            </a:pPr>
            <a:r>
              <a:rPr lang="en-US" sz="1800" dirty="0">
                <a:latin typeface="Arial" panose="020B0604020202020204" pitchFamily="34" charset="0"/>
                <a:cs typeface="Arial" panose="020B0604020202020204" pitchFamily="34" charset="0"/>
              </a:rPr>
              <a:t>To what extent stress contributes to vaping </a:t>
            </a:r>
            <a:r>
              <a:rPr lang="en-GB" sz="1800" noProof="0" dirty="0">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among young adults in UK?</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2. What are the long-term health detriments of vaping on young people?  </a:t>
            </a:r>
            <a:endParaRPr lang="en-GB" sz="1800" dirty="0">
              <a:latin typeface="Arial" panose="020B0604020202020204" pitchFamily="34" charset="0"/>
              <a:cs typeface="Arial" panose="020B0604020202020204" pitchFamily="34" charset="0"/>
            </a:endParaRPr>
          </a:p>
        </p:txBody>
      </p:sp>
      <p:pic>
        <p:nvPicPr>
          <p:cNvPr id="3074" name="Picture 2" descr="A few months of vaping puts healthy people on the brink of oral disease">
            <a:extLst>
              <a:ext uri="{FF2B5EF4-FFF2-40B4-BE49-F238E27FC236}">
                <a16:creationId xmlns:a16="http://schemas.microsoft.com/office/drawing/2014/main" id="{76C18522-5A1F-AE80-2DCA-50811BFB7A1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32171" y="1027906"/>
            <a:ext cx="4200979" cy="50530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74E7C7FA-1425-99EE-FF50-1E6B87128847}"/>
              </a:ext>
            </a:extLst>
          </p:cNvPr>
          <p:cNvSpPr txBox="1"/>
          <p:nvPr/>
        </p:nvSpPr>
        <p:spPr>
          <a:xfrm>
            <a:off x="9898822" y="6247205"/>
            <a:ext cx="1403132" cy="283998"/>
          </a:xfrm>
          <a:prstGeom prst="rect">
            <a:avLst/>
          </a:prstGeom>
          <a:noFill/>
          <a:ln>
            <a:solidFill>
              <a:schemeClr val="tx1"/>
            </a:solidFill>
          </a:ln>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(Caldwell, 2020)</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88CDC904-9B42-4BCC-A47D-1C920E822949}"/>
              </a:ext>
            </a:extLst>
          </p:cNvPr>
          <p:cNvSpPr txBox="1"/>
          <p:nvPr/>
        </p:nvSpPr>
        <p:spPr>
          <a:xfrm>
            <a:off x="377202" y="6019810"/>
            <a:ext cx="1492646" cy="538609"/>
          </a:xfrm>
          <a:prstGeom prst="rect">
            <a:avLst/>
          </a:prstGeom>
          <a:noFill/>
          <a:ln w="38100">
            <a:solidFill>
              <a:schemeClr val="tx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053005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C0CF-3DE5-BECD-DDAE-053144301B59}"/>
              </a:ext>
            </a:extLst>
          </p:cNvPr>
          <p:cNvSpPr>
            <a:spLocks noGrp="1"/>
          </p:cNvSpPr>
          <p:nvPr>
            <p:ph type="title"/>
          </p:nvPr>
        </p:nvSpPr>
        <p:spPr>
          <a:xfrm>
            <a:off x="1186543" y="419801"/>
            <a:ext cx="10515600" cy="1325563"/>
          </a:xfrm>
        </p:spPr>
        <p:txBody>
          <a:bodyPr>
            <a:normAutofit/>
          </a:bodyPr>
          <a:lstStyle/>
          <a:p>
            <a:r>
              <a:rPr lang="en-GB" sz="4000" b="1" u="sng" dirty="0">
                <a:latin typeface="Arial" panose="020B0604020202020204" pitchFamily="34" charset="0"/>
                <a:cs typeface="Arial" panose="020B0604020202020204" pitchFamily="34" charset="0"/>
              </a:rPr>
              <a:t>Research Aims &amp; Objectives</a:t>
            </a:r>
          </a:p>
        </p:txBody>
      </p:sp>
      <p:sp>
        <p:nvSpPr>
          <p:cNvPr id="3" name="Content Placeholder 2">
            <a:extLst>
              <a:ext uri="{FF2B5EF4-FFF2-40B4-BE49-F238E27FC236}">
                <a16:creationId xmlns:a16="http://schemas.microsoft.com/office/drawing/2014/main" id="{E2A1379A-1C69-6DC3-F444-CF8A0DCEAE2D}"/>
              </a:ext>
            </a:extLst>
          </p:cNvPr>
          <p:cNvSpPr>
            <a:spLocks noGrp="1"/>
          </p:cNvSpPr>
          <p:nvPr>
            <p:ph idx="1"/>
          </p:nvPr>
        </p:nvSpPr>
        <p:spPr>
          <a:xfrm>
            <a:off x="1120000" y="1825625"/>
            <a:ext cx="6356856" cy="4351338"/>
          </a:xfrm>
        </p:spPr>
        <p:txBody>
          <a:bodyPr vert="horz" lIns="91440" tIns="45720" rIns="91440" bIns="45720" rtlCol="0">
            <a:normAutofit/>
          </a:bodyPr>
          <a:lstStyle/>
          <a:p>
            <a:pPr marL="0" indent="0">
              <a:buNone/>
            </a:pPr>
            <a:r>
              <a:rPr lang="en-GB" sz="1700" dirty="0">
                <a:latin typeface="Arial" panose="020B0604020202020204" pitchFamily="34" charset="0"/>
                <a:ea typeface="+mn-lt"/>
                <a:cs typeface="Arial" panose="020B0604020202020204" pitchFamily="34" charset="0"/>
              </a:rPr>
              <a:t>To identify factors influencing vaping behaviour among young people, in order to facilitate development of interventions promoting stress management and mental wellbeing among respective populations.</a:t>
            </a:r>
          </a:p>
          <a:p>
            <a:pPr marL="0" indent="0">
              <a:buNone/>
            </a:pPr>
            <a:endParaRPr lang="en-GB" sz="1700" dirty="0">
              <a:latin typeface="Arial" panose="020B0604020202020204" pitchFamily="34" charset="0"/>
              <a:ea typeface="+mn-lt"/>
              <a:cs typeface="Arial" panose="020B0604020202020204" pitchFamily="34" charset="0"/>
            </a:endParaRPr>
          </a:p>
          <a:p>
            <a:pPr marL="0" indent="0">
              <a:buNone/>
            </a:pPr>
            <a:r>
              <a:rPr lang="en-GB" sz="1700" dirty="0">
                <a:latin typeface="Arial" panose="020B0604020202020204" pitchFamily="34" charset="0"/>
                <a:ea typeface="+mn-lt"/>
                <a:cs typeface="Arial" panose="020B0604020202020204" pitchFamily="34" charset="0"/>
              </a:rPr>
              <a:t>Objectives:</a:t>
            </a:r>
          </a:p>
          <a:p>
            <a:pPr marL="342900" indent="-342900">
              <a:buFont typeface="+mj-lt"/>
              <a:buAutoNum type="arabicPeriod"/>
            </a:pPr>
            <a:r>
              <a:rPr lang="en-GB" sz="1700" dirty="0">
                <a:latin typeface="Arial" panose="020B0604020202020204" pitchFamily="34" charset="0"/>
                <a:ea typeface="+mn-lt"/>
                <a:cs typeface="Arial" panose="020B0604020202020204" pitchFamily="34" charset="0"/>
              </a:rPr>
              <a:t>To systematically review existing literature on relationship between stress and vaping.</a:t>
            </a:r>
          </a:p>
          <a:p>
            <a:pPr marL="342900" indent="-342900">
              <a:buFont typeface="+mj-lt"/>
              <a:buAutoNum type="arabicPeriod"/>
            </a:pPr>
            <a:r>
              <a:rPr lang="en-GB" sz="1700" dirty="0">
                <a:latin typeface="Arial" panose="020B0604020202020204" pitchFamily="34" charset="0"/>
                <a:ea typeface="+mn-lt"/>
                <a:cs typeface="Arial" panose="020B0604020202020204" pitchFamily="34" charset="0"/>
              </a:rPr>
              <a:t>To identify  patterns of stress related vaping among young  people in UK. and their health detriments.</a:t>
            </a:r>
          </a:p>
          <a:p>
            <a:pPr marL="342900" indent="-342900">
              <a:buFont typeface="+mj-lt"/>
              <a:buAutoNum type="arabicPeriod"/>
            </a:pPr>
            <a:r>
              <a:rPr lang="en-GB" sz="1700" dirty="0">
                <a:latin typeface="Arial" panose="020B0604020202020204" pitchFamily="34" charset="0"/>
                <a:ea typeface="+mn-lt"/>
                <a:cs typeface="Arial" panose="020B0604020202020204" pitchFamily="34" charset="0"/>
              </a:rPr>
              <a:t>To investigate the influence of psychological and social factors on vaping To recommend interventions and policies to respective authorities addressing rising percentage of vaping among young people.</a:t>
            </a:r>
            <a:endParaRPr lang="en-GB" sz="1700" dirty="0">
              <a:latin typeface="Arial" panose="020B0604020202020204" pitchFamily="34" charset="0"/>
              <a:cs typeface="Arial" panose="020B0604020202020204" pitchFamily="34" charset="0"/>
            </a:endParaRPr>
          </a:p>
        </p:txBody>
      </p:sp>
      <p:pic>
        <p:nvPicPr>
          <p:cNvPr id="1026" name="Picture 2" descr="Understanding Teen Cannabis Vaping: What Parents Need to Know and How ...">
            <a:extLst>
              <a:ext uri="{FF2B5EF4-FFF2-40B4-BE49-F238E27FC236}">
                <a16:creationId xmlns:a16="http://schemas.microsoft.com/office/drawing/2014/main" id="{1A557C69-5D5A-8A0F-D439-6EFD4C62783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t="3007" r="2" b="16490"/>
          <a:stretch>
            <a:fillRect/>
          </a:stretch>
        </p:blipFill>
        <p:spPr bwMode="auto">
          <a:xfrm>
            <a:off x="8226825" y="2281383"/>
            <a:ext cx="2843942" cy="152823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8" name="Picture 4" descr="Understanding Teen Cannabis Vaping: What Parents Need to Know and How ...">
            <a:extLst>
              <a:ext uri="{FF2B5EF4-FFF2-40B4-BE49-F238E27FC236}">
                <a16:creationId xmlns:a16="http://schemas.microsoft.com/office/drawing/2014/main" id="{BCB61B1F-74D2-97F2-B2F8-05AC626C49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661" r="2" b="2911"/>
          <a:stretch>
            <a:fillRect/>
          </a:stretch>
        </p:blipFill>
        <p:spPr bwMode="auto">
          <a:xfrm>
            <a:off x="8226824" y="3970139"/>
            <a:ext cx="2843942" cy="15540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1141C2A1-8CD0-0DC1-DF4F-FAA2BD26D2FB}"/>
              </a:ext>
            </a:extLst>
          </p:cNvPr>
          <p:cNvSpPr txBox="1"/>
          <p:nvPr/>
        </p:nvSpPr>
        <p:spPr>
          <a:xfrm>
            <a:off x="10381453" y="388081"/>
            <a:ext cx="1492646" cy="538609"/>
          </a:xfrm>
          <a:prstGeom prst="rect">
            <a:avLst/>
          </a:prstGeom>
          <a:noFill/>
          <a:ln w="38100">
            <a:solidFill>
              <a:schemeClr val="tx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6987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79685-36E1-5DFB-3B66-24E2B372F13D}"/>
              </a:ext>
            </a:extLst>
          </p:cNvPr>
          <p:cNvSpPr txBox="1">
            <a:spLocks/>
          </p:cNvSpPr>
          <p:nvPr/>
        </p:nvSpPr>
        <p:spPr>
          <a:xfrm>
            <a:off x="523549" y="590828"/>
            <a:ext cx="8385433" cy="584550"/>
          </a:xfrm>
          <a:prstGeom prst="rect">
            <a:avLst/>
          </a:prstGeom>
        </p:spPr>
        <p:txBody>
          <a:bodyPr>
            <a:no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r>
              <a:rPr lang="en-US" sz="3200" b="1" u="sng" dirty="0">
                <a:latin typeface="Arial" panose="020B0604020202020204" pitchFamily="34" charset="0"/>
                <a:cs typeface="Arial" panose="020B0604020202020204" pitchFamily="34" charset="0"/>
              </a:rPr>
              <a:t>Methodology And Ethical Consideration</a:t>
            </a:r>
            <a:endParaRPr lang="en-GB" sz="32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DAE2933-C4A0-29A5-7496-40F4D4887042}"/>
              </a:ext>
            </a:extLst>
          </p:cNvPr>
          <p:cNvSpPr txBox="1"/>
          <p:nvPr/>
        </p:nvSpPr>
        <p:spPr>
          <a:xfrm>
            <a:off x="523549" y="1398554"/>
            <a:ext cx="11374018" cy="4565352"/>
          </a:xfrm>
          <a:prstGeom prst="rect">
            <a:avLst/>
          </a:prstGeom>
          <a:noFill/>
        </p:spPr>
        <p:txBody>
          <a:bodyPr wrap="square" rtlCol="0">
            <a:spAutoFit/>
          </a:bodyPr>
          <a:lstStyle/>
          <a:p>
            <a:pPr>
              <a:lnSpc>
                <a:spcPct val="150000"/>
              </a:lnSpc>
            </a:pPr>
            <a:r>
              <a:rPr lang="en-US" sz="1600" b="1" dirty="0">
                <a:latin typeface="Arial" panose="020B0604020202020204" pitchFamily="34" charset="0"/>
                <a:cs typeface="Arial" panose="020B0604020202020204" pitchFamily="34" charset="0"/>
              </a:rPr>
              <a:t>Design:</a:t>
            </a:r>
            <a:r>
              <a:rPr lang="en-US" sz="1600" dirty="0">
                <a:latin typeface="Arial" panose="020B0604020202020204" pitchFamily="34" charset="0"/>
                <a:cs typeface="Arial" panose="020B0604020202020204" pitchFamily="34" charset="0"/>
              </a:rPr>
              <a:t> Systematic Literature Review(SLR)</a:t>
            </a:r>
          </a:p>
          <a:p>
            <a:pPr>
              <a:lnSpc>
                <a:spcPct val="150000"/>
              </a:lnSpc>
            </a:pPr>
            <a:r>
              <a:rPr lang="en-US" sz="1600" b="1" dirty="0">
                <a:latin typeface="Arial" panose="020B0604020202020204" pitchFamily="34" charset="0"/>
                <a:cs typeface="Arial" panose="020B0604020202020204" pitchFamily="34" charset="0"/>
              </a:rPr>
              <a:t>Database:</a:t>
            </a:r>
            <a:r>
              <a:rPr lang="en-US" sz="16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Google Scholar, PubMed, Scopus, Elsevier, </a:t>
            </a:r>
            <a:r>
              <a:rPr lang="en-GB" sz="1400" dirty="0">
                <a:latin typeface="Arial" panose="020B0604020202020204" pitchFamily="34" charset="0"/>
                <a:cs typeface="Arial" panose="020B0604020202020204" pitchFamily="34" charset="0"/>
              </a:rPr>
              <a:t>JSTOR, EBSCO</a:t>
            </a:r>
            <a:r>
              <a:rPr lang="en-US"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University library catalogue.</a:t>
            </a:r>
            <a:endParaRPr lang="en-US" sz="1400"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Keywords:</a:t>
            </a:r>
            <a:r>
              <a:rPr lang="en-US" sz="1600" dirty="0">
                <a:latin typeface="Arial" panose="020B0604020202020204" pitchFamily="34" charset="0"/>
                <a:cs typeface="Arial" panose="020B0604020202020204" pitchFamily="34" charset="0"/>
              </a:rPr>
              <a:t> Stress, Vaping, Mental Health, Young Adults, UK, Physical Health using </a:t>
            </a:r>
            <a:r>
              <a:rPr lang="en-GB" sz="1400" dirty="0" err="1">
                <a:latin typeface="Arial" panose="020B0604020202020204" pitchFamily="34" charset="0"/>
                <a:cs typeface="Arial" panose="020B0604020202020204" pitchFamily="34" charset="0"/>
              </a:rPr>
              <a:t>boolean</a:t>
            </a:r>
            <a:r>
              <a:rPr lang="en-GB" sz="1400" dirty="0">
                <a:latin typeface="Arial" panose="020B0604020202020204" pitchFamily="34" charset="0"/>
                <a:cs typeface="Arial" panose="020B0604020202020204" pitchFamily="34" charset="0"/>
              </a:rPr>
              <a:t> operators </a:t>
            </a:r>
            <a:r>
              <a:rPr lang="en-GB" sz="1400" b="1" dirty="0">
                <a:latin typeface="Arial" panose="020B0604020202020204" pitchFamily="34" charset="0"/>
                <a:cs typeface="Arial" panose="020B0604020202020204" pitchFamily="34" charset="0"/>
              </a:rPr>
              <a:t>and, or</a:t>
            </a:r>
            <a:r>
              <a:rPr lang="en-GB" sz="1400" dirty="0">
                <a:latin typeface="Arial" panose="020B0604020202020204" pitchFamily="34" charset="0"/>
                <a:cs typeface="Arial" panose="020B0604020202020204" pitchFamily="34" charset="0"/>
              </a:rPr>
              <a:t> and nesting technique.</a:t>
            </a:r>
            <a:endParaRPr lang="en-US" sz="14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Inclusion: Studies in UK context from 2010 to 2025, English, targeted age group 12 to 20.</a:t>
            </a:r>
          </a:p>
          <a:p>
            <a:pPr>
              <a:lnSpc>
                <a:spcPct val="150000"/>
              </a:lnSpc>
            </a:pPr>
            <a:r>
              <a:rPr lang="en-US" sz="1600" b="1" dirty="0">
                <a:latin typeface="Arial" panose="020B0604020202020204" pitchFamily="34" charset="0"/>
                <a:cs typeface="Arial" panose="020B0604020202020204" pitchFamily="34" charset="0"/>
              </a:rPr>
              <a:t>Analysis:</a:t>
            </a:r>
            <a:r>
              <a:rPr lang="en-US" sz="1600" dirty="0">
                <a:latin typeface="Arial" panose="020B0604020202020204" pitchFamily="34" charset="0"/>
                <a:cs typeface="Arial" panose="020B0604020202020204" pitchFamily="34" charset="0"/>
              </a:rPr>
              <a:t> Secondary data based on published literature targeting the growing trend of vaping and health consequences in young adults in UK.</a:t>
            </a: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Ethical Consideration: </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Peer reviewed credible sources</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Author acknowledgement through proper citation.</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Non-Biased inclusion of content from relevant studies without posing any harm to any group and ethnicity.</a:t>
            </a: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898CC5C-956E-6FCF-29E4-20EDBB208BA2}"/>
              </a:ext>
            </a:extLst>
          </p:cNvPr>
          <p:cNvSpPr txBox="1"/>
          <p:nvPr/>
        </p:nvSpPr>
        <p:spPr>
          <a:xfrm>
            <a:off x="10381453" y="388081"/>
            <a:ext cx="1492646" cy="538609"/>
          </a:xfrm>
          <a:prstGeom prst="rect">
            <a:avLst/>
          </a:prstGeom>
          <a:noFill/>
          <a:ln w="38100">
            <a:solidFill>
              <a:schemeClr val="tx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380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5CA6E-1322-EEED-28B1-B44E684834FE}"/>
              </a:ext>
            </a:extLst>
          </p:cNvPr>
          <p:cNvSpPr>
            <a:spLocks noGrp="1"/>
          </p:cNvSpPr>
          <p:nvPr>
            <p:ph type="title"/>
          </p:nvPr>
        </p:nvSpPr>
        <p:spPr/>
        <p:txBody>
          <a:bodyPr>
            <a:normAutofit/>
          </a:bodyPr>
          <a:lstStyle/>
          <a:p>
            <a:r>
              <a:rPr lang="en-GB" sz="4000" b="1" u="sng" dirty="0">
                <a:latin typeface="Arial" panose="020B0604020202020204" pitchFamily="34" charset="0"/>
                <a:cs typeface="Arial" panose="020B0604020202020204" pitchFamily="34" charset="0"/>
              </a:rPr>
              <a:t>Research Impact</a:t>
            </a:r>
          </a:p>
        </p:txBody>
      </p:sp>
      <p:sp>
        <p:nvSpPr>
          <p:cNvPr id="3" name="Content Placeholder 2">
            <a:extLst>
              <a:ext uri="{FF2B5EF4-FFF2-40B4-BE49-F238E27FC236}">
                <a16:creationId xmlns:a16="http://schemas.microsoft.com/office/drawing/2014/main" id="{DDA91415-A329-CD50-7911-8FEE20C6BB34}"/>
              </a:ext>
            </a:extLst>
          </p:cNvPr>
          <p:cNvSpPr>
            <a:spLocks noGrp="1"/>
          </p:cNvSpPr>
          <p:nvPr>
            <p:ph idx="1"/>
          </p:nvPr>
        </p:nvSpPr>
        <p:spPr>
          <a:xfrm>
            <a:off x="6096000" y="1948069"/>
            <a:ext cx="5257799" cy="4228893"/>
          </a:xfrm>
        </p:spPr>
        <p:txBody>
          <a:bodyPr vert="horz" lIns="91440" tIns="45720" rIns="91440" bIns="45720" rtlCol="0">
            <a:normAutofit/>
          </a:bodyPr>
          <a:lstStyle/>
          <a:p>
            <a:pPr>
              <a:buFont typeface="Wingdings"/>
              <a:buChar char="ü"/>
            </a:pPr>
            <a:r>
              <a:rPr lang="en-GB" sz="2000" b="0" i="0" dirty="0">
                <a:effectLst/>
                <a:latin typeface="Arial" panose="020B0604020202020204" pitchFamily="34" charset="0"/>
                <a:cs typeface="Arial" panose="020B0604020202020204" pitchFamily="34" charset="0"/>
              </a:rPr>
              <a:t>The findings will provide valuable insights into the factors influencing vaping behaviour among young adults in UK.</a:t>
            </a:r>
          </a:p>
          <a:p>
            <a:pPr>
              <a:buFont typeface="Wingdings"/>
              <a:buChar char="ü"/>
            </a:pPr>
            <a:endParaRPr lang="en-GB" sz="2000" b="0" i="0" dirty="0">
              <a:effectLst/>
              <a:latin typeface="Arial" panose="020B0604020202020204" pitchFamily="34" charset="0"/>
              <a:cs typeface="Arial" panose="020B0604020202020204" pitchFamily="34" charset="0"/>
            </a:endParaRPr>
          </a:p>
          <a:p>
            <a:pPr>
              <a:buFont typeface="Wingdings"/>
              <a:buChar char="ü"/>
            </a:pPr>
            <a:r>
              <a:rPr lang="en-GB" sz="2000" dirty="0">
                <a:latin typeface="Arial" panose="020B0604020202020204" pitchFamily="34" charset="0"/>
                <a:cs typeface="Arial" panose="020B0604020202020204" pitchFamily="34" charset="0"/>
              </a:rPr>
              <a:t>C</a:t>
            </a:r>
            <a:r>
              <a:rPr lang="en-GB" sz="2000" b="0" i="0" dirty="0">
                <a:effectLst/>
                <a:latin typeface="Arial" panose="020B0604020202020204" pitchFamily="34" charset="0"/>
                <a:cs typeface="Arial" panose="020B0604020202020204" pitchFamily="34" charset="0"/>
              </a:rPr>
              <a:t>ontributing to the development of targeted interventions and policies aimed at promoting </a:t>
            </a:r>
            <a:r>
              <a:rPr lang="en-GB" sz="2000" dirty="0">
                <a:latin typeface="Arial" panose="020B0604020202020204" pitchFamily="34" charset="0"/>
                <a:cs typeface="Arial" panose="020B0604020202020204" pitchFamily="34" charset="0"/>
              </a:rPr>
              <a:t>stress management </a:t>
            </a:r>
            <a:r>
              <a:rPr lang="en-GB" sz="2000" b="0" i="0" dirty="0">
                <a:effectLst/>
                <a:latin typeface="Arial" panose="020B0604020202020204" pitchFamily="34" charset="0"/>
                <a:cs typeface="Arial" panose="020B0604020202020204" pitchFamily="34" charset="0"/>
              </a:rPr>
              <a:t>and overall well-being among the target population. </a:t>
            </a:r>
          </a:p>
        </p:txBody>
      </p:sp>
      <p:pic>
        <p:nvPicPr>
          <p:cNvPr id="2052" name="Picture 4" descr="Is a vaping ban needed? 'Right not to have vape in their faces' | Newstalk">
            <a:extLst>
              <a:ext uri="{FF2B5EF4-FFF2-40B4-BE49-F238E27FC236}">
                <a16:creationId xmlns:a16="http://schemas.microsoft.com/office/drawing/2014/main" id="{ED19E4E8-8092-8BFD-37D6-EA1075C9DEA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16795" r="40986" b="2"/>
          <a:stretch>
            <a:fillRect/>
          </a:stretch>
        </p:blipFill>
        <p:spPr bwMode="auto">
          <a:xfrm>
            <a:off x="1145553" y="2268958"/>
            <a:ext cx="2013177" cy="325436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an I Put My Vape in Water to Kill it? Examining the Dangers and ...">
            <a:extLst>
              <a:ext uri="{FF2B5EF4-FFF2-40B4-BE49-F238E27FC236}">
                <a16:creationId xmlns:a16="http://schemas.microsoft.com/office/drawing/2014/main" id="{3B055DA0-17B7-2B4D-0252-61C2749D98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619" r="49680" b="3"/>
          <a:stretch>
            <a:fillRect/>
          </a:stretch>
        </p:blipFill>
        <p:spPr bwMode="auto">
          <a:xfrm>
            <a:off x="3319597" y="2268957"/>
            <a:ext cx="1984417" cy="32543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A9410E2-C02F-EE65-6385-83FAE21A754D}"/>
              </a:ext>
            </a:extLst>
          </p:cNvPr>
          <p:cNvSpPr txBox="1"/>
          <p:nvPr/>
        </p:nvSpPr>
        <p:spPr>
          <a:xfrm>
            <a:off x="838200" y="6038462"/>
            <a:ext cx="2146042" cy="276999"/>
          </a:xfrm>
          <a:prstGeom prst="rect">
            <a:avLst/>
          </a:prstGeom>
          <a:noFill/>
          <a:ln>
            <a:solidFill>
              <a:schemeClr val="tx1"/>
            </a:solidFill>
          </a:ln>
        </p:spPr>
        <p:txBody>
          <a:bodyPr wrap="square">
            <a:spAutoFit/>
          </a:bodyPr>
          <a:lstStyle/>
          <a:p>
            <a:pPr>
              <a:spcAft>
                <a:spcPts val="600"/>
              </a:spcAf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(Medical News Today, 2018)</a:t>
            </a:r>
            <a:endParaRPr lang="en-GB" sz="1200"/>
          </a:p>
        </p:txBody>
      </p:sp>
    </p:spTree>
    <p:extLst>
      <p:ext uri="{BB962C8B-B14F-4D97-AF65-F5344CB8AC3E}">
        <p14:creationId xmlns:p14="http://schemas.microsoft.com/office/powerpoint/2010/main" val="406351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775AC-4F3F-BC8F-3691-CEC0C060F186}"/>
              </a:ext>
            </a:extLst>
          </p:cNvPr>
          <p:cNvSpPr>
            <a:spLocks noGrp="1"/>
          </p:cNvSpPr>
          <p:nvPr>
            <p:ph type="title"/>
          </p:nvPr>
        </p:nvSpPr>
        <p:spPr>
          <a:xfrm>
            <a:off x="417256" y="911058"/>
            <a:ext cx="8267296" cy="484120"/>
          </a:xfrm>
        </p:spPr>
        <p:txBody>
          <a:bodyPr>
            <a:normAutofit/>
          </a:bodyPr>
          <a:lstStyle/>
          <a:p>
            <a:r>
              <a:rPr lang="en-GB" sz="2800" b="1" u="sng" dirty="0">
                <a:latin typeface="Arial" panose="020B0604020202020204" pitchFamily="34" charset="0"/>
                <a:cs typeface="Arial" panose="020B0604020202020204" pitchFamily="34" charset="0"/>
              </a:rPr>
              <a:t>References </a:t>
            </a:r>
          </a:p>
        </p:txBody>
      </p:sp>
      <p:sp>
        <p:nvSpPr>
          <p:cNvPr id="6" name="TextBox 5">
            <a:extLst>
              <a:ext uri="{FF2B5EF4-FFF2-40B4-BE49-F238E27FC236}">
                <a16:creationId xmlns:a16="http://schemas.microsoft.com/office/drawing/2014/main" id="{E12DD945-435B-B4F0-6F8E-D079687A4374}"/>
              </a:ext>
            </a:extLst>
          </p:cNvPr>
          <p:cNvSpPr txBox="1"/>
          <p:nvPr/>
        </p:nvSpPr>
        <p:spPr>
          <a:xfrm>
            <a:off x="313222" y="1663475"/>
            <a:ext cx="11497322" cy="3754874"/>
          </a:xfrm>
          <a:prstGeom prst="rect">
            <a:avLst/>
          </a:prstGeom>
          <a:noFill/>
          <a:ln>
            <a:solidFill>
              <a:schemeClr val="tx1"/>
            </a:solidFill>
          </a:ln>
        </p:spPr>
        <p:txBody>
          <a:bodyPr wrap="square">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ASH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Use of vapes (e-cigarettes) among adults in Great Britain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https://ash.org.uk/uploads/Use-of-vapes-among-adults-in-Great-Britain-2024.pdf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Balogun, B.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Youth vaping in England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https://researchbriefings.files.parliament.uk/documents/CBP-9932/CBP-9932.pdf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Caldwell, E. (2020)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 few months of vaping puts healthy people on the brink of oral disease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Medicalxpress.com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Medical Xpress.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https://medicalxpress.com/news/2020-05-months-vaping-healthy-people-brink.html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 October 2025).</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Donaldson, C.D.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(2022) ‘Nicotine Vaping for Relaxation and Coping: Race/Ethnicity Differences and Social Connectedness Mechanisms’,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Addictive Behaviors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132, p. 107365.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https://doi.org/10.1016/j.addbeh.2022.107365</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Gentzke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(2019) ‘Vital Signs: Tobacco Product Use Among Middle and High School Students - United States, 2011-2018’,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MMWR. Morbidity and mortality weekly report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68(6), pp. 157–164.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https://doi.org/10.15585/mmwr.mm6806e1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Gentzke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A.S. (2022) ‘Tobacco Product Use and Associated Factors Among Middle and High School Students — National Youth Tobacco Survey, United States, 2021’,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MMWR. Surveillance Summaries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71(5).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https://doi.org/10.15585/mmwr.ss7105a1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Getty Images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impacts of anti-vaping programs are disappearing in West Virginia, the ‘teen vaping capital’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Wbur.org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https://www.wbur.org/hereandnow/2025/09/23/anti-vaping-programs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Goniewicz</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M.L.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(2013) ‘Levels of selected carcinogens and toxicants in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vapour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from electronic cigarettes’,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Tobacco Control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23(2), pp. 133–139.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https://doi.org/10.1136/tobaccocontrol-2012-050859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Hammond, D.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Trends in smoking and vaping among young people FINDINGS FROM THE ITC YOUTH SURVEY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https://davidhammond.ca/wp-content/uploads/2023/08/2023-ITC-Youth-Report-Final.pdf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088D5FA6-4CB1-BE3A-E5A9-0586D1297022}"/>
              </a:ext>
            </a:extLst>
          </p:cNvPr>
          <p:cNvSpPr txBox="1"/>
          <p:nvPr/>
        </p:nvSpPr>
        <p:spPr>
          <a:xfrm>
            <a:off x="10381453" y="388081"/>
            <a:ext cx="1492646" cy="538609"/>
          </a:xfrm>
          <a:prstGeom prst="rect">
            <a:avLst/>
          </a:prstGeom>
          <a:noFill/>
          <a:ln w="38100">
            <a:solidFill>
              <a:schemeClr val="tx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6896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B99D4FD-07B7-B0F9-E6F0-250214E126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FC3A2C-6C67-BE97-91A9-FCB31BA215EB}"/>
              </a:ext>
            </a:extLst>
          </p:cNvPr>
          <p:cNvSpPr>
            <a:spLocks noGrp="1"/>
          </p:cNvSpPr>
          <p:nvPr>
            <p:ph type="title"/>
          </p:nvPr>
        </p:nvSpPr>
        <p:spPr>
          <a:xfrm>
            <a:off x="417256" y="911058"/>
            <a:ext cx="8267296" cy="484120"/>
          </a:xfrm>
        </p:spPr>
        <p:txBody>
          <a:bodyPr>
            <a:normAutofit/>
          </a:bodyPr>
          <a:lstStyle/>
          <a:p>
            <a:r>
              <a:rPr lang="en-GB" sz="2800" b="1" u="sng" dirty="0">
                <a:latin typeface="Arial" panose="020B0604020202020204" pitchFamily="34" charset="0"/>
                <a:cs typeface="Arial" panose="020B0604020202020204" pitchFamily="34" charset="0"/>
              </a:rPr>
              <a:t>References </a:t>
            </a:r>
          </a:p>
        </p:txBody>
      </p:sp>
      <p:sp>
        <p:nvSpPr>
          <p:cNvPr id="6" name="TextBox 5">
            <a:extLst>
              <a:ext uri="{FF2B5EF4-FFF2-40B4-BE49-F238E27FC236}">
                <a16:creationId xmlns:a16="http://schemas.microsoft.com/office/drawing/2014/main" id="{0281D29F-79E2-962E-22F8-ADDA5B2910EC}"/>
              </a:ext>
            </a:extLst>
          </p:cNvPr>
          <p:cNvSpPr txBox="1"/>
          <p:nvPr/>
        </p:nvSpPr>
        <p:spPr>
          <a:xfrm>
            <a:off x="313222" y="1663475"/>
            <a:ext cx="11497322" cy="4893647"/>
          </a:xfrm>
          <a:prstGeom prst="rect">
            <a:avLst/>
          </a:prstGeom>
          <a:noFill/>
          <a:ln>
            <a:solidFill>
              <a:schemeClr val="tx1"/>
            </a:solidFill>
          </a:ln>
        </p:spPr>
        <p:txBody>
          <a:bodyPr wrap="square">
            <a:spAutoFit/>
          </a:bodyPr>
          <a:lstStyle/>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Javed, S.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(2022) ‘A Scoping Review of Vaping, E-Cigarettes and Mental Health Impact: Depression and Suicidality’, </a:t>
            </a:r>
            <a:r>
              <a:rPr lang="en-US" altLang="en-US" sz="1400" i="1" dirty="0">
                <a:latin typeface="Arial" panose="020B0604020202020204" pitchFamily="34" charset="0"/>
                <a:cs typeface="Arial" panose="020B0604020202020204" pitchFamily="34" charset="0"/>
              </a:rPr>
              <a:t>Journal of Community Hospital Internal Medicine Perspectives</a:t>
            </a:r>
            <a:r>
              <a:rPr lang="en-US" altLang="en-US" sz="1400" dirty="0">
                <a:latin typeface="Arial" panose="020B0604020202020204" pitchFamily="34" charset="0"/>
                <a:cs typeface="Arial" panose="020B0604020202020204" pitchFamily="34" charset="0"/>
              </a:rPr>
              <a:t>, 12(3), pp. 33–39. Available at: </a:t>
            </a:r>
            <a:r>
              <a:rPr lang="en-US" altLang="en-US" sz="1400" dirty="0">
                <a:latin typeface="Arial" panose="020B0604020202020204" pitchFamily="34" charset="0"/>
                <a:cs typeface="Arial" panose="020B0604020202020204" pitchFamily="34" charset="0"/>
                <a:hlinkClick r:id="rId2"/>
              </a:rPr>
              <a:t>https://doi.org/10.55729/2000-9666.1053</a:t>
            </a:r>
            <a:r>
              <a:rPr lang="en-US" altLang="en-US" sz="1400" dirty="0">
                <a:latin typeface="Arial" panose="020B0604020202020204" pitchFamily="34" charset="0"/>
                <a:cs typeface="Arial" panose="020B0604020202020204" pitchFamily="34" charset="0"/>
              </a:rPr>
              <a:t>. </a:t>
            </a:r>
          </a:p>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Kassel, J.D., Stroud, L.R. and </a:t>
            </a:r>
            <a:r>
              <a:rPr lang="en-US" altLang="en-US" sz="1400" dirty="0" err="1">
                <a:latin typeface="Arial" panose="020B0604020202020204" pitchFamily="34" charset="0"/>
                <a:cs typeface="Arial" panose="020B0604020202020204" pitchFamily="34" charset="0"/>
              </a:rPr>
              <a:t>Paronis</a:t>
            </a:r>
            <a:r>
              <a:rPr lang="en-US" altLang="en-US" sz="1400" dirty="0">
                <a:latin typeface="Arial" panose="020B0604020202020204" pitchFamily="34" charset="0"/>
                <a:cs typeface="Arial" panose="020B0604020202020204" pitchFamily="34" charset="0"/>
              </a:rPr>
              <a:t>, C.A. (2003) ‘Smoking, stress, and negative affect: Correlation, causation, and context across stages of smoking.’, </a:t>
            </a:r>
            <a:r>
              <a:rPr lang="en-US" altLang="en-US" sz="1400" i="1" dirty="0">
                <a:latin typeface="Arial" panose="020B0604020202020204" pitchFamily="34" charset="0"/>
                <a:cs typeface="Arial" panose="020B0604020202020204" pitchFamily="34" charset="0"/>
              </a:rPr>
              <a:t>Psychological Bulletin</a:t>
            </a:r>
            <a:r>
              <a:rPr lang="en-US" altLang="en-US" sz="1400" dirty="0">
                <a:latin typeface="Arial" panose="020B0604020202020204" pitchFamily="34" charset="0"/>
                <a:cs typeface="Arial" panose="020B0604020202020204" pitchFamily="34" charset="0"/>
              </a:rPr>
              <a:t>, 129(2), pp. 270–304. Available at: </a:t>
            </a:r>
            <a:r>
              <a:rPr lang="en-US" altLang="en-US" sz="1400" dirty="0">
                <a:latin typeface="Arial" panose="020B0604020202020204" pitchFamily="34" charset="0"/>
                <a:cs typeface="Arial" panose="020B0604020202020204" pitchFamily="34" charset="0"/>
                <a:hlinkClick r:id="rId3"/>
              </a:rPr>
              <a:t>https://doi.org/10.1037/0033-2909.129.2.270</a:t>
            </a:r>
            <a:r>
              <a:rPr lang="en-US" altLang="en-US" sz="1400" dirty="0">
                <a:latin typeface="Arial" panose="020B0604020202020204" pitchFamily="34" charset="0"/>
                <a:cs typeface="Arial" panose="020B0604020202020204" pitchFamily="34" charset="0"/>
              </a:rPr>
              <a:t>. </a:t>
            </a:r>
          </a:p>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Kong, G.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(2021) ‘Informing the development of adolescent e-cigarette cessation interventions: A qualitative study’, </a:t>
            </a:r>
            <a:r>
              <a:rPr lang="en-US" altLang="en-US" sz="1400" i="1" dirty="0">
                <a:latin typeface="Arial" panose="020B0604020202020204" pitchFamily="34" charset="0"/>
                <a:cs typeface="Arial" panose="020B0604020202020204" pitchFamily="34" charset="0"/>
              </a:rPr>
              <a:t>Addictive Behaviors</a:t>
            </a:r>
            <a:r>
              <a:rPr lang="en-US" altLang="en-US" sz="1400" dirty="0">
                <a:latin typeface="Arial" panose="020B0604020202020204" pitchFamily="34" charset="0"/>
                <a:cs typeface="Arial" panose="020B0604020202020204" pitchFamily="34" charset="0"/>
              </a:rPr>
              <a:t>, 114(114), p. 106720. Available at: </a:t>
            </a:r>
            <a:r>
              <a:rPr lang="en-US" altLang="en-US" sz="1400" dirty="0">
                <a:latin typeface="Arial" panose="020B0604020202020204" pitchFamily="34" charset="0"/>
                <a:cs typeface="Arial" panose="020B0604020202020204" pitchFamily="34" charset="0"/>
                <a:hlinkClick r:id="rId4"/>
              </a:rPr>
              <a:t>https://doi.org/10.1016/j.addbeh.2020.106720</a:t>
            </a:r>
            <a:r>
              <a:rPr lang="en-US" altLang="en-US" sz="1400" dirty="0">
                <a:latin typeface="Arial" panose="020B0604020202020204" pitchFamily="34" charset="0"/>
                <a:cs typeface="Arial" panose="020B0604020202020204" pitchFamily="34" charset="0"/>
              </a:rPr>
              <a:t>. </a:t>
            </a:r>
          </a:p>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Lechner, W.V.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(2017) ‘Bi-directional associations of electronic and combustible cigarette use onset patterns with depressive symptoms in adolescents’, </a:t>
            </a:r>
            <a:r>
              <a:rPr lang="en-US" altLang="en-US" sz="1400" i="1" dirty="0">
                <a:latin typeface="Arial" panose="020B0604020202020204" pitchFamily="34" charset="0"/>
                <a:cs typeface="Arial" panose="020B0604020202020204" pitchFamily="34" charset="0"/>
              </a:rPr>
              <a:t>Preventive Medicine</a:t>
            </a:r>
            <a:r>
              <a:rPr lang="en-US" altLang="en-US" sz="1400" dirty="0">
                <a:latin typeface="Arial" panose="020B0604020202020204" pitchFamily="34" charset="0"/>
                <a:cs typeface="Arial" panose="020B0604020202020204" pitchFamily="34" charset="0"/>
              </a:rPr>
              <a:t>, 96(96), pp. 73–78. Available at: </a:t>
            </a:r>
            <a:r>
              <a:rPr lang="en-US" altLang="en-US" sz="1400" dirty="0">
                <a:latin typeface="Arial" panose="020B0604020202020204" pitchFamily="34" charset="0"/>
                <a:cs typeface="Arial" panose="020B0604020202020204" pitchFamily="34" charset="0"/>
                <a:hlinkClick r:id="rId5"/>
              </a:rPr>
              <a:t>https://doi.org/10.1016/j.ypmed.2016.12.034</a:t>
            </a:r>
            <a:r>
              <a:rPr lang="en-US" altLang="en-US" sz="1400" dirty="0">
                <a:latin typeface="Arial" panose="020B0604020202020204" pitchFamily="34" charset="0"/>
                <a:cs typeface="Arial" panose="020B0604020202020204" pitchFamily="34" charset="0"/>
              </a:rPr>
              <a:t>. </a:t>
            </a:r>
          </a:p>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Lee, D.N., Kim, H.M. and Stevens, E.M. (2024) ‘Association of Vaping Reasons with Stress, Anxiety, and Depression Among Young Adults Who Currently Vape’, </a:t>
            </a:r>
            <a:r>
              <a:rPr lang="en-US" altLang="en-US" sz="1400" i="1" dirty="0">
                <a:latin typeface="Arial" panose="020B0604020202020204" pitchFamily="34" charset="0"/>
                <a:cs typeface="Arial" panose="020B0604020202020204" pitchFamily="34" charset="0"/>
              </a:rPr>
              <a:t>Substance use &amp; misuse</a:t>
            </a:r>
            <a:r>
              <a:rPr lang="en-US" altLang="en-US" sz="1400" dirty="0">
                <a:latin typeface="Arial" panose="020B0604020202020204" pitchFamily="34" charset="0"/>
                <a:cs typeface="Arial" panose="020B0604020202020204" pitchFamily="34" charset="0"/>
              </a:rPr>
              <a:t>, 60(2), pp. 1–7. Available at: </a:t>
            </a:r>
            <a:r>
              <a:rPr lang="en-US" altLang="en-US" sz="1400" dirty="0">
                <a:latin typeface="Arial" panose="020B0604020202020204" pitchFamily="34" charset="0"/>
                <a:cs typeface="Arial" panose="020B0604020202020204" pitchFamily="34" charset="0"/>
                <a:hlinkClick r:id="rId6"/>
              </a:rPr>
              <a:t>https://doi.org/10.1080/10826084.2024.2422949</a:t>
            </a:r>
            <a:r>
              <a:rPr lang="en-US" altLang="en-US" sz="1400" dirty="0">
                <a:latin typeface="Arial" panose="020B0604020202020204" pitchFamily="34" charset="0"/>
                <a:cs typeface="Arial" panose="020B0604020202020204" pitchFamily="34" charset="0"/>
              </a:rPr>
              <a:t>. </a:t>
            </a:r>
          </a:p>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Lipscomb, C., Moore, L. and Brooks, J. (2024) </a:t>
            </a:r>
            <a:r>
              <a:rPr lang="en-US" altLang="en-US" sz="1400" i="1" dirty="0">
                <a:latin typeface="Arial" panose="020B0604020202020204" pitchFamily="34" charset="0"/>
                <a:cs typeface="Arial" panose="020B0604020202020204" pitchFamily="34" charset="0"/>
              </a:rPr>
              <a:t>Vaping among young people in Greater Manchester: the views of young people and key adult stakeholders</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7"/>
              </a:rPr>
              <a:t>https://pure.manchester.ac.uk/ws/portalfiles/portal/351021698/UoM_Vaping_Young_People_Report_Nov2024.pdf</a:t>
            </a:r>
            <a:r>
              <a:rPr lang="en-US" altLang="en-US" sz="1400" dirty="0">
                <a:latin typeface="Arial" panose="020B0604020202020204" pitchFamily="34" charset="0"/>
                <a:cs typeface="Arial" panose="020B0604020202020204" pitchFamily="34" charset="0"/>
              </a:rPr>
              <a:t>. </a:t>
            </a:r>
          </a:p>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McGrath-Morrow, S.A.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(2020) ‘The Effects of Nicotine on Development’, </a:t>
            </a:r>
            <a:r>
              <a:rPr lang="en-US" altLang="en-US" sz="1400" i="1" dirty="0">
                <a:latin typeface="Arial" panose="020B0604020202020204" pitchFamily="34" charset="0"/>
                <a:cs typeface="Arial" panose="020B0604020202020204" pitchFamily="34" charset="0"/>
              </a:rPr>
              <a:t>Pediatrics</a:t>
            </a:r>
            <a:r>
              <a:rPr lang="en-US" altLang="en-US" sz="1400" dirty="0">
                <a:latin typeface="Arial" panose="020B0604020202020204" pitchFamily="34" charset="0"/>
                <a:cs typeface="Arial" panose="020B0604020202020204" pitchFamily="34" charset="0"/>
              </a:rPr>
              <a:t>, 145(3). Available at: </a:t>
            </a:r>
            <a:r>
              <a:rPr lang="en-US" altLang="en-US" sz="1400" dirty="0">
                <a:latin typeface="Arial" panose="020B0604020202020204" pitchFamily="34" charset="0"/>
                <a:cs typeface="Arial" panose="020B0604020202020204" pitchFamily="34" charset="0"/>
                <a:hlinkClick r:id="rId8"/>
              </a:rPr>
              <a:t>https://doi.org/10.1542/peds.2019-1346</a:t>
            </a:r>
            <a:r>
              <a:rPr lang="en-US" altLang="en-US" sz="1400" dirty="0">
                <a:latin typeface="Arial" panose="020B0604020202020204" pitchFamily="34" charset="0"/>
                <a:cs typeface="Arial" panose="020B0604020202020204" pitchFamily="34" charset="0"/>
              </a:rPr>
              <a:t>. </a:t>
            </a:r>
          </a:p>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Medical News Today (2018) </a:t>
            </a:r>
            <a:r>
              <a:rPr lang="en-US" altLang="en-US" sz="1400" i="1" dirty="0">
                <a:latin typeface="Arial" panose="020B0604020202020204" pitchFamily="34" charset="0"/>
                <a:cs typeface="Arial" panose="020B0604020202020204" pitchFamily="34" charset="0"/>
              </a:rPr>
              <a:t>The pros and cons of e-cigarettes revealed</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www.medicalnewstoday.com</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9"/>
              </a:rPr>
              <a:t>https://www.medicalnewstoday.com/articles/320733</a:t>
            </a:r>
            <a:r>
              <a:rPr lang="en-US" altLang="en-US" sz="1400" dirty="0">
                <a:latin typeface="Arial" panose="020B0604020202020204" pitchFamily="34" charset="0"/>
                <a:cs typeface="Arial" panose="020B0604020202020204" pitchFamily="34" charset="0"/>
              </a:rPr>
              <a:t>. </a:t>
            </a:r>
          </a:p>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Meehan, J.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(2024) ‘The adverse effects of vaping in young people’, </a:t>
            </a:r>
            <a:r>
              <a:rPr lang="en-US" altLang="en-US" sz="1400" i="1" dirty="0">
                <a:latin typeface="Arial" panose="020B0604020202020204" pitchFamily="34" charset="0"/>
                <a:cs typeface="Arial" panose="020B0604020202020204" pitchFamily="34" charset="0"/>
              </a:rPr>
              <a:t>Global Pediatrics</a:t>
            </a:r>
            <a:r>
              <a:rPr lang="en-US" altLang="en-US" sz="1400" dirty="0">
                <a:latin typeface="Arial" panose="020B0604020202020204" pitchFamily="34" charset="0"/>
                <a:cs typeface="Arial" panose="020B0604020202020204" pitchFamily="34" charset="0"/>
              </a:rPr>
              <a:t>, 9(9), p. 100190. Available at: </a:t>
            </a:r>
            <a:r>
              <a:rPr lang="en-US" altLang="en-US" sz="1400" dirty="0">
                <a:latin typeface="Arial" panose="020B0604020202020204" pitchFamily="34" charset="0"/>
                <a:cs typeface="Arial" panose="020B0604020202020204" pitchFamily="34" charset="0"/>
                <a:hlinkClick r:id="rId10"/>
              </a:rPr>
              <a:t>https://doi.org/10.1016/j.gpeds.2024.100190</a:t>
            </a:r>
            <a:r>
              <a:rPr lang="en-US" altLang="en-US" sz="1400" dirty="0">
                <a:latin typeface="Arial" panose="020B0604020202020204" pitchFamily="34" charset="0"/>
                <a:cs typeface="Arial" panose="020B0604020202020204" pitchFamily="34" charset="0"/>
              </a:rPr>
              <a:t>. </a:t>
            </a:r>
          </a:p>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MYPAS (2025) </a:t>
            </a:r>
            <a:r>
              <a:rPr lang="en-US" altLang="en-US" sz="1400" i="1" dirty="0">
                <a:latin typeface="Arial" panose="020B0604020202020204" pitchFamily="34" charset="0"/>
                <a:cs typeface="Arial" panose="020B0604020202020204" pitchFamily="34" charset="0"/>
              </a:rPr>
              <a:t>MYPAS Vaping Resource for Young People - MYPAS HOME</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MYPAS HOME</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11"/>
              </a:rPr>
              <a:t>https://www.mypas.co.uk/mypas-vaping-resource-for-young-people/</a:t>
            </a:r>
            <a:r>
              <a:rPr lang="en-US" altLang="en-US" sz="1400" dirty="0">
                <a:latin typeface="Arial" panose="020B0604020202020204" pitchFamily="34" charset="0"/>
                <a:cs typeface="Arial" panose="020B0604020202020204" pitchFamily="34" charset="0"/>
              </a:rPr>
              <a:t>  (Accessed: 1 October 2025).</a:t>
            </a:r>
          </a:p>
          <a:p>
            <a:pPr marL="285750" lvl="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Sharon, B. (2022) </a:t>
            </a:r>
            <a:r>
              <a:rPr lang="en-US" altLang="en-US" sz="1400" i="1" dirty="0">
                <a:latin typeface="Arial" panose="020B0604020202020204" pitchFamily="34" charset="0"/>
                <a:cs typeface="Arial" panose="020B0604020202020204" pitchFamily="34" charset="0"/>
              </a:rPr>
              <a:t>The Perils of Vaping Among Students in Schools</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www.linkedin.com</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12"/>
              </a:rPr>
              <a:t>https://www.linkedin.com/pulse/perils-vaping-among-students-schools-bob-sharon</a:t>
            </a:r>
            <a:r>
              <a:rPr lang="en-US" altLang="en-US" sz="1400" dirty="0">
                <a:latin typeface="Arial" panose="020B0604020202020204" pitchFamily="34" charset="0"/>
                <a:cs typeface="Arial" panose="020B0604020202020204" pitchFamily="34" charset="0"/>
              </a:rPr>
              <a:t>.</a:t>
            </a:r>
            <a:r>
              <a:rPr lang="en-US" altLang="en-US"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2A77E387-7957-0B24-221D-011ACBE1062B}"/>
              </a:ext>
            </a:extLst>
          </p:cNvPr>
          <p:cNvSpPr txBox="1"/>
          <p:nvPr/>
        </p:nvSpPr>
        <p:spPr>
          <a:xfrm>
            <a:off x="10381453" y="388081"/>
            <a:ext cx="1492646" cy="538609"/>
          </a:xfrm>
          <a:prstGeom prst="rect">
            <a:avLst/>
          </a:prstGeom>
          <a:noFill/>
          <a:ln w="38100">
            <a:solidFill>
              <a:schemeClr val="tx1"/>
            </a:solidFill>
          </a:ln>
        </p:spPr>
        <p:txBody>
          <a:bodyPr wrap="square">
            <a:spAutoFit/>
          </a:bodyPr>
          <a:lstStyle/>
          <a:p>
            <a:pPr marL="0" marR="0" lvl="0" indent="0" algn="ct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Nazreen Akhtar</a:t>
            </a:r>
          </a:p>
          <a:p>
            <a:pPr marL="0" marR="0" lvl="0" indent="0" algn="ctr" defTabSz="914400" rtl="0" eaLnBrk="0" fontAlgn="base" latinLnBrk="0" hangingPunct="0">
              <a:spcBef>
                <a:spcPct val="0"/>
              </a:spcBef>
              <a:spcAft>
                <a:spcPts val="600"/>
              </a:spcAft>
              <a:buClrTx/>
              <a:buSzTx/>
              <a:buFontTx/>
              <a:buNone/>
              <a:tabLst/>
            </a:pPr>
            <a:r>
              <a:rPr lang="en-US" altLang="en-US" sz="1200" b="1" dirty="0">
                <a:latin typeface="Arial" panose="020B0604020202020204" pitchFamily="34" charset="0"/>
                <a:cs typeface="Arial" panose="020B0604020202020204" pitchFamily="34" charset="0"/>
              </a:rPr>
              <a:t>(2128933)</a:t>
            </a: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0800818"/>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11" ma:contentTypeDescription="Create a new document." ma:contentTypeScope="" ma:versionID="5b0988bead62f9a7504ec8c9d37c2ffd">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33a5228660e6f56343c62150e7fe315c"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_activity"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751927-5A9E-444F-B709-4C62EDC4E182}">
  <ds:schemaRefs>
    <ds:schemaRef ds:uri="http://schemas.microsoft.com/office/2006/documentManagement/types"/>
    <ds:schemaRef ds:uri="http://www.w3.org/XML/1998/namespace"/>
    <ds:schemaRef ds:uri="5c225c8a-d58b-4f92-9659-fc93657787ef"/>
    <ds:schemaRef ds:uri="http://purl.org/dc/elements/1.1/"/>
    <ds:schemaRef ds:uri="http://schemas.microsoft.com/office/infopath/2007/PartnerControls"/>
    <ds:schemaRef ds:uri="http://schemas.openxmlformats.org/package/2006/metadata/core-properties"/>
    <ds:schemaRef ds:uri="http://purl.org/dc/terms/"/>
    <ds:schemaRef ds:uri="01059ada-d055-41df-ae87-635bd8b92658"/>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5ADEA65E-20E3-473B-89D9-ED1612DE5CF9}">
  <ds:schemaRefs>
    <ds:schemaRef ds:uri="http://schemas.microsoft.com/sharepoint/v3/contenttype/forms"/>
  </ds:schemaRefs>
</ds:datastoreItem>
</file>

<file path=customXml/itemProps3.xml><?xml version="1.0" encoding="utf-8"?>
<ds:datastoreItem xmlns:ds="http://schemas.openxmlformats.org/officeDocument/2006/customXml" ds:itemID="{8D29FE05-988B-49CF-8EC2-17727E021D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TM04033923[[fn=Depth]]</Template>
  <TotalTime>0</TotalTime>
  <Words>2069</Words>
  <Application>Microsoft Office PowerPoint</Application>
  <PresentationFormat>Widescreen</PresentationFormat>
  <Paragraphs>136</Paragraphs>
  <Slides>13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Corbel</vt:lpstr>
      <vt:lpstr>Wingdings</vt:lpstr>
      <vt:lpstr>Depth</vt:lpstr>
      <vt:lpstr> </vt:lpstr>
      <vt:lpstr>PowerPoint Presentation</vt:lpstr>
      <vt:lpstr>PowerPoint Presentation</vt:lpstr>
      <vt:lpstr>PowerPoint Presentation</vt:lpstr>
      <vt:lpstr>PowerPoint Presentation</vt:lpstr>
      <vt:lpstr>PowerPoint Presentation</vt:lpstr>
      <vt:lpstr>Rationale</vt:lpstr>
      <vt:lpstr>Research Questions</vt:lpstr>
      <vt:lpstr>Research Aims &amp; Objectives</vt:lpstr>
      <vt:lpstr>PowerPoint Presentation</vt:lpstr>
      <vt:lpstr>Research Impact</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Nazreen Akhtar</dc:creator>
  <cp:lastModifiedBy>Nazreen Akhtar (2128933)</cp:lastModifiedBy>
  <cp:revision>313</cp:revision>
  <dcterms:created xsi:type="dcterms:W3CDTF">2024-02-21T09:33:51Z</dcterms:created>
  <dcterms:modified xsi:type="dcterms:W3CDTF">2025-10-12T18:20:49Z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