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980" r:id="rId1"/>
  </p:sldMasterIdLst>
  <p:notesMasterIdLst>
    <p:notesMasterId r:id="rId12"/>
  </p:notesMasterIdLst>
  <p:sldIdLst>
    <p:sldId id="256" r:id="rId2"/>
    <p:sldId id="257" r:id="rId3"/>
    <p:sldId id="266" r:id="rId4"/>
    <p:sldId id="258" r:id="rId5"/>
    <p:sldId id="259" r:id="rId6"/>
    <p:sldId id="261" r:id="rId7"/>
    <p:sldId id="263" r:id="rId8"/>
    <p:sldId id="267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E70124-41F3-447E-A30C-D64A3E0E2469}" v="47" dt="2026-06-25T23:51:07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73684" autoAdjust="0"/>
  </p:normalViewPr>
  <p:slideViewPr>
    <p:cSldViewPr snapToGrid="0">
      <p:cViewPr varScale="1">
        <p:scale>
          <a:sx n="43" d="100"/>
          <a:sy n="43" d="100"/>
        </p:scale>
        <p:origin x="15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FB710-8DCC-4E69-B028-856031974DBD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DFF868-8D3F-4B4F-84B6-F4D1C64665F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6662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3451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8095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9220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5893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2987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67805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DFF868-8D3F-4B4F-84B6-F4D1C64665F9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0672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2528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5774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36860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3614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4573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631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3970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302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8836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281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9664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1786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9338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7763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0170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188736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8597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530BC-FEBB-4235-940A-56969643DC8A}" type="datetimeFigureOut">
              <a:rPr lang="en-IN" smtClean="0"/>
              <a:t>26-06-2026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1484E-5DD2-4D57-85EB-2F0FC9EE7E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56711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  <p:sldLayoutId id="2147483992" r:id="rId12"/>
    <p:sldLayoutId id="2147483993" r:id="rId13"/>
    <p:sldLayoutId id="2147483994" r:id="rId14"/>
    <p:sldLayoutId id="2147483995" r:id="rId15"/>
    <p:sldLayoutId id="2147483996" r:id="rId16"/>
    <p:sldLayoutId id="214748399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09AAB-0C75-FA12-8C03-9C6F2681D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07673" y="1578132"/>
            <a:ext cx="8021782" cy="408814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200" b="1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title: the impact of employee training on employee performance and career development at morrisons</a:t>
            </a:r>
            <a:br>
              <a:rPr lang="en-GB" sz="2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Andreea Florentina Porumbel</a:t>
            </a:r>
            <a:b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2323115</a:t>
            </a:r>
            <a:b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Developing a research proposal (BMSW5014)</a:t>
            </a:r>
            <a:b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Jaliya De-silva</a:t>
            </a:r>
            <a:b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 26 June 2026</a:t>
            </a:r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59A988-F341-6624-7D4D-C0B584ACE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453667"/>
            <a:ext cx="4335468" cy="1096899"/>
          </a:xfrm>
        </p:spPr>
        <p:txBody>
          <a:bodyPr>
            <a:normAutofit/>
          </a:bodyPr>
          <a:lstStyle/>
          <a:p>
            <a:endParaRPr lang="en-US"/>
          </a:p>
          <a:p>
            <a:endParaRPr lang="en-IN" dirty="0"/>
          </a:p>
        </p:txBody>
      </p:sp>
      <p:pic>
        <p:nvPicPr>
          <p:cNvPr id="4" name="image1.png">
            <a:extLst>
              <a:ext uri="{FF2B5EF4-FFF2-40B4-BE49-F238E27FC236}">
                <a16:creationId xmlns:a16="http://schemas.microsoft.com/office/drawing/2014/main" id="{52CB36D6-788A-396A-634E-B1455EAE9F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1998" y="267384"/>
            <a:ext cx="3280613" cy="1412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02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A95F0-DF3C-B737-C8BD-A5A73DF42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755" y="-396815"/>
            <a:ext cx="4157932" cy="2189103"/>
          </a:xfrm>
        </p:spPr>
        <p:txBody>
          <a:bodyPr/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&amp; research aim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0E9FB-1064-3288-478A-796771F53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037" y="1351612"/>
            <a:ext cx="6698444" cy="5506387"/>
          </a:xfrm>
        </p:spPr>
        <p:txBody>
          <a:bodyPr>
            <a:noAutofit/>
          </a:bodyPr>
          <a:lstStyle/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Topic: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Employee training and development at Morrisons</a:t>
            </a:r>
          </a:p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Issue: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High staff turnover and skill gaps among frontline workers</a:t>
            </a:r>
          </a:p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Main Aim: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To examine how employee training influences employee performance and career development</a:t>
            </a:r>
          </a:p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Objectives: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Evaluate current training practices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Examine the impact on employee performance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training challenges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 improvements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Home page - Morrisons - Online Food Shopping &amp; Grocery Delivery - Morrisons">
            <a:extLst>
              <a:ext uri="{FF2B5EF4-FFF2-40B4-BE49-F238E27FC236}">
                <a16:creationId xmlns:a16="http://schemas.microsoft.com/office/drawing/2014/main" id="{AFB3C143-DEF4-C2FD-6B57-B49E28864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756" y="304801"/>
            <a:ext cx="3171207" cy="17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174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3EF0702B-8BDA-49B2-9FB5-FAEFBAAD2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D8D9FF3-B837-4563-BBDD-397FAC4FD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24185D4-BA0D-4936-9FD1-DAFC9F2D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4" name="Rectangle 5">
                <a:extLst>
                  <a:ext uri="{FF2B5EF4-FFF2-40B4-BE49-F238E27FC236}">
                    <a16:creationId xmlns:a16="http://schemas.microsoft.com/office/drawing/2014/main" id="{88C0A3E2-2EF8-4B78-924A-4CE18DC2E1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6">
                <a:extLst>
                  <a:ext uri="{FF2B5EF4-FFF2-40B4-BE49-F238E27FC236}">
                    <a16:creationId xmlns:a16="http://schemas.microsoft.com/office/drawing/2014/main" id="{FC28307F-5603-45B4-811B-D1FDA9AC74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7">
                <a:extLst>
                  <a:ext uri="{FF2B5EF4-FFF2-40B4-BE49-F238E27FC236}">
                    <a16:creationId xmlns:a16="http://schemas.microsoft.com/office/drawing/2014/main" id="{69FD485A-59BE-46AD-AF37-77821F8F7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8">
                <a:extLst>
                  <a:ext uri="{FF2B5EF4-FFF2-40B4-BE49-F238E27FC236}">
                    <a16:creationId xmlns:a16="http://schemas.microsoft.com/office/drawing/2014/main" id="{BDFEA793-B98A-4CAB-A0D5-2B470E05F9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9">
                <a:extLst>
                  <a:ext uri="{FF2B5EF4-FFF2-40B4-BE49-F238E27FC236}">
                    <a16:creationId xmlns:a16="http://schemas.microsoft.com/office/drawing/2014/main" id="{EE25D0AE-3B13-4655-A294-EF0D78F12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0">
                <a:extLst>
                  <a:ext uri="{FF2B5EF4-FFF2-40B4-BE49-F238E27FC236}">
                    <a16:creationId xmlns:a16="http://schemas.microsoft.com/office/drawing/2014/main" id="{23C38D80-292F-43A1-B89C-E624D0BF8B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1">
                <a:extLst>
                  <a:ext uri="{FF2B5EF4-FFF2-40B4-BE49-F238E27FC236}">
                    <a16:creationId xmlns:a16="http://schemas.microsoft.com/office/drawing/2014/main" id="{E2B5219E-9DCD-4C4B-991C-FC45DFCD14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2">
                <a:extLst>
                  <a:ext uri="{FF2B5EF4-FFF2-40B4-BE49-F238E27FC236}">
                    <a16:creationId xmlns:a16="http://schemas.microsoft.com/office/drawing/2014/main" id="{A30E8782-7DF6-427A-9A2A-702365C0EC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3">
                <a:extLst>
                  <a:ext uri="{FF2B5EF4-FFF2-40B4-BE49-F238E27FC236}">
                    <a16:creationId xmlns:a16="http://schemas.microsoft.com/office/drawing/2014/main" id="{FE1B06CA-5BA9-45ED-B3C6-CAE40B8E23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4">
                <a:extLst>
                  <a:ext uri="{FF2B5EF4-FFF2-40B4-BE49-F238E27FC236}">
                    <a16:creationId xmlns:a16="http://schemas.microsoft.com/office/drawing/2014/main" id="{C52909D3-C19E-4F06-A560-2D2DD63235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5">
                <a:extLst>
                  <a:ext uri="{FF2B5EF4-FFF2-40B4-BE49-F238E27FC236}">
                    <a16:creationId xmlns:a16="http://schemas.microsoft.com/office/drawing/2014/main" id="{C6838D4B-DA22-4462-9CE0-E01E48BA91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Line 16">
                <a:extLst>
                  <a:ext uri="{FF2B5EF4-FFF2-40B4-BE49-F238E27FC236}">
                    <a16:creationId xmlns:a16="http://schemas.microsoft.com/office/drawing/2014/main" id="{AE0BE66B-3C19-4B17-AD92-0BC90461D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17">
                <a:extLst>
                  <a:ext uri="{FF2B5EF4-FFF2-40B4-BE49-F238E27FC236}">
                    <a16:creationId xmlns:a16="http://schemas.microsoft.com/office/drawing/2014/main" id="{AD0FA87C-8F9F-421D-BD98-51D6F78A02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8">
                <a:extLst>
                  <a:ext uri="{FF2B5EF4-FFF2-40B4-BE49-F238E27FC236}">
                    <a16:creationId xmlns:a16="http://schemas.microsoft.com/office/drawing/2014/main" id="{D1CCD0AA-AEA4-4E75-B606-ED77C1354D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19">
                <a:extLst>
                  <a:ext uri="{FF2B5EF4-FFF2-40B4-BE49-F238E27FC236}">
                    <a16:creationId xmlns:a16="http://schemas.microsoft.com/office/drawing/2014/main" id="{AE2D1BCE-E4E7-47AB-BE42-82509939EF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0">
                <a:extLst>
                  <a:ext uri="{FF2B5EF4-FFF2-40B4-BE49-F238E27FC236}">
                    <a16:creationId xmlns:a16="http://schemas.microsoft.com/office/drawing/2014/main" id="{473D3523-AEDD-4EE1-A0AD-58CA27B877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Rectangle 21">
                <a:extLst>
                  <a:ext uri="{FF2B5EF4-FFF2-40B4-BE49-F238E27FC236}">
                    <a16:creationId xmlns:a16="http://schemas.microsoft.com/office/drawing/2014/main" id="{544D95D4-2423-4287-B761-407A6573A0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2">
                <a:extLst>
                  <a:ext uri="{FF2B5EF4-FFF2-40B4-BE49-F238E27FC236}">
                    <a16:creationId xmlns:a16="http://schemas.microsoft.com/office/drawing/2014/main" id="{7B471CBE-8098-4218-9F7A-6F1CBD1C3F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3">
                <a:extLst>
                  <a:ext uri="{FF2B5EF4-FFF2-40B4-BE49-F238E27FC236}">
                    <a16:creationId xmlns:a16="http://schemas.microsoft.com/office/drawing/2014/main" id="{F846011B-9AD7-4FD0-B6C2-5305FEA5F4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4">
                <a:extLst>
                  <a:ext uri="{FF2B5EF4-FFF2-40B4-BE49-F238E27FC236}">
                    <a16:creationId xmlns:a16="http://schemas.microsoft.com/office/drawing/2014/main" id="{D865D67E-FECF-4D91-B760-03E7FDD77A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5">
                <a:extLst>
                  <a:ext uri="{FF2B5EF4-FFF2-40B4-BE49-F238E27FC236}">
                    <a16:creationId xmlns:a16="http://schemas.microsoft.com/office/drawing/2014/main" id="{4BC160F1-DA26-4D45-85A9-9F848ED55B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6">
                <a:extLst>
                  <a:ext uri="{FF2B5EF4-FFF2-40B4-BE49-F238E27FC236}">
                    <a16:creationId xmlns:a16="http://schemas.microsoft.com/office/drawing/2014/main" id="{D94B6483-65D5-4965-AE49-E65F7112B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7">
                <a:extLst>
                  <a:ext uri="{FF2B5EF4-FFF2-40B4-BE49-F238E27FC236}">
                    <a16:creationId xmlns:a16="http://schemas.microsoft.com/office/drawing/2014/main" id="{1DACBD0F-F55C-49F2-BB15-E050ED16FE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8">
                <a:extLst>
                  <a:ext uri="{FF2B5EF4-FFF2-40B4-BE49-F238E27FC236}">
                    <a16:creationId xmlns:a16="http://schemas.microsoft.com/office/drawing/2014/main" id="{BC0FA2EE-3EF5-41AD-9BCC-4BD4066F21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29">
                <a:extLst>
                  <a:ext uri="{FF2B5EF4-FFF2-40B4-BE49-F238E27FC236}">
                    <a16:creationId xmlns:a16="http://schemas.microsoft.com/office/drawing/2014/main" id="{66313D2E-7E8B-424D-8808-5A952762DD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30">
                <a:extLst>
                  <a:ext uri="{FF2B5EF4-FFF2-40B4-BE49-F238E27FC236}">
                    <a16:creationId xmlns:a16="http://schemas.microsoft.com/office/drawing/2014/main" id="{F4A99A13-FD75-4F56-A5F9-54E5807E5D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1">
                <a:extLst>
                  <a:ext uri="{FF2B5EF4-FFF2-40B4-BE49-F238E27FC236}">
                    <a16:creationId xmlns:a16="http://schemas.microsoft.com/office/drawing/2014/main" id="{808E31E1-F7AD-4A81-8FD3-806FF7B69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8424CA8-1819-45B9-9FA4-FA97F2775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" name="Freeform 32">
                <a:extLst>
                  <a:ext uri="{FF2B5EF4-FFF2-40B4-BE49-F238E27FC236}">
                    <a16:creationId xmlns:a16="http://schemas.microsoft.com/office/drawing/2014/main" id="{1A2DDE80-0145-4EFF-84F1-FFD7B2AC1D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3">
                <a:extLst>
                  <a:ext uri="{FF2B5EF4-FFF2-40B4-BE49-F238E27FC236}">
                    <a16:creationId xmlns:a16="http://schemas.microsoft.com/office/drawing/2014/main" id="{1F71CC74-5030-4F80-BFFA-228D1A010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4">
                <a:extLst>
                  <a:ext uri="{FF2B5EF4-FFF2-40B4-BE49-F238E27FC236}">
                    <a16:creationId xmlns:a16="http://schemas.microsoft.com/office/drawing/2014/main" id="{27BB5C15-D356-4178-BF59-F5F077173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5">
                <a:extLst>
                  <a:ext uri="{FF2B5EF4-FFF2-40B4-BE49-F238E27FC236}">
                    <a16:creationId xmlns:a16="http://schemas.microsoft.com/office/drawing/2014/main" id="{2700F8A0-067E-4788-A2D8-C429B70F5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6">
                <a:extLst>
                  <a:ext uri="{FF2B5EF4-FFF2-40B4-BE49-F238E27FC236}">
                    <a16:creationId xmlns:a16="http://schemas.microsoft.com/office/drawing/2014/main" id="{73E624AE-B247-4560-A06C-B614B831B7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7">
                <a:extLst>
                  <a:ext uri="{FF2B5EF4-FFF2-40B4-BE49-F238E27FC236}">
                    <a16:creationId xmlns:a16="http://schemas.microsoft.com/office/drawing/2014/main" id="{BD34E5F9-A598-428D-9A27-0BDF94519A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8">
                <a:extLst>
                  <a:ext uri="{FF2B5EF4-FFF2-40B4-BE49-F238E27FC236}">
                    <a16:creationId xmlns:a16="http://schemas.microsoft.com/office/drawing/2014/main" id="{C93F07E1-E991-48B7-ABD5-6D145A4B5F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9">
                <a:extLst>
                  <a:ext uri="{FF2B5EF4-FFF2-40B4-BE49-F238E27FC236}">
                    <a16:creationId xmlns:a16="http://schemas.microsoft.com/office/drawing/2014/main" id="{ECBD8DC9-06EC-452D-B7F6-A6F5902874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40">
                <a:extLst>
                  <a:ext uri="{FF2B5EF4-FFF2-40B4-BE49-F238E27FC236}">
                    <a16:creationId xmlns:a16="http://schemas.microsoft.com/office/drawing/2014/main" id="{B6A9688A-5360-4512-BCAF-ACB027A176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Rectangle 41">
                <a:extLst>
                  <a:ext uri="{FF2B5EF4-FFF2-40B4-BE49-F238E27FC236}">
                    <a16:creationId xmlns:a16="http://schemas.microsoft.com/office/drawing/2014/main" id="{22DD5AF5-A34B-4E01-AAB8-94FFC93E45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A4BA62A-90C3-46AC-ABF1-DB38976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8308F883-1FF9-4FB4-B09D-354C5819A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4" name="Picture 2">
              <a:extLst>
                <a:ext uri="{FF2B5EF4-FFF2-40B4-BE49-F238E27FC236}">
                  <a16:creationId xmlns:a16="http://schemas.microsoft.com/office/drawing/2014/main" id="{247AA389-59A7-40B9-9A8D-BD7594E8B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7A2FD3-AF80-F463-9AF0-3900E51C97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96697" y="618518"/>
            <a:ext cx="6050713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    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pic>
        <p:nvPicPr>
          <p:cNvPr id="5" name="Picture 4" descr="Close-up of open book against blurred bookshelf background">
            <a:extLst>
              <a:ext uri="{FF2B5EF4-FFF2-40B4-BE49-F238E27FC236}">
                <a16:creationId xmlns:a16="http://schemas.microsoft.com/office/drawing/2014/main" id="{86D51337-7FE2-FE77-2F3E-B6D6781732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162" r="20719" b="-1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799BB957-1ECA-4DD2-AF2D-84C4D94B6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70116985-07B6-4432-A7C6-129152D1B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3FF5C267-0D36-47E2-AF2A-8ADDA0A0C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7">
              <a:extLst>
                <a:ext uri="{FF2B5EF4-FFF2-40B4-BE49-F238E27FC236}">
                  <a16:creationId xmlns:a16="http://schemas.microsoft.com/office/drawing/2014/main" id="{AC0A8A87-09EE-4153-ACBA-34BCD738F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E28845CA-636E-4D43-982F-60A69EBC50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46E2981B-3779-4C07-B094-022D36D78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0">
              <a:extLst>
                <a:ext uri="{FF2B5EF4-FFF2-40B4-BE49-F238E27FC236}">
                  <a16:creationId xmlns:a16="http://schemas.microsoft.com/office/drawing/2014/main" id="{CF68AF7A-09BB-405A-97E2-54B636424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id="{B0B046C9-B134-4B2D-A72D-EE8726713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id="{7BDCF20A-0928-4450-A706-38EC67A43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0A9B8658-6A08-43AE-90A6-6DC58EE90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id="{0E09D33C-4BEF-4E3D-9D05-7C3E204AE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id="{BC144127-0703-4638-BA33-F27F2746E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id="{34BA113B-51FC-4ACC-B554-442D60138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id="{185614A2-022E-4370-8387-439F35108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id="{655F15B6-A731-4942-9BF5-E84042263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id="{2637AC00-EDD0-4AB2-BB46-92261D4CF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id="{49CA14E2-2ACD-4C73-B26C-17681580F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id="{7BE7C3D8-CC9A-43FB-938C-8125D25B1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41ECB971-ADF8-48CB-A78C-166DDF6D9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3">
              <a:extLst>
                <a:ext uri="{FF2B5EF4-FFF2-40B4-BE49-F238E27FC236}">
                  <a16:creationId xmlns:a16="http://schemas.microsoft.com/office/drawing/2014/main" id="{2B8D398E-DB17-415A-B93E-DA60EE00E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4">
              <a:extLst>
                <a:ext uri="{FF2B5EF4-FFF2-40B4-BE49-F238E27FC236}">
                  <a16:creationId xmlns:a16="http://schemas.microsoft.com/office/drawing/2014/main" id="{0A2B49D3-85EC-4DEA-BBB9-0CE7A2D16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5">
              <a:extLst>
                <a:ext uri="{FF2B5EF4-FFF2-40B4-BE49-F238E27FC236}">
                  <a16:creationId xmlns:a16="http://schemas.microsoft.com/office/drawing/2014/main" id="{E9F6B8E8-A133-4250-A247-BD827119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26">
              <a:extLst>
                <a:ext uri="{FF2B5EF4-FFF2-40B4-BE49-F238E27FC236}">
                  <a16:creationId xmlns:a16="http://schemas.microsoft.com/office/drawing/2014/main" id="{8C5D839A-A5A2-4B72-80E4-ADB4F2F4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27">
              <a:extLst>
                <a:ext uri="{FF2B5EF4-FFF2-40B4-BE49-F238E27FC236}">
                  <a16:creationId xmlns:a16="http://schemas.microsoft.com/office/drawing/2014/main" id="{1E66DD74-C5E3-4762-8F37-C7981591E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28">
              <a:extLst>
                <a:ext uri="{FF2B5EF4-FFF2-40B4-BE49-F238E27FC236}">
                  <a16:creationId xmlns:a16="http://schemas.microsoft.com/office/drawing/2014/main" id="{42CBFCFF-60D3-49AD-8F8D-634480B7A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29">
              <a:extLst>
                <a:ext uri="{FF2B5EF4-FFF2-40B4-BE49-F238E27FC236}">
                  <a16:creationId xmlns:a16="http://schemas.microsoft.com/office/drawing/2014/main" id="{04E9448D-8796-4687-B7F3-B669D8284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0">
              <a:extLst>
                <a:ext uri="{FF2B5EF4-FFF2-40B4-BE49-F238E27FC236}">
                  <a16:creationId xmlns:a16="http://schemas.microsoft.com/office/drawing/2014/main" id="{C6D7D4E7-1C3B-488A-891B-B278DE0A0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1">
              <a:extLst>
                <a:ext uri="{FF2B5EF4-FFF2-40B4-BE49-F238E27FC236}">
                  <a16:creationId xmlns:a16="http://schemas.microsoft.com/office/drawing/2014/main" id="{9A361889-2948-4D64-8FF8-69586FC72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2">
              <a:extLst>
                <a:ext uri="{FF2B5EF4-FFF2-40B4-BE49-F238E27FC236}">
                  <a16:creationId xmlns:a16="http://schemas.microsoft.com/office/drawing/2014/main" id="{502D653C-475F-42DD-B57D-A91633AA7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AE41F9AF-C366-462E-BCA3-AB9B3BB21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4">
              <a:extLst>
                <a:ext uri="{FF2B5EF4-FFF2-40B4-BE49-F238E27FC236}">
                  <a16:creationId xmlns:a16="http://schemas.microsoft.com/office/drawing/2014/main" id="{DE7FA82A-E66F-46F3-BE37-61D6BA9ED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5">
              <a:extLst>
                <a:ext uri="{FF2B5EF4-FFF2-40B4-BE49-F238E27FC236}">
                  <a16:creationId xmlns:a16="http://schemas.microsoft.com/office/drawing/2014/main" id="{10646D37-C2A3-4F20-8F6E-2D2A54B7C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6">
              <a:extLst>
                <a:ext uri="{FF2B5EF4-FFF2-40B4-BE49-F238E27FC236}">
                  <a16:creationId xmlns:a16="http://schemas.microsoft.com/office/drawing/2014/main" id="{F0B484D8-05F9-4BB7-97D5-FF4ED4BE2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7">
              <a:extLst>
                <a:ext uri="{FF2B5EF4-FFF2-40B4-BE49-F238E27FC236}">
                  <a16:creationId xmlns:a16="http://schemas.microsoft.com/office/drawing/2014/main" id="{03F14E50-F3C1-4EFB-9251-BDEF30E05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8">
              <a:extLst>
                <a:ext uri="{FF2B5EF4-FFF2-40B4-BE49-F238E27FC236}">
                  <a16:creationId xmlns:a16="http://schemas.microsoft.com/office/drawing/2014/main" id="{B96CF9CA-5C40-428E-B9C1-CE897046B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9">
              <a:extLst>
                <a:ext uri="{FF2B5EF4-FFF2-40B4-BE49-F238E27FC236}">
                  <a16:creationId xmlns:a16="http://schemas.microsoft.com/office/drawing/2014/main" id="{9C38B4E1-B1E5-4C84-AA06-E00827331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40">
              <a:extLst>
                <a:ext uri="{FF2B5EF4-FFF2-40B4-BE49-F238E27FC236}">
                  <a16:creationId xmlns:a16="http://schemas.microsoft.com/office/drawing/2014/main" id="{05D173AA-5B2D-4244-8430-44CD01EDA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41">
              <a:extLst>
                <a:ext uri="{FF2B5EF4-FFF2-40B4-BE49-F238E27FC236}">
                  <a16:creationId xmlns:a16="http://schemas.microsoft.com/office/drawing/2014/main" id="{82D98822-894A-496C-B32F-06DB6014D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42">
              <a:extLst>
                <a:ext uri="{FF2B5EF4-FFF2-40B4-BE49-F238E27FC236}">
                  <a16:creationId xmlns:a16="http://schemas.microsoft.com/office/drawing/2014/main" id="{1B432746-B63F-4BF0-871B-B482FFADA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43">
              <a:extLst>
                <a:ext uri="{FF2B5EF4-FFF2-40B4-BE49-F238E27FC236}">
                  <a16:creationId xmlns:a16="http://schemas.microsoft.com/office/drawing/2014/main" id="{AFD61CC4-F10D-4243-8F2C-EDBEDC63B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44">
              <a:extLst>
                <a:ext uri="{FF2B5EF4-FFF2-40B4-BE49-F238E27FC236}">
                  <a16:creationId xmlns:a16="http://schemas.microsoft.com/office/drawing/2014/main" id="{A9D33800-5C44-4D40-A048-3A7A5D1D5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7B0FE60E-0643-4AB3-B009-8B857A9B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46">
              <a:extLst>
                <a:ext uri="{FF2B5EF4-FFF2-40B4-BE49-F238E27FC236}">
                  <a16:creationId xmlns:a16="http://schemas.microsoft.com/office/drawing/2014/main" id="{D4F681A9-E543-490E-8CD3-E87A823B6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47">
              <a:extLst>
                <a:ext uri="{FF2B5EF4-FFF2-40B4-BE49-F238E27FC236}">
                  <a16:creationId xmlns:a16="http://schemas.microsoft.com/office/drawing/2014/main" id="{49283399-4EE4-4FD7-B3F0-F0CD376A6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48">
              <a:extLst>
                <a:ext uri="{FF2B5EF4-FFF2-40B4-BE49-F238E27FC236}">
                  <a16:creationId xmlns:a16="http://schemas.microsoft.com/office/drawing/2014/main" id="{338C3E08-CA77-4D8D-8271-7B0D5DA54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49">
              <a:extLst>
                <a:ext uri="{FF2B5EF4-FFF2-40B4-BE49-F238E27FC236}">
                  <a16:creationId xmlns:a16="http://schemas.microsoft.com/office/drawing/2014/main" id="{BCEE46AD-ABD8-42D2-A88E-6C9B009BB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50">
              <a:extLst>
                <a:ext uri="{FF2B5EF4-FFF2-40B4-BE49-F238E27FC236}">
                  <a16:creationId xmlns:a16="http://schemas.microsoft.com/office/drawing/2014/main" id="{76F66B20-4D5D-49D7-A33A-46749A156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51">
              <a:extLst>
                <a:ext uri="{FF2B5EF4-FFF2-40B4-BE49-F238E27FC236}">
                  <a16:creationId xmlns:a16="http://schemas.microsoft.com/office/drawing/2014/main" id="{3246E8BC-BF6E-4E1B-B6DE-7834CE5CA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52">
              <a:extLst>
                <a:ext uri="{FF2B5EF4-FFF2-40B4-BE49-F238E27FC236}">
                  <a16:creationId xmlns:a16="http://schemas.microsoft.com/office/drawing/2014/main" id="{D61636B0-9E03-4DDB-956A-57929A4DA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53">
              <a:extLst>
                <a:ext uri="{FF2B5EF4-FFF2-40B4-BE49-F238E27FC236}">
                  <a16:creationId xmlns:a16="http://schemas.microsoft.com/office/drawing/2014/main" id="{150D2B7B-FD5D-4108-8637-D69673762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54">
              <a:extLst>
                <a:ext uri="{FF2B5EF4-FFF2-40B4-BE49-F238E27FC236}">
                  <a16:creationId xmlns:a16="http://schemas.microsoft.com/office/drawing/2014/main" id="{0A56D9FF-4177-416F-A8A5-B8C8B33CE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55">
              <a:extLst>
                <a:ext uri="{FF2B5EF4-FFF2-40B4-BE49-F238E27FC236}">
                  <a16:creationId xmlns:a16="http://schemas.microsoft.com/office/drawing/2014/main" id="{E7FFBC9E-D28A-4C56-8489-77CBC051C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56">
              <a:extLst>
                <a:ext uri="{FF2B5EF4-FFF2-40B4-BE49-F238E27FC236}">
                  <a16:creationId xmlns:a16="http://schemas.microsoft.com/office/drawing/2014/main" id="{9D33B26A-F967-4863-AC3C-9972CD4D0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57">
              <a:extLst>
                <a:ext uri="{FF2B5EF4-FFF2-40B4-BE49-F238E27FC236}">
                  <a16:creationId xmlns:a16="http://schemas.microsoft.com/office/drawing/2014/main" id="{73ECA63D-D3C2-460B-A352-58A4B071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58">
              <a:extLst>
                <a:ext uri="{FF2B5EF4-FFF2-40B4-BE49-F238E27FC236}">
                  <a16:creationId xmlns:a16="http://schemas.microsoft.com/office/drawing/2014/main" id="{E6108A80-2A55-473F-8197-E21F1A2A2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CD990108-A75F-E6A4-C283-6DCC1CF153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8958" y="2249487"/>
            <a:ext cx="6078453" cy="354171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Exchange Theory (Jun and Eckardt, 2025):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When a company invests in staff, staff give back better work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Learning (Plass and Pawar, 2020):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Training needs to change based on what each worker actually needs 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Sector Problem (Vokes et al., 2015):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Basic compliance videos often create a boring 'tick-box' culture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466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5EE5-D144-89B5-A3CB-8C513D50A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371600"/>
          </a:xfrm>
        </p:spPr>
        <p:txBody>
          <a:bodyPr/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50D95-8934-0E33-9B9C-42DB5CAE8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136073"/>
            <a:ext cx="9249496" cy="3501354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Research Approach: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Quantitative method to collect clear numerical data</a:t>
            </a:r>
          </a:p>
          <a:p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 Tool: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Online questionnaire using Google Forms</a:t>
            </a:r>
          </a:p>
          <a:p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Target Sample: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35 frontline staff members at Morrisons</a:t>
            </a:r>
          </a:p>
          <a:p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Sampling Technique: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Convenience sampling (non-probability) </a:t>
            </a: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(Saunders et al., 2023)</a:t>
            </a:r>
          </a:p>
          <a:p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It is the most realistic and practical way to get answers quickly </a:t>
            </a:r>
            <a:r>
              <a:rPr lang="en-GB" sz="9600">
                <a:latin typeface="Arial" panose="020B0604020202020204" pitchFamily="34" charset="0"/>
                <a:cs typeface="Arial" panose="020B0604020202020204" pitchFamily="34" charset="0"/>
              </a:rPr>
              <a:t>from participants 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during their breaks</a:t>
            </a:r>
          </a:p>
          <a:p>
            <a:pPr lvl="0" algn="just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Store Finder - Morrisons">
            <a:extLst>
              <a:ext uri="{FF2B5EF4-FFF2-40B4-BE49-F238E27FC236}">
                <a16:creationId xmlns:a16="http://schemas.microsoft.com/office/drawing/2014/main" id="{FB4DC622-26B3-9291-A925-B694F29BC5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8872" y="4637427"/>
            <a:ext cx="3893127" cy="222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627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CA4BA62A-90C3-46AC-ABF1-DB38976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8308F883-1FF9-4FB4-B09D-354C5819A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247AA389-59A7-40B9-9A8D-BD7594E8B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9DFA8B-6094-A2D0-A9A5-FB900293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Reliability &amp; Validity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9" name="Picture 128" descr="Pen placed on top of a signature line">
            <a:extLst>
              <a:ext uri="{FF2B5EF4-FFF2-40B4-BE49-F238E27FC236}">
                <a16:creationId xmlns:a16="http://schemas.microsoft.com/office/drawing/2014/main" id="{B9199905-8D0D-AAE9-7B5A-DB0C196666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2387" r="2493" b="-1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130" name="Group 129">
            <a:extLst>
              <a:ext uri="{FF2B5EF4-FFF2-40B4-BE49-F238E27FC236}">
                <a16:creationId xmlns:a16="http://schemas.microsoft.com/office/drawing/2014/main" id="{799BB957-1ECA-4DD2-AF2D-84C4D94B6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0116985-07B6-4432-A7C6-129152D1B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3FF5C267-0D36-47E2-AF2A-8ADDA0A0C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AC0A8A87-09EE-4153-ACBA-34BCD738F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28845CA-636E-4D43-982F-60A69EBC50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6E2981B-3779-4C07-B094-022D36D78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F68AF7A-09BB-405A-97E2-54B636424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B0B046C9-B134-4B2D-A72D-EE8726713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7BDCF20A-0928-4450-A706-38EC67A43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0A9B8658-6A08-43AE-90A6-6DC58EE90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0E09D33C-4BEF-4E3D-9D05-7C3E204AE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BC144127-0703-4638-BA33-F27F2746E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34BA113B-51FC-4ACC-B554-442D60138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185614A2-022E-4370-8387-439F35108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655F15B6-A731-4942-9BF5-E84042263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2637AC00-EDD0-4AB2-BB46-92261D4CF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49CA14E2-2ACD-4C73-B26C-17681580F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7BE7C3D8-CC9A-43FB-938C-8125D25B1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41ECB971-ADF8-48CB-A78C-166DDF6D9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2B8D398E-DB17-415A-B93E-DA60EE00E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0A2B49D3-85EC-4DEA-BBB9-0CE7A2D16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E9F6B8E8-A133-4250-A247-BD827119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8C5D839A-A5A2-4B72-80E4-ADB4F2F4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1E66DD74-C5E3-4762-8F37-C7981591E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42CBFCFF-60D3-49AD-8F8D-634480B7A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04E9448D-8796-4687-B7F3-B669D8284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C6D7D4E7-1C3B-488A-891B-B278DE0A0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9A361889-2948-4D64-8FF8-69586FC72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502D653C-475F-42DD-B57D-A91633AA7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E41F9AF-C366-462E-BCA3-AB9B3BB21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E7FA82A-E66F-46F3-BE37-61D6BA9ED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0646D37-C2A3-4F20-8F6E-2D2A54B7C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0B484D8-05F9-4BB7-97D5-FF4ED4BE2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F14E50-F3C1-4EFB-9251-BDEF30E05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B96CF9CA-5C40-428E-B9C1-CE897046B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9C38B4E1-B1E5-4C84-AA06-E00827331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05D173AA-5B2D-4244-8430-44CD01EDA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2D98822-894A-496C-B32F-06DB6014D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1B432746-B63F-4BF0-871B-B482FFADA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AFD61CC4-F10D-4243-8F2C-EDBEDC63B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A9D33800-5C44-4D40-A048-3A7A5D1D5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7B0FE60E-0643-4AB3-B009-8B857A9B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D4F681A9-E543-490E-8CD3-E87A823B6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49283399-4EE4-4FD7-B3F0-F0CD376A6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338C3E08-CA77-4D8D-8271-7B0D5DA54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BCEE46AD-ABD8-42D2-A88E-6C9B009BB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76F66B20-4D5D-49D7-A33A-46749A156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3246E8BC-BF6E-4E1B-B6DE-7834CE5CA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D61636B0-9E03-4DDB-956A-57929A4DA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150D2B7B-FD5D-4108-8637-D69673762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A56D9FF-4177-416F-A8A5-B8C8B33CE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E7FFBC9E-D28A-4C56-8489-77CBC051C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9D33B26A-F967-4863-AC3C-9972CD4D0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73ECA63D-D3C2-460B-A352-58A4B071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E6108A80-2A55-473F-8197-E21F1A2A2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F6827-5715-8814-7D79-3E30F4187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>
            <a:normAutofit fontScale="70000" lnSpcReduction="2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Reliability: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Making sure the survey gives consistent results if used again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(Saunders et al., 2023)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How achieved: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Using clear, simple questions that everyone can understand the same way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Validity: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Ensuring the questionnaire actually measures training and retention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(Saunders et al., 2023)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568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D3139-28B2-5E7A-C4AB-CF3801FC2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10836"/>
            <a:ext cx="9905998" cy="120155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84C0-85E8-1C6C-5E8F-42F0DD028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855" y="1801091"/>
            <a:ext cx="5616480" cy="399011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Consent: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Everyone gets an information sheet and chooses if they want to join. </a:t>
            </a:r>
          </a:p>
          <a:p>
            <a:pPr>
              <a:lnSpc>
                <a:spcPct val="11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Anonymity (GDPR):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survey is 100% anonymous (no names, employee IDs, or store locations). </a:t>
            </a:r>
          </a:p>
          <a:p>
            <a:pPr>
              <a:lnSpc>
                <a:spcPct val="11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Safety: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No manager will ever see individual answers. </a:t>
            </a:r>
          </a:p>
          <a:p>
            <a:pPr>
              <a:lnSpc>
                <a:spcPct val="11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Protection: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All files deleted forever after the project is marked</a:t>
            </a:r>
          </a:p>
          <a:p>
            <a:pPr marL="0" lvl="0" indent="0">
              <a:lnSpc>
                <a:spcPct val="110000"/>
              </a:lnSpc>
              <a:buNone/>
            </a:pPr>
            <a:endParaRPr lang="en-IN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What is Research Methodology? Definitions, Types, and Examples">
            <a:extLst>
              <a:ext uri="{FF2B5EF4-FFF2-40B4-BE49-F238E27FC236}">
                <a16:creationId xmlns:a16="http://schemas.microsoft.com/office/drawing/2014/main" id="{5ECC3042-6BCA-25A1-5A93-5F4604DE56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88" r="12" b="12"/>
          <a:stretch>
            <a:fillRect/>
          </a:stretch>
        </p:blipFill>
        <p:spPr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5754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30378-5BDD-293A-0AA7-815F3CC9F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24046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Project Limitations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E773-6CC4-6E1C-DE0E-C5D47CE2A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76400"/>
            <a:ext cx="4844521" cy="4738255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5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 Sample:</a:t>
            </a:r>
            <a:r>
              <a:rPr lang="en-GB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Only 35 workers from one supermarket chain (Morrisons). </a:t>
            </a:r>
          </a:p>
          <a:p>
            <a:pPr>
              <a:lnSpc>
                <a:spcPct val="110000"/>
              </a:lnSpc>
            </a:pPr>
            <a:r>
              <a:rPr lang="en-GB" sz="25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Constraints:</a:t>
            </a:r>
            <a:r>
              <a:rPr lang="en-GB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Limited 6-week deadline to collect data and finish everything. </a:t>
            </a:r>
          </a:p>
          <a:p>
            <a:pPr>
              <a:lnSpc>
                <a:spcPct val="110000"/>
              </a:lnSpc>
            </a:pPr>
            <a:r>
              <a:rPr lang="en-GB" sz="25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 Issues:</a:t>
            </a:r>
            <a:r>
              <a:rPr lang="en-GB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Floor staff are always busy on shifts and have limited break times. </a:t>
            </a:r>
          </a:p>
          <a:p>
            <a:pPr>
              <a:lnSpc>
                <a:spcPct val="110000"/>
              </a:lnSpc>
            </a:pPr>
            <a:r>
              <a:rPr lang="en-GB" sz="25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 Limitation </a:t>
            </a:r>
            <a:r>
              <a:rPr lang="en-GB" sz="25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(Saunders et al., 2023):</a:t>
            </a:r>
            <a:r>
              <a:rPr lang="en-GB" sz="2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Ticking boxes gives numbers but misses deep personal stories.</a:t>
            </a:r>
          </a:p>
          <a:p>
            <a:pPr lvl="0">
              <a:lnSpc>
                <a:spcPct val="110000"/>
              </a:lnSpc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Morrisons Daily">
            <a:extLst>
              <a:ext uri="{FF2B5EF4-FFF2-40B4-BE49-F238E27FC236}">
                <a16:creationId xmlns:a16="http://schemas.microsoft.com/office/drawing/2014/main" id="{0D979AB8-D3D7-AB47-A92F-28CCD3C804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307" r="1" b="1"/>
          <a:stretch>
            <a:fillRect/>
          </a:stretch>
        </p:blipFill>
        <p:spPr>
          <a:xfrm>
            <a:off x="6392335" y="2497719"/>
            <a:ext cx="4844521" cy="3293481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758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4" name="Group 93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96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54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05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110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115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1" name="Rectangle 12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EB154-3068-CADC-D745-A1CA90E14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445" y="1168078"/>
            <a:ext cx="9048219" cy="1092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future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F3EB8D-30F5-D425-1043-44CD984FD5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7446" y="2413001"/>
            <a:ext cx="9048218" cy="30331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Broader Scope:</a:t>
            </a:r>
            <a:r>
              <a:rPr lang="en-US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Expand research to other major UK chains like Tesco or ASDA.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Mixed Methods:</a:t>
            </a:r>
            <a:r>
              <a:rPr lang="en-US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Combine surveys with face-to-face interviews for deeper insights.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Timeline:</a:t>
            </a:r>
            <a:r>
              <a:rPr lang="en-US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Track workers over 6 months to see if training leads to real promotions.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131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8396-EF8C-71FD-51BF-F6D09D79E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4387D-9988-DC63-CEA0-D31AB3E64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018" y="2097088"/>
            <a:ext cx="5320915" cy="3694113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simple, realistic project about training quality at Morrisons </a:t>
            </a:r>
          </a:p>
          <a:p>
            <a:pPr>
              <a:lnSpc>
                <a:spcPct val="110000"/>
              </a:lnSpc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 Point: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Moving past 'tick-box' compliance videos keeps staff happy</a:t>
            </a:r>
          </a:p>
          <a:p>
            <a:pPr>
              <a:lnSpc>
                <a:spcPct val="110000"/>
              </a:lnSpc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Goal: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Providing practical tips to help retail managers reduce staff turnover</a:t>
            </a:r>
          </a:p>
          <a:p>
            <a:pPr>
              <a:lnSpc>
                <a:spcPct val="110000"/>
              </a:lnSpc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UK supermarket Morrisons' sales growth slows after cyber attack | Reuters">
            <a:extLst>
              <a:ext uri="{FF2B5EF4-FFF2-40B4-BE49-F238E27FC236}">
                <a16:creationId xmlns:a16="http://schemas.microsoft.com/office/drawing/2014/main" id="{A107721E-BF74-A28E-217A-6D73E58CB7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36"/>
          <a:stretch>
            <a:fillRect/>
          </a:stretch>
        </p:blipFill>
        <p:spPr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9067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F517-845D-75F7-3383-63201EEA4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6C1AA-614D-9B2E-076A-843BF3D03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1648918"/>
            <a:ext cx="9905999" cy="517098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Jun, M. and Eckardt, R. (2025) 'Training and employee turnover'. 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Plass, J.L. and Pawar, S. (2020) 'Toward a taxonomy of adaptivity for learning'. 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Saunders, M.N.K., Lewis, P. and Thornhill, A. (2023)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Methods for Business Students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Vokes, C. et al. (2015)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and performance challenges in the retail sector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48639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594</Words>
  <Application>Microsoft Office PowerPoint</Application>
  <PresentationFormat>Widescreen</PresentationFormat>
  <Paragraphs>55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Times New Roman</vt:lpstr>
      <vt:lpstr>Tw Cen MT</vt:lpstr>
      <vt:lpstr>Circuit</vt:lpstr>
      <vt:lpstr>Research title: the impact of employee training on employee performance and career development at morrisons   Student name: Andreea Florentina Porumbel student id: 2323115 Module: Developing a research proposal (BMSW5014) Lecturer: Jaliya De-silva submission date 26 June 2026</vt:lpstr>
      <vt:lpstr>Introduction &amp; research aim</vt:lpstr>
      <vt:lpstr>     Literature review</vt:lpstr>
      <vt:lpstr>                      Methodology</vt:lpstr>
      <vt:lpstr>Reliability &amp; Validity</vt:lpstr>
      <vt:lpstr>     Ethical Considerations</vt:lpstr>
      <vt:lpstr>           Project Limitations</vt:lpstr>
      <vt:lpstr>  Recommendation for future research</vt:lpstr>
      <vt:lpstr>Conclusion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2026-06-16T18:49:02Z</dcterms:created>
  <dcterms:modified xsi:type="dcterms:W3CDTF">2026-06-25T23:53:56Z</dcterms:modified>
</cp:coreProperties>
</file>