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46"/>
  </p:notesMasterIdLst>
  <p:sldIdLst>
    <p:sldId id="432" r:id="rId8"/>
    <p:sldId id="439" r:id="rId9"/>
    <p:sldId id="449" r:id="rId10"/>
    <p:sldId id="472" r:id="rId11"/>
    <p:sldId id="468" r:id="rId12"/>
    <p:sldId id="469" r:id="rId13"/>
    <p:sldId id="470" r:id="rId14"/>
    <p:sldId id="471" r:id="rId15"/>
    <p:sldId id="466" r:id="rId16"/>
    <p:sldId id="457" r:id="rId17"/>
    <p:sldId id="458" r:id="rId18"/>
    <p:sldId id="461" r:id="rId19"/>
    <p:sldId id="459" r:id="rId20"/>
    <p:sldId id="460" r:id="rId21"/>
    <p:sldId id="450" r:id="rId22"/>
    <p:sldId id="462" r:id="rId23"/>
    <p:sldId id="463" r:id="rId24"/>
    <p:sldId id="465" r:id="rId25"/>
    <p:sldId id="464" r:id="rId26"/>
    <p:sldId id="467" r:id="rId27"/>
    <p:sldId id="484" r:id="rId28"/>
    <p:sldId id="451" r:id="rId29"/>
    <p:sldId id="483" r:id="rId30"/>
    <p:sldId id="474" r:id="rId31"/>
    <p:sldId id="478" r:id="rId32"/>
    <p:sldId id="479" r:id="rId33"/>
    <p:sldId id="480" r:id="rId34"/>
    <p:sldId id="481" r:id="rId35"/>
    <p:sldId id="485" r:id="rId36"/>
    <p:sldId id="482" r:id="rId37"/>
    <p:sldId id="486" r:id="rId38"/>
    <p:sldId id="487" r:id="rId39"/>
    <p:sldId id="477" r:id="rId40"/>
    <p:sldId id="488" r:id="rId41"/>
    <p:sldId id="489" r:id="rId42"/>
    <p:sldId id="490" r:id="rId43"/>
    <p:sldId id="441" r:id="rId44"/>
    <p:sldId id="473" r:id="rId4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66776" autoAdjust="0"/>
  </p:normalViewPr>
  <p:slideViewPr>
    <p:cSldViewPr snapToGrid="0" snapToObjects="1">
      <p:cViewPr varScale="1">
        <p:scale>
          <a:sx n="71" d="100"/>
          <a:sy n="71" d="100"/>
        </p:scale>
        <p:origin x="10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55" d="100"/>
          <a:sy n="55" d="100"/>
        </p:scale>
        <p:origin x="305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Start</a:t>
            </a:r>
            <a:r>
              <a:rPr lang="cy-GB" altLang="en-US" dirty="0">
                <a:latin typeface="Arial" panose="020B0604020202020204" pitchFamily="34" charset="0"/>
              </a:rPr>
              <a:t> the Group </a:t>
            </a:r>
            <a:r>
              <a:rPr lang="cy-GB" altLang="en-US" dirty="0" err="1">
                <a:latin typeface="Arial" panose="020B0604020202020204" pitchFamily="34" charset="0"/>
              </a:rPr>
              <a:t>thinking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about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personal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planning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</a:p>
          <a:p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flipchart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/or post-it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notes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encourage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Group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take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photos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results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responses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screen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you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could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set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up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Vevox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simply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type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into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Word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document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that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can be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shared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with the Group)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the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thoughts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the Group.</a:t>
            </a:r>
            <a:endParaRPr lang="en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7C8DA-B17A-65FE-AC2B-E1B86ECB7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6AC979-B8A3-9346-8ABF-9360611319B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33EC45E-7821-C627-61D4-32061B8D3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planning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already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developed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those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develop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those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expereince</a:t>
            </a:r>
            <a:r>
              <a:rPr lang="cy-GB" altLang="en-US" dirty="0">
                <a:latin typeface="Arial" panose="020B0604020202020204" pitchFamily="34" charset="0"/>
              </a:rPr>
              <a:t> of.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C917011-351F-792F-A715-58897A7317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62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56181-C009-BFDB-2FB8-68D148A8B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E46649B-E68E-0A20-F1C7-E963E7C8FE2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57A01D-ED6E-9C57-1537-A4A50DC546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Minor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anyone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asks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why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ellipses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there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what</a:t>
            </a:r>
            <a:r>
              <a:rPr lang="cy-GB" altLang="en-US" dirty="0">
                <a:latin typeface="Arial" panose="020B0604020202020204" pitchFamily="34" charset="0"/>
              </a:rPr>
              <a:t> it is </a:t>
            </a:r>
            <a:r>
              <a:rPr lang="cy-GB" altLang="en-US" dirty="0" err="1">
                <a:latin typeface="Arial" panose="020B0604020202020204" pitchFamily="34" charset="0"/>
              </a:rPr>
              <a:t>then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explain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it </a:t>
            </a:r>
            <a:r>
              <a:rPr lang="cy-GB" altLang="en-US" dirty="0" err="1">
                <a:latin typeface="Arial" panose="020B0604020202020204" pitchFamily="34" charset="0"/>
              </a:rPr>
              <a:t>indicates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words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left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quote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Cottrell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one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textbooks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available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e-</a:t>
            </a:r>
            <a:r>
              <a:rPr lang="cy-GB" altLang="en-US" dirty="0" err="1">
                <a:latin typeface="Arial" panose="020B0604020202020204" pitchFamily="34" charset="0"/>
              </a:rPr>
              <a:t>book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62F9571-BA6B-E427-DF5C-94B4ED357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2530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4FFB62-1DB5-4FB7-E282-8D84D9FC7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7508A34-249C-8966-D51D-D3583E516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89D90B0-D10B-9DF8-1FD6-C1537BE69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A72FD99-92BF-FC26-18F4-048D3ABBB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4638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815D8-1153-08BD-D253-75B8A7A86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BADCA8F-0BB0-36DC-C53A-8EF7A05891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7AF0E22-8F15-46CD-5F8B-6929FFE64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Cottrell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syas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just</a:t>
            </a:r>
            <a:r>
              <a:rPr lang="cy-GB" altLang="en-US" dirty="0">
                <a:latin typeface="Arial" panose="020B0604020202020204" pitchFamily="34" charset="0"/>
              </a:rPr>
              <a:t>’ a </a:t>
            </a:r>
            <a:r>
              <a:rPr lang="cy-GB" altLang="en-US" dirty="0" err="1">
                <a:latin typeface="Arial" panose="020B0604020202020204" pitchFamily="34" charset="0"/>
              </a:rPr>
              <a:t>degree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employers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always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looking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Unique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Selling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Added</a:t>
            </a:r>
            <a:r>
              <a:rPr lang="cy-GB" altLang="en-US" dirty="0">
                <a:latin typeface="Arial" panose="020B0604020202020204" pitchFamily="34" charset="0"/>
              </a:rPr>
              <a:t> Value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applicant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3D1E573-7500-82F8-FDF6-FDB695F7E7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9585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679087-F3D6-0E22-06FB-16EAD3580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4A60913-0E1C-8C9C-04FF-793997DEF7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A26CE2B-017B-8C7A-6E93-38E98AA38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perceived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benefits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personal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planning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based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Cottrell</a:t>
            </a:r>
            <a:r>
              <a:rPr lang="cy-GB" altLang="en-US" dirty="0">
                <a:latin typeface="Arial" panose="020B0604020202020204" pitchFamily="34" charset="0"/>
              </a:rPr>
              <a:t> 2023 p,73)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9C74331-8CC1-57A9-B498-FCFE9EC11C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864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FF23D-A76B-640C-1607-9E0404C86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FB5D23E-92FA-FD9D-9D86-B2CCAC5A88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A9D70CD-5C28-D271-8B43-38EDC6DFD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AfL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current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knowledge</a:t>
            </a:r>
            <a:r>
              <a:rPr lang="cy-GB" altLang="en-US" dirty="0">
                <a:latin typeface="Arial" panose="020B0604020202020204" pitchFamily="34" charset="0"/>
              </a:rPr>
              <a:t> of the Group.</a:t>
            </a:r>
          </a:p>
          <a:p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flipchart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/or post-it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notes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encourage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Group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take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photos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results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responses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screen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you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could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set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up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Vevox or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simply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type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into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Word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document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that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can be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shared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with the Group) to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collect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the </a:t>
            </a:r>
            <a:r>
              <a:rPr lang="cy-GB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thoughts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of the Group.</a:t>
            </a:r>
            <a:endParaRPr lang="en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 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3529625-184E-8B89-0F6F-6617FC01EA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4281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807EF-A435-CCF2-95C5-E7A5A9AB8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03114B0-E275-840B-D60F-5D4F031D6B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2C174B0-CB6D-8FA0-A51F-47555BAB88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the Group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familiar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Human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learning</a:t>
            </a:r>
            <a:r>
              <a:rPr lang="cy-GB" altLang="en-US" dirty="0">
                <a:latin typeface="Arial" panose="020B0604020202020204" pitchFamily="34" charset="0"/>
              </a:rPr>
              <a:t> &amp; </a:t>
            </a:r>
            <a:r>
              <a:rPr lang="cy-GB" altLang="en-US" dirty="0" err="1">
                <a:latin typeface="Arial" panose="020B0604020202020204" pitchFamily="34" charset="0"/>
              </a:rPr>
              <a:t>deveopment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09A6568-0582-06FD-8D16-8D37CB92C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933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AE21D9-0C81-D341-BFA8-7EBFCAFDF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7909429-F776-DCF8-43DB-44BD8C2B43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D5677C-8308-360A-F1D5-D74E76BE61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F474CF2-F91A-A782-9AFF-631CDBE6AC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715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811FB-E943-B891-1EAE-51E528364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7EA3B67-B5EE-AD0E-BAF1-09B90A3C35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70825D4-8587-8F21-9D05-0B58E345C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the Group </a:t>
            </a:r>
            <a:r>
              <a:rPr lang="cy-GB" altLang="en-US" dirty="0" err="1">
                <a:latin typeface="Arial" panose="020B0604020202020204" pitchFamily="34" charset="0"/>
              </a:rPr>
              <a:t>dfor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alternative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phrases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capability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gaps</a:t>
            </a:r>
            <a:r>
              <a:rPr lang="cy-GB" altLang="en-US" dirty="0">
                <a:latin typeface="Arial" panose="020B0604020202020204" pitchFamily="34" charset="0"/>
              </a:rPr>
              <a:t> (jargon </a:t>
            </a:r>
            <a:r>
              <a:rPr lang="cy-GB" altLang="en-US" dirty="0" err="1">
                <a:latin typeface="Arial" panose="020B0604020202020204" pitchFamily="34" charset="0"/>
              </a:rPr>
              <a:t>busting</a:t>
            </a:r>
            <a:r>
              <a:rPr lang="cy-GB" altLang="en-US" dirty="0">
                <a:latin typeface="Arial" panose="020B0604020202020204" pitchFamily="34" charset="0"/>
              </a:rPr>
              <a:t>) </a:t>
            </a:r>
            <a:r>
              <a:rPr lang="cy-GB" altLang="en-US" dirty="0" err="1">
                <a:latin typeface="Arial" panose="020B0604020202020204" pitchFamily="34" charset="0"/>
              </a:rPr>
              <a:t>e.g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Areas</a:t>
            </a:r>
            <a:r>
              <a:rPr lang="cy-GB" altLang="en-US" dirty="0">
                <a:latin typeface="Arial" panose="020B0604020202020204" pitchFamily="34" charset="0"/>
              </a:rPr>
              <a:t> fro </a:t>
            </a:r>
            <a:r>
              <a:rPr lang="cy-GB" altLang="en-US" dirty="0" err="1">
                <a:latin typeface="Arial" panose="020B0604020202020204" pitchFamily="34" charset="0"/>
              </a:rPr>
              <a:t>improvement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needs</a:t>
            </a:r>
            <a:r>
              <a:rPr lang="cy-GB" altLang="en-US" dirty="0">
                <a:latin typeface="Arial" panose="020B0604020202020204" pitchFamily="34" charset="0"/>
              </a:rPr>
              <a:t> etc.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0B0A7CC-E0C7-62DE-7E68-347F3F2064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1623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69127-6BBD-5F66-B136-F5957F9BB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01C9279-2763-7EBC-B3B8-455F42D83F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FB1448-ED13-843A-495A-3F09DB61B0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57B57AE-BEF7-8FD1-0D7D-0178B50F8D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837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0E6FD-4956-1432-DC3E-D6D3DACC6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5D6B01D-3661-6AA5-1A87-B095EC69CA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01BBCCB-76DE-B687-010D-2452879890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Group </a:t>
            </a:r>
            <a:r>
              <a:rPr lang="cy-GB" altLang="en-US" dirty="0" err="1">
                <a:latin typeface="Arial" panose="020B0604020202020204" pitchFamily="34" charset="0"/>
              </a:rPr>
              <a:t>discussion</a:t>
            </a:r>
            <a:r>
              <a:rPr lang="cy-GB" altLang="en-US" dirty="0">
                <a:latin typeface="Arial" panose="020B0604020202020204" pitchFamily="34" charset="0"/>
              </a:rPr>
              <a:t> or a post-it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live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ideas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first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encourage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Research – </a:t>
            </a:r>
            <a:r>
              <a:rPr lang="cy-GB" altLang="en-US" b="1" dirty="0" err="1">
                <a:latin typeface="Arial" panose="020B0604020202020204" pitchFamily="34" charset="0"/>
              </a:rPr>
              <a:t>remind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them</a:t>
            </a:r>
            <a:r>
              <a:rPr lang="cy-GB" altLang="en-US" b="1" dirty="0"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latin typeface="Arial" panose="020B0604020202020204" pitchFamily="34" charset="0"/>
              </a:rPr>
              <a:t>use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Eduroam</a:t>
            </a:r>
            <a:r>
              <a:rPr lang="cy-GB" altLang="en-US" b="1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b="1" dirty="0" err="1">
                <a:latin typeface="Arial" panose="020B0604020202020204" pitchFamily="34" charset="0"/>
              </a:rPr>
              <a:t>Guided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Study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>
                <a:latin typeface="Arial" panose="020B0604020202020204" pitchFamily="34" charset="0"/>
              </a:rPr>
              <a:t>– </a:t>
            </a:r>
            <a:r>
              <a:rPr lang="cy-GB" altLang="en-US" b="1" dirty="0" err="1">
                <a:latin typeface="Arial" panose="020B0604020202020204" pitchFamily="34" charset="0"/>
              </a:rPr>
              <a:t>Evaluating</a:t>
            </a:r>
            <a:r>
              <a:rPr lang="cy-GB" altLang="en-US" b="1" dirty="0">
                <a:latin typeface="Arial" panose="020B0604020202020204" pitchFamily="34" charset="0"/>
              </a:rPr>
              <a:t> CPD </a:t>
            </a:r>
            <a:r>
              <a:rPr lang="cy-GB" altLang="en-US" b="1" dirty="0" err="1">
                <a:latin typeface="Arial" panose="020B0604020202020204" pitchFamily="34" charset="0"/>
              </a:rPr>
              <a:t>Activities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>
                <a:latin typeface="Arial" panose="020B0604020202020204" pitchFamily="34" charset="0"/>
              </a:rPr>
              <a:t>– </a:t>
            </a:r>
            <a:r>
              <a:rPr lang="cy-GB" altLang="en-US" b="0" dirty="0" err="1">
                <a:latin typeface="Arial" panose="020B0604020202020204" pitchFamily="34" charset="0"/>
              </a:rPr>
              <a:t>ask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student’s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guided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study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u="sng" dirty="0">
                <a:latin typeface="Arial" panose="020B0604020202020204" pitchFamily="34" charset="0"/>
              </a:rPr>
              <a:t>(</a:t>
            </a:r>
            <a:r>
              <a:rPr lang="cy-GB" altLang="en-US" b="0" u="sng" dirty="0" err="1">
                <a:latin typeface="Arial" panose="020B0604020202020204" pitchFamily="34" charset="0"/>
              </a:rPr>
              <a:t>they</a:t>
            </a:r>
            <a:r>
              <a:rPr lang="cy-GB" altLang="en-US" b="0" u="sng" dirty="0">
                <a:latin typeface="Arial" panose="020B0604020202020204" pitchFamily="34" charset="0"/>
              </a:rPr>
              <a:t> can </a:t>
            </a:r>
            <a:r>
              <a:rPr lang="cy-GB" altLang="en-US" b="0" u="sng" dirty="0" err="1">
                <a:latin typeface="Arial" panose="020B0604020202020204" pitchFamily="34" charset="0"/>
              </a:rPr>
              <a:t>research</a:t>
            </a:r>
            <a:r>
              <a:rPr lang="cy-GB" altLang="en-US" b="0" u="sng" dirty="0">
                <a:latin typeface="Arial" panose="020B0604020202020204" pitchFamily="34" charset="0"/>
              </a:rPr>
              <a:t> </a:t>
            </a:r>
            <a:r>
              <a:rPr lang="cy-GB" altLang="en-US" b="0" u="sng" dirty="0" err="1">
                <a:latin typeface="Arial" panose="020B0604020202020204" pitchFamily="34" charset="0"/>
              </a:rPr>
              <a:t>answers</a:t>
            </a:r>
            <a:r>
              <a:rPr lang="cy-GB" altLang="en-US" b="0" u="sng" dirty="0">
                <a:latin typeface="Arial" panose="020B0604020202020204" pitchFamily="34" charset="0"/>
              </a:rPr>
              <a:t> </a:t>
            </a:r>
            <a:r>
              <a:rPr lang="cy-GB" altLang="en-US" b="0" u="sng" dirty="0" err="1">
                <a:latin typeface="Arial" panose="020B0604020202020204" pitchFamily="34" charset="0"/>
              </a:rPr>
              <a:t>but</a:t>
            </a:r>
            <a:r>
              <a:rPr lang="cy-GB" altLang="en-US" b="0" u="sng" dirty="0">
                <a:latin typeface="Arial" panose="020B0604020202020204" pitchFamily="34" charset="0"/>
              </a:rPr>
              <a:t> </a:t>
            </a:r>
            <a:r>
              <a:rPr lang="cy-GB" altLang="en-US" b="0" u="sng" dirty="0" err="1">
                <a:latin typeface="Arial" panose="020B0604020202020204" pitchFamily="34" charset="0"/>
              </a:rPr>
              <a:t>need</a:t>
            </a:r>
            <a:r>
              <a:rPr lang="cy-GB" altLang="en-US" b="0" u="sng" dirty="0">
                <a:latin typeface="Arial" panose="020B0604020202020204" pitchFamily="34" charset="0"/>
              </a:rPr>
              <a:t> to </a:t>
            </a:r>
            <a:r>
              <a:rPr lang="cy-GB" altLang="en-US" b="0" u="sng" dirty="0" err="1">
                <a:latin typeface="Arial" panose="020B0604020202020204" pitchFamily="34" charset="0"/>
              </a:rPr>
              <a:t>cite</a:t>
            </a:r>
            <a:r>
              <a:rPr lang="cy-GB" altLang="en-US" b="0" u="sng" dirty="0">
                <a:latin typeface="Arial" panose="020B0604020202020204" pitchFamily="34" charset="0"/>
              </a:rPr>
              <a:t> </a:t>
            </a:r>
            <a:r>
              <a:rPr lang="cy-GB" altLang="en-US" b="0" u="sng" dirty="0" err="1">
                <a:latin typeface="Arial" panose="020B0604020202020204" pitchFamily="34" charset="0"/>
              </a:rPr>
              <a:t>their</a:t>
            </a:r>
            <a:r>
              <a:rPr lang="cy-GB" altLang="en-US" b="0" u="sng" dirty="0">
                <a:latin typeface="Arial" panose="020B0604020202020204" pitchFamily="34" charset="0"/>
              </a:rPr>
              <a:t> </a:t>
            </a:r>
            <a:r>
              <a:rPr lang="cy-GB" altLang="en-US" b="0" u="sng" dirty="0" err="1">
                <a:latin typeface="Arial" panose="020B0604020202020204" pitchFamily="34" charset="0"/>
              </a:rPr>
              <a:t>sources</a:t>
            </a:r>
            <a:r>
              <a:rPr lang="cy-GB" altLang="en-US" b="0" dirty="0">
                <a:latin typeface="Arial" panose="020B0604020202020204" pitchFamily="34" charset="0"/>
              </a:rPr>
              <a:t>.) 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You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may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need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drop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if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time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is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tight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</a:t>
            </a:r>
            <a:endParaRPr lang="cy-GB" altLang="en-US" b="1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6C96859-019F-BBF8-068B-1EF670A658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1163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E55DD-97E5-B37E-6AEE-279090170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4E28EE6-C82F-5C11-F20C-004AE9AE41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35E1A5B-DA7D-4D56-D813-5EEC9D815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Jess</a:t>
            </a:r>
            <a:r>
              <a:rPr lang="cy-GB" altLang="en-US" dirty="0">
                <a:latin typeface="Arial" panose="020B0604020202020204" pitchFamily="34" charset="0"/>
              </a:rPr>
              <a:t> Henderson is the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Student Professional Development Manager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 Glasgow University Careers and this information and that on the next couple of slides is taken from her post on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LinkedIn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6E205D9-6B4E-3C5D-650F-5F92ED7C6F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0015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40333-D763-5CB2-10CA-5A5048E45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0282BDD-B8F9-FD40-AF60-472A7528DFE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FCAFF4D-4F9E-DAD3-6AE4-2CFBFC0FB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92325BF-076C-E128-3431-294DEBD1D0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943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EB753-F65B-1909-FC3B-7065A6F57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0320198-858D-5EE2-768F-1759726316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88C0F49-B210-38F5-6322-E6E5525212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hyperlink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How</a:t>
            </a:r>
            <a:r>
              <a:rPr lang="cy-GB" altLang="en-US" dirty="0">
                <a:latin typeface="Arial" panose="020B0604020202020204" pitchFamily="34" charset="0"/>
              </a:rPr>
              <a:t> can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help </a:t>
            </a:r>
            <a:r>
              <a:rPr lang="cy-GB" altLang="en-US" dirty="0" err="1">
                <a:latin typeface="Arial" panose="020B0604020202020204" pitchFamily="34" charset="0"/>
              </a:rPr>
              <a:t>me</a:t>
            </a:r>
            <a:r>
              <a:rPr lang="cy-GB" altLang="en-US" dirty="0">
                <a:latin typeface="Arial" panose="020B0604020202020204" pitchFamily="34" charset="0"/>
              </a:rPr>
              <a:t>) </a:t>
            </a:r>
            <a:r>
              <a:rPr lang="cy-GB" altLang="en-US" dirty="0" err="1">
                <a:latin typeface="Arial" panose="020B0604020202020204" pitchFamily="34" charset="0"/>
              </a:rPr>
              <a:t>takes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to the </a:t>
            </a:r>
            <a:r>
              <a:rPr lang="cy-GB" altLang="en-US" dirty="0" err="1">
                <a:latin typeface="Arial" panose="020B0604020202020204" pitchFamily="34" charset="0"/>
              </a:rPr>
              <a:t>LinkedIn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article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exploreit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further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8CEBCEA-7B1E-B36B-C4D9-358AF3438F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5841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03F31-D1A9-3273-0074-F49EE89A5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A65CCA9-779C-2B93-17FE-F1B43F043A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3E779D2-9D75-3786-B04E-677E522E3A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56EE9D-74C6-0308-F28A-EFA8B911A5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879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9E3428-2D3E-02B2-BEB9-742C3C065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492B7E4-777B-297A-3693-1F353F773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5F96162-5DA4-CEC7-A1CE-8AD941DA5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N.B.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 37 &amp; 38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7. The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up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may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</a:t>
            </a:r>
            <a:r>
              <a:rPr lang="cy-GB" altLang="en-US" dirty="0">
                <a:latin typeface="Arial" panose="020B0604020202020204" pitchFamily="34" charset="0"/>
              </a:rPr>
              <a:t> to be #tweaked’ to </a:t>
            </a:r>
            <a:r>
              <a:rPr lang="cy-GB" altLang="en-US" dirty="0" err="1">
                <a:latin typeface="Arial" panose="020B0604020202020204" pitchFamily="34" charset="0"/>
              </a:rPr>
              <a:t>ensure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bodies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acrsos</a:t>
            </a:r>
            <a:r>
              <a:rPr lang="cy-GB" altLang="en-US" dirty="0">
                <a:latin typeface="Arial" panose="020B0604020202020204" pitchFamily="34" charset="0"/>
              </a:rPr>
              <a:t> the sector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represented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WalesNational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childcare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through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quality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improvement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accreditation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PACEY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of PACEY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childminders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NDNA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day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nurseries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Mudiad </a:t>
            </a:r>
            <a:r>
              <a:rPr lang="cy-GB" altLang="en-US" dirty="0" err="1">
                <a:latin typeface="Arial" panose="020B0604020202020204" pitchFamily="34" charset="0"/>
              </a:rPr>
              <a:t>MeithrinSupports</a:t>
            </a:r>
            <a:r>
              <a:rPr lang="cy-GB" altLang="en-US" dirty="0">
                <a:latin typeface="Arial" panose="020B0604020202020204" pitchFamily="34" charset="0"/>
              </a:rPr>
              <a:t> Welsh-</a:t>
            </a:r>
            <a:r>
              <a:rPr lang="cy-GB" altLang="en-US" dirty="0" err="1">
                <a:latin typeface="Arial" panose="020B0604020202020204" pitchFamily="34" charset="0"/>
              </a:rPr>
              <a:t>medium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provision</a:t>
            </a:r>
            <a:r>
              <a:rPr lang="cy-GB" altLang="en-US" dirty="0">
                <a:latin typeface="Arial" panose="020B0604020202020204" pitchFamily="34" charset="0"/>
              </a:rPr>
              <a:t> (Cylchoedd Meithrin, Ti a Fi </a:t>
            </a:r>
            <a:r>
              <a:rPr lang="cy-GB" altLang="en-US" dirty="0" err="1">
                <a:latin typeface="Arial" panose="020B0604020202020204" pitchFamily="34" charset="0"/>
              </a:rPr>
              <a:t>groups</a:t>
            </a:r>
            <a:r>
              <a:rPr lang="cy-GB" altLang="en-US" dirty="0">
                <a:latin typeface="Arial" panose="020B0604020202020204" pitchFamily="34" charset="0"/>
              </a:rPr>
              <a:t>).</a:t>
            </a:r>
            <a:r>
              <a:rPr lang="cy-GB" altLang="en-US" dirty="0" err="1">
                <a:latin typeface="Arial" panose="020B0604020202020204" pitchFamily="34" charset="0"/>
              </a:rPr>
              <a:t>Promotes</a:t>
            </a:r>
            <a:r>
              <a:rPr lang="cy-GB" altLang="en-US" dirty="0">
                <a:latin typeface="Arial" panose="020B0604020202020204" pitchFamily="34" charset="0"/>
              </a:rPr>
              <a:t> Welsh </a:t>
            </a:r>
            <a:r>
              <a:rPr lang="cy-GB" altLang="en-US" dirty="0" err="1">
                <a:latin typeface="Arial" panose="020B0604020202020204" pitchFamily="34" charset="0"/>
              </a:rPr>
              <a:t>language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birth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Wales </a:t>
            </a:r>
            <a:r>
              <a:rPr lang="cy-GB" altLang="en-US" dirty="0" err="1">
                <a:latin typeface="Arial" panose="020B0604020202020204" pitchFamily="34" charset="0"/>
              </a:rPr>
              <a:t>Pre-school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Association</a:t>
            </a:r>
            <a:r>
              <a:rPr lang="cy-GB" altLang="en-US" dirty="0">
                <a:latin typeface="Arial" panose="020B0604020202020204" pitchFamily="34" charset="0"/>
              </a:rPr>
              <a:t> (WPPA)</a:t>
            </a:r>
            <a:r>
              <a:rPr lang="cy-GB" altLang="en-US" dirty="0" err="1">
                <a:latin typeface="Arial" panose="020B0604020202020204" pitchFamily="34" charset="0"/>
              </a:rPr>
              <a:t>Membership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body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playgroups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settings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Education</a:t>
            </a:r>
            <a:endParaRPr lang="cy-GB" altLang="en-US" dirty="0">
              <a:latin typeface="Arial" panose="020B0604020202020204" pitchFamily="34" charset="0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National Education Union (NEU Cymru)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largest education union in Wales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support staff, and leaders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Campaigns on funding, workload, and education policy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NASUWT (The Teachers’ Union)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 and headteachers across all sectors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Provides legal advice, professional development, and workplace support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Strong presence in Wales (NASUWT Cymru)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UCAC (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Undeb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Cenedlaethol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Athrawon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Cymru)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Wales-specific teaching union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lecturers, and tutors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Unique focus on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Welsh language education and Welsh national policy</a:t>
            </a:r>
          </a:p>
          <a:p>
            <a:pPr fontAlgn="t"/>
            <a:endParaRPr lang="en-GB" sz="18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Community (Education Section)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Trade union supporting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teachers, support staff, and school employees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Formerly known as Voice (Education Section)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C09734F-014B-AEBF-791E-BC24582523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8317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ECCF0-381F-7011-7AEA-FF9591048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4D6B4EA-052F-763B-5A40-111289ED3D1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65D98BF-C759-61A4-FD37-E7D96097B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8F14AE7-0E2F-FB44-9F5D-BB2FB2ACB3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0430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BE696-775A-00DB-633F-D26F4E11D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27BCBA0-9441-B072-5951-969901EA9F6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49B5DA8-4865-1ACF-761E-8AFDC39B2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9C82703-1F8B-2800-4E7C-523494EE06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3733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725B22-A537-529E-977D-99BC4DEE7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F7CBA59-052B-2E35-D2A9-0777E3F82D4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C265346-7BCA-7180-7D58-09CC05A2C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All of the </a:t>
            </a:r>
            <a:r>
              <a:rPr lang="cy-GB" altLang="en-US" dirty="0" err="1">
                <a:latin typeface="Arial" panose="020B0604020202020204" pitchFamily="34" charset="0"/>
              </a:rPr>
              <a:t>sections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PDP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expand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type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into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can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add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additional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rows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sections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required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</a:t>
            </a:r>
            <a:r>
              <a:rPr lang="cy-GB" altLang="en-US" dirty="0">
                <a:latin typeface="Arial" panose="020B0604020202020204" pitchFamily="34" charset="0"/>
              </a:rPr>
              <a:t>!!!!)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2C251B2-1B2A-C52A-EF60-E8182A1C9B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2595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CE423-0C65-09BC-924F-92D217E68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7E04CE6-3E5F-3C3D-1557-09D4D2492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F9DA664-1B70-70CC-A022-9BD75694F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it </a:t>
            </a:r>
            <a:r>
              <a:rPr lang="cy-GB" altLang="en-US" dirty="0" err="1">
                <a:latin typeface="Arial" panose="020B0604020202020204" pitchFamily="34" charset="0"/>
              </a:rPr>
              <a:t>absolutely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clear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b="1" u="sng" dirty="0" err="1">
                <a:latin typeface="Arial" panose="020B0604020202020204" pitchFamily="34" charset="0"/>
              </a:rPr>
              <a:t>very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personal</a:t>
            </a:r>
            <a:r>
              <a:rPr lang="cy-GB" altLang="en-US" dirty="0">
                <a:latin typeface="Arial" panose="020B0604020202020204" pitchFamily="34" charset="0"/>
              </a:rPr>
              <a:t> it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not be </a:t>
            </a:r>
            <a:r>
              <a:rPr lang="cy-GB" altLang="en-US" dirty="0" err="1">
                <a:latin typeface="Arial" panose="020B0604020202020204" pitchFamily="34" charset="0"/>
              </a:rPr>
              <a:t>completed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assignment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submission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00ED2AA-F9CA-1D4D-4233-D9017DCF37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4790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F58C9-98C3-DA5A-2C85-E8D0A1590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6A0C79F-44F5-D844-F5B1-EA9BB08CFD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857BE99-9F9D-3C4C-9A08-A92486CDD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B5FC7E2-19E7-4947-D469-ADEA0CE75B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6385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17FA8-8D0A-E50C-00E3-9C2995387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77C2174-8437-575D-266F-AA78AA7B491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CD84DC4-9423-2B1F-EB19-C0A0E7DB34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54A9B33-1F27-482A-40BC-6C429A22BC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470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2DE56-4727-E49A-6E94-1FFD61F44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ABE52E7-497E-3F8D-30A3-0E1B04743F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A056947-6D91-F6FD-9B15-85E76D8C91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FC62121-DB8E-3846-3A9A-EDCBAA3210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8709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5456F-AD9F-3753-6600-72B5948BA3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0DDBB7B-58A5-1A95-0BFA-80D3D439F2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ACECCB7-B71F-5B85-E043-68989DBEE6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2D50628-0505-CE4C-3CF7-204995D303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7326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E346A8-8212-4393-4C40-1CB85508A9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AE275C1-40C5-B6EA-3E03-AF9D02F01D3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670A74E-6C38-5776-C48D-8A56966C4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The First </a:t>
            </a:r>
            <a:r>
              <a:rPr lang="cy-GB" altLang="en-US" dirty="0" err="1">
                <a:latin typeface="Arial" panose="020B0604020202020204" pitchFamily="34" charset="0"/>
              </a:rPr>
              <a:t>quote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gives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Government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Policy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second</a:t>
            </a:r>
            <a:r>
              <a:rPr lang="cy-GB" altLang="en-US" dirty="0">
                <a:latin typeface="Arial" panose="020B0604020202020204" pitchFamily="34" charset="0"/>
              </a:rPr>
              <a:t> a Research </a:t>
            </a:r>
            <a:r>
              <a:rPr lang="cy-GB" altLang="en-US" dirty="0" err="1">
                <a:latin typeface="Arial" panose="020B0604020202020204" pitchFamily="34" charset="0"/>
              </a:rPr>
              <a:t>perspective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BEC8B29-4766-07E0-69A9-AA61E6F732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20759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42F96-1973-F586-E260-C0815BC3B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AA927E8-E4B0-09A8-0C76-D47B2CA5A96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B0D2BE7-D1EB-8034-B55F-F21FC6858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9C198AB-2D63-6095-9F1F-DEA100CAB2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601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C24C4-F83A-E31A-B9FE-30141D984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8DF1DAA-38BC-F67F-DC96-13AFC336BF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95587F6-7E23-D0AE-93C5-58AAE36843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68F7E09-C199-3A5A-190C-4599BA3D21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1917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A9C2E-EF27-F00B-BE24-D903C1BD4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A31E0A8-07E5-D64F-CA56-370C909173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CCBC7-B73A-0CCC-6BF5-B4E020F0FE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6FF272E-A6AE-0943-B633-D1BEBF7D0D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68507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0F242-E8D7-D54C-A071-8B70FDC25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5BB8148-E0DA-1E35-76DC-7FE58477F5E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460EA7A-3530-C656-C8FB-1C1C64D6B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7F09CC8-79BA-22D1-B60F-A637B2DAA0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9694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88F167-B9A5-A730-08E7-FD299C0B1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5714980-BB10-E9F2-B866-CD40DDDD42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F4F917C-E4DE-6BDF-D3E8-B2D4BD0AC7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A9B74A7-48F5-A629-3227-2DF59B6641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4438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196C6-27B2-4F4B-63A1-1673A8C10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2FA1D82-64E4-C4FC-CC2A-EF3001D86B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B212446-0AA7-52EB-578C-B239EBCFD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All </a:t>
            </a:r>
            <a:r>
              <a:rPr lang="cy-GB" altLang="en-US" dirty="0" err="1">
                <a:latin typeface="Arial" panose="020B0604020202020204" pitchFamily="34" charset="0"/>
              </a:rPr>
              <a:t>sections</a:t>
            </a:r>
            <a:r>
              <a:rPr lang="cy-GB" altLang="en-US" dirty="0">
                <a:latin typeface="Arial" panose="020B0604020202020204" pitchFamily="34" charset="0"/>
              </a:rPr>
              <a:t> of the PDP </a:t>
            </a:r>
            <a:r>
              <a:rPr lang="cy-GB" altLang="en-US" dirty="0" err="1">
                <a:latin typeface="Arial" panose="020B0604020202020204" pitchFamily="34" charset="0"/>
              </a:rPr>
              <a:t>template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after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Section</a:t>
            </a:r>
            <a:r>
              <a:rPr lang="cy-GB" altLang="en-US" dirty="0">
                <a:latin typeface="Arial" panose="020B0604020202020204" pitchFamily="34" charset="0"/>
              </a:rPr>
              <a:t> 2)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</a:t>
            </a:r>
            <a:r>
              <a:rPr lang="cy-GB" altLang="en-US" dirty="0">
                <a:latin typeface="Arial" panose="020B0604020202020204" pitchFamily="34" charset="0"/>
              </a:rPr>
              <a:t> the SMART </a:t>
            </a:r>
            <a:r>
              <a:rPr lang="cy-GB" altLang="en-US" dirty="0" err="1">
                <a:latin typeface="Arial" panose="020B0604020202020204" pitchFamily="34" charset="0"/>
              </a:rPr>
              <a:t>planning</a:t>
            </a:r>
            <a:r>
              <a:rPr lang="cy-GB" altLang="en-US" dirty="0">
                <a:latin typeface="Arial" panose="020B0604020202020204" pitchFamily="34" charset="0"/>
              </a:rPr>
              <a:t> model (I </a:t>
            </a:r>
            <a:r>
              <a:rPr lang="cy-GB" altLang="en-US" dirty="0" err="1">
                <a:latin typeface="Arial" panose="020B0604020202020204" pitchFamily="34" charset="0"/>
              </a:rPr>
              <a:t>hope</a:t>
            </a:r>
            <a:r>
              <a:rPr lang="cy-GB" altLang="en-US" dirty="0">
                <a:latin typeface="Arial" panose="020B0604020202020204" pitchFamily="34" charset="0"/>
              </a:rPr>
              <a:t>!!!!!!)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E27D21-4C7F-43ED-0A40-B293F0EAB8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29667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532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276AF-693C-514F-446A-265769BFF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825443C-2E81-44E8-29C3-48D9C21FCD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047420F-F57F-A5B4-5E16-96C69D650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D58087E-8625-CCFB-CD50-0272162AEC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031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9-reasons-engage-professional-bodies-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student-hwb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/experience-facilities/student-support-wellbeing/learning-support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pdf/10.1080/0309877X.2023.2253426" TargetMode="External"/><Relationship Id="rId3" Type="http://schemas.openxmlformats.org/officeDocument/2006/relationships/hyperlink" Target="https://www.cipd.org/uk/learning/cpd/about/" TargetMode="External"/><Relationship Id="rId7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linkedin.com/pulse/9-reasons-engage-professional-bodies-/" TargetMode="External"/><Relationship Id="rId5" Type="http://schemas.openxmlformats.org/officeDocument/2006/relationships/hyperlink" Target="https://www.gov.uk/government/news/employment-lifeline-for-young-people-across-the-country-as-government-offers-300000-new-work-experience-and-training-placements" TargetMode="External"/><Relationship Id="rId4" Type="http://schemas.openxmlformats.org/officeDocument/2006/relationships/hyperlink" Target="https://ebookcentral.proquest.com/lib/trinity/reader.action?docID=31357862&amp;c=RVBVQg&amp;ppg=72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experience-facilities/student-support-wellbeing/student-hwb" TargetMode="External"/><Relationship Id="rId3" Type="http://schemas.openxmlformats.org/officeDocument/2006/relationships/hyperlink" Target="https://www.uwtsd.ac.uk/study/experience-and-facilities/student-support-and-wellbeing/careers-service" TargetMode="External"/><Relationship Id="rId7" Type="http://schemas.openxmlformats.org/officeDocument/2006/relationships/hyperlink" Target="https://uowtsd.sharepoint.com/student-experience/SitePages/Home.aspx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uwtsd.careercentre.me/welcome/uwtsd" TargetMode="External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digitalskills.uwtsd.ac.uk/" TargetMode="External"/><Relationship Id="rId9" Type="http://schemas.openxmlformats.org/officeDocument/2006/relationships/hyperlink" Target="https://www.uwtsd.ac.uk/study/experience-and-facilities/student-support-and-wellbeing/wellbeing-sup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noProof="0" dirty="0">
                <a:ea typeface="Times New Roman" panose="02020603050405020304" pitchFamily="18" charset="0"/>
              </a:rPr>
              <a:t>Thema</a:t>
            </a:r>
            <a:r>
              <a:rPr lang="cy-GB" sz="2800" noProof="0" dirty="0"/>
              <a:t> 9: Cynllunio Datblygiad Personol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9: Personal Development Planning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Personal Development Planning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Continuous Professional Development (CPD)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Membership of a Professional Body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Your Personal Plan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Cynnwys y Thema                   </a:t>
            </a:r>
            <a:r>
              <a:rPr lang="en-GB" b="1" dirty="0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Cynllunio Datblygiad Personol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Datblygiad Proffesiynol Parhaus (DPP)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Aelodaeth o Gorff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Eich Cynllun Personol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Why do you think it is important to start planning for your future now?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Cynllunio Datblygiad Personol </a:t>
            </a:r>
            <a:r>
              <a:rPr lang="en-GB" sz="3400" b="1" dirty="0">
                <a:solidFill>
                  <a:srgbClr val="0070C0"/>
                </a:solidFill>
              </a:rPr>
              <a:t>(CDP)  Personal Development Planning (PDP)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Pam ydych chi'n meddwl ei bod hi’n bwysig dechrau cynllunio ar gyfer eich dyfodol nawr?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C1F94-C065-D1CC-C33F-90F455F05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4C490-6AE2-B296-F58B-F8516128CF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Guided Study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You will already have made plans to get to this point.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Make a note of these on the Guided Study Sheet as well as those you would like to develop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A4B2F9F-3628-4151-803C-C3BA0E96F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Rydych chi eisoes yn gynlluniwr datblygiad personol</a:t>
            </a:r>
            <a:r>
              <a:rPr lang="en-GB" sz="3400" b="1" dirty="0">
                <a:solidFill>
                  <a:srgbClr val="0070C0"/>
                </a:solidFill>
              </a:rPr>
              <a:t>.                                                             You are already a personal development planner.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3E5233D-F184-CE07-805B-3FB706378A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Astudio dan Arweiniad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Byddwch eisoes wedi gwneud cynlluniau i gyrraedd y pwynt hwn</a:t>
            </a:r>
            <a:r>
              <a:rPr lang="en-GB" sz="2400" i="1" dirty="0">
                <a:solidFill>
                  <a:srgbClr val="0070C0"/>
                </a:solidFill>
              </a:rPr>
              <a:t>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Gwnewch nodyn o'r rhain ar y Daflen Astudio dan Arweiniad yn ogystal â'r rhai yr hoffech eu datblygu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174999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55DA6E-4A8B-FA9F-1829-5199E9116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6DA14-5A75-1E68-CD12-A32E30FF36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‘Whether or not you know which career […] you wish to pursue, you give yourself a big advantage if you start to  […] prepare for your future right from the start of the course’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‘This gives you more time to investigate, think and prepare’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26D0EE8-6783-C507-EE71-F9662D98D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Cynllunio Datblygiad Personol </a:t>
            </a:r>
            <a:r>
              <a:rPr lang="en-GB" sz="3400" b="1" dirty="0">
                <a:solidFill>
                  <a:srgbClr val="0070C0"/>
                </a:solidFill>
              </a:rPr>
              <a:t>(CDP)  Personal Development Planning (PDP)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FF5F4AD-56A9-018D-EACC-2745F612EB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Pa un ai a ydych chi'n gwybod ai peidio pa yrfa rydych chi am ei dilyn, bydd o fantais fawr i chi ddechrau paratoi ar gyfer eich dyfodol o ddechrau'r cwrs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Bydd hyn yn rhoi mwy o amser i chi ymchwilio, meddwl a pharatoi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6F94D0-0CB4-E677-C893-B955645FB79B}"/>
              </a:ext>
            </a:extLst>
          </p:cNvPr>
          <p:cNvSpPr txBox="1"/>
          <p:nvPr/>
        </p:nvSpPr>
        <p:spPr>
          <a:xfrm>
            <a:off x="6181859" y="5537915"/>
            <a:ext cx="2485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2023, p. 72)</a:t>
            </a:r>
          </a:p>
        </p:txBody>
      </p:sp>
    </p:spTree>
    <p:extLst>
      <p:ext uri="{BB962C8B-B14F-4D97-AF65-F5344CB8AC3E}">
        <p14:creationId xmlns:p14="http://schemas.microsoft.com/office/powerpoint/2010/main" val="4076148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AE142-7122-1564-9F43-B7F0717B28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E44E-FDC4-9A53-9ED6-A30B2D3971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‘Personal Development Planning is not something you do once and forget’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‘There are </a:t>
            </a:r>
            <a:r>
              <a:rPr lang="en-GB" sz="2400" i="1" dirty="0">
                <a:solidFill>
                  <a:srgbClr val="0070C0"/>
                </a:solidFill>
              </a:rPr>
              <a:t>always</a:t>
            </a:r>
            <a:r>
              <a:rPr lang="en-GB" sz="2400" dirty="0">
                <a:solidFill>
                  <a:srgbClr val="0070C0"/>
                </a:solidFill>
              </a:rPr>
              <a:t> changes and new opportunities to prepare for’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‘You can be an active agent, creating new chances and preparing yourself to be ready to act on opportunities’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DF4CCC-59C6-47D3-F11B-D23F3E0A2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Cynllunio Datblygiad Personol (CDP)</a:t>
            </a:r>
            <a:br>
              <a:rPr lang="cy-GB" sz="3400" b="1" noProof="0" dirty="0"/>
            </a:br>
            <a:r>
              <a:rPr lang="en-GB" sz="3400" b="1" dirty="0">
                <a:solidFill>
                  <a:srgbClr val="0070C0"/>
                </a:solidFill>
              </a:rPr>
              <a:t>Personal Development Planning (PDP)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065568-878E-53C4-CCCA-46621503B8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Nid yw Cynllunio Datblygiad Personol yn rhywbeth rydych chi'n ei wneud unwaith ac yn ei anghofio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 </a:t>
            </a:r>
            <a:r>
              <a:rPr lang="cy-GB" sz="2400" i="1" noProof="0" dirty="0">
                <a:solidFill>
                  <a:srgbClr val="0070C0"/>
                </a:solidFill>
              </a:rPr>
              <a:t>bob amser </a:t>
            </a:r>
            <a:r>
              <a:rPr lang="cy-GB" sz="2400" noProof="0" dirty="0">
                <a:solidFill>
                  <a:srgbClr val="0070C0"/>
                </a:solidFill>
              </a:rPr>
              <a:t>newidiadau a chyfleoedd newydd i baratoi ar eu cyfer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Gallwch chi fynd </a:t>
            </a:r>
            <a:r>
              <a:rPr lang="cy-GB" sz="2400" noProof="0" dirty="0" err="1">
                <a:solidFill>
                  <a:srgbClr val="0070C0"/>
                </a:solidFill>
              </a:rPr>
              <a:t>ati’n</a:t>
            </a:r>
            <a:r>
              <a:rPr lang="cy-GB" sz="2400" noProof="0" dirty="0">
                <a:solidFill>
                  <a:srgbClr val="0070C0"/>
                </a:solidFill>
              </a:rPr>
              <a:t> weithredol, creu cyfleoedd newydd a’ch paratoi eich hun i fod yn barod i weithredu ar gyfleoedd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2B5A41-FB1A-9EE7-D986-664D03E171C9}"/>
              </a:ext>
            </a:extLst>
          </p:cNvPr>
          <p:cNvSpPr txBox="1"/>
          <p:nvPr/>
        </p:nvSpPr>
        <p:spPr>
          <a:xfrm>
            <a:off x="6181859" y="5537915"/>
            <a:ext cx="2485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2023, p. 73)</a:t>
            </a:r>
          </a:p>
        </p:txBody>
      </p:sp>
    </p:spTree>
    <p:extLst>
      <p:ext uri="{BB962C8B-B14F-4D97-AF65-F5344CB8AC3E}">
        <p14:creationId xmlns:p14="http://schemas.microsoft.com/office/powerpoint/2010/main" val="4026746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5020C-4B75-C4CD-A615-C5570E728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1C21-B85F-03DA-9C24-65868975E2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 The Personal Development process itself develops reflective, strategic, analytical and creative thinking skills relevant to study and life’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‘You then gain more than </a:t>
            </a:r>
            <a:r>
              <a:rPr lang="en-GB" sz="2400" b="1" dirty="0">
                <a:solidFill>
                  <a:srgbClr val="0070C0"/>
                </a:solidFill>
              </a:rPr>
              <a:t>just</a:t>
            </a:r>
            <a:r>
              <a:rPr lang="en-GB" sz="2400" dirty="0">
                <a:solidFill>
                  <a:srgbClr val="0070C0"/>
                </a:solidFill>
              </a:rPr>
              <a:t> a degree from your education’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A8A7D50-88A4-4E7D-4EEA-1425FCD8D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Cynllunio Datblygiad Personol </a:t>
            </a:r>
            <a:r>
              <a:rPr lang="en-GB" sz="3400" b="1" dirty="0">
                <a:solidFill>
                  <a:srgbClr val="0070C0"/>
                </a:solidFill>
              </a:rPr>
              <a:t>(CDP)  Personal Development Planning (PDP)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1B50379-56E6-6E4E-FAB5-5206238ECF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Mae'r broses Datblygiad Personol </a:t>
            </a:r>
            <a:r>
              <a:rPr lang="cy-GB" sz="2400" dirty="0" err="1">
                <a:solidFill>
                  <a:srgbClr val="0070C0"/>
                </a:solidFill>
              </a:rPr>
              <a:t>hithau’n</a:t>
            </a:r>
            <a:r>
              <a:rPr lang="cy-GB" sz="2400" dirty="0">
                <a:solidFill>
                  <a:srgbClr val="0070C0"/>
                </a:solidFill>
              </a:rPr>
              <a:t> </a:t>
            </a:r>
            <a:r>
              <a:rPr lang="cy-GB" sz="2400" noProof="0" dirty="0">
                <a:solidFill>
                  <a:srgbClr val="0070C0"/>
                </a:solidFill>
              </a:rPr>
              <a:t>datblygu sgiliau meddwl adfyfyriol, strategol, dadansoddol a chreadigol sy'n berthnasol i astudio a bywyd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Wedyn cewch chi fwy na </a:t>
            </a:r>
            <a:r>
              <a:rPr lang="cy-GB" sz="2400" b="1" noProof="0" dirty="0">
                <a:solidFill>
                  <a:srgbClr val="0070C0"/>
                </a:solidFill>
              </a:rPr>
              <a:t>dim ond </a:t>
            </a:r>
            <a:r>
              <a:rPr lang="cy-GB" sz="2400" noProof="0" dirty="0">
                <a:solidFill>
                  <a:srgbClr val="0070C0"/>
                </a:solidFill>
              </a:rPr>
              <a:t>gradd o'ch addysg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4041DC-3770-4105-B4B3-D4A7DB3F7568}"/>
              </a:ext>
            </a:extLst>
          </p:cNvPr>
          <p:cNvSpPr txBox="1"/>
          <p:nvPr/>
        </p:nvSpPr>
        <p:spPr>
          <a:xfrm>
            <a:off x="6181859" y="5537915"/>
            <a:ext cx="2485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2023, p. 74)</a:t>
            </a:r>
          </a:p>
        </p:txBody>
      </p:sp>
    </p:spTree>
    <p:extLst>
      <p:ext uri="{BB962C8B-B14F-4D97-AF65-F5344CB8AC3E}">
        <p14:creationId xmlns:p14="http://schemas.microsoft.com/office/powerpoint/2010/main" val="1042652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FF2131-69A1-1902-E3EF-C4CD514FD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C51BA-F4F9-B5AB-891C-43725FCA45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Guided Study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are the benefits of personal development planning for me?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B002DA-E8CD-80FD-2D0D-B03CB63BC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sz="3400" b="1" dirty="0">
                <a:solidFill>
                  <a:srgbClr val="0070C0"/>
                </a:solidFill>
              </a:rPr>
              <a:t>CDP: Y Manteision i Chi</a:t>
            </a:r>
            <a:r>
              <a:rPr lang="en-GB" sz="3400" b="1" dirty="0">
                <a:solidFill>
                  <a:srgbClr val="0070C0"/>
                </a:solidFill>
              </a:rPr>
              <a:t>                                 PDP: The Benefits For You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12E200-6CC2-13F7-394A-1CDA717112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Astudiaeth dan Arweiniad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Beth yw manteision cynllunio datblygiad personol i mi?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720228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B6696-E190-7854-8260-027A231D2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90BF-CE16-483B-7589-A5DE52F5BF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do you understand this phrase to mean?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Have you heard it before?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If yes, in what context?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4A3CB32-25B5-53B0-9FEF-93577B33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Datblygiad Proffesiynol Parhaus (DPP) </a:t>
            </a:r>
            <a:r>
              <a:rPr lang="en-GB" sz="3400" b="1" dirty="0">
                <a:solidFill>
                  <a:srgbClr val="0070C0"/>
                </a:solidFill>
              </a:rPr>
              <a:t>Continuous Professional Development (CPD)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5EE813-FDEF-575F-6D4B-29179DEE66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Beth ydych chi'n deall bod yr ymadrodd hwn yn ei olygu?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Ydych chi wedi ei glywed o'r blaen?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Os ydych, ym mha gyd-destun?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2381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7E88A-3F4B-B777-94DB-F72F2A050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48100-2099-56D0-D686-F91120CD30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Chartered Institute of Personnel &amp; Development CIPD) is the professional institute for human resources professionals.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do we mean by human resources?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7DD121-8EFD-81BE-3D2D-FCB48F7DA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Datblygiad Proffesiynol Parhaus </a:t>
            </a:r>
            <a:r>
              <a:rPr lang="en-GB" sz="3400" b="1" dirty="0">
                <a:solidFill>
                  <a:srgbClr val="0070C0"/>
                </a:solidFill>
              </a:rPr>
              <a:t>(DPP) Continuous Professional Development (CPD)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3D714F9-F6FA-87B0-406B-1F270E26FD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Y Sefydliad Siartredig Personél a Datblygu (CIPD) yw'r sefydliad proffesiynol ar gyfer gweithwyr proffesiynol adnoddau dynol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Beth ydym yn ei olygu wrth adnoddau dynol</a:t>
            </a:r>
            <a:r>
              <a:rPr lang="en-GB" sz="2400" i="1" dirty="0">
                <a:solidFill>
                  <a:srgbClr val="0070C0"/>
                </a:solidFill>
              </a:rPr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26198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70579-698C-32E6-BBAD-8DF0717A9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DAA97-F84C-8EB4-81CB-80F2417CA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055468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CIPD define CPD as: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‘Continuing professional development (CPD) is defined as learning experiences which help you develop and improve your </a:t>
            </a:r>
            <a:r>
              <a:rPr lang="en-GB" sz="2400" b="1" dirty="0">
                <a:solidFill>
                  <a:srgbClr val="0070C0"/>
                </a:solidFill>
              </a:rPr>
              <a:t>professional practice</a:t>
            </a:r>
            <a:r>
              <a:rPr lang="en-GB" sz="2400" dirty="0">
                <a:solidFill>
                  <a:srgbClr val="0070C0"/>
                </a:solidFill>
              </a:rPr>
              <a:t>’.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1B0DFC1-0BA7-2222-C357-6DAAF4A96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Datblygiad Proffesiynol Parhaus </a:t>
            </a:r>
            <a:r>
              <a:rPr lang="en-GB" sz="3400" b="1" dirty="0">
                <a:solidFill>
                  <a:srgbClr val="0070C0"/>
                </a:solidFill>
              </a:rPr>
              <a:t>(DPP) Continuous Professional Development (CPD)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0234511-0235-F591-2D47-16AEEC67C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5546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Mae'r CIPD yn diffinio DPP yn y modd hwn: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Diffinnir datblygiad proffesiynol parhaus (DPP) yn brofiadau dysgu sy'n eich helpu chi i ddatblygu a gwella eich </a:t>
            </a:r>
            <a:r>
              <a:rPr lang="cy-GB" sz="2400" b="1" noProof="0" dirty="0">
                <a:solidFill>
                  <a:srgbClr val="0070C0"/>
                </a:solidFill>
              </a:rPr>
              <a:t>ymarfer proffesiynol</a:t>
            </a:r>
            <a:r>
              <a:rPr lang="cy-GB" sz="2400" noProof="0" dirty="0">
                <a:solidFill>
                  <a:srgbClr val="0070C0"/>
                </a:solidFill>
              </a:rPr>
              <a:t>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34ABDA-1B51-52B1-B1EC-81BB4C9CCDD6}"/>
              </a:ext>
            </a:extLst>
          </p:cNvPr>
          <p:cNvSpPr txBox="1"/>
          <p:nvPr/>
        </p:nvSpPr>
        <p:spPr>
          <a:xfrm>
            <a:off x="1828801" y="5563673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(Chartered Institute of Personnel and Development, 2026)</a:t>
            </a:r>
          </a:p>
        </p:txBody>
      </p:sp>
    </p:spTree>
    <p:extLst>
      <p:ext uri="{BB962C8B-B14F-4D97-AF65-F5344CB8AC3E}">
        <p14:creationId xmlns:p14="http://schemas.microsoft.com/office/powerpoint/2010/main" val="2067699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EEE31-EEDC-B366-B2E4-F81D5664D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6E3EE-0662-77B9-6D07-14FFC2A6F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05546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state that: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‘This can include building on your </a:t>
            </a:r>
            <a:r>
              <a:rPr lang="en-GB" sz="2400" b="1" dirty="0">
                <a:solidFill>
                  <a:srgbClr val="0070C0"/>
                </a:solidFill>
              </a:rPr>
              <a:t>strengths</a:t>
            </a:r>
            <a:r>
              <a:rPr lang="en-GB" sz="2400" dirty="0">
                <a:solidFill>
                  <a:srgbClr val="0070C0"/>
                </a:solidFill>
              </a:rPr>
              <a:t>, as well as developing yourself where you have </a:t>
            </a:r>
            <a:r>
              <a:rPr lang="en-GB" sz="2400" b="1" dirty="0">
                <a:solidFill>
                  <a:srgbClr val="0070C0"/>
                </a:solidFill>
              </a:rPr>
              <a:t>capability gaps</a:t>
            </a:r>
            <a:r>
              <a:rPr lang="en-GB" sz="2400" dirty="0">
                <a:solidFill>
                  <a:srgbClr val="0070C0"/>
                </a:solidFill>
              </a:rPr>
              <a:t>’.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6B2CDCF-7198-6EDC-C4DA-66AB4C298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Datblygiad Proffesiynol Parhaus </a:t>
            </a:r>
            <a:r>
              <a:rPr lang="en-GB" sz="3400" b="1" dirty="0">
                <a:solidFill>
                  <a:srgbClr val="0070C0"/>
                </a:solidFill>
              </a:rPr>
              <a:t>(DPP) Continuous Professional Development (CPD)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D96041B-2B5B-7649-1C37-348A3EF5E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554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Maen nhw'n mynd ymlaen i ddweud: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 hyn gynnwys adeiladu ar eich </a:t>
            </a:r>
            <a:r>
              <a:rPr lang="cy-GB" sz="2400" b="1" noProof="0" dirty="0">
                <a:solidFill>
                  <a:srgbClr val="0070C0"/>
                </a:solidFill>
              </a:rPr>
              <a:t>cryfderau</a:t>
            </a:r>
            <a:r>
              <a:rPr lang="cy-GB" sz="2400" noProof="0" dirty="0">
                <a:solidFill>
                  <a:srgbClr val="0070C0"/>
                </a:solidFill>
              </a:rPr>
              <a:t>, yn ogystal â’ch datblygu eich hun lle mae gennych </a:t>
            </a:r>
            <a:r>
              <a:rPr lang="cy-GB" sz="2400" b="1" noProof="0" dirty="0" err="1">
                <a:solidFill>
                  <a:srgbClr val="0070C0"/>
                </a:solidFill>
              </a:rPr>
              <a:t>fylchau</a:t>
            </a:r>
            <a:r>
              <a:rPr lang="cy-GB" sz="2400" b="1" noProof="0" dirty="0">
                <a:solidFill>
                  <a:srgbClr val="0070C0"/>
                </a:solidFill>
              </a:rPr>
              <a:t> gallu</a:t>
            </a:r>
            <a:r>
              <a:rPr lang="cy-GB" sz="2400" noProof="0" dirty="0">
                <a:solidFill>
                  <a:srgbClr val="0070C0"/>
                </a:solidFill>
              </a:rPr>
              <a:t>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292DFE-9E4C-22BC-71C0-77812DFD2053}"/>
              </a:ext>
            </a:extLst>
          </p:cNvPr>
          <p:cNvSpPr txBox="1"/>
          <p:nvPr/>
        </p:nvSpPr>
        <p:spPr>
          <a:xfrm>
            <a:off x="1828801" y="5563673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(Chartered Institute of Personnel and Development, 2026)</a:t>
            </a:r>
          </a:p>
        </p:txBody>
      </p:sp>
    </p:spTree>
    <p:extLst>
      <p:ext uri="{BB962C8B-B14F-4D97-AF65-F5344CB8AC3E}">
        <p14:creationId xmlns:p14="http://schemas.microsoft.com/office/powerpoint/2010/main" val="30910526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BFCD1-F893-B161-F8CE-51B210133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07B21-043C-E2AB-1676-9746ACC222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28375" cy="346759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‘It may help keep your skills and knowledge up to date;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Prepare you for greater responsibilities;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Boost your confidence;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Help you become more creative in tackling new challenges;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Enable you to make better decisions,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Help you take your career further’.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34C752-AD3B-1762-B341-4D6530FE2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Sut mae DPP o fudd i mi</a:t>
            </a:r>
            <a:r>
              <a:rPr lang="en-GB" sz="3400" b="1" dirty="0">
                <a:solidFill>
                  <a:srgbClr val="0070C0"/>
                </a:solidFill>
              </a:rPr>
              <a:t>?                            How Does CPD benefit me?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9CB610-A1EA-DC3F-EEF6-0DF98DE6CD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46759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Gall helpu i </a:t>
            </a:r>
            <a:r>
              <a:rPr lang="cy-GB" sz="2000" noProof="0" dirty="0" err="1">
                <a:solidFill>
                  <a:srgbClr val="0070C0"/>
                </a:solidFill>
              </a:rPr>
              <a:t>gadw'ch</a:t>
            </a:r>
            <a:r>
              <a:rPr lang="cy-GB" sz="2000" noProof="0" dirty="0">
                <a:solidFill>
                  <a:srgbClr val="0070C0"/>
                </a:solidFill>
              </a:rPr>
              <a:t> sgiliau a'ch gwybodaeth yn gyfredol;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Yn </a:t>
            </a:r>
            <a:r>
              <a:rPr lang="cy-GB" sz="2000" dirty="0">
                <a:solidFill>
                  <a:srgbClr val="0070C0"/>
                </a:solidFill>
              </a:rPr>
              <a:t>eich p</a:t>
            </a:r>
            <a:r>
              <a:rPr lang="cy-GB" sz="2000" noProof="0" dirty="0" err="1">
                <a:solidFill>
                  <a:srgbClr val="0070C0"/>
                </a:solidFill>
              </a:rPr>
              <a:t>aratoi</a:t>
            </a:r>
            <a:r>
              <a:rPr lang="cy-GB" sz="2000" noProof="0" dirty="0">
                <a:solidFill>
                  <a:srgbClr val="0070C0"/>
                </a:solidFill>
              </a:rPr>
              <a:t> chi ar gyfer cyfrifoldebau mwy;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Rhoi hwb i'ch hyder;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Eich helpu chi i ddod yn fwy creadigol wrth fynd i'r afael â heriau newydd;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Eich galluogi chi i wneud gwell penderfyniadau,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Eich helpu chi i fynd â'ch gyrfa ymhellach</a:t>
            </a:r>
            <a:r>
              <a:rPr lang="en-GB" sz="2000" dirty="0">
                <a:solidFill>
                  <a:srgbClr val="0070C0"/>
                </a:solidFill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48F31F-C6DC-C894-D8F3-ACD173BDEED0}"/>
              </a:ext>
            </a:extLst>
          </p:cNvPr>
          <p:cNvSpPr txBox="1"/>
          <p:nvPr/>
        </p:nvSpPr>
        <p:spPr>
          <a:xfrm>
            <a:off x="2289489" y="5550794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(Chartered Institute of Personnel and Development, 2026)</a:t>
            </a:r>
          </a:p>
        </p:txBody>
      </p:sp>
    </p:spTree>
    <p:extLst>
      <p:ext uri="{BB962C8B-B14F-4D97-AF65-F5344CB8AC3E}">
        <p14:creationId xmlns:p14="http://schemas.microsoft.com/office/powerpoint/2010/main" val="2558013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A4B79-2232-552F-385A-927D75CBF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B4EB-D723-45A7-BC66-5F7C0B01ED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But what activities could support Continuous Professional Development?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9615E24-0EE5-898E-07E1-CD81EEC9E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Datblygiad Proffesiynol Parhaus</a:t>
            </a:r>
            <a:r>
              <a:rPr lang="en-GB" sz="3400" b="1" dirty="0">
                <a:solidFill>
                  <a:srgbClr val="0070C0"/>
                </a:solidFill>
              </a:rPr>
              <a:t>(DPP) Continuous Professional Development (CPD)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80F545B-722C-E4EA-A152-3DF3E34D48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Ond pa weithgareddau a allai gynorthwyo Datblygiad Proffesiynol Parhaus</a:t>
            </a:r>
            <a:r>
              <a:rPr lang="en-GB" sz="2400" i="1" dirty="0">
                <a:solidFill>
                  <a:srgbClr val="0070C0"/>
                </a:solidFill>
              </a:rPr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97867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431C0-5E2D-75C2-625A-73E5E136F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91BA8-F4E8-EC96-23C9-198D670194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‘Professional or representative bodies and learned societies are some of the most useful career resources’.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‘However, in my experience, are some of the least utilised by students and graduates’.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69D668-02BC-5846-957A-E4E2799D9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72AE92F-0D31-A2E0-CE78-2EDAA86350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Cyrff proffesiynol neu gynrychioliadol a chymdeithasau dysgedig yw rhai o'r </a:t>
            </a:r>
            <a:r>
              <a:rPr lang="cy-GB" sz="2400" u="sng" noProof="0" dirty="0">
                <a:solidFill>
                  <a:srgbClr val="0070C0"/>
                </a:solidFill>
              </a:rPr>
              <a:t>adnoddau</a:t>
            </a:r>
            <a:r>
              <a:rPr lang="cy-GB" sz="2400" noProof="0" dirty="0">
                <a:solidFill>
                  <a:srgbClr val="0070C0"/>
                </a:solidFill>
              </a:rPr>
              <a:t> gyrfa mwyaf defnyddiol.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Fodd bynnag, yn fy mhrofiad i, mae’r rhain ymhlith y rhai a ddefnyddia myfyrwyr a graddedigion leiaf.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9538-9E4F-11C1-11D5-98A19A218947}"/>
              </a:ext>
            </a:extLst>
          </p:cNvPr>
          <p:cNvSpPr txBox="1"/>
          <p:nvPr/>
        </p:nvSpPr>
        <p:spPr>
          <a:xfrm>
            <a:off x="2289489" y="5550794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(Henderson, 2022)</a:t>
            </a:r>
          </a:p>
        </p:txBody>
      </p:sp>
    </p:spTree>
    <p:extLst>
      <p:ext uri="{BB962C8B-B14F-4D97-AF65-F5344CB8AC3E}">
        <p14:creationId xmlns:p14="http://schemas.microsoft.com/office/powerpoint/2010/main" val="17201786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61D44-4049-B983-4EF4-F09A8F4E0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C8145-DE87-F1C2-86FB-2959721EC9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What are they?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‘Broadly speaking, they exist to champion and represent the interests of a sector or a particular profession.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 They may be local, national or global.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may serve a regulatory function, be more of an interest group or anything in between’.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7860E17-4E61-5A35-416A-495FA5A40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DB55CB-0B3F-1DB9-05FC-DEB4A36354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Beth ydyn nhw?</a:t>
            </a:r>
            <a:endParaRPr lang="cy-GB" sz="2400" noProof="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Yn fras, maen nhw’n bodoli i hyrwyddo a chynrychioli buddiannau sector neu broffesiwn penodol.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 Gallan nhw fod yn lleol, yn genedlaethol neu’n fyd-eang.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Gallan nhw gyflawni swyddogaeth reoleiddio, bod yn fwy o grŵp diddordeb neu unrhyw beth rhyngddyn nhw.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959BFB-79A6-4282-5E06-842A7A7112C9}"/>
              </a:ext>
            </a:extLst>
          </p:cNvPr>
          <p:cNvSpPr txBox="1"/>
          <p:nvPr/>
        </p:nvSpPr>
        <p:spPr>
          <a:xfrm>
            <a:off x="2289489" y="5550794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(Henderson, 2022)</a:t>
            </a:r>
          </a:p>
        </p:txBody>
      </p:sp>
    </p:spTree>
    <p:extLst>
      <p:ext uri="{BB962C8B-B14F-4D97-AF65-F5344CB8AC3E}">
        <p14:creationId xmlns:p14="http://schemas.microsoft.com/office/powerpoint/2010/main" val="3021321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321C2-E0EA-DB9B-469A-759FFABBE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857C1-BE6C-6CA6-D691-053EC04EB1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  <a:hlinkClick r:id="rId3"/>
              </a:rPr>
              <a:t>How can they help me</a:t>
            </a:r>
            <a:r>
              <a:rPr lang="en-GB" sz="2400" b="1" dirty="0">
                <a:solidFill>
                  <a:srgbClr val="0070C0"/>
                </a:solidFill>
              </a:rPr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Getting [sector specific] information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Receiving advice &amp; mentoring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Attending events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Learning about opportunities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911A6C4-8A26-D178-B0D0-067C30090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  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904A472-EDE1-76D7-2D09-900A5DD701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fi-FI" sz="2400" b="1" dirty="0">
                <a:solidFill>
                  <a:srgbClr val="0070C0"/>
                </a:solidFill>
              </a:rPr>
              <a:t>Sut gallan nhw fy helpu</a:t>
            </a:r>
            <a:r>
              <a:rPr lang="en-GB" sz="2400" b="1" dirty="0">
                <a:solidFill>
                  <a:srgbClr val="0070C0"/>
                </a:solidFill>
              </a:rPr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Cael gwybodaeth [benodol i’r sector]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Derbyn cyngor a mentora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Mynd i ddigwyddiadau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Dysgu am gyfleoedd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B1A8C5-A732-C20D-D8FD-0D91562D9427}"/>
              </a:ext>
            </a:extLst>
          </p:cNvPr>
          <p:cNvSpPr txBox="1"/>
          <p:nvPr/>
        </p:nvSpPr>
        <p:spPr>
          <a:xfrm>
            <a:off x="2289489" y="5550794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(Henderson, 2022)</a:t>
            </a:r>
          </a:p>
        </p:txBody>
      </p:sp>
    </p:spTree>
    <p:extLst>
      <p:ext uri="{BB962C8B-B14F-4D97-AF65-F5344CB8AC3E}">
        <p14:creationId xmlns:p14="http://schemas.microsoft.com/office/powerpoint/2010/main" val="1328548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38CDA-28AD-D00E-2F68-8BF2D2E46A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BD0E3-08DD-5A9A-8767-AC62AD1B3B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Access to member directories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Gaining [professional] status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Providing professional standing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Applying for grants &amp; scholarships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Winning prizes or awards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699A535-CA85-EE44-5763-A5814055B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   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14AD49-7769-F5F0-9367-EBCE973013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Mynediad at gyfeiriaduron aelodau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Ennill statws [proffesiynol]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Darparu statws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Gwneud cais am grantiau ac ysgoloriaethau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Ennill gwobrau neu ddyfarniadau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013FA9-B2F3-0156-EB64-D77C7E183D20}"/>
              </a:ext>
            </a:extLst>
          </p:cNvPr>
          <p:cNvSpPr txBox="1"/>
          <p:nvPr/>
        </p:nvSpPr>
        <p:spPr>
          <a:xfrm>
            <a:off x="2289489" y="5550794"/>
            <a:ext cx="6812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(Henderson, 2022)</a:t>
            </a:r>
          </a:p>
        </p:txBody>
      </p:sp>
    </p:spTree>
    <p:extLst>
      <p:ext uri="{BB962C8B-B14F-4D97-AF65-F5344CB8AC3E}">
        <p14:creationId xmlns:p14="http://schemas.microsoft.com/office/powerpoint/2010/main" val="6679084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CC915-2E29-DF59-74E1-D845C6D94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E6A6-BD1C-06EF-306A-4D643D233B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chemeClr val="accent5">
                    <a:lumMod val="75000"/>
                  </a:schemeClr>
                </a:solidFill>
              </a:rPr>
              <a:t>In Theme 7 we looked at some Professional Bodies that you can join as a practitioner.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chemeClr val="accent5">
                    <a:lumMod val="75000"/>
                  </a:schemeClr>
                </a:solidFill>
              </a:rPr>
              <a:t>Can you recall them?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18C929-54AB-33F4-ADA3-A3035DAEE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64C13B-7783-4AEF-88DC-884482C47D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chemeClr val="accent5">
                    <a:lumMod val="75000"/>
                  </a:schemeClr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chemeClr val="accent5">
                    <a:lumMod val="75000"/>
                  </a:schemeClr>
                </a:solidFill>
              </a:rPr>
              <a:t>Yn Thema 7 fe edrychon ni ar rai Cyrff Proffesiynol y gallwch chi ymuno â nhw yn ymarferydd. 
Allwch chi eu cofio?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5223145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0AEF0-5088-D82C-E386-DE396AFB6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355C0-07FA-FA6F-15EB-A90807BEC8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Choose one of the Professional Bodies that is relevant to your current career ideas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What can you find out about their approach to CPD?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8E85593-5A88-73F7-204E-967269F2F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Aelodaeth o Gorff Proffesiynol     </a:t>
            </a:r>
            <a:r>
              <a:rPr lang="en-GB" sz="3400" b="1" dirty="0">
                <a:solidFill>
                  <a:srgbClr val="0070C0"/>
                </a:solidFill>
              </a:rPr>
              <a:t>Membership of a Professional Body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965167E-798D-B212-9046-3741650D8F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chemeClr val="accent5">
                    <a:lumMod val="75000"/>
                  </a:schemeClr>
                </a:solidFill>
              </a:rPr>
              <a:t>Dewiswch un o'r Cyrff Proffesiynol sy'n berthnasol i'ch syniadau gyrfa cyfredol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chemeClr val="accent5">
                    <a:lumMod val="75000"/>
                  </a:schemeClr>
                </a:solidFill>
              </a:rPr>
              <a:t>Beth gallwch chi ei ddarganfod am eu hagwedd at DPP?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3361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9A04-D1BD-F2F5-83BA-D8454A2259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b="1" u="sng" noProof="0" dirty="0">
                <a:solidFill>
                  <a:schemeClr val="accent5">
                    <a:lumMod val="75000"/>
                  </a:schemeClr>
                </a:solidFill>
              </a:rPr>
              <a:t>Eich </a:t>
            </a:r>
            <a:r>
              <a:rPr lang="cy-GB" b="1" noProof="0" dirty="0">
                <a:solidFill>
                  <a:schemeClr val="accent5">
                    <a:lumMod val="75000"/>
                  </a:schemeClr>
                </a:solidFill>
              </a:rPr>
              <a:t>Cynllun Datblygu Personol</a:t>
            </a:r>
            <a:br>
              <a:rPr lang="en-GB" b="1" u="sng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b="1" u="sng" dirty="0">
                <a:solidFill>
                  <a:schemeClr val="accent5">
                    <a:lumMod val="75000"/>
                  </a:schemeClr>
                </a:solidFill>
              </a:rPr>
              <a:t>Your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 Personal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17474779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AC314-4252-919D-D186-A0F2987AE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411F3-4C45-1CC6-E9F9-1AB9AB7B26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</a:t>
            </a:r>
            <a:r>
              <a:rPr lang="en-GB" sz="2400" b="1" u="sng" dirty="0">
                <a:solidFill>
                  <a:srgbClr val="0070C0"/>
                </a:solidFill>
              </a:rPr>
              <a:t>your</a:t>
            </a:r>
            <a:r>
              <a:rPr lang="en-GB" sz="2400" dirty="0">
                <a:solidFill>
                  <a:srgbClr val="0070C0"/>
                </a:solidFill>
              </a:rPr>
              <a:t> plan even though it is an assessment requirement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should grow and develop throughout your studies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‘as no two students are the same, the way forward [is] personal and distinct’ (Cottrell, 2023, p13)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should reflect your goals, your interests, your concerns and your development needs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EC3670-6C5E-62EE-D75B-BC2F10425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E70883-2E61-4E0A-0888-2CA427C3D8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Eich cynllun </a:t>
            </a:r>
            <a:r>
              <a:rPr lang="cy-GB" sz="2400" b="1" u="sng" noProof="0" dirty="0">
                <a:solidFill>
                  <a:srgbClr val="0070C0"/>
                </a:solidFill>
              </a:rPr>
              <a:t>chi</a:t>
            </a:r>
            <a:r>
              <a:rPr lang="cy-GB" sz="2400" noProof="0" dirty="0">
                <a:solidFill>
                  <a:srgbClr val="0070C0"/>
                </a:solidFill>
              </a:rPr>
              <a:t> yw e, er ei fod </a:t>
            </a:r>
            <a:r>
              <a:rPr lang="cy-GB" sz="2400" noProof="0" dirty="0" err="1">
                <a:solidFill>
                  <a:srgbClr val="0070C0"/>
                </a:solidFill>
              </a:rPr>
              <a:t>e’n</a:t>
            </a:r>
            <a:r>
              <a:rPr lang="cy-GB" sz="2400" noProof="0" dirty="0">
                <a:solidFill>
                  <a:srgbClr val="0070C0"/>
                </a:solidFill>
              </a:rPr>
              <a:t> ofyniad asesu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Dylai dyfu a datblygu trwy gydol eich astudiaethau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gan na chewch chi ddau fyfyriwr sydd yr un peth, mae'r ffordd ymlaen yn bersonol ac yn </a:t>
            </a:r>
            <a:r>
              <a:rPr lang="cy-GB" sz="2400" dirty="0" err="1">
                <a:solidFill>
                  <a:srgbClr val="0070C0"/>
                </a:solidFill>
              </a:rPr>
              <a:t>benod</a:t>
            </a:r>
            <a:r>
              <a:rPr lang="cy-GB" sz="2400" noProof="0" dirty="0" err="1">
                <a:solidFill>
                  <a:srgbClr val="0070C0"/>
                </a:solidFill>
              </a:rPr>
              <a:t>ol</a:t>
            </a:r>
            <a:r>
              <a:rPr lang="cy-GB" sz="2400" noProof="0" dirty="0">
                <a:solidFill>
                  <a:srgbClr val="0070C0"/>
                </a:solidFill>
              </a:rPr>
              <a:t> (</a:t>
            </a:r>
            <a:r>
              <a:rPr lang="cy-GB" sz="2400" noProof="0" dirty="0" err="1">
                <a:solidFill>
                  <a:srgbClr val="0070C0"/>
                </a:solidFill>
              </a:rPr>
              <a:t>Cottrell</a:t>
            </a:r>
            <a:r>
              <a:rPr lang="cy-GB" sz="2400" noProof="0" dirty="0">
                <a:solidFill>
                  <a:srgbClr val="0070C0"/>
                </a:solidFill>
              </a:rPr>
              <a:t>, 2023, t.13)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Dylai adlewyrchu eich nodau, eich diddordebau, eich pryderon a'ch anghenion datblygu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9257983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FDFA5-F931-0AAD-981C-2D6679425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A9C3E-212A-E70D-236E-485B39E9A7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58198"/>
            <a:ext cx="3867150" cy="3809862"/>
          </a:xfrm>
        </p:spPr>
        <p:txBody>
          <a:bodyPr anchor="t">
            <a:normAutofit fontScale="70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Hopes and Concerns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Everyone will have their own reasons for joining the course (hopes)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Each of you might also have questions about the course (concerns)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can record these in Section 3 of the PDP and discuss these with your Personal Tutor or Programme Manager.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They might refer you to the </a:t>
            </a:r>
            <a:r>
              <a:rPr lang="en-GB" sz="2000" dirty="0">
                <a:solidFill>
                  <a:srgbClr val="0070C0"/>
                </a:solidFill>
                <a:hlinkClick r:id="rId3"/>
              </a:rPr>
              <a:t>Hwb Team</a:t>
            </a:r>
            <a:r>
              <a:rPr lang="en-GB" sz="2000" dirty="0">
                <a:solidFill>
                  <a:srgbClr val="0070C0"/>
                </a:solidFill>
              </a:rPr>
              <a:t> for further support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11B26A9-F995-E82B-DED9-2EDC394A1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D8BF16D-DBCF-1F10-B122-F633269193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58198"/>
            <a:ext cx="3867150" cy="380986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b="1" noProof="0" dirty="0">
                <a:solidFill>
                  <a:srgbClr val="0070C0"/>
                </a:solidFill>
              </a:rPr>
              <a:t>Gobeithion a Phryderon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Bydd gan bawb eu rhesymau eu hunain dros ymuno â'r cwrs (gobeithion)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Efallai y bydd gan bob un ohonoch chi gwestiynau am y cwrs (pryderon)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Gallwch chi gofnodi'r rhain yn Adran 3 o’r CDP a'u trafod gyda'ch Tiwtor Personol neu’ch Rheolwr Rhaglen.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Efallai y byddan nhw’n eich cyfeirio chi at Dîm Hwb am gymorth pellach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834033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19A7F-85F6-159B-77E6-2EE583BFC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FA832-B767-3F69-B5FC-4FD61596FE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58198"/>
            <a:ext cx="3867150" cy="3809862"/>
          </a:xfrm>
        </p:spPr>
        <p:txBody>
          <a:bodyPr anchor="t">
            <a:normAutofit fontScale="77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Wellbeing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300" dirty="0">
                <a:solidFill>
                  <a:srgbClr val="0070C0"/>
                </a:solidFill>
              </a:rPr>
              <a:t>For all of us there will be times when we face personal challenges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300" dirty="0">
                <a:solidFill>
                  <a:srgbClr val="0070C0"/>
                </a:solidFill>
              </a:rPr>
              <a:t>Any of us can access wellbeing support from Student Services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300" dirty="0">
                <a:solidFill>
                  <a:srgbClr val="0070C0"/>
                </a:solidFill>
              </a:rPr>
              <a:t>Your PDP (Section 4) allows you to record and evaluate the support you have had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300" b="1" dirty="0">
                <a:solidFill>
                  <a:srgbClr val="0070C0"/>
                </a:solidFill>
              </a:rPr>
              <a:t>Important – this should </a:t>
            </a:r>
            <a:r>
              <a:rPr lang="en-GB" sz="2300" b="1" u="sng" dirty="0">
                <a:solidFill>
                  <a:srgbClr val="0070C0"/>
                </a:solidFill>
              </a:rPr>
              <a:t>not</a:t>
            </a:r>
            <a:r>
              <a:rPr lang="en-GB" sz="2300" b="1" dirty="0">
                <a:solidFill>
                  <a:srgbClr val="0070C0"/>
                </a:solidFill>
              </a:rPr>
              <a:t> be completed for the assignment submission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BA58F08-F7DD-2692-2526-CB3733B8E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u="sng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A628B4A-33BA-A058-B880-DA34F49E0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58198"/>
            <a:ext cx="3867150" cy="380986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b="1" noProof="0" dirty="0">
                <a:solidFill>
                  <a:srgbClr val="0070C0"/>
                </a:solidFill>
              </a:rPr>
              <a:t>Llesiant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I bob un ohonom ni, bydd adegau pan fyddwn ni’n wynebu heriau personol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Caiff unrhyw un ohonom ni fanteisio ar gymorth llesiant gan Wasanaethau Myfyrwyr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 eich CDP (Adran 4) yn caniatáu i chi gofnodi a gwerthuso’r cymorth rydych chi wedi'i gael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Pwysig – </a:t>
            </a:r>
            <a:r>
              <a:rPr lang="cy-GB" sz="2400" b="1" u="sng" noProof="0" dirty="0">
                <a:solidFill>
                  <a:srgbClr val="0070C0"/>
                </a:solidFill>
              </a:rPr>
              <a:t>ni</a:t>
            </a:r>
            <a:r>
              <a:rPr lang="cy-GB" sz="2400" b="1" noProof="0" dirty="0">
                <a:solidFill>
                  <a:srgbClr val="0070C0"/>
                </a:solidFill>
              </a:rPr>
              <a:t> ddylid cwblhau hyn ar gyfer cyflwyno'r aseiniad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688391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2B035-AE37-AA7E-6EF0-C6F11340C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3CCDD-DB1B-DD58-596C-5AE9225387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58198"/>
            <a:ext cx="3867150" cy="3809862"/>
          </a:xfrm>
        </p:spPr>
        <p:txBody>
          <a:bodyPr anchor="t">
            <a:normAutofit fontScale="85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Academic Skills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These skills are built into your Modules for the degree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However, everyone will have things they can do well and things that they need additional support with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All students can record their needs in Section 5 and seek support for academic skills from the </a:t>
            </a:r>
            <a:r>
              <a:rPr lang="en-GB" sz="2000" dirty="0">
                <a:solidFill>
                  <a:srgbClr val="0070C0"/>
                </a:solidFill>
                <a:hlinkClick r:id="rId3"/>
              </a:rPr>
              <a:t>Learning Support </a:t>
            </a:r>
            <a:r>
              <a:rPr lang="en-GB" sz="2000" dirty="0">
                <a:solidFill>
                  <a:srgbClr val="0070C0"/>
                </a:solidFill>
              </a:rPr>
              <a:t>team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DF0C9BB-5E5A-9309-65A1-90629EE84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u="sng" dirty="0">
                <a:solidFill>
                  <a:srgbClr val="0070C0"/>
                </a:solidFill>
              </a:rPr>
              <a:t>Eich </a:t>
            </a:r>
            <a:r>
              <a:rPr lang="en-GB" sz="3400" b="1" dirty="0" err="1">
                <a:solidFill>
                  <a:srgbClr val="0070C0"/>
                </a:solidFill>
              </a:rPr>
              <a:t>Cynllun</a:t>
            </a:r>
            <a:r>
              <a:rPr lang="en-GB" sz="3400" b="1" dirty="0">
                <a:solidFill>
                  <a:srgbClr val="0070C0"/>
                </a:solidFill>
              </a:rPr>
              <a:t> </a:t>
            </a:r>
            <a:r>
              <a:rPr lang="en-GB" sz="3400" b="1" dirty="0" err="1">
                <a:solidFill>
                  <a:srgbClr val="0070C0"/>
                </a:solidFill>
              </a:rPr>
              <a:t>Datblygu</a:t>
            </a:r>
            <a:r>
              <a:rPr lang="en-GB" sz="3400" b="1" dirty="0">
                <a:solidFill>
                  <a:srgbClr val="0070C0"/>
                </a:solidFill>
              </a:rPr>
              <a:t> </a:t>
            </a:r>
            <a:r>
              <a:rPr lang="en-GB" sz="3400" b="1" dirty="0" err="1">
                <a:solidFill>
                  <a:srgbClr val="0070C0"/>
                </a:solidFill>
              </a:rPr>
              <a:t>Personol</a:t>
            </a:r>
            <a:r>
              <a:rPr lang="en-GB" sz="3400" b="1" dirty="0">
                <a:solidFill>
                  <a:srgbClr val="0070C0"/>
                </a:solidFill>
              </a:rPr>
              <a:t>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A42C11A-CD5C-34BC-F644-37A44FCB59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58198"/>
            <a:ext cx="3867150" cy="380986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 err="1">
                <a:solidFill>
                  <a:srgbClr val="0070C0"/>
                </a:solidFill>
              </a:rPr>
              <a:t>Sgiliau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Academaidd</a:t>
            </a:r>
            <a:endParaRPr lang="en-GB" b="1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Mae'r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sgiliau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hyn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wedi'u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hadeiladu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eich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Modiwlau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gyfer</a:t>
            </a:r>
            <a:r>
              <a:rPr lang="en-GB" sz="2400" dirty="0">
                <a:solidFill>
                  <a:srgbClr val="0070C0"/>
                </a:solidFill>
              </a:rPr>
              <a:t> y </a:t>
            </a:r>
            <a:r>
              <a:rPr lang="en-GB" sz="2400" dirty="0" err="1">
                <a:solidFill>
                  <a:srgbClr val="0070C0"/>
                </a:solidFill>
              </a:rPr>
              <a:t>radd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Fodd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bynnag</a:t>
            </a:r>
            <a:r>
              <a:rPr lang="en-GB" sz="2400" dirty="0">
                <a:solidFill>
                  <a:srgbClr val="0070C0"/>
                </a:solidFill>
              </a:rPr>
              <a:t>, </a:t>
            </a:r>
            <a:r>
              <a:rPr lang="en-GB" sz="2400" dirty="0" err="1">
                <a:solidFill>
                  <a:srgbClr val="0070C0"/>
                </a:solidFill>
              </a:rPr>
              <a:t>bydd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gan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bawb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bethau</a:t>
            </a:r>
            <a:r>
              <a:rPr lang="en-GB" sz="2400" dirty="0">
                <a:solidFill>
                  <a:srgbClr val="0070C0"/>
                </a:solidFill>
              </a:rPr>
              <a:t> y gallant </a:t>
            </a:r>
            <a:r>
              <a:rPr lang="en-GB" sz="2400" dirty="0" err="1">
                <a:solidFill>
                  <a:srgbClr val="0070C0"/>
                </a:solidFill>
              </a:rPr>
              <a:t>eu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gwneud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dda</a:t>
            </a:r>
            <a:r>
              <a:rPr lang="en-GB" sz="2400" dirty="0">
                <a:solidFill>
                  <a:srgbClr val="0070C0"/>
                </a:solidFill>
              </a:rPr>
              <a:t> a </a:t>
            </a:r>
            <a:r>
              <a:rPr lang="en-GB" sz="2400" dirty="0" err="1">
                <a:solidFill>
                  <a:srgbClr val="0070C0"/>
                </a:solidFill>
              </a:rPr>
              <a:t>phethau</a:t>
            </a:r>
            <a:r>
              <a:rPr lang="en-GB" sz="2400" dirty="0">
                <a:solidFill>
                  <a:srgbClr val="0070C0"/>
                </a:solidFill>
              </a:rPr>
              <a:t> y </a:t>
            </a:r>
            <a:r>
              <a:rPr lang="en-GB" sz="2400" dirty="0" err="1">
                <a:solidFill>
                  <a:srgbClr val="0070C0"/>
                </a:solidFill>
              </a:rPr>
              <a:t>mae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angen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cymorth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ychwanegol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arnynt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Gall </a:t>
            </a:r>
            <a:r>
              <a:rPr lang="en-GB" sz="2400" dirty="0" err="1">
                <a:solidFill>
                  <a:srgbClr val="0070C0"/>
                </a:solidFill>
              </a:rPr>
              <a:t>pob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myfyriwr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gofnodi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eu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hanghenion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Adran 5 a </a:t>
            </a:r>
            <a:r>
              <a:rPr lang="en-GB" sz="2400" dirty="0" err="1">
                <a:solidFill>
                  <a:srgbClr val="0070C0"/>
                </a:solidFill>
              </a:rPr>
              <a:t>cheisio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cymorth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gyfer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sgiliau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academaidd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gan</a:t>
            </a:r>
            <a:r>
              <a:rPr lang="en-GB" sz="2400" dirty="0">
                <a:solidFill>
                  <a:srgbClr val="0070C0"/>
                </a:solidFill>
              </a:rPr>
              <a:t> y </a:t>
            </a:r>
            <a:r>
              <a:rPr lang="en-GB" sz="2400" dirty="0" err="1">
                <a:solidFill>
                  <a:srgbClr val="0070C0"/>
                </a:solidFill>
              </a:rPr>
              <a:t>tîm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Cymorth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Dysgu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29446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8ED52-390E-E5D0-ED13-484F7B925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B42B6-8910-0DD7-7D28-9A02E96AA0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09714"/>
            <a:ext cx="3867150" cy="3809862"/>
          </a:xfrm>
        </p:spPr>
        <p:txBody>
          <a:bodyPr anchor="t">
            <a:normAutofit fontScale="925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Careers Ideas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As we have already seen, it is never too early to start thinking and planning for your future career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As we will see in other Modules, your career plans can and will change over time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can record your career ideas and needs in Section 6 and evaluate these needs as you progress through your studies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ABD623D-7CF3-D200-59EB-1DFFACE2F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6F8DFD9-F6C1-FA8D-E8FA-DC144BF33C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09714"/>
            <a:ext cx="3867150" cy="3809862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1800" b="1" noProof="0" dirty="0">
                <a:solidFill>
                  <a:srgbClr val="0070C0"/>
                </a:solidFill>
              </a:rPr>
              <a:t>Syniadau Gyrfaoedd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noProof="0" dirty="0">
                <a:solidFill>
                  <a:srgbClr val="0070C0"/>
                </a:solidFill>
              </a:rPr>
              <a:t>Fel y gwelwyd eisoes, dyw hi byth yn rhy gynnar i ddechrau meddwl a chynllunio ar gyfer eich gyrfa yn y dyfodol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noProof="0" dirty="0">
                <a:solidFill>
                  <a:srgbClr val="0070C0"/>
                </a:solidFill>
              </a:rPr>
              <a:t>Fel y gwelwn mewn Modylau eraill, gall eich cynlluniau gyrfa newid dros amser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noProof="0" dirty="0">
                <a:solidFill>
                  <a:srgbClr val="0070C0"/>
                </a:solidFill>
              </a:rPr>
              <a:t>Gallwch chi gofnodi eich syniadau a'ch anghenion gyrfa yn Adran 6 a gwerthuso'r anghenion hyn wrth i chi symud ymlaen trwy eich astudiaethau</a:t>
            </a:r>
            <a:endParaRPr lang="cy-GB" sz="1800" noProof="0" dirty="0"/>
          </a:p>
        </p:txBody>
      </p:sp>
    </p:spTree>
    <p:extLst>
      <p:ext uri="{BB962C8B-B14F-4D97-AF65-F5344CB8AC3E}">
        <p14:creationId xmlns:p14="http://schemas.microsoft.com/office/powerpoint/2010/main" val="37016467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CCCEC-5BAC-1887-8002-5F0D2F9D8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4C459-B33C-7619-F119-1A9376BA17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58198"/>
            <a:ext cx="3867150" cy="3809862"/>
          </a:xfrm>
        </p:spPr>
        <p:txBody>
          <a:bodyPr anchor="t">
            <a:normAutofit fontScale="70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Professional Profile and Networking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As we have seen, your ‘Profile’ is what you present to colleagues and others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can develop this with support from DigiSkills, the Careers Service and the Student Experience team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Use Section 7 to record your development goals for this aspect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70C0"/>
                </a:solidFill>
              </a:rPr>
              <a:t>Your profile does not have to be on LinkedIn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BC8A58-286C-6B88-7E61-65E766038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A51D8F-643A-99BA-F4C7-C7C46EC9A1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58198"/>
            <a:ext cx="3867150" cy="380986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b="1" noProof="0" dirty="0">
                <a:solidFill>
                  <a:srgbClr val="0070C0"/>
                </a:solidFill>
              </a:rPr>
              <a:t>Proffil Proffesiynol a Rhwydweithio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Fel y gwelsom, eich 'Proffil' yw'r hyn rydych chi'n ei gyflwyno i gydweithwyr ac eraill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Gallwch chi ddatblygu hyn gyda chymorth gan </a:t>
            </a:r>
            <a:r>
              <a:rPr lang="cy-GB" sz="2400" noProof="0" dirty="0" err="1">
                <a:solidFill>
                  <a:srgbClr val="0070C0"/>
                </a:solidFill>
              </a:rPr>
              <a:t>DigiSkills</a:t>
            </a:r>
            <a:r>
              <a:rPr lang="cy-GB" sz="2400" noProof="0" dirty="0">
                <a:solidFill>
                  <a:srgbClr val="0070C0"/>
                </a:solidFill>
              </a:rPr>
              <a:t>, y Gwasanaeth Gyrfaoedd a'r tîm Profiadau Myfyrwyr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Defnyddiwch Adran 7 i gofnodi eich nodau datblygu ar gyfer y wedd hon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Does dim rhaid i'ch proffil fod ar </a:t>
            </a:r>
            <a:r>
              <a:rPr lang="cy-GB" sz="2400" b="1" noProof="0" dirty="0" err="1">
                <a:solidFill>
                  <a:srgbClr val="0070C0"/>
                </a:solidFill>
              </a:rPr>
              <a:t>LinkedIn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0656133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F19A0-95F4-4B23-811A-4DEAE10DBA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9E6E-3F2E-DDDA-70F2-4CC889888D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Work Skills and Volunteering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 b="1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 i="1" dirty="0">
                <a:solidFill>
                  <a:srgbClr val="0070C0"/>
                </a:solidFill>
              </a:rPr>
              <a:t>Why should you think about volunteering?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4F2445-3F21-2C18-CC66-F3755CFE1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2018B7-6FC7-6338-5EC8-451B185977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b="1" noProof="0" dirty="0">
                <a:solidFill>
                  <a:srgbClr val="0070C0"/>
                </a:solidFill>
              </a:rPr>
              <a:t>Sgiliau Gwaith a Gwirfoddoli</a:t>
            </a:r>
            <a:endParaRPr lang="cy-GB" sz="2400" noProof="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2400" b="1" noProof="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2400" noProof="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Pam dylech chi feddwl am wirfoddoli?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0953457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0B4E0-4EE5-7061-B28B-E1EC3F01E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9BBC4-ED16-A9B1-4351-2C6AB3D57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336774" cy="3809862"/>
          </a:xfrm>
        </p:spPr>
        <p:txBody>
          <a:bodyPr anchor="t"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Work Skills and Volunteering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‘The evidence is clear, give young people real work experience and the chances of them building a lasting career increase dramatically’. (Department for Work and Pensions,2026)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It is seen as ‘supporting students’ personal employability narrative and career planning’ (Jackson, 2023, p. 27)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3B78B83-C44D-BE3E-DCE3-8920769E4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u="sng" dirty="0">
                <a:solidFill>
                  <a:srgbClr val="0070C0"/>
                </a:solidFill>
              </a:rPr>
              <a:t>Eich </a:t>
            </a:r>
            <a:r>
              <a:rPr lang="en-GB" sz="3400" b="1" dirty="0" err="1">
                <a:solidFill>
                  <a:srgbClr val="0070C0"/>
                </a:solidFill>
              </a:rPr>
              <a:t>Cynllun</a:t>
            </a:r>
            <a:r>
              <a:rPr lang="en-GB" sz="3400" b="1" dirty="0">
                <a:solidFill>
                  <a:srgbClr val="0070C0"/>
                </a:solidFill>
              </a:rPr>
              <a:t> </a:t>
            </a:r>
            <a:r>
              <a:rPr lang="en-GB" sz="3400" b="1" dirty="0" err="1">
                <a:solidFill>
                  <a:srgbClr val="0070C0"/>
                </a:solidFill>
              </a:rPr>
              <a:t>Datblygu</a:t>
            </a:r>
            <a:r>
              <a:rPr lang="en-GB" sz="3400" b="1" dirty="0">
                <a:solidFill>
                  <a:srgbClr val="0070C0"/>
                </a:solidFill>
              </a:rPr>
              <a:t> </a:t>
            </a:r>
            <a:r>
              <a:rPr lang="en-GB" sz="3400" b="1" dirty="0" err="1">
                <a:solidFill>
                  <a:srgbClr val="0070C0"/>
                </a:solidFill>
              </a:rPr>
              <a:t>Personol</a:t>
            </a:r>
            <a:r>
              <a:rPr lang="en-GB" sz="3400" b="1" dirty="0">
                <a:solidFill>
                  <a:srgbClr val="0070C0"/>
                </a:solidFill>
              </a:rPr>
              <a:t>                   </a:t>
            </a: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689790B-3B09-59F4-920C-35970AF2F1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8052" y="1825625"/>
            <a:ext cx="4177748" cy="380986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 err="1">
                <a:solidFill>
                  <a:srgbClr val="0070C0"/>
                </a:solidFill>
              </a:rPr>
              <a:t>Sgiliau</a:t>
            </a:r>
            <a:r>
              <a:rPr lang="en-GB" b="1" dirty="0">
                <a:solidFill>
                  <a:srgbClr val="0070C0"/>
                </a:solidFill>
              </a:rPr>
              <a:t> Gwaith a </a:t>
            </a:r>
            <a:r>
              <a:rPr lang="en-GB" b="1" dirty="0" err="1">
                <a:solidFill>
                  <a:srgbClr val="0070C0"/>
                </a:solidFill>
              </a:rPr>
              <a:t>Gwirfoddoli</a:t>
            </a:r>
            <a:endParaRPr lang="en-GB" b="1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Mae'r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dystiolaeth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glir</a:t>
            </a:r>
            <a:r>
              <a:rPr lang="en-GB" sz="2400" dirty="0">
                <a:solidFill>
                  <a:srgbClr val="0070C0"/>
                </a:solidFill>
              </a:rPr>
              <a:t>,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rhoi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profiad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gwaith</a:t>
            </a:r>
            <a:r>
              <a:rPr lang="en-GB" sz="2400" dirty="0">
                <a:solidFill>
                  <a:srgbClr val="0070C0"/>
                </a:solidFill>
              </a:rPr>
              <a:t> go </a:t>
            </a:r>
            <a:r>
              <a:rPr lang="en-GB" sz="2400" dirty="0" err="1">
                <a:solidFill>
                  <a:srgbClr val="0070C0"/>
                </a:solidFill>
              </a:rPr>
              <a:t>iawn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bobl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ifanc</a:t>
            </a:r>
            <a:r>
              <a:rPr lang="en-GB" sz="2400" dirty="0">
                <a:solidFill>
                  <a:srgbClr val="0070C0"/>
                </a:solidFill>
              </a:rPr>
              <a:t> ac </a:t>
            </a:r>
            <a:r>
              <a:rPr lang="en-GB" sz="2400" dirty="0" err="1">
                <a:solidFill>
                  <a:srgbClr val="0070C0"/>
                </a:solidFill>
              </a:rPr>
              <a:t>mae'r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siawns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iddynt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adeiladu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gyrfa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barhaol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cynyddu'n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ddramatig</a:t>
            </a:r>
            <a:r>
              <a:rPr lang="en-GB" sz="2400" dirty="0">
                <a:solidFill>
                  <a:srgbClr val="0070C0"/>
                </a:solidFill>
              </a:rPr>
              <a:t>. (Yr Adran Gwaith a Phensiynau,2026)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Mae'n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cael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ei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ystyried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cefnogi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naratif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cyflogadwyedd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personol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myfyrwyr</a:t>
            </a:r>
            <a:r>
              <a:rPr lang="en-GB" sz="2400" dirty="0">
                <a:solidFill>
                  <a:srgbClr val="0070C0"/>
                </a:solidFill>
              </a:rPr>
              <a:t> a </a:t>
            </a:r>
            <a:r>
              <a:rPr lang="en-GB" sz="2400" dirty="0" err="1">
                <a:solidFill>
                  <a:srgbClr val="0070C0"/>
                </a:solidFill>
              </a:rPr>
              <a:t>chynllunio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gyrfa</a:t>
            </a:r>
            <a:r>
              <a:rPr lang="en-GB" sz="2400" dirty="0">
                <a:solidFill>
                  <a:srgbClr val="0070C0"/>
                </a:solidFill>
              </a:rPr>
              <a:t> (Jackson, 2023, t. 27)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456662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D7509-6903-2F45-9D60-E60A9678A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5EDE-7A64-CBDB-FAA0-913F641688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632440"/>
            <a:ext cx="4257261" cy="3809862"/>
          </a:xfrm>
        </p:spPr>
        <p:txBody>
          <a:bodyPr anchor="t"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Work Skills and Volunteering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Volunteering can help you gain valuable experience which can give you an advantage over others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also a way of making a difference for others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 can record and evaluate your progress in Section 8 of the PDP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There are sources of information in the PDP as well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A463DBF-7F07-08DF-0ECC-52DFE6AB0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760" y="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</a:t>
            </a:r>
            <a:br>
              <a:rPr lang="en-GB" sz="3400" b="1" u="sng" dirty="0">
                <a:solidFill>
                  <a:srgbClr val="0070C0"/>
                </a:solidFill>
              </a:rPr>
            </a:b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CBA393D-FB8E-20EC-473D-35803BBC9E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8539" y="1632440"/>
            <a:ext cx="4257261" cy="380986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Sgiliau Gwaith a Gwirfoddoli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 gwirfoddoli eich helpu chi i ennill profiad gwerthfawr a all roi mantais i chi dros eraill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 hefyd yn ffordd o wneud gwahaniaeth i eraill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Gallwch chi gofnodi a gwerthuso eich cynnydd yn Adran 8 o’r CDP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Mae ffynonellau gwybodaeth yn y CDP hefyd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1292547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6E6E1-F869-DFA5-96F9-CEB76782D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433C2-2ED1-80F3-F494-482F46527C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632440"/>
            <a:ext cx="4257261" cy="3809862"/>
          </a:xfrm>
        </p:spPr>
        <p:txBody>
          <a:bodyPr anchor="t"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DigiSkills &amp; InfoSkills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 have been asked to complete some of these activities as part of the Module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 can keep track of your use of these in Section 9 of the PDP and can also collect certificates and badges for your Profile.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0C7507-47C1-401E-7038-65B84A25E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u="sng" noProof="0" dirty="0">
                <a:solidFill>
                  <a:srgbClr val="0070C0"/>
                </a:solidFill>
              </a:rPr>
              <a:t>Eich </a:t>
            </a:r>
            <a:r>
              <a:rPr lang="cy-GB" sz="3400" b="1" noProof="0" dirty="0">
                <a:solidFill>
                  <a:srgbClr val="0070C0"/>
                </a:solidFill>
              </a:rPr>
              <a:t>Cynllun Datblygu Personol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u="sng" dirty="0">
                <a:solidFill>
                  <a:srgbClr val="0070C0"/>
                </a:solidFill>
              </a:rPr>
              <a:t>Your</a:t>
            </a:r>
            <a:r>
              <a:rPr lang="en-GB" sz="3400" b="1" dirty="0">
                <a:solidFill>
                  <a:srgbClr val="0070C0"/>
                </a:solidFill>
              </a:rPr>
              <a:t> Personal Development Plan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6ECADD-DF68-337A-6FB1-56F5BB0052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8539" y="1632440"/>
            <a:ext cx="4257261" cy="3809862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 err="1">
                <a:solidFill>
                  <a:srgbClr val="0070C0"/>
                </a:solidFill>
              </a:rPr>
              <a:t>DigiSkills</a:t>
            </a:r>
            <a:r>
              <a:rPr lang="cy-GB" sz="2400" b="1" noProof="0" dirty="0">
                <a:solidFill>
                  <a:srgbClr val="0070C0"/>
                </a:solidFill>
              </a:rPr>
              <a:t> ac </a:t>
            </a:r>
            <a:r>
              <a:rPr lang="cy-GB" sz="2400" b="1" noProof="0" dirty="0" err="1">
                <a:solidFill>
                  <a:srgbClr val="0070C0"/>
                </a:solidFill>
              </a:rPr>
              <a:t>InfoSkills</a:t>
            </a:r>
            <a:endParaRPr lang="cy-GB" sz="2400" b="1" noProof="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Gofynnwyd i chi gwblhau rhai o'r gweithgareddau hyn yn rhan o'r Modwl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Gallwch chi gadw golwg ar eich defnydd o'r rhain yn Adran 9 o'r PDP a gallwch chi hefyd gasglu tystysgrifau a bathodynnau ar gyfer eich Proffil.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4945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C4178-B735-BF58-A0AB-A4AB8966F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B9B35-8B3E-9B2E-31C1-F5412968FF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Have you heard of </a:t>
            </a:r>
            <a:r>
              <a:rPr lang="en-GB" sz="2400" b="1" i="1" dirty="0">
                <a:solidFill>
                  <a:srgbClr val="0070C0"/>
                </a:solidFill>
              </a:rPr>
              <a:t>SMART</a:t>
            </a:r>
            <a:r>
              <a:rPr lang="en-GB" sz="2400" i="1" dirty="0">
                <a:solidFill>
                  <a:srgbClr val="0070C0"/>
                </a:solidFill>
              </a:rPr>
              <a:t> action planning?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If you, have in what context?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7BEA830-3E8E-B1CA-B535-382C15E97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Tro CAMPUS                                                 </a:t>
            </a:r>
            <a:r>
              <a:rPr lang="en-GB" sz="3400" b="1" dirty="0">
                <a:solidFill>
                  <a:srgbClr val="0070C0"/>
                </a:solidFill>
              </a:rPr>
              <a:t>Making it SMART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5FEC18-96F9-5C2A-FF26-65E4349671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Ydych chi wedi clywed am gynllunio gweithredu </a:t>
            </a:r>
            <a:r>
              <a:rPr lang="cy-GB" sz="2400" b="1" i="1" noProof="0" dirty="0">
                <a:solidFill>
                  <a:srgbClr val="0070C0"/>
                </a:solidFill>
              </a:rPr>
              <a:t>CAMPUS</a:t>
            </a:r>
            <a:r>
              <a:rPr lang="cy-GB" sz="2400" i="1" noProof="0" dirty="0">
                <a:solidFill>
                  <a:srgbClr val="0070C0"/>
                </a:solidFill>
              </a:rPr>
              <a:t>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i="1" noProof="0" dirty="0">
                <a:solidFill>
                  <a:srgbClr val="0070C0"/>
                </a:solidFill>
              </a:rPr>
              <a:t>Os ydych chi, ym mha gyd-destun?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6526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5B132-FA50-B8AA-26E7-6680B06EF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903A4-A611-6769-705C-7CFCDADD37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rgbClr val="0070C0"/>
                </a:solidFill>
              </a:rPr>
              <a:t>S 	</a:t>
            </a:r>
            <a:r>
              <a:rPr lang="en-GB" sz="3600" dirty="0">
                <a:solidFill>
                  <a:srgbClr val="0070C0"/>
                </a:solidFill>
              </a:rPr>
              <a:t>Specific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rgbClr val="0070C0"/>
                </a:solidFill>
              </a:rPr>
              <a:t>M 	</a:t>
            </a:r>
            <a:r>
              <a:rPr lang="en-GB" sz="3600" dirty="0">
                <a:solidFill>
                  <a:srgbClr val="0070C0"/>
                </a:solidFill>
              </a:rPr>
              <a:t>Measurable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rgbClr val="0070C0"/>
                </a:solidFill>
              </a:rPr>
              <a:t>A 	</a:t>
            </a:r>
            <a:r>
              <a:rPr lang="en-GB" sz="3600" dirty="0">
                <a:solidFill>
                  <a:srgbClr val="0070C0"/>
                </a:solidFill>
              </a:rPr>
              <a:t>Achievable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rgbClr val="0070C0"/>
                </a:solidFill>
              </a:rPr>
              <a:t>R</a:t>
            </a:r>
            <a:r>
              <a:rPr lang="en-GB" sz="3600" dirty="0">
                <a:solidFill>
                  <a:srgbClr val="0070C0"/>
                </a:solidFill>
              </a:rPr>
              <a:t> 	Realistic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rgbClr val="0070C0"/>
                </a:solidFill>
              </a:rPr>
              <a:t>T 	</a:t>
            </a:r>
            <a:r>
              <a:rPr lang="en-GB" sz="3600" dirty="0">
                <a:solidFill>
                  <a:srgbClr val="0070C0"/>
                </a:solidFill>
              </a:rPr>
              <a:t>Timebound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19BE25-A9C6-24DB-CBF4-EF37A9743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Tro CAMPUS                                              </a:t>
            </a:r>
            <a:r>
              <a:rPr lang="en-GB" sz="3400" b="1" dirty="0">
                <a:solidFill>
                  <a:srgbClr val="0070C0"/>
                </a:solidFill>
              </a:rPr>
              <a:t>Making it SMART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1CC15A-B850-B709-1822-7FE0BAE1C2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C	</a:t>
            </a:r>
            <a:r>
              <a:rPr lang="cy-GB" sz="2400" noProof="0" dirty="0" err="1">
                <a:solidFill>
                  <a:srgbClr val="0070C0"/>
                </a:solidFill>
              </a:rPr>
              <a:t>Cyflawnadwy</a:t>
            </a:r>
            <a:endParaRPr lang="cy-GB" sz="2400" noProof="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A	</a:t>
            </a:r>
            <a:r>
              <a:rPr lang="cy-GB" sz="2400" noProof="0" dirty="0">
                <a:solidFill>
                  <a:srgbClr val="0070C0"/>
                </a:solidFill>
              </a:rPr>
              <a:t>Amserol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M	</a:t>
            </a:r>
            <a:r>
              <a:rPr lang="cy-GB" sz="2400" noProof="0" dirty="0">
                <a:solidFill>
                  <a:srgbClr val="0070C0"/>
                </a:solidFill>
              </a:rPr>
              <a:t>Mesuradwy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P	</a:t>
            </a:r>
            <a:r>
              <a:rPr lang="cy-GB" sz="2400" noProof="0" dirty="0">
                <a:solidFill>
                  <a:srgbClr val="0070C0"/>
                </a:solidFill>
              </a:rPr>
              <a:t>Penodol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U	</a:t>
            </a:r>
            <a:r>
              <a:rPr lang="cy-GB" sz="2400" noProof="0" dirty="0">
                <a:solidFill>
                  <a:srgbClr val="0070C0"/>
                </a:solidFill>
              </a:rPr>
              <a:t>Uchelgeisiol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S	</a:t>
            </a:r>
            <a:r>
              <a:rPr lang="cy-GB" sz="2400" noProof="0" dirty="0">
                <a:solidFill>
                  <a:srgbClr val="0070C0"/>
                </a:solidFill>
              </a:rPr>
              <a:t>Synhwyrol</a:t>
            </a:r>
          </a:p>
        </p:txBody>
      </p:sp>
    </p:spTree>
    <p:extLst>
      <p:ext uri="{BB962C8B-B14F-4D97-AF65-F5344CB8AC3E}">
        <p14:creationId xmlns:p14="http://schemas.microsoft.com/office/powerpoint/2010/main" val="2623155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23F7F-995A-2C24-A605-1D1891FA2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FAA1D-3413-E50B-F977-0FDC0684DB4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Specific 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make sure the action point is precise;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 vague actions are less likely to happen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Measurable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There should be a definite outcome to the action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This is how you know you have achieved your action point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C1FF92B-4433-AAD9-6166-61243C74A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Tro CAMPUS</a:t>
            </a:r>
            <a:br>
              <a:rPr lang="en-GB" sz="3400" b="1" dirty="0"/>
            </a:br>
            <a:r>
              <a:rPr lang="en-GB" sz="3400" b="1" dirty="0">
                <a:solidFill>
                  <a:srgbClr val="0070C0"/>
                </a:solidFill>
              </a:rPr>
              <a:t>Making it SMART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E6B085-123A-1A96-7B08-4C9802D6E4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Penodol 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gwnewch yn siŵr bod y pwynt gweithredu’n fanwl gywir;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 mae gweithredoedd amwys yn llai tebygol o ddigwydd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Mesuradwy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900" noProof="0" dirty="0">
                <a:solidFill>
                  <a:srgbClr val="0070C0"/>
                </a:solidFill>
              </a:rPr>
              <a:t>Dylai fod deilliant pendant i’r cam gweithredu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Dyma sut rydych chi'n gwybod eich bod chi wedi cyflawni eich pwynt gweithredu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9826413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CE11A-AF10-7CA2-83E0-943DE4D6E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EB77B-9BFD-66F6-2F26-530B223E4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28375" cy="3809862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Achievable 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Do I have (or can I obtain) the skills, knowledge, and capability to do this at this time?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Realistic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Is this practical given my time, priorities, and resources?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Timebound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When will this happen by?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Vague time-frames can be ignored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DF8897-D7D1-F2F1-0F06-929ADB80B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Tro CAMPUS                                                    </a:t>
            </a:r>
            <a:r>
              <a:rPr lang="en-GB" sz="3400" b="1" dirty="0">
                <a:solidFill>
                  <a:srgbClr val="0070C0"/>
                </a:solidFill>
              </a:rPr>
              <a:t>Making it SMART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CF5A99-F0CC-6045-D3E3-CB8C9718C9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80986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Cyraeddadwy 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Oes gen i (neu a allaf gael) y sgiliau, y wybodaeth a'r gallu i wneud hyn ar hyn o bryd?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Realistig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900" noProof="0" dirty="0">
                <a:solidFill>
                  <a:srgbClr val="0070C0"/>
                </a:solidFill>
              </a:rPr>
              <a:t>Ydy hyn yn ymarferol o ystyried fy amser, fy mlaenoriaethau a'm hadnoddau?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>
                <a:solidFill>
                  <a:srgbClr val="0070C0"/>
                </a:solidFill>
              </a:rPr>
              <a:t>Rhwym Amser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900" noProof="0" dirty="0">
                <a:solidFill>
                  <a:srgbClr val="0070C0"/>
                </a:solidFill>
              </a:rPr>
              <a:t>Erbyn pryd </a:t>
            </a:r>
            <a:r>
              <a:rPr lang="cy-GB" sz="1900" dirty="0">
                <a:solidFill>
                  <a:srgbClr val="0070C0"/>
                </a:solidFill>
              </a:rPr>
              <a:t>b</a:t>
            </a:r>
            <a:r>
              <a:rPr lang="cy-GB" sz="1900" noProof="0" dirty="0" err="1">
                <a:solidFill>
                  <a:srgbClr val="0070C0"/>
                </a:solidFill>
              </a:rPr>
              <a:t>ydd</a:t>
            </a:r>
            <a:r>
              <a:rPr lang="cy-GB" sz="1900" noProof="0" dirty="0">
                <a:solidFill>
                  <a:srgbClr val="0070C0"/>
                </a:solidFill>
              </a:rPr>
              <a:t> hyn yn digwydd?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Gellir anwybyddu fframiau amser amwys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8663329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E9579-E9B4-6AB7-C8B6-AB03BAA0C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44" y="923580"/>
            <a:ext cx="8692712" cy="3607785"/>
          </a:xfrm>
        </p:spPr>
        <p:txBody>
          <a:bodyPr anchor="ctr"/>
          <a:lstStyle/>
          <a:p>
            <a:pPr algn="ctr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cy-GB" sz="4400" b="1" noProof="0" dirty="0">
                <a:solidFill>
                  <a:schemeClr val="accent5">
                    <a:lumMod val="75000"/>
                  </a:schemeClr>
                </a:solidFill>
              </a:rPr>
              <a:t>Pob Lwc gyda'ch Cynllunio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b="1" dirty="0">
                <a:solidFill>
                  <a:schemeClr val="accent5">
                    <a:lumMod val="75000"/>
                  </a:schemeClr>
                </a:solidFill>
              </a:rPr>
              <a:t>Good Luck with your Planning</a:t>
            </a:r>
          </a:p>
        </p:txBody>
      </p:sp>
    </p:spTree>
    <p:extLst>
      <p:ext uri="{BB962C8B-B14F-4D97-AF65-F5344CB8AC3E}">
        <p14:creationId xmlns:p14="http://schemas.microsoft.com/office/powerpoint/2010/main" val="13282564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857" y="925503"/>
            <a:ext cx="9069144" cy="380986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Chartered Institute of Personnel and Development (2026) </a:t>
            </a:r>
            <a:r>
              <a:rPr lang="en-GB" sz="1600" i="1" dirty="0">
                <a:solidFill>
                  <a:srgbClr val="0070C0"/>
                </a:solidFill>
              </a:rPr>
              <a:t>About CPD: Helping You Develop Your Professional Practice.</a:t>
            </a:r>
            <a:r>
              <a:rPr lang="en-GB" sz="1600" dirty="0">
                <a:solidFill>
                  <a:srgbClr val="0070C0"/>
                </a:solidFill>
              </a:rPr>
              <a:t> [Website] Available at: </a:t>
            </a:r>
            <a:r>
              <a:rPr lang="en-GB" sz="1600" dirty="0">
                <a:hlinkClick r:id="rId3"/>
              </a:rPr>
              <a:t>What is Continuing Professional Development (CPD) | CIPD | CIPD</a:t>
            </a:r>
            <a:r>
              <a:rPr lang="en-GB" sz="1600" dirty="0"/>
              <a:t> [Last Accessed 19/06/2026]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Cottrell, S.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 : Effective Analysis, Argument And Reflection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4th edition. Bloomsbury Academic. Available at: </a:t>
            </a:r>
            <a:r>
              <a:rPr lang="en-GB" sz="1600" dirty="0">
                <a:hlinkClick r:id="rId4"/>
              </a:rPr>
              <a:t>ProQuest </a:t>
            </a:r>
            <a:r>
              <a:rPr lang="en-GB" sz="1600" dirty="0" err="1">
                <a:hlinkClick r:id="rId4"/>
              </a:rPr>
              <a:t>Ebook</a:t>
            </a:r>
            <a:r>
              <a:rPr lang="en-GB" sz="1600" dirty="0">
                <a:hlinkClick r:id="rId4"/>
              </a:rPr>
              <a:t> Central – Reader</a:t>
            </a:r>
            <a:r>
              <a:rPr lang="en-GB" sz="1600" dirty="0"/>
              <a:t> [Last Accessed 23/06/2026]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Department of Work and Pensions (2026)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Press Release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Available at </a:t>
            </a:r>
            <a:r>
              <a:rPr lang="en-GB" sz="1600" dirty="0">
                <a:hlinkClick r:id="rId5"/>
              </a:rPr>
              <a:t>Employment lifeline for young people across the country as Government offers 300,000 new work experience and training placements - GOV.UK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Henderson, J. (2022) </a:t>
            </a:r>
            <a:r>
              <a:rPr lang="en-GB" sz="1600" i="1" dirty="0">
                <a:solidFill>
                  <a:srgbClr val="0070C0"/>
                </a:solidFill>
              </a:rPr>
              <a:t>9 Reasons To Engage With Professional Bodies And Learned Societies</a:t>
            </a:r>
            <a:r>
              <a:rPr lang="en-GB" sz="1600" dirty="0">
                <a:solidFill>
                  <a:srgbClr val="0070C0"/>
                </a:solidFill>
              </a:rPr>
              <a:t> University of Glasgow Careers Available at: </a:t>
            </a:r>
            <a:r>
              <a:rPr lang="en-GB" sz="1600" dirty="0">
                <a:hlinkClick r:id="rId6"/>
              </a:rPr>
              <a:t>(13) 9 reasons to engage with professional bodies and learned societies | LinkedIn</a:t>
            </a:r>
            <a:r>
              <a:rPr lang="en-GB" sz="1600" dirty="0"/>
              <a:t> [Last Accessed 19/06/2026]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(2026a)  </a:t>
            </a:r>
            <a:r>
              <a:rPr lang="en-GB" sz="1600" i="1" dirty="0">
                <a:solidFill>
                  <a:srgbClr val="0070C0"/>
                </a:solidFill>
              </a:rPr>
              <a:t>Academic and InfoSkills </a:t>
            </a:r>
            <a:r>
              <a:rPr lang="en-GB" sz="1600" dirty="0">
                <a:solidFill>
                  <a:srgbClr val="0070C0"/>
                </a:solidFill>
              </a:rPr>
              <a:t>Available at: </a:t>
            </a:r>
            <a:r>
              <a:rPr lang="en-GB" sz="1600" dirty="0">
                <a:hlinkClick r:id="rId7"/>
              </a:rPr>
              <a:t>Academic and InfoSkills | Digital Services | University of Wales Trinity Saint David</a:t>
            </a:r>
            <a:r>
              <a:rPr lang="en-GB" sz="1600" dirty="0"/>
              <a:t> 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Jackson, D. (2023) ‘The relationship between student employment, employability-building activities and graduate outcomes’ </a:t>
            </a:r>
            <a:r>
              <a:rPr lang="en-GB" sz="1600" i="1" dirty="0">
                <a:solidFill>
                  <a:srgbClr val="0070C0"/>
                </a:solidFill>
              </a:rPr>
              <a:t>Journal of Further and Higher Education</a:t>
            </a:r>
            <a:r>
              <a:rPr lang="en-GB" sz="1600" dirty="0">
                <a:solidFill>
                  <a:srgbClr val="0070C0"/>
                </a:solidFill>
              </a:rPr>
              <a:t> 48:1 pp.14-30 Available at: </a:t>
            </a:r>
            <a:r>
              <a:rPr lang="en-GB" sz="1600" dirty="0">
                <a:hlinkClick r:id="rId8"/>
              </a:rPr>
              <a:t>The relationship between student employment, employability-building activities and graduate outcomes</a:t>
            </a:r>
            <a:r>
              <a:rPr lang="en-GB" sz="1600" dirty="0"/>
              <a:t> [Last Accessed 24/06/2026]</a:t>
            </a:r>
            <a:endParaRPr lang="en-GB" sz="16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3305"/>
            <a:ext cx="7886700" cy="961399"/>
          </a:xfrm>
        </p:spPr>
        <p:txBody>
          <a:bodyPr>
            <a:normAutofit/>
          </a:bodyPr>
          <a:lstStyle/>
          <a:p>
            <a:r>
              <a:rPr lang="cy-GB" b="1" noProof="0" dirty="0"/>
              <a:t>Cyfeiriadau</a:t>
            </a:r>
            <a:r>
              <a:rPr lang="en-GB" b="1" dirty="0"/>
              <a:t>             </a:t>
            </a:r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2EB3E-A5CE-748B-5DD3-79015F21C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CBEC9-0456-5F7F-583E-DB4490A17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6830" y="945382"/>
            <a:ext cx="8425197" cy="380986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(2026b) </a:t>
            </a:r>
            <a:r>
              <a:rPr lang="en-GB" sz="1600" i="1" dirty="0">
                <a:solidFill>
                  <a:srgbClr val="0070C0"/>
                </a:solidFill>
              </a:rPr>
              <a:t>Careers Service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3"/>
              </a:rPr>
              <a:t>Careers Service | University of Wales Trinity Saint David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(2026c) </a:t>
            </a:r>
            <a:r>
              <a:rPr lang="en-GB" sz="1600" i="1" dirty="0">
                <a:solidFill>
                  <a:srgbClr val="0070C0"/>
                </a:solidFill>
              </a:rPr>
              <a:t>DigiCentre: Improve your digital skills Available at: </a:t>
            </a:r>
            <a:r>
              <a:rPr lang="en-GB" sz="1600" dirty="0">
                <a:hlinkClick r:id="rId4"/>
              </a:rPr>
              <a:t>Home - DigiCentre | University of Wales Trinity Saint David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(2026d) </a:t>
            </a:r>
            <a:r>
              <a:rPr lang="en-GB" sz="1600" i="1" dirty="0">
                <a:solidFill>
                  <a:srgbClr val="0070C0"/>
                </a:solidFill>
              </a:rPr>
              <a:t>Learning Support 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5"/>
              </a:rPr>
              <a:t>Learning Support | University of Wales Trinity Saint David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(2026e) </a:t>
            </a:r>
            <a:r>
              <a:rPr lang="en-GB" sz="1600" i="1" dirty="0" err="1">
                <a:solidFill>
                  <a:srgbClr val="0070C0"/>
                </a:solidFill>
              </a:rPr>
              <a:t>MyCareer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6"/>
              </a:rPr>
              <a:t>Welcome</a:t>
            </a:r>
            <a:r>
              <a:rPr lang="en-GB" sz="1600" dirty="0"/>
              <a:t> [Last Accessed 24/06/2026]</a:t>
            </a:r>
            <a:endParaRPr lang="en-GB" sz="1600" i="1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(2026f) </a:t>
            </a:r>
            <a:r>
              <a:rPr lang="en-GB" sz="1600" i="1" dirty="0">
                <a:solidFill>
                  <a:srgbClr val="0070C0"/>
                </a:solidFill>
              </a:rPr>
              <a:t>Student Experience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7"/>
              </a:rPr>
              <a:t>Student Experience – Home</a:t>
            </a:r>
            <a:r>
              <a:rPr lang="en-GB" sz="1600" dirty="0"/>
              <a:t> [Last Accessed 24/06/2026]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(2026g) </a:t>
            </a:r>
            <a:r>
              <a:rPr lang="en-GB" sz="1600" i="1" dirty="0">
                <a:solidFill>
                  <a:srgbClr val="0070C0"/>
                </a:solidFill>
              </a:rPr>
              <a:t>Student Hwb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8"/>
              </a:rPr>
              <a:t>Student Hwb | University of Wales Trinity Saint David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University of Wales Trinity St. David (2026h) </a:t>
            </a:r>
            <a:r>
              <a:rPr lang="en-GB" sz="1600" i="1" dirty="0">
                <a:solidFill>
                  <a:srgbClr val="0070C0"/>
                </a:solidFill>
              </a:rPr>
              <a:t>Wellbeing Support </a:t>
            </a:r>
            <a:r>
              <a:rPr lang="en-GB" sz="1600" dirty="0">
                <a:solidFill>
                  <a:srgbClr val="0070C0"/>
                </a:solidFill>
              </a:rPr>
              <a:t>Available at: </a:t>
            </a:r>
            <a:r>
              <a:rPr lang="en-GB" sz="1600" dirty="0">
                <a:hlinkClick r:id="rId9"/>
              </a:rPr>
              <a:t>Wellbeing Support | University of Wales Trinity Saint David</a:t>
            </a:r>
            <a:r>
              <a:rPr lang="en-GB" sz="1600" dirty="0"/>
              <a:t> [Last Accessed 24/06/2026]</a:t>
            </a: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600" dirty="0">
              <a:solidFill>
                <a:srgbClr val="0070C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C455283-16C0-D881-A6B8-84D9FD9C0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3305"/>
            <a:ext cx="7886700" cy="961399"/>
          </a:xfrm>
        </p:spPr>
        <p:txBody>
          <a:bodyPr>
            <a:normAutofit/>
          </a:bodyPr>
          <a:lstStyle/>
          <a:p>
            <a:r>
              <a:rPr lang="cy-GB" b="1" noProof="0" dirty="0"/>
              <a:t>Cyfeiriadau</a:t>
            </a:r>
            <a:r>
              <a:rPr lang="en-GB" b="1" dirty="0"/>
              <a:t>      </a:t>
            </a:r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13455199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3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288</TotalTime>
  <Words>4075</Words>
  <Application>Microsoft Office PowerPoint</Application>
  <PresentationFormat>On-screen Show (4:3)</PresentationFormat>
  <Paragraphs>403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9: Cynllunio Datblygiad Personol Theme 9: Personal Development Planning  </vt:lpstr>
      <vt:lpstr>Cynnwys y Thema                   Theme Content</vt:lpstr>
      <vt:lpstr>Cynllunio Datblygiad Personol (CDP)  Personal Development Planning (PDP)</vt:lpstr>
      <vt:lpstr>Rydych chi eisoes yn gynlluniwr datblygiad personol.                                                             You are already a personal development planner.</vt:lpstr>
      <vt:lpstr>Cynllunio Datblygiad Personol (CDP)  Personal Development Planning (PDP)</vt:lpstr>
      <vt:lpstr>Cynllunio Datblygiad Personol (CDP) Personal Development Planning (PDP)</vt:lpstr>
      <vt:lpstr>Cynllunio Datblygiad Personol (CDP)  Personal Development Planning (PDP)</vt:lpstr>
      <vt:lpstr>CDP: Y Manteision i Chi                                 PDP: The Benefits For You</vt:lpstr>
      <vt:lpstr>Datblygiad Proffesiynol Parhaus (DPP) Continuous Professional Development (CPD)</vt:lpstr>
      <vt:lpstr>Datblygiad Proffesiynol Parhaus (DPP) Continuous Professional Development (CPD)</vt:lpstr>
      <vt:lpstr>Datblygiad Proffesiynol Parhaus (DPP) Continuous Professional Development (CPD)</vt:lpstr>
      <vt:lpstr>Datblygiad Proffesiynol Parhaus (DPP) Continuous Professional Development (CPD)</vt:lpstr>
      <vt:lpstr>Sut mae DPP o fudd i mi?                            How Does CPD benefit me?</vt:lpstr>
      <vt:lpstr>Datblygiad Proffesiynol Parhaus(DPP) Continuous Professional Development (CPD)</vt:lpstr>
      <vt:lpstr>Aelodaeth o Gorff Proffesiynol      Membership of a Professional Body</vt:lpstr>
      <vt:lpstr>Aelodaeth o Gorff Proffesiynol      Membership of a Professional Body</vt:lpstr>
      <vt:lpstr>Aelodaeth o Gorff Proffesiynol            Membership of a Professional Body</vt:lpstr>
      <vt:lpstr>Aelodaeth o Gorff Proffesiynol             Membership of a Professional Body</vt:lpstr>
      <vt:lpstr>Aelodaeth o Gorff Proffesiynol     Membership of a Professional Body</vt:lpstr>
      <vt:lpstr>Aelodaeth o Gorff Proffesiynol     Membership of a Professional Body</vt:lpstr>
      <vt:lpstr>Eich Cynllun Datblygu Personol Your Personal Development Plan</vt:lpstr>
      <vt:lpstr>Eich Cynllun Datblygu Personol                    Your Personal Development Plan</vt:lpstr>
      <vt:lpstr>Eich Cynllun Datblygu Personol                     Your Personal Development Plan</vt:lpstr>
      <vt:lpstr>Eich Cynllun Datblygu Personol                   Your Personal Development Plan</vt:lpstr>
      <vt:lpstr>Eich Cynllun Datblygu Personol                   Your Personal Development Plan</vt:lpstr>
      <vt:lpstr>Eich Cynllun Datblygu Personol                   Your Personal Development Plan</vt:lpstr>
      <vt:lpstr>Eich Cynllun Datblygu Personol                           Your Personal Development Plan</vt:lpstr>
      <vt:lpstr>Eich Cynllun Datblygu Personol                   Your Personal Development Plan</vt:lpstr>
      <vt:lpstr>Eich Cynllun Datblygu Personol                   Your Personal Development Plan</vt:lpstr>
      <vt:lpstr>Eich Cynllun Datblygu Personol Your Personal Development Plan</vt:lpstr>
      <vt:lpstr>Eich Cynllun Datblygu Personol Your Personal Development Plan</vt:lpstr>
      <vt:lpstr>Tro CAMPUS                                                 Making it SMART</vt:lpstr>
      <vt:lpstr>Tro CAMPUS                                              Making it SMART</vt:lpstr>
      <vt:lpstr>Tro CAMPUS Making it SMART</vt:lpstr>
      <vt:lpstr>Tro CAMPUS                                                    Making it SMART</vt:lpstr>
      <vt:lpstr>Pob Lwc gyda'ch Cynllunio Good Luck with your Planning</vt:lpstr>
      <vt:lpstr>Cyfeiriadau             References</vt:lpstr>
      <vt:lpstr>Cyfeiriadau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Geraint Lloyd</cp:lastModifiedBy>
  <cp:revision>165</cp:revision>
  <dcterms:created xsi:type="dcterms:W3CDTF">2017-02-08T11:33:06Z</dcterms:created>
  <dcterms:modified xsi:type="dcterms:W3CDTF">2026-10-09T09:21:08Z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