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7"/>
  </p:notesMasterIdLst>
  <p:sldIdLst>
    <p:sldId id="256" r:id="rId5"/>
    <p:sldId id="323" r:id="rId6"/>
    <p:sldId id="324" r:id="rId7"/>
    <p:sldId id="325" r:id="rId8"/>
    <p:sldId id="261" r:id="rId9"/>
    <p:sldId id="262" r:id="rId10"/>
    <p:sldId id="263" r:id="rId11"/>
    <p:sldId id="264" r:id="rId12"/>
    <p:sldId id="265" r:id="rId13"/>
    <p:sldId id="268" r:id="rId14"/>
    <p:sldId id="267" r:id="rId15"/>
    <p:sldId id="269" r:id="rId16"/>
    <p:sldId id="270" r:id="rId17"/>
    <p:sldId id="257" r:id="rId18"/>
    <p:sldId id="259" r:id="rId19"/>
    <p:sldId id="260" r:id="rId20"/>
    <p:sldId id="309" r:id="rId21"/>
    <p:sldId id="312" r:id="rId22"/>
    <p:sldId id="310" r:id="rId23"/>
    <p:sldId id="311" r:id="rId24"/>
    <p:sldId id="313" r:id="rId25"/>
    <p:sldId id="314" r:id="rId26"/>
    <p:sldId id="315" r:id="rId27"/>
    <p:sldId id="316" r:id="rId28"/>
    <p:sldId id="320" r:id="rId29"/>
    <p:sldId id="321" r:id="rId30"/>
    <p:sldId id="258" r:id="rId31"/>
    <p:sldId id="322" r:id="rId32"/>
    <p:sldId id="317" r:id="rId33"/>
    <p:sldId id="318" r:id="rId34"/>
    <p:sldId id="319" r:id="rId35"/>
    <p:sldId id="327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57946A-4519-47D6-896C-774FBFD73255}" v="59" dt="2020-06-09T10:26:45.9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65"/>
  </p:normalViewPr>
  <p:slideViewPr>
    <p:cSldViewPr snapToGrid="0" snapToObjects="1">
      <p:cViewPr varScale="1">
        <p:scale>
          <a:sx n="112" d="100"/>
          <a:sy n="112" d="100"/>
        </p:scale>
        <p:origin x="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ward Rees" userId="63c6b983-a78d-473b-b362-19024621e1f2" providerId="ADAL" clId="{2B57946A-4519-47D6-896C-774FBFD73255}"/>
    <pc:docChg chg="custSel addSld delSld modSld">
      <pc:chgData name="Edward Rees" userId="63c6b983-a78d-473b-b362-19024621e1f2" providerId="ADAL" clId="{2B57946A-4519-47D6-896C-774FBFD73255}" dt="2020-06-09T10:26:58.471" v="255" actId="1076"/>
      <pc:docMkLst>
        <pc:docMk/>
      </pc:docMkLst>
      <pc:sldChg chg="addSp modSp">
        <pc:chgData name="Edward Rees" userId="63c6b983-a78d-473b-b362-19024621e1f2" providerId="ADAL" clId="{2B57946A-4519-47D6-896C-774FBFD73255}" dt="2020-06-08T09:54:48.627" v="112" actId="20577"/>
        <pc:sldMkLst>
          <pc:docMk/>
          <pc:sldMk cId="510070586" sldId="256"/>
        </pc:sldMkLst>
        <pc:spChg chg="add mod">
          <ac:chgData name="Edward Rees" userId="63c6b983-a78d-473b-b362-19024621e1f2" providerId="ADAL" clId="{2B57946A-4519-47D6-896C-774FBFD73255}" dt="2020-06-08T09:54:48.627" v="112" actId="20577"/>
          <ac:spMkLst>
            <pc:docMk/>
            <pc:sldMk cId="510070586" sldId="256"/>
            <ac:spMk id="5" creationId="{719CFEDC-C48D-40B6-A14B-0C762CB2675C}"/>
          </ac:spMkLst>
        </pc:spChg>
      </pc:sldChg>
      <pc:sldChg chg="modSp">
        <pc:chgData name="Edward Rees" userId="63c6b983-a78d-473b-b362-19024621e1f2" providerId="ADAL" clId="{2B57946A-4519-47D6-896C-774FBFD73255}" dt="2020-06-08T10:58:00.968" v="195" actId="1076"/>
        <pc:sldMkLst>
          <pc:docMk/>
          <pc:sldMk cId="2116788299" sldId="257"/>
        </pc:sldMkLst>
        <pc:spChg chg="mod">
          <ac:chgData name="Edward Rees" userId="63c6b983-a78d-473b-b362-19024621e1f2" providerId="ADAL" clId="{2B57946A-4519-47D6-896C-774FBFD73255}" dt="2020-06-08T10:57:58.451" v="194" actId="1076"/>
          <ac:spMkLst>
            <pc:docMk/>
            <pc:sldMk cId="2116788299" sldId="257"/>
            <ac:spMk id="2" creationId="{E2A2F2F7-1E42-EE42-9EE3-D407982B3368}"/>
          </ac:spMkLst>
        </pc:spChg>
        <pc:spChg chg="mod">
          <ac:chgData name="Edward Rees" userId="63c6b983-a78d-473b-b362-19024621e1f2" providerId="ADAL" clId="{2B57946A-4519-47D6-896C-774FBFD73255}" dt="2020-06-08T09:56:26.176" v="113" actId="1076"/>
          <ac:spMkLst>
            <pc:docMk/>
            <pc:sldMk cId="2116788299" sldId="257"/>
            <ac:spMk id="8" creationId="{B67CEFDC-9559-44CE-8BB0-07AFFC512FEB}"/>
          </ac:spMkLst>
        </pc:spChg>
        <pc:picChg chg="mod">
          <ac:chgData name="Edward Rees" userId="63c6b983-a78d-473b-b362-19024621e1f2" providerId="ADAL" clId="{2B57946A-4519-47D6-896C-774FBFD73255}" dt="2020-06-08T10:58:00.968" v="195" actId="1076"/>
          <ac:picMkLst>
            <pc:docMk/>
            <pc:sldMk cId="2116788299" sldId="257"/>
            <ac:picMk id="4" creationId="{33C0AA7A-4730-124D-B5DE-45877E1846B3}"/>
          </ac:picMkLst>
        </pc:picChg>
      </pc:sldChg>
      <pc:sldChg chg="addSp modSp">
        <pc:chgData name="Edward Rees" userId="63c6b983-a78d-473b-b362-19024621e1f2" providerId="ADAL" clId="{2B57946A-4519-47D6-896C-774FBFD73255}" dt="2020-06-08T11:00:20.469" v="223" actId="1076"/>
        <pc:sldMkLst>
          <pc:docMk/>
          <pc:sldMk cId="1993816365" sldId="258"/>
        </pc:sldMkLst>
        <pc:picChg chg="add mod">
          <ac:chgData name="Edward Rees" userId="63c6b983-a78d-473b-b362-19024621e1f2" providerId="ADAL" clId="{2B57946A-4519-47D6-896C-774FBFD73255}" dt="2020-06-08T11:00:20.469" v="223" actId="1076"/>
          <ac:picMkLst>
            <pc:docMk/>
            <pc:sldMk cId="1993816365" sldId="258"/>
            <ac:picMk id="8" creationId="{8C3D4699-B75A-4E23-9225-78DD605274D5}"/>
          </ac:picMkLst>
        </pc:picChg>
      </pc:sldChg>
      <pc:sldChg chg="modSp">
        <pc:chgData name="Edward Rees" userId="63c6b983-a78d-473b-b362-19024621e1f2" providerId="ADAL" clId="{2B57946A-4519-47D6-896C-774FBFD73255}" dt="2020-06-08T09:50:57.360" v="10" actId="14100"/>
        <pc:sldMkLst>
          <pc:docMk/>
          <pc:sldMk cId="3611997784" sldId="259"/>
        </pc:sldMkLst>
        <pc:picChg chg="mod">
          <ac:chgData name="Edward Rees" userId="63c6b983-a78d-473b-b362-19024621e1f2" providerId="ADAL" clId="{2B57946A-4519-47D6-896C-774FBFD73255}" dt="2020-06-08T09:50:57.360" v="10" actId="14100"/>
          <ac:picMkLst>
            <pc:docMk/>
            <pc:sldMk cId="3611997784" sldId="259"/>
            <ac:picMk id="7" creationId="{89D4BE84-D2DC-B14A-8B23-055DAD894FC3}"/>
          </ac:picMkLst>
        </pc:picChg>
      </pc:sldChg>
      <pc:sldChg chg="modSp">
        <pc:chgData name="Edward Rees" userId="63c6b983-a78d-473b-b362-19024621e1f2" providerId="ADAL" clId="{2B57946A-4519-47D6-896C-774FBFD73255}" dt="2020-06-09T10:24:38.513" v="249" actId="1076"/>
        <pc:sldMkLst>
          <pc:docMk/>
          <pc:sldMk cId="3430583323" sldId="262"/>
        </pc:sldMkLst>
        <pc:spChg chg="mod">
          <ac:chgData name="Edward Rees" userId="63c6b983-a78d-473b-b362-19024621e1f2" providerId="ADAL" clId="{2B57946A-4519-47D6-896C-774FBFD73255}" dt="2020-06-09T10:24:38.513" v="249" actId="1076"/>
          <ac:spMkLst>
            <pc:docMk/>
            <pc:sldMk cId="3430583323" sldId="262"/>
            <ac:spMk id="2" creationId="{D6674DC2-AC23-4EBB-B4BC-BAE27B1CEE77}"/>
          </ac:spMkLst>
        </pc:spChg>
      </pc:sldChg>
      <pc:sldChg chg="modSp">
        <pc:chgData name="Edward Rees" userId="63c6b983-a78d-473b-b362-19024621e1f2" providerId="ADAL" clId="{2B57946A-4519-47D6-896C-774FBFD73255}" dt="2020-06-09T10:24:44.225" v="250" actId="1076"/>
        <pc:sldMkLst>
          <pc:docMk/>
          <pc:sldMk cId="3379855728" sldId="263"/>
        </pc:sldMkLst>
        <pc:spChg chg="mod">
          <ac:chgData name="Edward Rees" userId="63c6b983-a78d-473b-b362-19024621e1f2" providerId="ADAL" clId="{2B57946A-4519-47D6-896C-774FBFD73255}" dt="2020-06-09T10:24:44.225" v="250" actId="1076"/>
          <ac:spMkLst>
            <pc:docMk/>
            <pc:sldMk cId="3379855728" sldId="263"/>
            <ac:spMk id="3" creationId="{55FA58D7-8C3B-4EA5-AC0E-10BEE459EEFD}"/>
          </ac:spMkLst>
        </pc:spChg>
      </pc:sldChg>
      <pc:sldChg chg="modSp">
        <pc:chgData name="Edward Rees" userId="63c6b983-a78d-473b-b362-19024621e1f2" providerId="ADAL" clId="{2B57946A-4519-47D6-896C-774FBFD73255}" dt="2020-06-08T09:57:58.993" v="117" actId="1076"/>
        <pc:sldMkLst>
          <pc:docMk/>
          <pc:sldMk cId="4187799823" sldId="264"/>
        </pc:sldMkLst>
        <pc:spChg chg="mod">
          <ac:chgData name="Edward Rees" userId="63c6b983-a78d-473b-b362-19024621e1f2" providerId="ADAL" clId="{2B57946A-4519-47D6-896C-774FBFD73255}" dt="2020-06-08T09:57:58.993" v="117" actId="1076"/>
          <ac:spMkLst>
            <pc:docMk/>
            <pc:sldMk cId="4187799823" sldId="264"/>
            <ac:spMk id="3" creationId="{5B018199-D891-4FBC-9383-1B610ECC371E}"/>
          </ac:spMkLst>
        </pc:spChg>
      </pc:sldChg>
      <pc:sldChg chg="modSp">
        <pc:chgData name="Edward Rees" userId="63c6b983-a78d-473b-b362-19024621e1f2" providerId="ADAL" clId="{2B57946A-4519-47D6-896C-774FBFD73255}" dt="2020-06-09T10:24:54.987" v="251" actId="1076"/>
        <pc:sldMkLst>
          <pc:docMk/>
          <pc:sldMk cId="3422715753" sldId="265"/>
        </pc:sldMkLst>
        <pc:spChg chg="mod">
          <ac:chgData name="Edward Rees" userId="63c6b983-a78d-473b-b362-19024621e1f2" providerId="ADAL" clId="{2B57946A-4519-47D6-896C-774FBFD73255}" dt="2020-06-09T10:24:54.987" v="251" actId="1076"/>
          <ac:spMkLst>
            <pc:docMk/>
            <pc:sldMk cId="3422715753" sldId="265"/>
            <ac:spMk id="2" creationId="{1A49641A-43EE-432A-B822-9E4A4FC2497B}"/>
          </ac:spMkLst>
        </pc:spChg>
      </pc:sldChg>
      <pc:sldChg chg="modSp">
        <pc:chgData name="Edward Rees" userId="63c6b983-a78d-473b-b362-19024621e1f2" providerId="ADAL" clId="{2B57946A-4519-47D6-896C-774FBFD73255}" dt="2020-06-08T09:57:43.710" v="115" actId="1076"/>
        <pc:sldMkLst>
          <pc:docMk/>
          <pc:sldMk cId="357340018" sldId="267"/>
        </pc:sldMkLst>
        <pc:spChg chg="mod">
          <ac:chgData name="Edward Rees" userId="63c6b983-a78d-473b-b362-19024621e1f2" providerId="ADAL" clId="{2B57946A-4519-47D6-896C-774FBFD73255}" dt="2020-06-08T09:57:43.710" v="115" actId="1076"/>
          <ac:spMkLst>
            <pc:docMk/>
            <pc:sldMk cId="357340018" sldId="267"/>
            <ac:spMk id="2" creationId="{A7339E50-2784-4B1E-9784-1A82B1C8504B}"/>
          </ac:spMkLst>
        </pc:spChg>
      </pc:sldChg>
      <pc:sldChg chg="modSp">
        <pc:chgData name="Edward Rees" userId="63c6b983-a78d-473b-b362-19024621e1f2" providerId="ADAL" clId="{2B57946A-4519-47D6-896C-774FBFD73255}" dt="2020-06-08T09:57:50.343" v="116" actId="1076"/>
        <pc:sldMkLst>
          <pc:docMk/>
          <pc:sldMk cId="2953686910" sldId="268"/>
        </pc:sldMkLst>
        <pc:spChg chg="mod">
          <ac:chgData name="Edward Rees" userId="63c6b983-a78d-473b-b362-19024621e1f2" providerId="ADAL" clId="{2B57946A-4519-47D6-896C-774FBFD73255}" dt="2020-06-08T09:57:50.343" v="116" actId="1076"/>
          <ac:spMkLst>
            <pc:docMk/>
            <pc:sldMk cId="2953686910" sldId="268"/>
            <ac:spMk id="2" creationId="{2D377E37-87EA-440E-BF67-8D4F2D3F433C}"/>
          </ac:spMkLst>
        </pc:spChg>
      </pc:sldChg>
      <pc:sldChg chg="modSp">
        <pc:chgData name="Edward Rees" userId="63c6b983-a78d-473b-b362-19024621e1f2" providerId="ADAL" clId="{2B57946A-4519-47D6-896C-774FBFD73255}" dt="2020-06-08T09:57:30.660" v="114" actId="1076"/>
        <pc:sldMkLst>
          <pc:docMk/>
          <pc:sldMk cId="1278529092" sldId="269"/>
        </pc:sldMkLst>
        <pc:spChg chg="mod">
          <ac:chgData name="Edward Rees" userId="63c6b983-a78d-473b-b362-19024621e1f2" providerId="ADAL" clId="{2B57946A-4519-47D6-896C-774FBFD73255}" dt="2020-06-08T09:57:30.660" v="114" actId="1076"/>
          <ac:spMkLst>
            <pc:docMk/>
            <pc:sldMk cId="1278529092" sldId="269"/>
            <ac:spMk id="2" creationId="{BE41C168-82D0-4902-99E1-723D8F083FED}"/>
          </ac:spMkLst>
        </pc:spChg>
      </pc:sldChg>
      <pc:sldChg chg="modSp">
        <pc:chgData name="Edward Rees" userId="63c6b983-a78d-473b-b362-19024621e1f2" providerId="ADAL" clId="{2B57946A-4519-47D6-896C-774FBFD73255}" dt="2020-06-08T10:58:16.218" v="199" actId="1076"/>
        <pc:sldMkLst>
          <pc:docMk/>
          <pc:sldMk cId="3658174297" sldId="309"/>
        </pc:sldMkLst>
        <pc:spChg chg="mod">
          <ac:chgData name="Edward Rees" userId="63c6b983-a78d-473b-b362-19024621e1f2" providerId="ADAL" clId="{2B57946A-4519-47D6-896C-774FBFD73255}" dt="2020-06-08T10:58:11.351" v="196" actId="1076"/>
          <ac:spMkLst>
            <pc:docMk/>
            <pc:sldMk cId="3658174297" sldId="309"/>
            <ac:spMk id="2" creationId="{A905FEAC-5AE5-4AC1-B382-54343EC28FF8}"/>
          </ac:spMkLst>
        </pc:spChg>
        <pc:picChg chg="mod">
          <ac:chgData name="Edward Rees" userId="63c6b983-a78d-473b-b362-19024621e1f2" providerId="ADAL" clId="{2B57946A-4519-47D6-896C-774FBFD73255}" dt="2020-06-08T10:58:16.218" v="199" actId="1076"/>
          <ac:picMkLst>
            <pc:docMk/>
            <pc:sldMk cId="3658174297" sldId="309"/>
            <ac:picMk id="18" creationId="{D66FAE53-4393-4EE3-8F21-8B0555D257BC}"/>
          </ac:picMkLst>
        </pc:picChg>
      </pc:sldChg>
      <pc:sldChg chg="modSp">
        <pc:chgData name="Edward Rees" userId="63c6b983-a78d-473b-b362-19024621e1f2" providerId="ADAL" clId="{2B57946A-4519-47D6-896C-774FBFD73255}" dt="2020-06-09T10:25:49.563" v="252" actId="1076"/>
        <pc:sldMkLst>
          <pc:docMk/>
          <pc:sldMk cId="1935725882" sldId="310"/>
        </pc:sldMkLst>
        <pc:spChg chg="mod">
          <ac:chgData name="Edward Rees" userId="63c6b983-a78d-473b-b362-19024621e1f2" providerId="ADAL" clId="{2B57946A-4519-47D6-896C-774FBFD73255}" dt="2020-06-09T10:25:49.563" v="252" actId="1076"/>
          <ac:spMkLst>
            <pc:docMk/>
            <pc:sldMk cId="1935725882" sldId="310"/>
            <ac:spMk id="7" creationId="{1854CBBA-8EE3-432E-B7CF-435A13B4E1D2}"/>
          </ac:spMkLst>
        </pc:spChg>
        <pc:graphicFrameChg chg="mod">
          <ac:chgData name="Edward Rees" userId="63c6b983-a78d-473b-b362-19024621e1f2" providerId="ADAL" clId="{2B57946A-4519-47D6-896C-774FBFD73255}" dt="2020-06-08T10:58:38.418" v="202" actId="1076"/>
          <ac:graphicFrameMkLst>
            <pc:docMk/>
            <pc:sldMk cId="1935725882" sldId="310"/>
            <ac:graphicFrameMk id="5" creationId="{D8ADCF46-A050-4614-877D-D776E253A5D0}"/>
          </ac:graphicFrameMkLst>
        </pc:graphicFrameChg>
        <pc:picChg chg="mod">
          <ac:chgData name="Edward Rees" userId="63c6b983-a78d-473b-b362-19024621e1f2" providerId="ADAL" clId="{2B57946A-4519-47D6-896C-774FBFD73255}" dt="2020-06-08T10:58:41.402" v="203" actId="1076"/>
          <ac:picMkLst>
            <pc:docMk/>
            <pc:sldMk cId="1935725882" sldId="310"/>
            <ac:picMk id="6" creationId="{773FBB8D-BBA5-4455-AB68-F978BE440C06}"/>
          </ac:picMkLst>
        </pc:picChg>
      </pc:sldChg>
      <pc:sldChg chg="modSp">
        <pc:chgData name="Edward Rees" userId="63c6b983-a78d-473b-b362-19024621e1f2" providerId="ADAL" clId="{2B57946A-4519-47D6-896C-774FBFD73255}" dt="2020-06-08T10:58:54.018" v="206" actId="14100"/>
        <pc:sldMkLst>
          <pc:docMk/>
          <pc:sldMk cId="4164491973" sldId="311"/>
        </pc:sldMkLst>
        <pc:spChg chg="mod">
          <ac:chgData name="Edward Rees" userId="63c6b983-a78d-473b-b362-19024621e1f2" providerId="ADAL" clId="{2B57946A-4519-47D6-896C-774FBFD73255}" dt="2020-06-08T10:58:48.685" v="204" actId="1076"/>
          <ac:spMkLst>
            <pc:docMk/>
            <pc:sldMk cId="4164491973" sldId="311"/>
            <ac:spMk id="2" creationId="{EDBE4A71-306A-4A87-9DE1-FD61EFA6C01D}"/>
          </ac:spMkLst>
        </pc:spChg>
        <pc:picChg chg="mod">
          <ac:chgData name="Edward Rees" userId="63c6b983-a78d-473b-b362-19024621e1f2" providerId="ADAL" clId="{2B57946A-4519-47D6-896C-774FBFD73255}" dt="2020-06-08T10:58:54.018" v="206" actId="14100"/>
          <ac:picMkLst>
            <pc:docMk/>
            <pc:sldMk cId="4164491973" sldId="311"/>
            <ac:picMk id="6" creationId="{F91A8655-5CF9-4F65-A412-C1216B7B5538}"/>
          </ac:picMkLst>
        </pc:picChg>
      </pc:sldChg>
      <pc:sldChg chg="modSp">
        <pc:chgData name="Edward Rees" userId="63c6b983-a78d-473b-b362-19024621e1f2" providerId="ADAL" clId="{2B57946A-4519-47D6-896C-774FBFD73255}" dt="2020-06-08T11:02:06.603" v="247" actId="1076"/>
        <pc:sldMkLst>
          <pc:docMk/>
          <pc:sldMk cId="2999030983" sldId="312"/>
        </pc:sldMkLst>
        <pc:spChg chg="mod">
          <ac:chgData name="Edward Rees" userId="63c6b983-a78d-473b-b362-19024621e1f2" providerId="ADAL" clId="{2B57946A-4519-47D6-896C-774FBFD73255}" dt="2020-06-08T11:02:00.403" v="244" actId="1076"/>
          <ac:spMkLst>
            <pc:docMk/>
            <pc:sldMk cId="2999030983" sldId="312"/>
            <ac:spMk id="2" creationId="{2DE22E9F-DAF3-4D85-ABC5-7A97F3D8D4C6}"/>
          </ac:spMkLst>
        </pc:spChg>
        <pc:picChg chg="mod">
          <ac:chgData name="Edward Rees" userId="63c6b983-a78d-473b-b362-19024621e1f2" providerId="ADAL" clId="{2B57946A-4519-47D6-896C-774FBFD73255}" dt="2020-06-08T11:02:06.603" v="247" actId="1076"/>
          <ac:picMkLst>
            <pc:docMk/>
            <pc:sldMk cId="2999030983" sldId="312"/>
            <ac:picMk id="5" creationId="{6307FF45-8210-8C4D-BA09-E217918514DD}"/>
          </ac:picMkLst>
        </pc:picChg>
        <pc:picChg chg="mod">
          <ac:chgData name="Edward Rees" userId="63c6b983-a78d-473b-b362-19024621e1f2" providerId="ADAL" clId="{2B57946A-4519-47D6-896C-774FBFD73255}" dt="2020-06-08T10:58:21.485" v="200" actId="1076"/>
          <ac:picMkLst>
            <pc:docMk/>
            <pc:sldMk cId="2999030983" sldId="312"/>
            <ac:picMk id="12" creationId="{5E889A50-EF4F-4AE5-9513-E2F0B769CD99}"/>
          </ac:picMkLst>
        </pc:picChg>
      </pc:sldChg>
      <pc:sldChg chg="modSp">
        <pc:chgData name="Edward Rees" userId="63c6b983-a78d-473b-b362-19024621e1f2" providerId="ADAL" clId="{2B57946A-4519-47D6-896C-774FBFD73255}" dt="2020-06-08T10:59:05.285" v="208" actId="1076"/>
        <pc:sldMkLst>
          <pc:docMk/>
          <pc:sldMk cId="3927648359" sldId="313"/>
        </pc:sldMkLst>
        <pc:spChg chg="mod">
          <ac:chgData name="Edward Rees" userId="63c6b983-a78d-473b-b362-19024621e1f2" providerId="ADAL" clId="{2B57946A-4519-47D6-896C-774FBFD73255}" dt="2020-06-08T10:59:01.002" v="207" actId="1076"/>
          <ac:spMkLst>
            <pc:docMk/>
            <pc:sldMk cId="3927648359" sldId="313"/>
            <ac:spMk id="2" creationId="{1DE391E2-913B-4A8F-8E3A-93ACD506668B}"/>
          </ac:spMkLst>
        </pc:spChg>
        <pc:picChg chg="mod">
          <ac:chgData name="Edward Rees" userId="63c6b983-a78d-473b-b362-19024621e1f2" providerId="ADAL" clId="{2B57946A-4519-47D6-896C-774FBFD73255}" dt="2020-06-08T10:59:05.285" v="208" actId="1076"/>
          <ac:picMkLst>
            <pc:docMk/>
            <pc:sldMk cId="3927648359" sldId="313"/>
            <ac:picMk id="6" creationId="{02AE76AB-CDDD-4CA7-A97D-BE1C27B79011}"/>
          </ac:picMkLst>
        </pc:picChg>
      </pc:sldChg>
      <pc:sldChg chg="modSp">
        <pc:chgData name="Edward Rees" userId="63c6b983-a78d-473b-b362-19024621e1f2" providerId="ADAL" clId="{2B57946A-4519-47D6-896C-774FBFD73255}" dt="2020-06-08T10:59:18.102" v="210" actId="1076"/>
        <pc:sldMkLst>
          <pc:docMk/>
          <pc:sldMk cId="1602568356" sldId="314"/>
        </pc:sldMkLst>
        <pc:spChg chg="mod">
          <ac:chgData name="Edward Rees" userId="63c6b983-a78d-473b-b362-19024621e1f2" providerId="ADAL" clId="{2B57946A-4519-47D6-896C-774FBFD73255}" dt="2020-06-08T10:59:15.586" v="209" actId="1076"/>
          <ac:spMkLst>
            <pc:docMk/>
            <pc:sldMk cId="1602568356" sldId="314"/>
            <ac:spMk id="2" creationId="{A3E1AC4E-A773-4C58-BA4A-499723EA6D6D}"/>
          </ac:spMkLst>
        </pc:spChg>
        <pc:picChg chg="mod">
          <ac:chgData name="Edward Rees" userId="63c6b983-a78d-473b-b362-19024621e1f2" providerId="ADAL" clId="{2B57946A-4519-47D6-896C-774FBFD73255}" dt="2020-06-08T10:59:18.102" v="210" actId="1076"/>
          <ac:picMkLst>
            <pc:docMk/>
            <pc:sldMk cId="1602568356" sldId="314"/>
            <ac:picMk id="6" creationId="{9A3E5B4B-3E98-42F0-A940-994AAFA2FD14}"/>
          </ac:picMkLst>
        </pc:picChg>
      </pc:sldChg>
      <pc:sldChg chg="modSp">
        <pc:chgData name="Edward Rees" userId="63c6b983-a78d-473b-b362-19024621e1f2" providerId="ADAL" clId="{2B57946A-4519-47D6-896C-774FBFD73255}" dt="2020-06-08T10:59:24.019" v="211" actId="1076"/>
        <pc:sldMkLst>
          <pc:docMk/>
          <pc:sldMk cId="2599798393" sldId="315"/>
        </pc:sldMkLst>
        <pc:picChg chg="mod">
          <ac:chgData name="Edward Rees" userId="63c6b983-a78d-473b-b362-19024621e1f2" providerId="ADAL" clId="{2B57946A-4519-47D6-896C-774FBFD73255}" dt="2020-06-08T10:59:24.019" v="211" actId="1076"/>
          <ac:picMkLst>
            <pc:docMk/>
            <pc:sldMk cId="2599798393" sldId="315"/>
            <ac:picMk id="8" creationId="{C949A10F-E495-4745-B6D3-5DE0959A642E}"/>
          </ac:picMkLst>
        </pc:picChg>
      </pc:sldChg>
      <pc:sldChg chg="modSp">
        <pc:chgData name="Edward Rees" userId="63c6b983-a78d-473b-b362-19024621e1f2" providerId="ADAL" clId="{2B57946A-4519-47D6-896C-774FBFD73255}" dt="2020-06-08T10:59:37.436" v="213" actId="1076"/>
        <pc:sldMkLst>
          <pc:docMk/>
          <pc:sldMk cId="2220063309" sldId="316"/>
        </pc:sldMkLst>
        <pc:spChg chg="mod">
          <ac:chgData name="Edward Rees" userId="63c6b983-a78d-473b-b362-19024621e1f2" providerId="ADAL" clId="{2B57946A-4519-47D6-896C-774FBFD73255}" dt="2020-06-08T10:59:33.852" v="212" actId="1076"/>
          <ac:spMkLst>
            <pc:docMk/>
            <pc:sldMk cId="2220063309" sldId="316"/>
            <ac:spMk id="2" creationId="{C2839574-7C0D-449B-B312-DFFAA72EAB9C}"/>
          </ac:spMkLst>
        </pc:spChg>
        <pc:picChg chg="mod">
          <ac:chgData name="Edward Rees" userId="63c6b983-a78d-473b-b362-19024621e1f2" providerId="ADAL" clId="{2B57946A-4519-47D6-896C-774FBFD73255}" dt="2020-06-08T10:59:37.436" v="213" actId="1076"/>
          <ac:picMkLst>
            <pc:docMk/>
            <pc:sldMk cId="2220063309" sldId="316"/>
            <ac:picMk id="6" creationId="{3D680E7C-A4CC-4F48-80A8-DF09D0CE603B}"/>
          </ac:picMkLst>
        </pc:picChg>
      </pc:sldChg>
      <pc:sldChg chg="modSp">
        <pc:chgData name="Edward Rees" userId="63c6b983-a78d-473b-b362-19024621e1f2" providerId="ADAL" clId="{2B57946A-4519-47D6-896C-774FBFD73255}" dt="2020-06-08T11:01:11.986" v="237" actId="1076"/>
        <pc:sldMkLst>
          <pc:docMk/>
          <pc:sldMk cId="1723618609" sldId="317"/>
        </pc:sldMkLst>
        <pc:spChg chg="mod">
          <ac:chgData name="Edward Rees" userId="63c6b983-a78d-473b-b362-19024621e1f2" providerId="ADAL" clId="{2B57946A-4519-47D6-896C-774FBFD73255}" dt="2020-06-08T11:01:04.702" v="235" actId="1076"/>
          <ac:spMkLst>
            <pc:docMk/>
            <pc:sldMk cId="1723618609" sldId="317"/>
            <ac:spMk id="2" creationId="{E2A2F2F7-1E42-EE42-9EE3-D407982B3368}"/>
          </ac:spMkLst>
        </pc:spChg>
        <pc:spChg chg="mod">
          <ac:chgData name="Edward Rees" userId="63c6b983-a78d-473b-b362-19024621e1f2" providerId="ADAL" clId="{2B57946A-4519-47D6-896C-774FBFD73255}" dt="2020-06-08T11:00:54.936" v="232" actId="1076"/>
          <ac:spMkLst>
            <pc:docMk/>
            <pc:sldMk cId="1723618609" sldId="317"/>
            <ac:spMk id="3" creationId="{77D8B716-60C1-B84D-BB6F-F01B8117C76E}"/>
          </ac:spMkLst>
        </pc:spChg>
        <pc:picChg chg="mod">
          <ac:chgData name="Edward Rees" userId="63c6b983-a78d-473b-b362-19024621e1f2" providerId="ADAL" clId="{2B57946A-4519-47D6-896C-774FBFD73255}" dt="2020-06-08T11:01:11.986" v="237" actId="1076"/>
          <ac:picMkLst>
            <pc:docMk/>
            <pc:sldMk cId="1723618609" sldId="317"/>
            <ac:picMk id="4" creationId="{33C0AA7A-4730-124D-B5DE-45877E1846B3}"/>
          </ac:picMkLst>
        </pc:picChg>
        <pc:picChg chg="mod">
          <ac:chgData name="Edward Rees" userId="63c6b983-a78d-473b-b362-19024621e1f2" providerId="ADAL" clId="{2B57946A-4519-47D6-896C-774FBFD73255}" dt="2020-06-08T11:00:59.485" v="234" actId="1076"/>
          <ac:picMkLst>
            <pc:docMk/>
            <pc:sldMk cId="1723618609" sldId="317"/>
            <ac:picMk id="5" creationId="{ADC62ACE-E4CF-344D-9408-AD1FA03E548B}"/>
          </ac:picMkLst>
        </pc:picChg>
      </pc:sldChg>
      <pc:sldChg chg="modSp">
        <pc:chgData name="Edward Rees" userId="63c6b983-a78d-473b-b362-19024621e1f2" providerId="ADAL" clId="{2B57946A-4519-47D6-896C-774FBFD73255}" dt="2020-06-09T10:26:51.627" v="254" actId="1076"/>
        <pc:sldMkLst>
          <pc:docMk/>
          <pc:sldMk cId="1145682425" sldId="318"/>
        </pc:sldMkLst>
        <pc:spChg chg="mod">
          <ac:chgData name="Edward Rees" userId="63c6b983-a78d-473b-b362-19024621e1f2" providerId="ADAL" clId="{2B57946A-4519-47D6-896C-774FBFD73255}" dt="2020-06-09T10:26:51.627" v="254" actId="1076"/>
          <ac:spMkLst>
            <pc:docMk/>
            <pc:sldMk cId="1145682425" sldId="318"/>
            <ac:spMk id="2" creationId="{D0B02CA9-4EB2-4FAB-8C27-1DCA7E873F58}"/>
          </ac:spMkLst>
        </pc:spChg>
        <pc:picChg chg="mod">
          <ac:chgData name="Edward Rees" userId="63c6b983-a78d-473b-b362-19024621e1f2" providerId="ADAL" clId="{2B57946A-4519-47D6-896C-774FBFD73255}" dt="2020-06-08T11:01:20.736" v="240" actId="1076"/>
          <ac:picMkLst>
            <pc:docMk/>
            <pc:sldMk cId="1145682425" sldId="318"/>
            <ac:picMk id="5" creationId="{54DCEFDB-32F5-EC49-AAC2-F82BF7BD77FF}"/>
          </ac:picMkLst>
        </pc:picChg>
      </pc:sldChg>
      <pc:sldChg chg="modSp">
        <pc:chgData name="Edward Rees" userId="63c6b983-a78d-473b-b362-19024621e1f2" providerId="ADAL" clId="{2B57946A-4519-47D6-896C-774FBFD73255}" dt="2020-06-09T10:26:58.471" v="255" actId="1076"/>
        <pc:sldMkLst>
          <pc:docMk/>
          <pc:sldMk cId="1231448176" sldId="319"/>
        </pc:sldMkLst>
        <pc:spChg chg="mod">
          <ac:chgData name="Edward Rees" userId="63c6b983-a78d-473b-b362-19024621e1f2" providerId="ADAL" clId="{2B57946A-4519-47D6-896C-774FBFD73255}" dt="2020-06-09T10:26:58.471" v="255" actId="1076"/>
          <ac:spMkLst>
            <pc:docMk/>
            <pc:sldMk cId="1231448176" sldId="319"/>
            <ac:spMk id="2" creationId="{B0424B17-9DB8-4613-BD0C-790020BAA2B6}"/>
          </ac:spMkLst>
        </pc:spChg>
        <pc:spChg chg="mod">
          <ac:chgData name="Edward Rees" userId="63c6b983-a78d-473b-b362-19024621e1f2" providerId="ADAL" clId="{2B57946A-4519-47D6-896C-774FBFD73255}" dt="2020-06-08T09:05:02.190" v="2" actId="14100"/>
          <ac:spMkLst>
            <pc:docMk/>
            <pc:sldMk cId="1231448176" sldId="319"/>
            <ac:spMk id="8" creationId="{3569A06B-B0FE-4725-AB51-2DD49032C915}"/>
          </ac:spMkLst>
        </pc:spChg>
        <pc:picChg chg="mod">
          <ac:chgData name="Edward Rees" userId="63c6b983-a78d-473b-b362-19024621e1f2" providerId="ADAL" clId="{2B57946A-4519-47D6-896C-774FBFD73255}" dt="2020-06-08T11:01:31.953" v="243" actId="1076"/>
          <ac:picMkLst>
            <pc:docMk/>
            <pc:sldMk cId="1231448176" sldId="319"/>
            <ac:picMk id="5" creationId="{54DCEFDB-32F5-EC49-AAC2-F82BF7BD77FF}"/>
          </ac:picMkLst>
        </pc:picChg>
      </pc:sldChg>
      <pc:sldChg chg="addSp modSp">
        <pc:chgData name="Edward Rees" userId="63c6b983-a78d-473b-b362-19024621e1f2" providerId="ADAL" clId="{2B57946A-4519-47D6-896C-774FBFD73255}" dt="2020-06-08T10:59:59.959" v="217" actId="1076"/>
        <pc:sldMkLst>
          <pc:docMk/>
          <pc:sldMk cId="3821042974" sldId="320"/>
        </pc:sldMkLst>
        <pc:spChg chg="mod">
          <ac:chgData name="Edward Rees" userId="63c6b983-a78d-473b-b362-19024621e1f2" providerId="ADAL" clId="{2B57946A-4519-47D6-896C-774FBFD73255}" dt="2020-06-08T10:59:52.769" v="214" actId="1076"/>
          <ac:spMkLst>
            <pc:docMk/>
            <pc:sldMk cId="3821042974" sldId="320"/>
            <ac:spMk id="8" creationId="{00000000-0000-0000-0000-000000000000}"/>
          </ac:spMkLst>
        </pc:spChg>
        <pc:picChg chg="add mod">
          <ac:chgData name="Edward Rees" userId="63c6b983-a78d-473b-b362-19024621e1f2" providerId="ADAL" clId="{2B57946A-4519-47D6-896C-774FBFD73255}" dt="2020-06-08T10:59:59.959" v="217" actId="1076"/>
          <ac:picMkLst>
            <pc:docMk/>
            <pc:sldMk cId="3821042974" sldId="320"/>
            <ac:picMk id="5" creationId="{FEC6CDD2-F9FA-4295-8AD6-C173363954DC}"/>
          </ac:picMkLst>
        </pc:picChg>
      </pc:sldChg>
      <pc:sldChg chg="addSp modSp">
        <pc:chgData name="Edward Rees" userId="63c6b983-a78d-473b-b362-19024621e1f2" providerId="ADAL" clId="{2B57946A-4519-47D6-896C-774FBFD73255}" dt="2020-06-09T10:26:25.805" v="253" actId="1076"/>
        <pc:sldMkLst>
          <pc:docMk/>
          <pc:sldMk cId="2471824465" sldId="321"/>
        </pc:sldMkLst>
        <pc:spChg chg="mod">
          <ac:chgData name="Edward Rees" userId="63c6b983-a78d-473b-b362-19024621e1f2" providerId="ADAL" clId="{2B57946A-4519-47D6-896C-774FBFD73255}" dt="2020-06-09T10:26:25.805" v="253" actId="1076"/>
          <ac:spMkLst>
            <pc:docMk/>
            <pc:sldMk cId="2471824465" sldId="321"/>
            <ac:spMk id="2" creationId="{5C0120C8-BCE3-4ADE-9219-FBA033AB098F}"/>
          </ac:spMkLst>
        </pc:spChg>
        <pc:picChg chg="add mod">
          <ac:chgData name="Edward Rees" userId="63c6b983-a78d-473b-b362-19024621e1f2" providerId="ADAL" clId="{2B57946A-4519-47D6-896C-774FBFD73255}" dt="2020-06-08T11:00:11.836" v="220" actId="1076"/>
          <ac:picMkLst>
            <pc:docMk/>
            <pc:sldMk cId="2471824465" sldId="321"/>
            <ac:picMk id="7" creationId="{F37F8276-0206-4EAF-9324-DA6A80FBAB26}"/>
          </ac:picMkLst>
        </pc:picChg>
      </pc:sldChg>
      <pc:sldChg chg="addSp modSp">
        <pc:chgData name="Edward Rees" userId="63c6b983-a78d-473b-b362-19024621e1f2" providerId="ADAL" clId="{2B57946A-4519-47D6-896C-774FBFD73255}" dt="2020-06-08T11:00:35.036" v="228" actId="1076"/>
        <pc:sldMkLst>
          <pc:docMk/>
          <pc:sldMk cId="1459807294" sldId="322"/>
        </pc:sldMkLst>
        <pc:spChg chg="mod">
          <ac:chgData name="Edward Rees" userId="63c6b983-a78d-473b-b362-19024621e1f2" providerId="ADAL" clId="{2B57946A-4519-47D6-896C-774FBFD73255}" dt="2020-06-08T11:00:29.969" v="225" actId="1076"/>
          <ac:spMkLst>
            <pc:docMk/>
            <pc:sldMk cId="1459807294" sldId="322"/>
            <ac:spMk id="2" creationId="{00000000-0000-0000-0000-000000000000}"/>
          </ac:spMkLst>
        </pc:spChg>
        <pc:picChg chg="add mod">
          <ac:chgData name="Edward Rees" userId="63c6b983-a78d-473b-b362-19024621e1f2" providerId="ADAL" clId="{2B57946A-4519-47D6-896C-774FBFD73255}" dt="2020-06-08T11:00:35.036" v="228" actId="1076"/>
          <ac:picMkLst>
            <pc:docMk/>
            <pc:sldMk cId="1459807294" sldId="322"/>
            <ac:picMk id="7" creationId="{1353C558-0AFD-43D2-B003-699A06DBDAA3}"/>
          </ac:picMkLst>
        </pc:picChg>
      </pc:sldChg>
      <pc:sldChg chg="modSp">
        <pc:chgData name="Edward Rees" userId="63c6b983-a78d-473b-b362-19024621e1f2" providerId="ADAL" clId="{2B57946A-4519-47D6-896C-774FBFD73255}" dt="2020-06-08T10:57:39.284" v="192" actId="14100"/>
        <pc:sldMkLst>
          <pc:docMk/>
          <pc:sldMk cId="653294876" sldId="323"/>
        </pc:sldMkLst>
        <pc:picChg chg="mod">
          <ac:chgData name="Edward Rees" userId="63c6b983-a78d-473b-b362-19024621e1f2" providerId="ADAL" clId="{2B57946A-4519-47D6-896C-774FBFD73255}" dt="2020-06-08T10:57:39.284" v="192" actId="14100"/>
          <ac:picMkLst>
            <pc:docMk/>
            <pc:sldMk cId="653294876" sldId="323"/>
            <ac:picMk id="4" creationId="{33C0AA7A-4730-124D-B5DE-45877E1846B3}"/>
          </ac:picMkLst>
        </pc:picChg>
      </pc:sldChg>
      <pc:sldChg chg="modSp">
        <pc:chgData name="Edward Rees" userId="63c6b983-a78d-473b-b362-19024621e1f2" providerId="ADAL" clId="{2B57946A-4519-47D6-896C-774FBFD73255}" dt="2020-06-09T10:24:25.205" v="248" actId="1076"/>
        <pc:sldMkLst>
          <pc:docMk/>
          <pc:sldMk cId="3253981983" sldId="325"/>
        </pc:sldMkLst>
        <pc:spChg chg="mod">
          <ac:chgData name="Edward Rees" userId="63c6b983-a78d-473b-b362-19024621e1f2" providerId="ADAL" clId="{2B57946A-4519-47D6-896C-774FBFD73255}" dt="2020-06-09T10:24:25.205" v="248" actId="1076"/>
          <ac:spMkLst>
            <pc:docMk/>
            <pc:sldMk cId="3253981983" sldId="325"/>
            <ac:spMk id="3" creationId="{007001B7-5D3C-47BB-9ABD-1541BCDE9A99}"/>
          </ac:spMkLst>
        </pc:spChg>
      </pc:sldChg>
      <pc:sldChg chg="add del">
        <pc:chgData name="Edward Rees" userId="63c6b983-a78d-473b-b362-19024621e1f2" providerId="ADAL" clId="{2B57946A-4519-47D6-896C-774FBFD73255}" dt="2020-06-08T09:59:39.560" v="120" actId="2696"/>
        <pc:sldMkLst>
          <pc:docMk/>
          <pc:sldMk cId="594219755" sldId="326"/>
        </pc:sldMkLst>
      </pc:sldChg>
      <pc:sldChg chg="delSp modSp add">
        <pc:chgData name="Edward Rees" userId="63c6b983-a78d-473b-b362-19024621e1f2" providerId="ADAL" clId="{2B57946A-4519-47D6-896C-774FBFD73255}" dt="2020-06-08T10:00:49.046" v="191" actId="478"/>
        <pc:sldMkLst>
          <pc:docMk/>
          <pc:sldMk cId="227051465" sldId="327"/>
        </pc:sldMkLst>
        <pc:spChg chg="mod">
          <ac:chgData name="Edward Rees" userId="63c6b983-a78d-473b-b362-19024621e1f2" providerId="ADAL" clId="{2B57946A-4519-47D6-896C-774FBFD73255}" dt="2020-06-08T10:00:04.510" v="149" actId="122"/>
          <ac:spMkLst>
            <pc:docMk/>
            <pc:sldMk cId="227051465" sldId="327"/>
            <ac:spMk id="2" creationId="{AC66121E-836A-7C4B-922E-CE7CF96D3E58}"/>
          </ac:spMkLst>
        </pc:spChg>
        <pc:spChg chg="mod">
          <ac:chgData name="Edward Rees" userId="63c6b983-a78d-473b-b362-19024621e1f2" providerId="ADAL" clId="{2B57946A-4519-47D6-896C-774FBFD73255}" dt="2020-06-08T10:00:40.343" v="190" actId="20577"/>
          <ac:spMkLst>
            <pc:docMk/>
            <pc:sldMk cId="227051465" sldId="327"/>
            <ac:spMk id="3" creationId="{69EE7A49-2A66-3244-B036-C47A360031E3}"/>
          </ac:spMkLst>
        </pc:spChg>
        <pc:spChg chg="del">
          <ac:chgData name="Edward Rees" userId="63c6b983-a78d-473b-b362-19024621e1f2" providerId="ADAL" clId="{2B57946A-4519-47D6-896C-774FBFD73255}" dt="2020-06-08T10:00:49.046" v="191" actId="478"/>
          <ac:spMkLst>
            <pc:docMk/>
            <pc:sldMk cId="227051465" sldId="327"/>
            <ac:spMk id="5" creationId="{719CFEDC-C48D-40B6-A14B-0C762CB2675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FE0680-6CB1-498F-8033-9427DF97EF76}" type="doc">
      <dgm:prSet loTypeId="urn:diagrams.loki3.com/Bracke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33056A-2F93-4BEE-98AA-68DAEAFB1526}">
      <dgm:prSet/>
      <dgm:spPr/>
      <dgm:t>
        <a:bodyPr/>
        <a:lstStyle/>
        <a:p>
          <a:pPr algn="l" rtl="0"/>
          <a:r>
            <a:rPr lang="en-GB" b="1" dirty="0"/>
            <a:t>Site size?</a:t>
          </a:r>
          <a:endParaRPr lang="en-GB" dirty="0"/>
        </a:p>
      </dgm:t>
    </dgm:pt>
    <dgm:pt modelId="{6C8A26CA-767E-47EE-B6CE-A3653493FDB5}" type="parTrans" cxnId="{BEF4A6AA-E839-4FCB-BB76-F26F0925B36E}">
      <dgm:prSet/>
      <dgm:spPr/>
      <dgm:t>
        <a:bodyPr/>
        <a:lstStyle/>
        <a:p>
          <a:pPr algn="l"/>
          <a:endParaRPr lang="en-GB"/>
        </a:p>
      </dgm:t>
    </dgm:pt>
    <dgm:pt modelId="{C1BB10AC-0CB3-443A-811D-4D8F64D314C5}" type="sibTrans" cxnId="{BEF4A6AA-E839-4FCB-BB76-F26F0925B36E}">
      <dgm:prSet/>
      <dgm:spPr/>
      <dgm:t>
        <a:bodyPr/>
        <a:lstStyle/>
        <a:p>
          <a:pPr algn="l"/>
          <a:endParaRPr lang="en-GB"/>
        </a:p>
      </dgm:t>
    </dgm:pt>
    <dgm:pt modelId="{A02CD49D-1D1E-4B48-9AD7-EFBFA8B92008}">
      <dgm:prSet custT="1"/>
      <dgm:spPr/>
      <dgm:t>
        <a:bodyPr/>
        <a:lstStyle/>
        <a:p>
          <a:pPr algn="l" rtl="0"/>
          <a:r>
            <a:rPr lang="en-US" sz="1200" dirty="0"/>
            <a:t>Plot E9 is situated to the south of the Prince of Wales dock and has an area of 8725.137m2.  </a:t>
          </a:r>
          <a:endParaRPr lang="en-GB" sz="1200" dirty="0"/>
        </a:p>
      </dgm:t>
    </dgm:pt>
    <dgm:pt modelId="{BFA6ADA4-E7EE-4EB5-ADBE-C5702AD03E17}" type="parTrans" cxnId="{CA51D19B-0638-4F33-9FD9-37763CA83324}">
      <dgm:prSet/>
      <dgm:spPr/>
      <dgm:t>
        <a:bodyPr/>
        <a:lstStyle/>
        <a:p>
          <a:pPr algn="l"/>
          <a:endParaRPr lang="en-GB"/>
        </a:p>
      </dgm:t>
    </dgm:pt>
    <dgm:pt modelId="{3BE77586-4AC1-4FCA-A52A-05139557CF4E}" type="sibTrans" cxnId="{CA51D19B-0638-4F33-9FD9-37763CA83324}">
      <dgm:prSet/>
      <dgm:spPr/>
      <dgm:t>
        <a:bodyPr/>
        <a:lstStyle/>
        <a:p>
          <a:pPr algn="l"/>
          <a:endParaRPr lang="en-GB"/>
        </a:p>
      </dgm:t>
    </dgm:pt>
    <dgm:pt modelId="{11E99599-9D48-4302-B1C5-97F1CD0389E6}">
      <dgm:prSet/>
      <dgm:spPr/>
      <dgm:t>
        <a:bodyPr/>
        <a:lstStyle/>
        <a:p>
          <a:pPr algn="l" rtl="0"/>
          <a:r>
            <a:rPr lang="en-GB" b="1" dirty="0"/>
            <a:t>Cost?</a:t>
          </a:r>
          <a:endParaRPr lang="en-GB" dirty="0"/>
        </a:p>
      </dgm:t>
    </dgm:pt>
    <dgm:pt modelId="{489A785B-F470-4996-930D-ACBA00684F56}" type="parTrans" cxnId="{20F6CA7D-D399-4515-8F2F-424A48B5A5B6}">
      <dgm:prSet/>
      <dgm:spPr/>
      <dgm:t>
        <a:bodyPr/>
        <a:lstStyle/>
        <a:p>
          <a:pPr algn="l"/>
          <a:endParaRPr lang="en-GB"/>
        </a:p>
      </dgm:t>
    </dgm:pt>
    <dgm:pt modelId="{2DD42BC7-8CAD-47BF-8FCE-6296AAE3849F}" type="sibTrans" cxnId="{20F6CA7D-D399-4515-8F2F-424A48B5A5B6}">
      <dgm:prSet/>
      <dgm:spPr/>
      <dgm:t>
        <a:bodyPr/>
        <a:lstStyle/>
        <a:p>
          <a:pPr algn="l"/>
          <a:endParaRPr lang="en-GB"/>
        </a:p>
      </dgm:t>
    </dgm:pt>
    <dgm:pt modelId="{A95035C8-977B-4A1A-9E61-192210A3B078}">
      <dgm:prSet custT="1"/>
      <dgm:spPr/>
      <dgm:t>
        <a:bodyPr/>
        <a:lstStyle/>
        <a:p>
          <a:pPr algn="l" rtl="0"/>
          <a:r>
            <a:rPr lang="en-GB" sz="1200" dirty="0"/>
            <a:t>There is no limit to the budget for this project.</a:t>
          </a:r>
        </a:p>
      </dgm:t>
    </dgm:pt>
    <dgm:pt modelId="{F9F9D525-15F9-4840-B901-9E92B7737D84}" type="parTrans" cxnId="{A2AA7C53-A264-49D5-A287-0E1D5779609B}">
      <dgm:prSet/>
      <dgm:spPr/>
      <dgm:t>
        <a:bodyPr/>
        <a:lstStyle/>
        <a:p>
          <a:pPr algn="l"/>
          <a:endParaRPr lang="en-GB"/>
        </a:p>
      </dgm:t>
    </dgm:pt>
    <dgm:pt modelId="{D273A3AF-7C17-45B0-9A44-199E55E98A8F}" type="sibTrans" cxnId="{A2AA7C53-A264-49D5-A287-0E1D5779609B}">
      <dgm:prSet/>
      <dgm:spPr/>
      <dgm:t>
        <a:bodyPr/>
        <a:lstStyle/>
        <a:p>
          <a:pPr algn="l"/>
          <a:endParaRPr lang="en-GB"/>
        </a:p>
      </dgm:t>
    </dgm:pt>
    <dgm:pt modelId="{7C6CDCEA-4A1A-4B35-A466-5C4306CFEFC7}">
      <dgm:prSet/>
      <dgm:spPr/>
      <dgm:t>
        <a:bodyPr/>
        <a:lstStyle/>
        <a:p>
          <a:pPr algn="l" rtl="0"/>
          <a:r>
            <a:rPr lang="en-GB" b="1" dirty="0"/>
            <a:t>Constraints?</a:t>
          </a:r>
          <a:endParaRPr lang="en-GB" dirty="0"/>
        </a:p>
      </dgm:t>
    </dgm:pt>
    <dgm:pt modelId="{69D9A43B-FFBD-4582-B8DC-FB3F1AB0B91B}" type="parTrans" cxnId="{D9A37354-4C48-4002-B917-65FBD73E0D11}">
      <dgm:prSet/>
      <dgm:spPr/>
      <dgm:t>
        <a:bodyPr/>
        <a:lstStyle/>
        <a:p>
          <a:pPr algn="l"/>
          <a:endParaRPr lang="en-GB"/>
        </a:p>
      </dgm:t>
    </dgm:pt>
    <dgm:pt modelId="{356AB7CB-39CA-4521-B1FE-4B2EB044406A}" type="sibTrans" cxnId="{D9A37354-4C48-4002-B917-65FBD73E0D11}">
      <dgm:prSet/>
      <dgm:spPr/>
      <dgm:t>
        <a:bodyPr/>
        <a:lstStyle/>
        <a:p>
          <a:pPr algn="l"/>
          <a:endParaRPr lang="en-GB"/>
        </a:p>
      </dgm:t>
    </dgm:pt>
    <dgm:pt modelId="{41D73793-AA37-4900-884A-20BDE66E5D22}">
      <dgm:prSet custT="1"/>
      <dgm:spPr/>
      <dgm:t>
        <a:bodyPr/>
        <a:lstStyle/>
        <a:p>
          <a:pPr algn="l" rtl="0"/>
          <a:r>
            <a:rPr lang="en-GB" sz="1200" dirty="0"/>
            <a:t>It is know that there is contaminated soils.</a:t>
          </a:r>
        </a:p>
      </dgm:t>
    </dgm:pt>
    <dgm:pt modelId="{434E6823-00A4-401F-8ADE-DFB333D01609}" type="parTrans" cxnId="{31041FB0-9234-4293-9CFF-C5EFC398A0F8}">
      <dgm:prSet/>
      <dgm:spPr/>
      <dgm:t>
        <a:bodyPr/>
        <a:lstStyle/>
        <a:p>
          <a:pPr algn="l"/>
          <a:endParaRPr lang="en-GB"/>
        </a:p>
      </dgm:t>
    </dgm:pt>
    <dgm:pt modelId="{E435DF15-9207-431B-A878-8765D5C6589B}" type="sibTrans" cxnId="{31041FB0-9234-4293-9CFF-C5EFC398A0F8}">
      <dgm:prSet/>
      <dgm:spPr/>
      <dgm:t>
        <a:bodyPr/>
        <a:lstStyle/>
        <a:p>
          <a:pPr algn="l"/>
          <a:endParaRPr lang="en-GB"/>
        </a:p>
      </dgm:t>
    </dgm:pt>
    <dgm:pt modelId="{F4FA7B1D-FEE2-4CD0-AAF2-A2B84652DF75}">
      <dgm:prSet/>
      <dgm:spPr/>
      <dgm:t>
        <a:bodyPr/>
        <a:lstStyle/>
        <a:p>
          <a:pPr algn="l" rtl="0"/>
          <a:r>
            <a:rPr lang="en-GB" b="1" dirty="0"/>
            <a:t>Planning Authority constraints?</a:t>
          </a:r>
          <a:endParaRPr lang="en-GB" dirty="0"/>
        </a:p>
      </dgm:t>
    </dgm:pt>
    <dgm:pt modelId="{B346337C-CB21-44C3-95CC-38E3E5DD7983}" type="parTrans" cxnId="{F67FC4AF-A75E-4AE1-9788-2C9315F31DC0}">
      <dgm:prSet/>
      <dgm:spPr/>
      <dgm:t>
        <a:bodyPr/>
        <a:lstStyle/>
        <a:p>
          <a:pPr algn="l"/>
          <a:endParaRPr lang="en-GB"/>
        </a:p>
      </dgm:t>
    </dgm:pt>
    <dgm:pt modelId="{992A165E-46C0-4F42-811C-8A988FD7AB13}" type="sibTrans" cxnId="{F67FC4AF-A75E-4AE1-9788-2C9315F31DC0}">
      <dgm:prSet/>
      <dgm:spPr/>
      <dgm:t>
        <a:bodyPr/>
        <a:lstStyle/>
        <a:p>
          <a:pPr algn="l"/>
          <a:endParaRPr lang="en-GB"/>
        </a:p>
      </dgm:t>
    </dgm:pt>
    <dgm:pt modelId="{07BBFFF3-8FDA-4916-9BC3-7D617F7FEB52}">
      <dgm:prSet custT="1"/>
      <dgm:spPr/>
      <dgm:t>
        <a:bodyPr/>
        <a:lstStyle/>
        <a:p>
          <a:pPr algn="l" rtl="0"/>
          <a:r>
            <a:rPr lang="en-GB" sz="1200" dirty="0"/>
            <a:t>As far as the project team were aware, there were no constraints from the planning authority. </a:t>
          </a:r>
        </a:p>
      </dgm:t>
    </dgm:pt>
    <dgm:pt modelId="{0E0F6895-9813-4327-A10E-960D9B0BA5A0}" type="parTrans" cxnId="{883303E5-ABF2-433A-A2B7-92654E9738A1}">
      <dgm:prSet/>
      <dgm:spPr/>
      <dgm:t>
        <a:bodyPr/>
        <a:lstStyle/>
        <a:p>
          <a:pPr algn="l"/>
          <a:endParaRPr lang="en-GB"/>
        </a:p>
      </dgm:t>
    </dgm:pt>
    <dgm:pt modelId="{D62ABFE0-B22F-4EA2-8CA7-A9D890188275}" type="sibTrans" cxnId="{883303E5-ABF2-433A-A2B7-92654E9738A1}">
      <dgm:prSet/>
      <dgm:spPr/>
      <dgm:t>
        <a:bodyPr/>
        <a:lstStyle/>
        <a:p>
          <a:pPr algn="l"/>
          <a:endParaRPr lang="en-GB"/>
        </a:p>
      </dgm:t>
    </dgm:pt>
    <dgm:pt modelId="{AE651698-60D9-4BB5-8AB5-51AE40814793}">
      <dgm:prSet/>
      <dgm:spPr/>
      <dgm:t>
        <a:bodyPr/>
        <a:lstStyle/>
        <a:p>
          <a:pPr algn="l" rtl="0"/>
          <a:r>
            <a:rPr lang="en-GB" b="1" dirty="0"/>
            <a:t>Value for money?</a:t>
          </a:r>
          <a:endParaRPr lang="en-GB" dirty="0"/>
        </a:p>
      </dgm:t>
    </dgm:pt>
    <dgm:pt modelId="{3EA5ED35-8471-4031-AD8D-61BE5A667C7E}" type="parTrans" cxnId="{639C1595-5FE0-4DDA-883B-2BB858F5531A}">
      <dgm:prSet/>
      <dgm:spPr/>
      <dgm:t>
        <a:bodyPr/>
        <a:lstStyle/>
        <a:p>
          <a:pPr algn="l"/>
          <a:endParaRPr lang="en-GB"/>
        </a:p>
      </dgm:t>
    </dgm:pt>
    <dgm:pt modelId="{38F920F9-7EDA-4AEA-B294-1A7F00EA47D1}" type="sibTrans" cxnId="{639C1595-5FE0-4DDA-883B-2BB858F5531A}">
      <dgm:prSet/>
      <dgm:spPr/>
      <dgm:t>
        <a:bodyPr/>
        <a:lstStyle/>
        <a:p>
          <a:pPr algn="l"/>
          <a:endParaRPr lang="en-GB"/>
        </a:p>
      </dgm:t>
    </dgm:pt>
    <dgm:pt modelId="{820E9914-9C0B-425E-B451-19ECD14C1634}">
      <dgm:prSet custT="1"/>
      <dgm:spPr/>
      <dgm:t>
        <a:bodyPr/>
        <a:lstStyle/>
        <a:p>
          <a:pPr algn="l" rtl="0"/>
          <a:r>
            <a:rPr lang="en-GB" sz="1200" dirty="0"/>
            <a:t>The client has decided to use the traditional build for the design of the halls of residence</a:t>
          </a:r>
        </a:p>
      </dgm:t>
    </dgm:pt>
    <dgm:pt modelId="{FC36B220-6728-4918-8070-9571B5F5CC92}" type="parTrans" cxnId="{4ED4A221-B451-4DFB-8D6B-70778AE35DF9}">
      <dgm:prSet/>
      <dgm:spPr/>
      <dgm:t>
        <a:bodyPr/>
        <a:lstStyle/>
        <a:p>
          <a:pPr algn="l"/>
          <a:endParaRPr lang="en-GB"/>
        </a:p>
      </dgm:t>
    </dgm:pt>
    <dgm:pt modelId="{61BE61A3-9B0D-4921-863F-F1447FBDD8E5}" type="sibTrans" cxnId="{4ED4A221-B451-4DFB-8D6B-70778AE35DF9}">
      <dgm:prSet/>
      <dgm:spPr/>
      <dgm:t>
        <a:bodyPr/>
        <a:lstStyle/>
        <a:p>
          <a:pPr algn="l"/>
          <a:endParaRPr lang="en-GB"/>
        </a:p>
      </dgm:t>
    </dgm:pt>
    <dgm:pt modelId="{AD742A41-AFF0-4C69-884B-B8F24BF9B8E5}">
      <dgm:prSet/>
      <dgm:spPr/>
      <dgm:t>
        <a:bodyPr/>
        <a:lstStyle/>
        <a:p>
          <a:pPr algn="l" rtl="0"/>
          <a:r>
            <a:rPr lang="en-GB" b="1" dirty="0"/>
            <a:t>CDM Regulations?</a:t>
          </a:r>
          <a:endParaRPr lang="en-GB" dirty="0"/>
        </a:p>
      </dgm:t>
    </dgm:pt>
    <dgm:pt modelId="{37C7E5D1-3623-4A03-9AAF-758403ACDC98}" type="parTrans" cxnId="{3EBBD6A0-0A38-48FB-8F43-7ECE1C6A6B95}">
      <dgm:prSet/>
      <dgm:spPr/>
      <dgm:t>
        <a:bodyPr/>
        <a:lstStyle/>
        <a:p>
          <a:pPr algn="l"/>
          <a:endParaRPr lang="en-GB"/>
        </a:p>
      </dgm:t>
    </dgm:pt>
    <dgm:pt modelId="{94F62125-B1A5-4C0D-98EF-AEEEFB870649}" type="sibTrans" cxnId="{3EBBD6A0-0A38-48FB-8F43-7ECE1C6A6B95}">
      <dgm:prSet/>
      <dgm:spPr/>
      <dgm:t>
        <a:bodyPr/>
        <a:lstStyle/>
        <a:p>
          <a:pPr algn="l"/>
          <a:endParaRPr lang="en-GB"/>
        </a:p>
      </dgm:t>
    </dgm:pt>
    <dgm:pt modelId="{08368C91-E222-4531-BC34-A7734670F999}">
      <dgm:prSet custT="1"/>
      <dgm:spPr/>
      <dgm:t>
        <a:bodyPr/>
        <a:lstStyle/>
        <a:p>
          <a:pPr algn="l" rtl="0"/>
          <a:r>
            <a:rPr lang="en-GB" sz="1200" b="0" dirty="0"/>
            <a:t>A full health and safety file will be produced in the design stage. </a:t>
          </a:r>
        </a:p>
      </dgm:t>
    </dgm:pt>
    <dgm:pt modelId="{7096A28F-C2D9-4321-8885-04842D91217F}" type="parTrans" cxnId="{56FC3FDA-7AFF-4D56-BEE0-90D39CBC5BA9}">
      <dgm:prSet/>
      <dgm:spPr/>
      <dgm:t>
        <a:bodyPr/>
        <a:lstStyle/>
        <a:p>
          <a:pPr algn="l"/>
          <a:endParaRPr lang="en-GB"/>
        </a:p>
      </dgm:t>
    </dgm:pt>
    <dgm:pt modelId="{360FF02F-28A5-45AF-A54D-739AB7CEF1EF}" type="sibTrans" cxnId="{56FC3FDA-7AFF-4D56-BEE0-90D39CBC5BA9}">
      <dgm:prSet/>
      <dgm:spPr/>
      <dgm:t>
        <a:bodyPr/>
        <a:lstStyle/>
        <a:p>
          <a:pPr algn="l"/>
          <a:endParaRPr lang="en-GB"/>
        </a:p>
      </dgm:t>
    </dgm:pt>
    <dgm:pt modelId="{1D15E4CE-3B87-4418-992A-18A889D60616}">
      <dgm:prSet custT="1"/>
      <dgm:spPr/>
      <dgm:t>
        <a:bodyPr/>
        <a:lstStyle/>
        <a:p>
          <a:pPr algn="l" rtl="0"/>
          <a:r>
            <a:rPr lang="en-US" sz="1200" dirty="0"/>
            <a:t>2 different proposals in mind to offer the client.</a:t>
          </a:r>
          <a:endParaRPr lang="en-GB" sz="1200" dirty="0"/>
        </a:p>
      </dgm:t>
    </dgm:pt>
    <dgm:pt modelId="{1D6DC872-9D25-44EF-A5A0-A6A77928BEC3}" type="parTrans" cxnId="{A659E20C-578E-48F1-BE3A-3C383C39ED6D}">
      <dgm:prSet/>
      <dgm:spPr/>
      <dgm:t>
        <a:bodyPr/>
        <a:lstStyle/>
        <a:p>
          <a:pPr algn="l"/>
          <a:endParaRPr lang="en-GB"/>
        </a:p>
      </dgm:t>
    </dgm:pt>
    <dgm:pt modelId="{FF001BFD-FDAE-4E81-B4E3-62065657677D}" type="sibTrans" cxnId="{A659E20C-578E-48F1-BE3A-3C383C39ED6D}">
      <dgm:prSet/>
      <dgm:spPr/>
      <dgm:t>
        <a:bodyPr/>
        <a:lstStyle/>
        <a:p>
          <a:pPr algn="l"/>
          <a:endParaRPr lang="en-GB"/>
        </a:p>
      </dgm:t>
    </dgm:pt>
    <dgm:pt modelId="{C478F0CE-AAE2-4C54-AB59-C10369BE1439}">
      <dgm:prSet custT="1"/>
      <dgm:spPr/>
      <dgm:t>
        <a:bodyPr/>
        <a:lstStyle/>
        <a:p>
          <a:pPr algn="l" rtl="0"/>
          <a:r>
            <a:rPr lang="en-GB" sz="1200" dirty="0"/>
            <a:t>Leasing with the client to ensure that they are happy with the cost. </a:t>
          </a:r>
        </a:p>
      </dgm:t>
    </dgm:pt>
    <dgm:pt modelId="{190C8A63-5F07-499C-9FC9-6BFB33A5C0E6}" type="parTrans" cxnId="{1F14F277-3599-428F-B57C-891CEBFF1894}">
      <dgm:prSet/>
      <dgm:spPr/>
      <dgm:t>
        <a:bodyPr/>
        <a:lstStyle/>
        <a:p>
          <a:pPr algn="l"/>
          <a:endParaRPr lang="en-GB"/>
        </a:p>
      </dgm:t>
    </dgm:pt>
    <dgm:pt modelId="{FF98AFD9-246E-4BBA-A530-CE34396E03E9}" type="sibTrans" cxnId="{1F14F277-3599-428F-B57C-891CEBFF1894}">
      <dgm:prSet/>
      <dgm:spPr/>
      <dgm:t>
        <a:bodyPr/>
        <a:lstStyle/>
        <a:p>
          <a:pPr algn="l"/>
          <a:endParaRPr lang="en-GB"/>
        </a:p>
      </dgm:t>
    </dgm:pt>
    <dgm:pt modelId="{39E3C9CE-C44E-41D3-BD71-D79EB525EA07}">
      <dgm:prSet custT="1"/>
      <dgm:spPr/>
      <dgm:t>
        <a:bodyPr/>
        <a:lstStyle/>
        <a:p>
          <a:pPr algn="l" rtl="0"/>
          <a:r>
            <a:rPr lang="en-GB" sz="1200" dirty="0"/>
            <a:t>More accurate costs developed after the programme was calculated. </a:t>
          </a:r>
        </a:p>
      </dgm:t>
    </dgm:pt>
    <dgm:pt modelId="{10FB1802-04CD-46AD-A61C-CA3F7C103970}" type="parTrans" cxnId="{8805A3E8-0066-4345-A056-6D1E89C4612D}">
      <dgm:prSet/>
      <dgm:spPr/>
      <dgm:t>
        <a:bodyPr/>
        <a:lstStyle/>
        <a:p>
          <a:pPr algn="l"/>
          <a:endParaRPr lang="en-GB"/>
        </a:p>
      </dgm:t>
    </dgm:pt>
    <dgm:pt modelId="{80C462FE-B36F-4CCA-BDA5-1680780A7C44}" type="sibTrans" cxnId="{8805A3E8-0066-4345-A056-6D1E89C4612D}">
      <dgm:prSet/>
      <dgm:spPr/>
      <dgm:t>
        <a:bodyPr/>
        <a:lstStyle/>
        <a:p>
          <a:pPr algn="l"/>
          <a:endParaRPr lang="en-GB"/>
        </a:p>
      </dgm:t>
    </dgm:pt>
    <dgm:pt modelId="{EFE52C70-BCA6-457F-81D2-A33006B7C4C0}">
      <dgm:prSet custT="1"/>
      <dgm:spPr/>
      <dgm:t>
        <a:bodyPr/>
        <a:lstStyle/>
        <a:p>
          <a:pPr algn="l" rtl="0"/>
          <a:r>
            <a:rPr lang="en-GB" sz="1200" dirty="0"/>
            <a:t>We are confident as a team that we can achieve value for money</a:t>
          </a:r>
        </a:p>
      </dgm:t>
    </dgm:pt>
    <dgm:pt modelId="{5916411B-A897-47C5-B30B-62E1E4F46915}" type="parTrans" cxnId="{CF61CD4D-0F24-423C-B71D-B145D07A1360}">
      <dgm:prSet/>
      <dgm:spPr/>
      <dgm:t>
        <a:bodyPr/>
        <a:lstStyle/>
        <a:p>
          <a:pPr algn="l"/>
          <a:endParaRPr lang="en-GB"/>
        </a:p>
      </dgm:t>
    </dgm:pt>
    <dgm:pt modelId="{BD0920BC-30F8-4084-9F89-AA9151D2659A}" type="sibTrans" cxnId="{CF61CD4D-0F24-423C-B71D-B145D07A1360}">
      <dgm:prSet/>
      <dgm:spPr/>
      <dgm:t>
        <a:bodyPr/>
        <a:lstStyle/>
        <a:p>
          <a:pPr algn="l"/>
          <a:endParaRPr lang="en-GB"/>
        </a:p>
      </dgm:t>
    </dgm:pt>
    <dgm:pt modelId="{B55F4C16-1383-460F-9BA2-F46C1B68BC0F}">
      <dgm:prSet custT="1"/>
      <dgm:spPr/>
      <dgm:t>
        <a:bodyPr/>
        <a:lstStyle/>
        <a:p>
          <a:pPr algn="l" rtl="0"/>
          <a:r>
            <a:rPr lang="en-GB" sz="1200" b="0" dirty="0"/>
            <a:t>This will outline all the safety measure that will be in place looking at all risk assessments and method statements will be implemented. </a:t>
          </a:r>
        </a:p>
      </dgm:t>
    </dgm:pt>
    <dgm:pt modelId="{C075DFF0-4C2B-4078-B174-28FF71EF8DF0}" type="parTrans" cxnId="{772FD303-A001-4141-B5ED-24398FC8ECE9}">
      <dgm:prSet/>
      <dgm:spPr/>
      <dgm:t>
        <a:bodyPr/>
        <a:lstStyle/>
        <a:p>
          <a:pPr algn="l"/>
          <a:endParaRPr lang="en-GB"/>
        </a:p>
      </dgm:t>
    </dgm:pt>
    <dgm:pt modelId="{C99CF8E2-FB0B-4395-9759-6F13A08396E6}" type="sibTrans" cxnId="{772FD303-A001-4141-B5ED-24398FC8ECE9}">
      <dgm:prSet/>
      <dgm:spPr/>
      <dgm:t>
        <a:bodyPr/>
        <a:lstStyle/>
        <a:p>
          <a:pPr algn="l"/>
          <a:endParaRPr lang="en-GB"/>
        </a:p>
      </dgm:t>
    </dgm:pt>
    <dgm:pt modelId="{634270E3-B7C8-4D5D-833B-6BC2C3F35808}" type="pres">
      <dgm:prSet presAssocID="{57FE0680-6CB1-498F-8033-9427DF97EF76}" presName="Name0" presStyleCnt="0">
        <dgm:presLayoutVars>
          <dgm:dir/>
          <dgm:animLvl val="lvl"/>
          <dgm:resizeHandles val="exact"/>
        </dgm:presLayoutVars>
      </dgm:prSet>
      <dgm:spPr/>
    </dgm:pt>
    <dgm:pt modelId="{48BFCBDD-DEF5-406D-9BCA-15382DDACAE2}" type="pres">
      <dgm:prSet presAssocID="{2533056A-2F93-4BEE-98AA-68DAEAFB1526}" presName="linNode" presStyleCnt="0"/>
      <dgm:spPr/>
    </dgm:pt>
    <dgm:pt modelId="{1BB5D583-B0A9-41DE-B9CC-7C4859DBA81B}" type="pres">
      <dgm:prSet presAssocID="{2533056A-2F93-4BEE-98AA-68DAEAFB1526}" presName="parTx" presStyleLbl="revTx" presStyleIdx="0" presStyleCnt="6">
        <dgm:presLayoutVars>
          <dgm:chMax val="1"/>
          <dgm:bulletEnabled val="1"/>
        </dgm:presLayoutVars>
      </dgm:prSet>
      <dgm:spPr/>
    </dgm:pt>
    <dgm:pt modelId="{6333B490-C773-43E1-AEB1-416E7FB645E8}" type="pres">
      <dgm:prSet presAssocID="{2533056A-2F93-4BEE-98AA-68DAEAFB1526}" presName="bracket" presStyleLbl="parChTrans1D1" presStyleIdx="0" presStyleCnt="6"/>
      <dgm:spPr/>
    </dgm:pt>
    <dgm:pt modelId="{45F601B1-B2AB-4CF1-AD43-5DBB12070DF5}" type="pres">
      <dgm:prSet presAssocID="{2533056A-2F93-4BEE-98AA-68DAEAFB1526}" presName="spH" presStyleCnt="0"/>
      <dgm:spPr/>
    </dgm:pt>
    <dgm:pt modelId="{CF737AFD-FEB1-407A-B4DF-EF4DD25A455A}" type="pres">
      <dgm:prSet presAssocID="{2533056A-2F93-4BEE-98AA-68DAEAFB1526}" presName="desTx" presStyleLbl="node1" presStyleIdx="0" presStyleCnt="6">
        <dgm:presLayoutVars>
          <dgm:bulletEnabled val="1"/>
        </dgm:presLayoutVars>
      </dgm:prSet>
      <dgm:spPr/>
    </dgm:pt>
    <dgm:pt modelId="{59B3A2AB-4DB1-4460-A176-AAF3FAF0E59C}" type="pres">
      <dgm:prSet presAssocID="{C1BB10AC-0CB3-443A-811D-4D8F64D314C5}" presName="spV" presStyleCnt="0"/>
      <dgm:spPr/>
    </dgm:pt>
    <dgm:pt modelId="{1907D9C7-5499-46FD-8BA3-9F3C8F7E1E4C}" type="pres">
      <dgm:prSet presAssocID="{11E99599-9D48-4302-B1C5-97F1CD0389E6}" presName="linNode" presStyleCnt="0"/>
      <dgm:spPr/>
    </dgm:pt>
    <dgm:pt modelId="{AC7E03FE-244D-437D-B8CF-B33E7B6A5558}" type="pres">
      <dgm:prSet presAssocID="{11E99599-9D48-4302-B1C5-97F1CD0389E6}" presName="parTx" presStyleLbl="revTx" presStyleIdx="1" presStyleCnt="6">
        <dgm:presLayoutVars>
          <dgm:chMax val="1"/>
          <dgm:bulletEnabled val="1"/>
        </dgm:presLayoutVars>
      </dgm:prSet>
      <dgm:spPr/>
    </dgm:pt>
    <dgm:pt modelId="{7C2534D5-897F-4DFB-9656-A716653D3B6C}" type="pres">
      <dgm:prSet presAssocID="{11E99599-9D48-4302-B1C5-97F1CD0389E6}" presName="bracket" presStyleLbl="parChTrans1D1" presStyleIdx="1" presStyleCnt="6"/>
      <dgm:spPr/>
    </dgm:pt>
    <dgm:pt modelId="{E8C8B5FB-BEE1-4312-8461-C41C8911548C}" type="pres">
      <dgm:prSet presAssocID="{11E99599-9D48-4302-B1C5-97F1CD0389E6}" presName="spH" presStyleCnt="0"/>
      <dgm:spPr/>
    </dgm:pt>
    <dgm:pt modelId="{B741E329-3A45-4B0B-8C97-65370ACE73AC}" type="pres">
      <dgm:prSet presAssocID="{11E99599-9D48-4302-B1C5-97F1CD0389E6}" presName="desTx" presStyleLbl="node1" presStyleIdx="1" presStyleCnt="6">
        <dgm:presLayoutVars>
          <dgm:bulletEnabled val="1"/>
        </dgm:presLayoutVars>
      </dgm:prSet>
      <dgm:spPr/>
    </dgm:pt>
    <dgm:pt modelId="{AD2C5C40-1F76-4A02-9014-59AD60DF2E4A}" type="pres">
      <dgm:prSet presAssocID="{2DD42BC7-8CAD-47BF-8FCE-6296AAE3849F}" presName="spV" presStyleCnt="0"/>
      <dgm:spPr/>
    </dgm:pt>
    <dgm:pt modelId="{B9D3F538-4D76-4310-A7ED-37F951287CCF}" type="pres">
      <dgm:prSet presAssocID="{7C6CDCEA-4A1A-4B35-A466-5C4306CFEFC7}" presName="linNode" presStyleCnt="0"/>
      <dgm:spPr/>
    </dgm:pt>
    <dgm:pt modelId="{F0BB3AFD-99E4-4945-9E0A-7C94E575AEBF}" type="pres">
      <dgm:prSet presAssocID="{7C6CDCEA-4A1A-4B35-A466-5C4306CFEFC7}" presName="parTx" presStyleLbl="revTx" presStyleIdx="2" presStyleCnt="6">
        <dgm:presLayoutVars>
          <dgm:chMax val="1"/>
          <dgm:bulletEnabled val="1"/>
        </dgm:presLayoutVars>
      </dgm:prSet>
      <dgm:spPr/>
    </dgm:pt>
    <dgm:pt modelId="{DEADFEE8-192A-4CA7-9A77-7F08BC49F41A}" type="pres">
      <dgm:prSet presAssocID="{7C6CDCEA-4A1A-4B35-A466-5C4306CFEFC7}" presName="bracket" presStyleLbl="parChTrans1D1" presStyleIdx="2" presStyleCnt="6"/>
      <dgm:spPr/>
    </dgm:pt>
    <dgm:pt modelId="{2B5F482B-3C56-455A-B9A6-B2A0BB7C8791}" type="pres">
      <dgm:prSet presAssocID="{7C6CDCEA-4A1A-4B35-A466-5C4306CFEFC7}" presName="spH" presStyleCnt="0"/>
      <dgm:spPr/>
    </dgm:pt>
    <dgm:pt modelId="{88FD567D-AA0B-4BE0-B8EC-A15987D0D091}" type="pres">
      <dgm:prSet presAssocID="{7C6CDCEA-4A1A-4B35-A466-5C4306CFEFC7}" presName="desTx" presStyleLbl="node1" presStyleIdx="2" presStyleCnt="6">
        <dgm:presLayoutVars>
          <dgm:bulletEnabled val="1"/>
        </dgm:presLayoutVars>
      </dgm:prSet>
      <dgm:spPr/>
    </dgm:pt>
    <dgm:pt modelId="{ABA3FF8A-1BC9-470E-8329-5F34FA37DAA2}" type="pres">
      <dgm:prSet presAssocID="{356AB7CB-39CA-4521-B1FE-4B2EB044406A}" presName="spV" presStyleCnt="0"/>
      <dgm:spPr/>
    </dgm:pt>
    <dgm:pt modelId="{9974614F-7A8C-48FD-A63D-E7EEA09AB734}" type="pres">
      <dgm:prSet presAssocID="{F4FA7B1D-FEE2-4CD0-AAF2-A2B84652DF75}" presName="linNode" presStyleCnt="0"/>
      <dgm:spPr/>
    </dgm:pt>
    <dgm:pt modelId="{78163321-7F7A-4C17-A25C-E6604898FD56}" type="pres">
      <dgm:prSet presAssocID="{F4FA7B1D-FEE2-4CD0-AAF2-A2B84652DF75}" presName="parTx" presStyleLbl="revTx" presStyleIdx="3" presStyleCnt="6">
        <dgm:presLayoutVars>
          <dgm:chMax val="1"/>
          <dgm:bulletEnabled val="1"/>
        </dgm:presLayoutVars>
      </dgm:prSet>
      <dgm:spPr/>
    </dgm:pt>
    <dgm:pt modelId="{50E87271-9F15-444E-ACF8-0FB585256F3D}" type="pres">
      <dgm:prSet presAssocID="{F4FA7B1D-FEE2-4CD0-AAF2-A2B84652DF75}" presName="bracket" presStyleLbl="parChTrans1D1" presStyleIdx="3" presStyleCnt="6"/>
      <dgm:spPr/>
    </dgm:pt>
    <dgm:pt modelId="{7983A51B-D2A3-4A3D-9BE7-A5A9F8E9EDDC}" type="pres">
      <dgm:prSet presAssocID="{F4FA7B1D-FEE2-4CD0-AAF2-A2B84652DF75}" presName="spH" presStyleCnt="0"/>
      <dgm:spPr/>
    </dgm:pt>
    <dgm:pt modelId="{28E58A00-F431-4DCF-937C-C1F8DDA94E36}" type="pres">
      <dgm:prSet presAssocID="{F4FA7B1D-FEE2-4CD0-AAF2-A2B84652DF75}" presName="desTx" presStyleLbl="node1" presStyleIdx="3" presStyleCnt="6">
        <dgm:presLayoutVars>
          <dgm:bulletEnabled val="1"/>
        </dgm:presLayoutVars>
      </dgm:prSet>
      <dgm:spPr/>
    </dgm:pt>
    <dgm:pt modelId="{A244A1C5-DA53-47BB-A3B7-852F06B70243}" type="pres">
      <dgm:prSet presAssocID="{992A165E-46C0-4F42-811C-8A988FD7AB13}" presName="spV" presStyleCnt="0"/>
      <dgm:spPr/>
    </dgm:pt>
    <dgm:pt modelId="{29E0E838-4748-4ED8-968E-615E9F0E7115}" type="pres">
      <dgm:prSet presAssocID="{AE651698-60D9-4BB5-8AB5-51AE40814793}" presName="linNode" presStyleCnt="0"/>
      <dgm:spPr/>
    </dgm:pt>
    <dgm:pt modelId="{4632B596-DD14-4445-8583-BA662F2A7DF2}" type="pres">
      <dgm:prSet presAssocID="{AE651698-60D9-4BB5-8AB5-51AE40814793}" presName="parTx" presStyleLbl="revTx" presStyleIdx="4" presStyleCnt="6">
        <dgm:presLayoutVars>
          <dgm:chMax val="1"/>
          <dgm:bulletEnabled val="1"/>
        </dgm:presLayoutVars>
      </dgm:prSet>
      <dgm:spPr/>
    </dgm:pt>
    <dgm:pt modelId="{E8785141-20BB-4627-9746-E930632A340A}" type="pres">
      <dgm:prSet presAssocID="{AE651698-60D9-4BB5-8AB5-51AE40814793}" presName="bracket" presStyleLbl="parChTrans1D1" presStyleIdx="4" presStyleCnt="6"/>
      <dgm:spPr/>
    </dgm:pt>
    <dgm:pt modelId="{CEC49324-BD20-4848-8FAF-AFB573CF1C85}" type="pres">
      <dgm:prSet presAssocID="{AE651698-60D9-4BB5-8AB5-51AE40814793}" presName="spH" presStyleCnt="0"/>
      <dgm:spPr/>
    </dgm:pt>
    <dgm:pt modelId="{1171FB55-FBC0-46BE-AAC1-8F7B26C61C5C}" type="pres">
      <dgm:prSet presAssocID="{AE651698-60D9-4BB5-8AB5-51AE40814793}" presName="desTx" presStyleLbl="node1" presStyleIdx="4" presStyleCnt="6">
        <dgm:presLayoutVars>
          <dgm:bulletEnabled val="1"/>
        </dgm:presLayoutVars>
      </dgm:prSet>
      <dgm:spPr/>
    </dgm:pt>
    <dgm:pt modelId="{026581B9-4D93-4F24-8ECD-866A913AC818}" type="pres">
      <dgm:prSet presAssocID="{38F920F9-7EDA-4AEA-B294-1A7F00EA47D1}" presName="spV" presStyleCnt="0"/>
      <dgm:spPr/>
    </dgm:pt>
    <dgm:pt modelId="{A60BFBCE-F0A0-4F51-9FA3-CF73F9EC7FC7}" type="pres">
      <dgm:prSet presAssocID="{AD742A41-AFF0-4C69-884B-B8F24BF9B8E5}" presName="linNode" presStyleCnt="0"/>
      <dgm:spPr/>
    </dgm:pt>
    <dgm:pt modelId="{D52F457D-062A-45CE-ADDA-A1627EBDE9C0}" type="pres">
      <dgm:prSet presAssocID="{AD742A41-AFF0-4C69-884B-B8F24BF9B8E5}" presName="parTx" presStyleLbl="revTx" presStyleIdx="5" presStyleCnt="6">
        <dgm:presLayoutVars>
          <dgm:chMax val="1"/>
          <dgm:bulletEnabled val="1"/>
        </dgm:presLayoutVars>
      </dgm:prSet>
      <dgm:spPr/>
    </dgm:pt>
    <dgm:pt modelId="{7AE1C7ED-BDE2-46D5-8EA7-38A6A220A0AD}" type="pres">
      <dgm:prSet presAssocID="{AD742A41-AFF0-4C69-884B-B8F24BF9B8E5}" presName="bracket" presStyleLbl="parChTrans1D1" presStyleIdx="5" presStyleCnt="6"/>
      <dgm:spPr/>
    </dgm:pt>
    <dgm:pt modelId="{482C75CA-8108-4670-83D1-295801D3A959}" type="pres">
      <dgm:prSet presAssocID="{AD742A41-AFF0-4C69-884B-B8F24BF9B8E5}" presName="spH" presStyleCnt="0"/>
      <dgm:spPr/>
    </dgm:pt>
    <dgm:pt modelId="{DEF4EBC6-2214-4BC5-9BDB-F5192617FB8D}" type="pres">
      <dgm:prSet presAssocID="{AD742A41-AFF0-4C69-884B-B8F24BF9B8E5}" presName="desTx" presStyleLbl="node1" presStyleIdx="5" presStyleCnt="6">
        <dgm:presLayoutVars>
          <dgm:bulletEnabled val="1"/>
        </dgm:presLayoutVars>
      </dgm:prSet>
      <dgm:spPr/>
    </dgm:pt>
  </dgm:ptLst>
  <dgm:cxnLst>
    <dgm:cxn modelId="{772FD303-A001-4141-B5ED-24398FC8ECE9}" srcId="{AD742A41-AFF0-4C69-884B-B8F24BF9B8E5}" destId="{B55F4C16-1383-460F-9BA2-F46C1B68BC0F}" srcOrd="1" destOrd="0" parTransId="{C075DFF0-4C2B-4078-B174-28FF71EF8DF0}" sibTransId="{C99CF8E2-FB0B-4395-9759-6F13A08396E6}"/>
    <dgm:cxn modelId="{253F9D07-B010-46A5-B889-475C95E86026}" type="presOf" srcId="{EFE52C70-BCA6-457F-81D2-A33006B7C4C0}" destId="{1171FB55-FBC0-46BE-AAC1-8F7B26C61C5C}" srcOrd="0" destOrd="1" presId="urn:diagrams.loki3.com/BracketList"/>
    <dgm:cxn modelId="{A659E20C-578E-48F1-BE3A-3C383C39ED6D}" srcId="{2533056A-2F93-4BEE-98AA-68DAEAFB1526}" destId="{1D15E4CE-3B87-4418-992A-18A889D60616}" srcOrd="1" destOrd="0" parTransId="{1D6DC872-9D25-44EF-A5A0-A6A77928BEC3}" sibTransId="{FF001BFD-FDAE-4E81-B4E3-62065657677D}"/>
    <dgm:cxn modelId="{1139321B-4D86-498E-80B4-A701FED658A6}" type="presOf" srcId="{08368C91-E222-4531-BC34-A7734670F999}" destId="{DEF4EBC6-2214-4BC5-9BDB-F5192617FB8D}" srcOrd="0" destOrd="0" presId="urn:diagrams.loki3.com/BracketList"/>
    <dgm:cxn modelId="{4ED4A221-B451-4DFB-8D6B-70778AE35DF9}" srcId="{AE651698-60D9-4BB5-8AB5-51AE40814793}" destId="{820E9914-9C0B-425E-B451-19ECD14C1634}" srcOrd="0" destOrd="0" parTransId="{FC36B220-6728-4918-8070-9571B5F5CC92}" sibTransId="{61BE61A3-9B0D-4921-863F-F1447FBDD8E5}"/>
    <dgm:cxn modelId="{72551730-6041-45AA-806B-C4FBACA5A8F8}" type="presOf" srcId="{41D73793-AA37-4900-884A-20BDE66E5D22}" destId="{88FD567D-AA0B-4BE0-B8EC-A15987D0D091}" srcOrd="0" destOrd="0" presId="urn:diagrams.loki3.com/BracketList"/>
    <dgm:cxn modelId="{D3478039-FC62-4A97-9EAC-067156AEC034}" type="presOf" srcId="{A02CD49D-1D1E-4B48-9AD7-EFBFA8B92008}" destId="{CF737AFD-FEB1-407A-B4DF-EF4DD25A455A}" srcOrd="0" destOrd="0" presId="urn:diagrams.loki3.com/BracketList"/>
    <dgm:cxn modelId="{B6ED1541-354A-4A3D-BE55-F865DBCFF981}" type="presOf" srcId="{B55F4C16-1383-460F-9BA2-F46C1B68BC0F}" destId="{DEF4EBC6-2214-4BC5-9BDB-F5192617FB8D}" srcOrd="0" destOrd="1" presId="urn:diagrams.loki3.com/BracketList"/>
    <dgm:cxn modelId="{F34FF465-3234-4197-8FAA-C6C65D13DC7D}" type="presOf" srcId="{1D15E4CE-3B87-4418-992A-18A889D60616}" destId="{CF737AFD-FEB1-407A-B4DF-EF4DD25A455A}" srcOrd="0" destOrd="1" presId="urn:diagrams.loki3.com/BracketList"/>
    <dgm:cxn modelId="{FAA7F647-0AE1-4745-9BF7-5D0427FDC072}" type="presOf" srcId="{A95035C8-977B-4A1A-9E61-192210A3B078}" destId="{B741E329-3A45-4B0B-8C97-65370ACE73AC}" srcOrd="0" destOrd="0" presId="urn:diagrams.loki3.com/BracketList"/>
    <dgm:cxn modelId="{CF61CD4D-0F24-423C-B71D-B145D07A1360}" srcId="{AE651698-60D9-4BB5-8AB5-51AE40814793}" destId="{EFE52C70-BCA6-457F-81D2-A33006B7C4C0}" srcOrd="1" destOrd="0" parTransId="{5916411B-A897-47C5-B30B-62E1E4F46915}" sibTransId="{BD0920BC-30F8-4084-9F89-AA9151D2659A}"/>
    <dgm:cxn modelId="{627F7373-7981-465B-9339-BE29A32799C0}" type="presOf" srcId="{7C6CDCEA-4A1A-4B35-A466-5C4306CFEFC7}" destId="{F0BB3AFD-99E4-4945-9E0A-7C94E575AEBF}" srcOrd="0" destOrd="0" presId="urn:diagrams.loki3.com/BracketList"/>
    <dgm:cxn modelId="{A2AA7C53-A264-49D5-A287-0E1D5779609B}" srcId="{11E99599-9D48-4302-B1C5-97F1CD0389E6}" destId="{A95035C8-977B-4A1A-9E61-192210A3B078}" srcOrd="0" destOrd="0" parTransId="{F9F9D525-15F9-4840-B901-9E92B7737D84}" sibTransId="{D273A3AF-7C17-45B0-9A44-199E55E98A8F}"/>
    <dgm:cxn modelId="{D9A37354-4C48-4002-B917-65FBD73E0D11}" srcId="{57FE0680-6CB1-498F-8033-9427DF97EF76}" destId="{7C6CDCEA-4A1A-4B35-A466-5C4306CFEFC7}" srcOrd="2" destOrd="0" parTransId="{69D9A43B-FFBD-4582-B8DC-FB3F1AB0B91B}" sibTransId="{356AB7CB-39CA-4521-B1FE-4B2EB044406A}"/>
    <dgm:cxn modelId="{1F14F277-3599-428F-B57C-891CEBFF1894}" srcId="{11E99599-9D48-4302-B1C5-97F1CD0389E6}" destId="{C478F0CE-AAE2-4C54-AB59-C10369BE1439}" srcOrd="1" destOrd="0" parTransId="{190C8A63-5F07-499C-9FC9-6BFB33A5C0E6}" sibTransId="{FF98AFD9-246E-4BBA-A530-CE34396E03E9}"/>
    <dgm:cxn modelId="{20F6CA7D-D399-4515-8F2F-424A48B5A5B6}" srcId="{57FE0680-6CB1-498F-8033-9427DF97EF76}" destId="{11E99599-9D48-4302-B1C5-97F1CD0389E6}" srcOrd="1" destOrd="0" parTransId="{489A785B-F470-4996-930D-ACBA00684F56}" sibTransId="{2DD42BC7-8CAD-47BF-8FCE-6296AAE3849F}"/>
    <dgm:cxn modelId="{9925C887-EB3C-4E1A-9117-83E6B28A02B3}" type="presOf" srcId="{820E9914-9C0B-425E-B451-19ECD14C1634}" destId="{1171FB55-FBC0-46BE-AAC1-8F7B26C61C5C}" srcOrd="0" destOrd="0" presId="urn:diagrams.loki3.com/BracketList"/>
    <dgm:cxn modelId="{7CC28688-518F-4F8F-9E7D-B43ED0ECB71E}" type="presOf" srcId="{39E3C9CE-C44E-41D3-BD71-D79EB525EA07}" destId="{B741E329-3A45-4B0B-8C97-65370ACE73AC}" srcOrd="0" destOrd="2" presId="urn:diagrams.loki3.com/BracketList"/>
    <dgm:cxn modelId="{0DC18A92-082E-49A3-80F9-ECB86993D4A8}" type="presOf" srcId="{AE651698-60D9-4BB5-8AB5-51AE40814793}" destId="{4632B596-DD14-4445-8583-BA662F2A7DF2}" srcOrd="0" destOrd="0" presId="urn:diagrams.loki3.com/BracketList"/>
    <dgm:cxn modelId="{1A444694-D993-45C5-9719-18870D169129}" type="presOf" srcId="{57FE0680-6CB1-498F-8033-9427DF97EF76}" destId="{634270E3-B7C8-4D5D-833B-6BC2C3F35808}" srcOrd="0" destOrd="0" presId="urn:diagrams.loki3.com/BracketList"/>
    <dgm:cxn modelId="{639C1595-5FE0-4DDA-883B-2BB858F5531A}" srcId="{57FE0680-6CB1-498F-8033-9427DF97EF76}" destId="{AE651698-60D9-4BB5-8AB5-51AE40814793}" srcOrd="4" destOrd="0" parTransId="{3EA5ED35-8471-4031-AD8D-61BE5A667C7E}" sibTransId="{38F920F9-7EDA-4AEA-B294-1A7F00EA47D1}"/>
    <dgm:cxn modelId="{92F0F995-660B-4FB2-9A2B-41FA5C70B468}" type="presOf" srcId="{2533056A-2F93-4BEE-98AA-68DAEAFB1526}" destId="{1BB5D583-B0A9-41DE-B9CC-7C4859DBA81B}" srcOrd="0" destOrd="0" presId="urn:diagrams.loki3.com/BracketList"/>
    <dgm:cxn modelId="{CA51D19B-0638-4F33-9FD9-37763CA83324}" srcId="{2533056A-2F93-4BEE-98AA-68DAEAFB1526}" destId="{A02CD49D-1D1E-4B48-9AD7-EFBFA8B92008}" srcOrd="0" destOrd="0" parTransId="{BFA6ADA4-E7EE-4EB5-ADBE-C5702AD03E17}" sibTransId="{3BE77586-4AC1-4FCA-A52A-05139557CF4E}"/>
    <dgm:cxn modelId="{3EBBD6A0-0A38-48FB-8F43-7ECE1C6A6B95}" srcId="{57FE0680-6CB1-498F-8033-9427DF97EF76}" destId="{AD742A41-AFF0-4C69-884B-B8F24BF9B8E5}" srcOrd="5" destOrd="0" parTransId="{37C7E5D1-3623-4A03-9AAF-758403ACDC98}" sibTransId="{94F62125-B1A5-4C0D-98EF-AEEEFB870649}"/>
    <dgm:cxn modelId="{D7C853A8-EB01-4E0A-8555-86AEBD7A4F43}" type="presOf" srcId="{11E99599-9D48-4302-B1C5-97F1CD0389E6}" destId="{AC7E03FE-244D-437D-B8CF-B33E7B6A5558}" srcOrd="0" destOrd="0" presId="urn:diagrams.loki3.com/BracketList"/>
    <dgm:cxn modelId="{BEF4A6AA-E839-4FCB-BB76-F26F0925B36E}" srcId="{57FE0680-6CB1-498F-8033-9427DF97EF76}" destId="{2533056A-2F93-4BEE-98AA-68DAEAFB1526}" srcOrd="0" destOrd="0" parTransId="{6C8A26CA-767E-47EE-B6CE-A3653493FDB5}" sibTransId="{C1BB10AC-0CB3-443A-811D-4D8F64D314C5}"/>
    <dgm:cxn modelId="{F67FC4AF-A75E-4AE1-9788-2C9315F31DC0}" srcId="{57FE0680-6CB1-498F-8033-9427DF97EF76}" destId="{F4FA7B1D-FEE2-4CD0-AAF2-A2B84652DF75}" srcOrd="3" destOrd="0" parTransId="{B346337C-CB21-44C3-95CC-38E3E5DD7983}" sibTransId="{992A165E-46C0-4F42-811C-8A988FD7AB13}"/>
    <dgm:cxn modelId="{31041FB0-9234-4293-9CFF-C5EFC398A0F8}" srcId="{7C6CDCEA-4A1A-4B35-A466-5C4306CFEFC7}" destId="{41D73793-AA37-4900-884A-20BDE66E5D22}" srcOrd="0" destOrd="0" parTransId="{434E6823-00A4-401F-8ADE-DFB333D01609}" sibTransId="{E435DF15-9207-431B-A878-8765D5C6589B}"/>
    <dgm:cxn modelId="{B14C8EC3-B448-4D8C-AF38-B82944C4DA8B}" type="presOf" srcId="{07BBFFF3-8FDA-4916-9BC3-7D617F7FEB52}" destId="{28E58A00-F431-4DCF-937C-C1F8DDA94E36}" srcOrd="0" destOrd="0" presId="urn:diagrams.loki3.com/BracketList"/>
    <dgm:cxn modelId="{56FC3FDA-7AFF-4D56-BEE0-90D39CBC5BA9}" srcId="{AD742A41-AFF0-4C69-884B-B8F24BF9B8E5}" destId="{08368C91-E222-4531-BC34-A7734670F999}" srcOrd="0" destOrd="0" parTransId="{7096A28F-C2D9-4321-8885-04842D91217F}" sibTransId="{360FF02F-28A5-45AF-A54D-739AB7CEF1EF}"/>
    <dgm:cxn modelId="{883303E5-ABF2-433A-A2B7-92654E9738A1}" srcId="{F4FA7B1D-FEE2-4CD0-AAF2-A2B84652DF75}" destId="{07BBFFF3-8FDA-4916-9BC3-7D617F7FEB52}" srcOrd="0" destOrd="0" parTransId="{0E0F6895-9813-4327-A10E-960D9B0BA5A0}" sibTransId="{D62ABFE0-B22F-4EA2-8CA7-A9D890188275}"/>
    <dgm:cxn modelId="{8805A3E8-0066-4345-A056-6D1E89C4612D}" srcId="{11E99599-9D48-4302-B1C5-97F1CD0389E6}" destId="{39E3C9CE-C44E-41D3-BD71-D79EB525EA07}" srcOrd="2" destOrd="0" parTransId="{10FB1802-04CD-46AD-A61C-CA3F7C103970}" sibTransId="{80C462FE-B36F-4CCA-BDA5-1680780A7C44}"/>
    <dgm:cxn modelId="{CFD551F6-2B92-4822-B21A-00EDE8819A49}" type="presOf" srcId="{C478F0CE-AAE2-4C54-AB59-C10369BE1439}" destId="{B741E329-3A45-4B0B-8C97-65370ACE73AC}" srcOrd="0" destOrd="1" presId="urn:diagrams.loki3.com/BracketList"/>
    <dgm:cxn modelId="{9394A7F6-C3B4-4D3E-A287-9BAF5E14FE78}" type="presOf" srcId="{AD742A41-AFF0-4C69-884B-B8F24BF9B8E5}" destId="{D52F457D-062A-45CE-ADDA-A1627EBDE9C0}" srcOrd="0" destOrd="0" presId="urn:diagrams.loki3.com/BracketList"/>
    <dgm:cxn modelId="{AC150AFE-81EE-4AAE-A595-8A8E32ED1CEF}" type="presOf" srcId="{F4FA7B1D-FEE2-4CD0-AAF2-A2B84652DF75}" destId="{78163321-7F7A-4C17-A25C-E6604898FD56}" srcOrd="0" destOrd="0" presId="urn:diagrams.loki3.com/BracketList"/>
    <dgm:cxn modelId="{9E96439A-EAC1-43C9-93CA-A25AB096B643}" type="presParOf" srcId="{634270E3-B7C8-4D5D-833B-6BC2C3F35808}" destId="{48BFCBDD-DEF5-406D-9BCA-15382DDACAE2}" srcOrd="0" destOrd="0" presId="urn:diagrams.loki3.com/BracketList"/>
    <dgm:cxn modelId="{A57B70A0-7FB5-4536-AC8A-79D2C78C6CFD}" type="presParOf" srcId="{48BFCBDD-DEF5-406D-9BCA-15382DDACAE2}" destId="{1BB5D583-B0A9-41DE-B9CC-7C4859DBA81B}" srcOrd="0" destOrd="0" presId="urn:diagrams.loki3.com/BracketList"/>
    <dgm:cxn modelId="{1F7E7150-9796-4361-BE5B-13451A616815}" type="presParOf" srcId="{48BFCBDD-DEF5-406D-9BCA-15382DDACAE2}" destId="{6333B490-C773-43E1-AEB1-416E7FB645E8}" srcOrd="1" destOrd="0" presId="urn:diagrams.loki3.com/BracketList"/>
    <dgm:cxn modelId="{5DA17E7B-3639-4CFE-83F4-FE33FE38EBD2}" type="presParOf" srcId="{48BFCBDD-DEF5-406D-9BCA-15382DDACAE2}" destId="{45F601B1-B2AB-4CF1-AD43-5DBB12070DF5}" srcOrd="2" destOrd="0" presId="urn:diagrams.loki3.com/BracketList"/>
    <dgm:cxn modelId="{F5BF5BB9-67A1-470F-BA53-8F21FDC91439}" type="presParOf" srcId="{48BFCBDD-DEF5-406D-9BCA-15382DDACAE2}" destId="{CF737AFD-FEB1-407A-B4DF-EF4DD25A455A}" srcOrd="3" destOrd="0" presId="urn:diagrams.loki3.com/BracketList"/>
    <dgm:cxn modelId="{B36F2002-5688-4D54-B04F-1A44CCB00E27}" type="presParOf" srcId="{634270E3-B7C8-4D5D-833B-6BC2C3F35808}" destId="{59B3A2AB-4DB1-4460-A176-AAF3FAF0E59C}" srcOrd="1" destOrd="0" presId="urn:diagrams.loki3.com/BracketList"/>
    <dgm:cxn modelId="{8B6F6759-5A42-4AA1-AB87-BF4D9FD0FAFC}" type="presParOf" srcId="{634270E3-B7C8-4D5D-833B-6BC2C3F35808}" destId="{1907D9C7-5499-46FD-8BA3-9F3C8F7E1E4C}" srcOrd="2" destOrd="0" presId="urn:diagrams.loki3.com/BracketList"/>
    <dgm:cxn modelId="{D7A06A55-8F24-488C-B582-9564CC2F3216}" type="presParOf" srcId="{1907D9C7-5499-46FD-8BA3-9F3C8F7E1E4C}" destId="{AC7E03FE-244D-437D-B8CF-B33E7B6A5558}" srcOrd="0" destOrd="0" presId="urn:diagrams.loki3.com/BracketList"/>
    <dgm:cxn modelId="{AD20CC0D-70C4-475F-B0B1-9CC5BF04F0BB}" type="presParOf" srcId="{1907D9C7-5499-46FD-8BA3-9F3C8F7E1E4C}" destId="{7C2534D5-897F-4DFB-9656-A716653D3B6C}" srcOrd="1" destOrd="0" presId="urn:diagrams.loki3.com/BracketList"/>
    <dgm:cxn modelId="{B57FA203-2BB7-4F20-B1D3-237465708FBB}" type="presParOf" srcId="{1907D9C7-5499-46FD-8BA3-9F3C8F7E1E4C}" destId="{E8C8B5FB-BEE1-4312-8461-C41C8911548C}" srcOrd="2" destOrd="0" presId="urn:diagrams.loki3.com/BracketList"/>
    <dgm:cxn modelId="{B9C69C97-5A0D-46D4-A95B-602932EED208}" type="presParOf" srcId="{1907D9C7-5499-46FD-8BA3-9F3C8F7E1E4C}" destId="{B741E329-3A45-4B0B-8C97-65370ACE73AC}" srcOrd="3" destOrd="0" presId="urn:diagrams.loki3.com/BracketList"/>
    <dgm:cxn modelId="{3EE0DD4D-5530-4A45-B201-E6BFEED32D54}" type="presParOf" srcId="{634270E3-B7C8-4D5D-833B-6BC2C3F35808}" destId="{AD2C5C40-1F76-4A02-9014-59AD60DF2E4A}" srcOrd="3" destOrd="0" presId="urn:diagrams.loki3.com/BracketList"/>
    <dgm:cxn modelId="{62FD586B-B095-4B6C-81C1-C72BF6026C53}" type="presParOf" srcId="{634270E3-B7C8-4D5D-833B-6BC2C3F35808}" destId="{B9D3F538-4D76-4310-A7ED-37F951287CCF}" srcOrd="4" destOrd="0" presId="urn:diagrams.loki3.com/BracketList"/>
    <dgm:cxn modelId="{B5420DE2-414F-4F8D-B442-0B2494583193}" type="presParOf" srcId="{B9D3F538-4D76-4310-A7ED-37F951287CCF}" destId="{F0BB3AFD-99E4-4945-9E0A-7C94E575AEBF}" srcOrd="0" destOrd="0" presId="urn:diagrams.loki3.com/BracketList"/>
    <dgm:cxn modelId="{92186735-9AE8-4640-9D74-86347F94EC39}" type="presParOf" srcId="{B9D3F538-4D76-4310-A7ED-37F951287CCF}" destId="{DEADFEE8-192A-4CA7-9A77-7F08BC49F41A}" srcOrd="1" destOrd="0" presId="urn:diagrams.loki3.com/BracketList"/>
    <dgm:cxn modelId="{1BE3A642-0463-47DF-8363-1FA35534734E}" type="presParOf" srcId="{B9D3F538-4D76-4310-A7ED-37F951287CCF}" destId="{2B5F482B-3C56-455A-B9A6-B2A0BB7C8791}" srcOrd="2" destOrd="0" presId="urn:diagrams.loki3.com/BracketList"/>
    <dgm:cxn modelId="{F4B78421-0302-4C4E-AE66-99937E34E23A}" type="presParOf" srcId="{B9D3F538-4D76-4310-A7ED-37F951287CCF}" destId="{88FD567D-AA0B-4BE0-B8EC-A15987D0D091}" srcOrd="3" destOrd="0" presId="urn:diagrams.loki3.com/BracketList"/>
    <dgm:cxn modelId="{564A31E2-268C-4976-8381-24004EA11814}" type="presParOf" srcId="{634270E3-B7C8-4D5D-833B-6BC2C3F35808}" destId="{ABA3FF8A-1BC9-470E-8329-5F34FA37DAA2}" srcOrd="5" destOrd="0" presId="urn:diagrams.loki3.com/BracketList"/>
    <dgm:cxn modelId="{5055CACD-4650-4065-81AC-CF02246D0190}" type="presParOf" srcId="{634270E3-B7C8-4D5D-833B-6BC2C3F35808}" destId="{9974614F-7A8C-48FD-A63D-E7EEA09AB734}" srcOrd="6" destOrd="0" presId="urn:diagrams.loki3.com/BracketList"/>
    <dgm:cxn modelId="{19569665-E67A-4788-B658-69C6BF962F5F}" type="presParOf" srcId="{9974614F-7A8C-48FD-A63D-E7EEA09AB734}" destId="{78163321-7F7A-4C17-A25C-E6604898FD56}" srcOrd="0" destOrd="0" presId="urn:diagrams.loki3.com/BracketList"/>
    <dgm:cxn modelId="{8330E974-7B3F-4C18-BB07-FB9463F2B385}" type="presParOf" srcId="{9974614F-7A8C-48FD-A63D-E7EEA09AB734}" destId="{50E87271-9F15-444E-ACF8-0FB585256F3D}" srcOrd="1" destOrd="0" presId="urn:diagrams.loki3.com/BracketList"/>
    <dgm:cxn modelId="{1887C1EC-46D6-4FE0-B42F-4F39292D31AE}" type="presParOf" srcId="{9974614F-7A8C-48FD-A63D-E7EEA09AB734}" destId="{7983A51B-D2A3-4A3D-9BE7-A5A9F8E9EDDC}" srcOrd="2" destOrd="0" presId="urn:diagrams.loki3.com/BracketList"/>
    <dgm:cxn modelId="{208B5727-124F-46B5-B588-720C3157D343}" type="presParOf" srcId="{9974614F-7A8C-48FD-A63D-E7EEA09AB734}" destId="{28E58A00-F431-4DCF-937C-C1F8DDA94E36}" srcOrd="3" destOrd="0" presId="urn:diagrams.loki3.com/BracketList"/>
    <dgm:cxn modelId="{79D3F95A-9453-48E9-91BC-A054C935EBA5}" type="presParOf" srcId="{634270E3-B7C8-4D5D-833B-6BC2C3F35808}" destId="{A244A1C5-DA53-47BB-A3B7-852F06B70243}" srcOrd="7" destOrd="0" presId="urn:diagrams.loki3.com/BracketList"/>
    <dgm:cxn modelId="{6180B6A3-8897-4EDD-82A8-ECCD67D3A942}" type="presParOf" srcId="{634270E3-B7C8-4D5D-833B-6BC2C3F35808}" destId="{29E0E838-4748-4ED8-968E-615E9F0E7115}" srcOrd="8" destOrd="0" presId="urn:diagrams.loki3.com/BracketList"/>
    <dgm:cxn modelId="{749717AF-4A03-4547-BDC0-EF1071484A10}" type="presParOf" srcId="{29E0E838-4748-4ED8-968E-615E9F0E7115}" destId="{4632B596-DD14-4445-8583-BA662F2A7DF2}" srcOrd="0" destOrd="0" presId="urn:diagrams.loki3.com/BracketList"/>
    <dgm:cxn modelId="{2692E263-5492-4BBF-9541-B65BB2F0959E}" type="presParOf" srcId="{29E0E838-4748-4ED8-968E-615E9F0E7115}" destId="{E8785141-20BB-4627-9746-E930632A340A}" srcOrd="1" destOrd="0" presId="urn:diagrams.loki3.com/BracketList"/>
    <dgm:cxn modelId="{A5A380DE-7FA5-4056-BF41-BB8523AB466E}" type="presParOf" srcId="{29E0E838-4748-4ED8-968E-615E9F0E7115}" destId="{CEC49324-BD20-4848-8FAF-AFB573CF1C85}" srcOrd="2" destOrd="0" presId="urn:diagrams.loki3.com/BracketList"/>
    <dgm:cxn modelId="{6B4FECC3-69B0-4D6C-96D9-340BD745BC8B}" type="presParOf" srcId="{29E0E838-4748-4ED8-968E-615E9F0E7115}" destId="{1171FB55-FBC0-46BE-AAC1-8F7B26C61C5C}" srcOrd="3" destOrd="0" presId="urn:diagrams.loki3.com/BracketList"/>
    <dgm:cxn modelId="{995606A8-D57F-403A-99D2-9B5AEBE286F0}" type="presParOf" srcId="{634270E3-B7C8-4D5D-833B-6BC2C3F35808}" destId="{026581B9-4D93-4F24-8ECD-866A913AC818}" srcOrd="9" destOrd="0" presId="urn:diagrams.loki3.com/BracketList"/>
    <dgm:cxn modelId="{6D4652F7-24E4-4126-AEEE-CC24ADC8B23F}" type="presParOf" srcId="{634270E3-B7C8-4D5D-833B-6BC2C3F35808}" destId="{A60BFBCE-F0A0-4F51-9FA3-CF73F9EC7FC7}" srcOrd="10" destOrd="0" presId="urn:diagrams.loki3.com/BracketList"/>
    <dgm:cxn modelId="{ABA74CD9-06B6-4C8F-8778-AA4705A2466B}" type="presParOf" srcId="{A60BFBCE-F0A0-4F51-9FA3-CF73F9EC7FC7}" destId="{D52F457D-062A-45CE-ADDA-A1627EBDE9C0}" srcOrd="0" destOrd="0" presId="urn:diagrams.loki3.com/BracketList"/>
    <dgm:cxn modelId="{4CF59A87-1C8D-4C35-AAC7-5CB83EA1E5F2}" type="presParOf" srcId="{A60BFBCE-F0A0-4F51-9FA3-CF73F9EC7FC7}" destId="{7AE1C7ED-BDE2-46D5-8EA7-38A6A220A0AD}" srcOrd="1" destOrd="0" presId="urn:diagrams.loki3.com/BracketList"/>
    <dgm:cxn modelId="{45B89E58-0564-4B7A-8082-20CC1ADDAB22}" type="presParOf" srcId="{A60BFBCE-F0A0-4F51-9FA3-CF73F9EC7FC7}" destId="{482C75CA-8108-4670-83D1-295801D3A959}" srcOrd="2" destOrd="0" presId="urn:diagrams.loki3.com/BracketList"/>
    <dgm:cxn modelId="{9C5CB64C-38F5-4CA1-A669-87785A7EDCEE}" type="presParOf" srcId="{A60BFBCE-F0A0-4F51-9FA3-CF73F9EC7FC7}" destId="{DEF4EBC6-2214-4BC5-9BDB-F5192617FB8D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5D583-B0A9-41DE-B9CC-7C4859DBA81B}">
      <dsp:nvSpPr>
        <dsp:cNvPr id="0" name=""/>
        <dsp:cNvSpPr/>
      </dsp:nvSpPr>
      <dsp:spPr>
        <a:xfrm>
          <a:off x="0" y="262499"/>
          <a:ext cx="2149078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Site size?</a:t>
          </a:r>
          <a:endParaRPr lang="en-GB" sz="1700" kern="1200" dirty="0"/>
        </a:p>
      </dsp:txBody>
      <dsp:txXfrm>
        <a:off x="0" y="262499"/>
        <a:ext cx="2149078" cy="336600"/>
      </dsp:txXfrm>
    </dsp:sp>
    <dsp:sp modelId="{6333B490-C773-43E1-AEB1-416E7FB645E8}">
      <dsp:nvSpPr>
        <dsp:cNvPr id="0" name=""/>
        <dsp:cNvSpPr/>
      </dsp:nvSpPr>
      <dsp:spPr>
        <a:xfrm>
          <a:off x="2149077" y="131015"/>
          <a:ext cx="429815" cy="599568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737AFD-FEB1-407A-B4DF-EF4DD25A455A}">
      <dsp:nvSpPr>
        <dsp:cNvPr id="0" name=""/>
        <dsp:cNvSpPr/>
      </dsp:nvSpPr>
      <dsp:spPr>
        <a:xfrm>
          <a:off x="2750819" y="131015"/>
          <a:ext cx="5845492" cy="5995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Plot E9 is situated to the south of the Prince of Wales dock and has an area of 8725.137m2.  </a:t>
          </a:r>
          <a:endParaRPr lang="en-GB" sz="12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2 different proposals in mind to offer the client.</a:t>
          </a:r>
          <a:endParaRPr lang="en-GB" sz="1200" kern="1200" dirty="0"/>
        </a:p>
      </dsp:txBody>
      <dsp:txXfrm>
        <a:off x="2750819" y="131015"/>
        <a:ext cx="5845492" cy="599568"/>
      </dsp:txXfrm>
    </dsp:sp>
    <dsp:sp modelId="{AC7E03FE-244D-437D-B8CF-B33E7B6A5558}">
      <dsp:nvSpPr>
        <dsp:cNvPr id="0" name=""/>
        <dsp:cNvSpPr/>
      </dsp:nvSpPr>
      <dsp:spPr>
        <a:xfrm>
          <a:off x="0" y="939046"/>
          <a:ext cx="2149078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Cost?</a:t>
          </a:r>
          <a:endParaRPr lang="en-GB" sz="1700" kern="1200" dirty="0"/>
        </a:p>
      </dsp:txBody>
      <dsp:txXfrm>
        <a:off x="0" y="939046"/>
        <a:ext cx="2149078" cy="336600"/>
      </dsp:txXfrm>
    </dsp:sp>
    <dsp:sp modelId="{7C2534D5-897F-4DFB-9656-A716653D3B6C}">
      <dsp:nvSpPr>
        <dsp:cNvPr id="0" name=""/>
        <dsp:cNvSpPr/>
      </dsp:nvSpPr>
      <dsp:spPr>
        <a:xfrm>
          <a:off x="2149077" y="791784"/>
          <a:ext cx="429815" cy="631125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41E329-3A45-4B0B-8C97-65370ACE73AC}">
      <dsp:nvSpPr>
        <dsp:cNvPr id="0" name=""/>
        <dsp:cNvSpPr/>
      </dsp:nvSpPr>
      <dsp:spPr>
        <a:xfrm>
          <a:off x="2750819" y="791784"/>
          <a:ext cx="5845492" cy="6311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There is no limit to the budget for this project.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Leasing with the client to ensure that they are happy with the cost. 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More accurate costs developed after the programme was calculated. </a:t>
          </a:r>
        </a:p>
      </dsp:txBody>
      <dsp:txXfrm>
        <a:off x="2750819" y="791784"/>
        <a:ext cx="5845492" cy="631125"/>
      </dsp:txXfrm>
    </dsp:sp>
    <dsp:sp modelId="{F0BB3AFD-99E4-4945-9E0A-7C94E575AEBF}">
      <dsp:nvSpPr>
        <dsp:cNvPr id="0" name=""/>
        <dsp:cNvSpPr/>
      </dsp:nvSpPr>
      <dsp:spPr>
        <a:xfrm>
          <a:off x="0" y="1484109"/>
          <a:ext cx="2146979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Constraints?</a:t>
          </a:r>
          <a:endParaRPr lang="en-GB" sz="1700" kern="1200" dirty="0"/>
        </a:p>
      </dsp:txBody>
      <dsp:txXfrm>
        <a:off x="0" y="1484109"/>
        <a:ext cx="2146979" cy="336600"/>
      </dsp:txXfrm>
    </dsp:sp>
    <dsp:sp modelId="{DEADFEE8-192A-4CA7-9A77-7F08BC49F41A}">
      <dsp:nvSpPr>
        <dsp:cNvPr id="0" name=""/>
        <dsp:cNvSpPr/>
      </dsp:nvSpPr>
      <dsp:spPr>
        <a:xfrm>
          <a:off x="2146979" y="1484109"/>
          <a:ext cx="429395" cy="336600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FD567D-AA0B-4BE0-B8EC-A15987D0D091}">
      <dsp:nvSpPr>
        <dsp:cNvPr id="0" name=""/>
        <dsp:cNvSpPr/>
      </dsp:nvSpPr>
      <dsp:spPr>
        <a:xfrm>
          <a:off x="2748133" y="1484109"/>
          <a:ext cx="5839783" cy="336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It is know that there is contaminated soils.</a:t>
          </a:r>
        </a:p>
      </dsp:txBody>
      <dsp:txXfrm>
        <a:off x="2748133" y="1484109"/>
        <a:ext cx="5839783" cy="336600"/>
      </dsp:txXfrm>
    </dsp:sp>
    <dsp:sp modelId="{78163321-7F7A-4C17-A25C-E6604898FD56}">
      <dsp:nvSpPr>
        <dsp:cNvPr id="0" name=""/>
        <dsp:cNvSpPr/>
      </dsp:nvSpPr>
      <dsp:spPr>
        <a:xfrm>
          <a:off x="0" y="1881909"/>
          <a:ext cx="2146979" cy="546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Planning Authority constraints?</a:t>
          </a:r>
          <a:endParaRPr lang="en-GB" sz="1700" kern="1200" dirty="0"/>
        </a:p>
      </dsp:txBody>
      <dsp:txXfrm>
        <a:off x="0" y="1881909"/>
        <a:ext cx="2146979" cy="546975"/>
      </dsp:txXfrm>
    </dsp:sp>
    <dsp:sp modelId="{50E87271-9F15-444E-ACF8-0FB585256F3D}">
      <dsp:nvSpPr>
        <dsp:cNvPr id="0" name=""/>
        <dsp:cNvSpPr/>
      </dsp:nvSpPr>
      <dsp:spPr>
        <a:xfrm>
          <a:off x="2146979" y="1881909"/>
          <a:ext cx="429395" cy="546975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E58A00-F431-4DCF-937C-C1F8DDA94E36}">
      <dsp:nvSpPr>
        <dsp:cNvPr id="0" name=""/>
        <dsp:cNvSpPr/>
      </dsp:nvSpPr>
      <dsp:spPr>
        <a:xfrm>
          <a:off x="2748133" y="1881909"/>
          <a:ext cx="5839783" cy="546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As far as the project team were aware, there were no constraints from the planning authority. </a:t>
          </a:r>
        </a:p>
      </dsp:txBody>
      <dsp:txXfrm>
        <a:off x="2748133" y="1881909"/>
        <a:ext cx="5839783" cy="546975"/>
      </dsp:txXfrm>
    </dsp:sp>
    <dsp:sp modelId="{4632B596-DD14-4445-8583-BA662F2A7DF2}">
      <dsp:nvSpPr>
        <dsp:cNvPr id="0" name=""/>
        <dsp:cNvSpPr/>
      </dsp:nvSpPr>
      <dsp:spPr>
        <a:xfrm>
          <a:off x="0" y="2621568"/>
          <a:ext cx="2146979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Value for money?</a:t>
          </a:r>
          <a:endParaRPr lang="en-GB" sz="1700" kern="1200" dirty="0"/>
        </a:p>
      </dsp:txBody>
      <dsp:txXfrm>
        <a:off x="0" y="2621568"/>
        <a:ext cx="2146979" cy="336600"/>
      </dsp:txXfrm>
    </dsp:sp>
    <dsp:sp modelId="{E8785141-20BB-4627-9746-E930632A340A}">
      <dsp:nvSpPr>
        <dsp:cNvPr id="0" name=""/>
        <dsp:cNvSpPr/>
      </dsp:nvSpPr>
      <dsp:spPr>
        <a:xfrm>
          <a:off x="2146979" y="2490084"/>
          <a:ext cx="429395" cy="599568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71FB55-FBC0-46BE-AAC1-8F7B26C61C5C}">
      <dsp:nvSpPr>
        <dsp:cNvPr id="0" name=""/>
        <dsp:cNvSpPr/>
      </dsp:nvSpPr>
      <dsp:spPr>
        <a:xfrm>
          <a:off x="2748133" y="2490084"/>
          <a:ext cx="5839783" cy="5995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client has decided to use the traditional build for the design of the halls of residence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We are confident as a team that we can achieve value for money</a:t>
          </a:r>
        </a:p>
      </dsp:txBody>
      <dsp:txXfrm>
        <a:off x="2748133" y="2490084"/>
        <a:ext cx="5839783" cy="599568"/>
      </dsp:txXfrm>
    </dsp:sp>
    <dsp:sp modelId="{D52F457D-062A-45CE-ADDA-A1627EBDE9C0}">
      <dsp:nvSpPr>
        <dsp:cNvPr id="0" name=""/>
        <dsp:cNvSpPr/>
      </dsp:nvSpPr>
      <dsp:spPr>
        <a:xfrm>
          <a:off x="0" y="3282337"/>
          <a:ext cx="2146979" cy="336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43180" rIns="120904" bIns="4318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CDM Regulations?</a:t>
          </a:r>
          <a:endParaRPr lang="en-GB" sz="1700" kern="1200" dirty="0"/>
        </a:p>
      </dsp:txBody>
      <dsp:txXfrm>
        <a:off x="0" y="3282337"/>
        <a:ext cx="2146979" cy="336600"/>
      </dsp:txXfrm>
    </dsp:sp>
    <dsp:sp modelId="{7AE1C7ED-BDE2-46D5-8EA7-38A6A220A0AD}">
      <dsp:nvSpPr>
        <dsp:cNvPr id="0" name=""/>
        <dsp:cNvSpPr/>
      </dsp:nvSpPr>
      <dsp:spPr>
        <a:xfrm>
          <a:off x="2146979" y="3150852"/>
          <a:ext cx="429395" cy="599568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F4EBC6-2214-4BC5-9BDB-F5192617FB8D}">
      <dsp:nvSpPr>
        <dsp:cNvPr id="0" name=""/>
        <dsp:cNvSpPr/>
      </dsp:nvSpPr>
      <dsp:spPr>
        <a:xfrm>
          <a:off x="2748133" y="3150852"/>
          <a:ext cx="5839783" cy="5995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/>
            <a:t>A full health and safety file will be produced in the design stage. 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/>
            <a:t>This will outline all the safety measure that will be in place looking at all risk assessments and method statements will be implemented. </a:t>
          </a:r>
        </a:p>
      </dsp:txBody>
      <dsp:txXfrm>
        <a:off x="2748133" y="3150852"/>
        <a:ext cx="5839783" cy="599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image" Target="../media/image1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8AD043-36E2-491B-BA87-B14CF013915F}" type="datetimeFigureOut">
              <a:rPr lang="en-GB" smtClean="0"/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090AF-9E51-4764-85C4-C8C2127CD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24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262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942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316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546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985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100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306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44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634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43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3461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427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70495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715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307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4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BEA245-0A36-2144-83E0-5F3562180776}" type="datetimeFigureOut">
              <a:rPr lang="en-US" smtClean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33E36F7-9FF1-4246-8EBB-B929D6814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185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1.emf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2.jpeg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image" Target="../media/image1.png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2.emf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4.emf"/><Relationship Id="rId4" Type="http://schemas.openxmlformats.org/officeDocument/2006/relationships/image" Target="file:////C:/var/folders/2h/qfq071b56r5_fws2kt_rdgqh0000gn/T/com.microsoft.Word/WebArchiveCopyPasteTempFiles/page1image1761280" TargetMode="External"/><Relationship Id="rId9" Type="http://schemas.openxmlformats.org/officeDocument/2006/relationships/oleObject" Target="../embeddings/oleObject1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tiff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6.tiff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file:////C:/var/folders/2h/qfq071b56r5_fws2kt_rdgqh0000gn/T/com.microsoft.Word/WebArchiveCopyPasteTempFiles/page1image1761280" TargetMode="External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9.jpg"/><Relationship Id="rId7" Type="http://schemas.openxmlformats.org/officeDocument/2006/relationships/image" Target="../media/image2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Relationship Id="rId9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5" Type="http://schemas.openxmlformats.org/officeDocument/2006/relationships/image" Target="file:////C:/var/folders/2h/qfq071b56r5_fws2kt_rdgqh0000gn/T/com.microsoft.Word/WebArchiveCopyPasteTempFiles/page1image1761280" TargetMode="External"/><Relationship Id="rId4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file:////C:/var/folders/2h/qfq071b56r5_fws2kt_rdgqh0000gn/T/com.microsoft.Word/WebArchiveCopyPasteTempFiles/page1image1761280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5.png"/><Relationship Id="rId4" Type="http://schemas.openxmlformats.org/officeDocument/2006/relationships/image" Target="../media/image2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file:////C:/var/folders/2h/qfq071b56r5_fws2kt_rdgqh0000gn/T/com.microsoft.Word/WebArchiveCopyPasteTempFiles/page1image176128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6121E-836A-7C4B-922E-CE7CF96D3E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Integrated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EE7A49-2A66-3244-B036-C47A360031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University Of Wales Trinity St David Halls of Residents</a:t>
            </a:r>
          </a:p>
          <a:p>
            <a:r>
              <a:rPr lang="en-US" dirty="0"/>
              <a:t>Presented by NOVUS Construction  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918E802-77C4-474B-AFDD-47CE7F4333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8178" y="483475"/>
            <a:ext cx="15054819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40" descr="page1image1761280">
            <a:extLst>
              <a:ext uri="{FF2B5EF4-FFF2-40B4-BE49-F238E27FC236}">
                <a16:creationId xmlns:a16="http://schemas.microsoft.com/office/drawing/2014/main" id="{ACA021FD-B9CA-4D4F-AA69-CF5D35C14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179" y="483476"/>
            <a:ext cx="2913468" cy="115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7970DA5C-CB72-A14B-B223-7DA2200FDF43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101" y="362227"/>
            <a:ext cx="3328465" cy="248607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9CFEDC-C48D-40B6-A14B-0C762CB2675C}"/>
              </a:ext>
            </a:extLst>
          </p:cNvPr>
          <p:cNvSpPr txBox="1"/>
          <p:nvPr/>
        </p:nvSpPr>
        <p:spPr>
          <a:xfrm>
            <a:off x="1269507" y="4780603"/>
            <a:ext cx="344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Presenters: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Mark Davies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Edward Rees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Nathan Hunt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Ianto</a:t>
            </a:r>
            <a:r>
              <a:rPr lang="en-GB" sz="1600" dirty="0"/>
              <a:t> Griffiths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Lewis Evans</a:t>
            </a:r>
          </a:p>
        </p:txBody>
      </p:sp>
    </p:spTree>
    <p:extLst>
      <p:ext uri="{BB962C8B-B14F-4D97-AF65-F5344CB8AC3E}">
        <p14:creationId xmlns:p14="http://schemas.microsoft.com/office/powerpoint/2010/main" val="510070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2F2F7-1E42-EE42-9EE3-D407982B3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13222"/>
            <a:ext cx="2157306" cy="737062"/>
          </a:xfrm>
        </p:spPr>
        <p:txBody>
          <a:bodyPr/>
          <a:lstStyle/>
          <a:p>
            <a:r>
              <a:rPr lang="en-US" dirty="0"/>
              <a:t>The Need </a:t>
            </a:r>
          </a:p>
        </p:txBody>
      </p:sp>
      <p:pic>
        <p:nvPicPr>
          <p:cNvPr id="4" name="Picture 40" descr="page1image1761280">
            <a:extLst>
              <a:ext uri="{FF2B5EF4-FFF2-40B4-BE49-F238E27FC236}">
                <a16:creationId xmlns:a16="http://schemas.microsoft.com/office/drawing/2014/main" id="{33C0AA7A-4730-124D-B5DE-45877E184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589" y="329170"/>
            <a:ext cx="1920520" cy="76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ADC62ACE-E4CF-344D-9408-AD1FA03E548B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3503" y="252248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Rectangle 8"/>
          <p:cNvSpPr/>
          <p:nvPr/>
        </p:nvSpPr>
        <p:spPr>
          <a:xfrm>
            <a:off x="972589" y="2089417"/>
            <a:ext cx="847898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Design &amp; Build an additional Halls of Residence for UWTSD in the new and upcoming area of the SA1 development.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Halls of Residence will be available to all students of all backgrounds who look to study at UWTSD.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Open to Overseas &amp; home-grown students, whether they are single or have families. UWTSD will be able to accommodate for all demographics.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shows that Oversea students figures in the UK increased from 2008/9 to 2018/19 by 3.6% (Study in UK,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single rooms will be </a:t>
            </a:r>
            <a:r>
              <a:rPr lang="en-GB" dirty="0" err="1"/>
              <a:t>En</a:t>
            </a:r>
            <a:r>
              <a:rPr lang="en-GB" dirty="0"/>
              <a:t>-suited, and family rooms will have bathrooms.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CA3962-3FB4-46BF-BA15-21C2B8D18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653294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614712"/>
            <a:ext cx="2390062" cy="407943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The Need – Cont.  </a:t>
            </a:r>
          </a:p>
        </p:txBody>
      </p:sp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41" y="182790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Rectangle 8"/>
          <p:cNvSpPr/>
          <p:nvPr/>
        </p:nvSpPr>
        <p:spPr>
          <a:xfrm>
            <a:off x="1177636" y="2341616"/>
            <a:ext cx="81908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increase UWTSD’s image portfolio of being an up and coming leading university.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Appealing location and surroundings.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heart of a vibrant city.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increase UWTSD’s marketing and recruiting power to compete with it’s competitors.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building will be integrated with SMART technologies, such as PV panels, green roofs – vegetable patches, rainwater harvesting etc.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standard of living at affordable costs.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building will offer a varied selection of retail outlets, a gym, a multi-faith room, a crèche, a student union which will also be open to the public and much more.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44D821-E69F-4D30-BD57-49F6CE4AD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637539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9050" y="290705"/>
            <a:ext cx="2057553" cy="474445"/>
          </a:xfrm>
        </p:spPr>
        <p:txBody>
          <a:bodyPr>
            <a:normAutofit/>
          </a:bodyPr>
          <a:lstStyle/>
          <a:p>
            <a:r>
              <a:rPr lang="en-US" sz="2400" dirty="0"/>
              <a:t>Location Plan  </a:t>
            </a:r>
          </a:p>
        </p:txBody>
      </p:sp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72" y="66640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0" name="Object 9"/>
          <p:cNvGraphicFramePr>
            <a:graphicFrameLocks noChangeAspect="1"/>
          </p:cNvGraphicFramePr>
          <p:nvPr/>
        </p:nvGraphicFramePr>
        <p:xfrm>
          <a:off x="917065" y="997528"/>
          <a:ext cx="8124362" cy="57432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17065" y="997528"/>
                        <a:ext cx="8124362" cy="57432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7001B7-5D3C-47BB-9ABD-1541BCDE9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5665" y="6519331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3253981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8105" y="527927"/>
            <a:ext cx="3063394" cy="474445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1</a:t>
            </a:r>
            <a:r>
              <a:rPr lang="en-GB" sz="2400" baseline="30000" dirty="0"/>
              <a:t>st</a:t>
            </a:r>
            <a:r>
              <a:rPr lang="en-GB" sz="2400" dirty="0"/>
              <a:t> Draft Design Layout </a:t>
            </a:r>
            <a:endParaRPr lang="en-US" sz="2400" dirty="0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1113905" y="1156138"/>
          <a:ext cx="7888778" cy="5523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8" name="Object 7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113905" y="1156138"/>
                        <a:ext cx="7888778" cy="55238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FF1E97F-B482-47EE-9C07-7ACE3E69D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1937366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8105" y="527927"/>
            <a:ext cx="3063394" cy="474445"/>
          </a:xfrm>
        </p:spPr>
        <p:txBody>
          <a:bodyPr>
            <a:normAutofit/>
          </a:bodyPr>
          <a:lstStyle/>
          <a:p>
            <a:r>
              <a:rPr lang="en-GB" sz="2400" dirty="0"/>
              <a:t>Site Plan Layout </a:t>
            </a:r>
            <a:endParaRPr lang="en-US" sz="2400" dirty="0"/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/>
        </p:nvGraphicFramePr>
        <p:xfrm>
          <a:off x="1039091" y="1210306"/>
          <a:ext cx="7913717" cy="559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9" name="Object 8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39091" y="1210306"/>
                        <a:ext cx="7913717" cy="559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674DC2-AC23-4EBB-B4BC-BAE27B1CE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3719" y="6277379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3430583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3542" y="457627"/>
            <a:ext cx="3753350" cy="474445"/>
          </a:xfrm>
        </p:spPr>
        <p:txBody>
          <a:bodyPr>
            <a:normAutofit/>
          </a:bodyPr>
          <a:lstStyle/>
          <a:p>
            <a:r>
              <a:rPr lang="en-US" sz="2400" dirty="0"/>
              <a:t>North &amp; South Elevations </a:t>
            </a:r>
          </a:p>
        </p:txBody>
      </p:sp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974958" y="1016780"/>
          <a:ext cx="8069289" cy="57043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7" name="Object 6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74958" y="1016780"/>
                        <a:ext cx="8069289" cy="57043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FA58D7-8C3B-4EA5-AC0E-10BEE459E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0164" y="6298545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3379855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4607" y="504512"/>
            <a:ext cx="3512280" cy="474445"/>
          </a:xfrm>
        </p:spPr>
        <p:txBody>
          <a:bodyPr>
            <a:normAutofit/>
          </a:bodyPr>
          <a:lstStyle/>
          <a:p>
            <a:r>
              <a:rPr lang="en-US" sz="2400" dirty="0"/>
              <a:t>West &amp; East Elevations  </a:t>
            </a:r>
          </a:p>
        </p:txBody>
      </p:sp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989214" y="1106662"/>
          <a:ext cx="8113222" cy="57353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7" name="Object 6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89214" y="1106662"/>
                        <a:ext cx="8113222" cy="573538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018199-D891-4FBC-9383-1B610ECC3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951" y="6492875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4187799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980901" y="969418"/>
          <a:ext cx="8079971" cy="57118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4" name="Object 3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80901" y="969418"/>
                        <a:ext cx="8079971" cy="57118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6047" y="338076"/>
            <a:ext cx="3213023" cy="474445"/>
          </a:xfrm>
        </p:spPr>
        <p:txBody>
          <a:bodyPr>
            <a:normAutofit/>
          </a:bodyPr>
          <a:lstStyle/>
          <a:p>
            <a:r>
              <a:rPr lang="en-US" sz="2400" dirty="0"/>
              <a:t>Ground Floor Layout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A49641A-43EE-432A-B822-9E4A4FC24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0498" y="6473066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3422715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6432" y="441051"/>
            <a:ext cx="3213023" cy="474445"/>
          </a:xfrm>
        </p:spPr>
        <p:txBody>
          <a:bodyPr>
            <a:normAutofit/>
          </a:bodyPr>
          <a:lstStyle/>
          <a:p>
            <a:r>
              <a:rPr lang="en-US" sz="2400" dirty="0"/>
              <a:t>First Floor Layout  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1149158" y="1156138"/>
          <a:ext cx="8028093" cy="57282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0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149158" y="1156138"/>
                        <a:ext cx="8028093" cy="572827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D377E37-87EA-440E-BF67-8D4F2D3F4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8328" y="6441874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2953686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6294" y="526924"/>
            <a:ext cx="3213023" cy="474445"/>
          </a:xfrm>
        </p:spPr>
        <p:txBody>
          <a:bodyPr>
            <a:normAutofit/>
          </a:bodyPr>
          <a:lstStyle/>
          <a:p>
            <a:r>
              <a:rPr lang="en-US" sz="2400" dirty="0"/>
              <a:t>Second Floor Layout  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1031269" y="1156138"/>
          <a:ext cx="7871662" cy="55646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31269" y="1156138"/>
                        <a:ext cx="7871662" cy="55646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7339E50-2784-4B1E-9784-1A82B1C85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7037" y="6510401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357340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4934" y="526924"/>
            <a:ext cx="2007677" cy="474445"/>
          </a:xfrm>
        </p:spPr>
        <p:txBody>
          <a:bodyPr>
            <a:normAutofit/>
          </a:bodyPr>
          <a:lstStyle/>
          <a:p>
            <a:r>
              <a:rPr lang="en-US" sz="2400" dirty="0"/>
              <a:t>Roof Layout  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972589" y="1001369"/>
          <a:ext cx="8096827" cy="57237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" name="Acrobat Document" r:id="rId6" imgW="11343887" imgH="8019722" progId="AcroExch.Document.DC">
                  <p:embed/>
                </p:oleObj>
              </mc:Choice>
              <mc:Fallback>
                <p:oleObj name="Acrobat Document" r:id="rId6" imgW="11343887" imgH="8019722" progId="AcroExch.Document.DC">
                  <p:embed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72589" y="1001369"/>
                        <a:ext cx="8096827" cy="57237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E41C168-82D0-4902-99E1-723D8F083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1243" y="6492875"/>
            <a:ext cx="6297612" cy="365125"/>
          </a:xfrm>
        </p:spPr>
        <p:txBody>
          <a:bodyPr/>
          <a:lstStyle/>
          <a:p>
            <a:r>
              <a:rPr lang="en-US" dirty="0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1278529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7777" y="446142"/>
            <a:ext cx="3317467" cy="474445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Cross section and other specification detail 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340668" y="1222686"/>
          <a:ext cx="6263640" cy="442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" name="Acrobat Document" r:id="rId5" imgW="11343887" imgH="8019722" progId="AcroExch.Document.DC">
                  <p:embed/>
                </p:oleObj>
              </mc:Choice>
              <mc:Fallback>
                <p:oleObj name="Acrobat Document" r:id="rId5" imgW="11343887" imgH="8019722" progId="AcroExch.Document.DC">
                  <p:embed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40668" y="1222686"/>
                        <a:ext cx="6263640" cy="442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6916190" y="173548"/>
          <a:ext cx="5159120" cy="32630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3" name="Acrobat Document" r:id="rId7" imgW="11343887" imgH="8019722" progId="AcroExch.Document.DC">
                  <p:embed/>
                </p:oleObj>
              </mc:Choice>
              <mc:Fallback>
                <p:oleObj name="Acrobat Document" r:id="rId7" imgW="11343887" imgH="8019722" progId="AcroExch.Document.DC">
                  <p:embed/>
                  <p:pic>
                    <p:nvPicPr>
                      <p:cNvPr id="8" name="Object 7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916190" y="173548"/>
                        <a:ext cx="5159120" cy="326307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/>
          <p:cNvGraphicFramePr>
            <a:graphicFrameLocks noChangeAspect="1"/>
          </p:cNvGraphicFramePr>
          <p:nvPr/>
        </p:nvGraphicFramePr>
        <p:xfrm>
          <a:off x="6916190" y="3518836"/>
          <a:ext cx="5159120" cy="3277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4" name="Acrobat Document" r:id="rId9" imgW="11343887" imgH="8019722" progId="AcroExch.Document.DC">
                  <p:embed/>
                </p:oleObj>
              </mc:Choice>
              <mc:Fallback>
                <p:oleObj name="Acrobat Document" r:id="rId9" imgW="11343887" imgH="8019722" progId="AcroExch.Document.DC">
                  <p:embed/>
                  <p:pic>
                    <p:nvPicPr>
                      <p:cNvPr id="9" name="Object 8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916190" y="3518836"/>
                        <a:ext cx="5159120" cy="32776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69232BB-1B01-424B-BF3B-C0AA6CDB8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 Davies</a:t>
            </a:r>
          </a:p>
        </p:txBody>
      </p:sp>
    </p:spTree>
    <p:extLst>
      <p:ext uri="{BB962C8B-B14F-4D97-AF65-F5344CB8AC3E}">
        <p14:creationId xmlns:p14="http://schemas.microsoft.com/office/powerpoint/2010/main" val="189497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2F2F7-1E42-EE42-9EE3-D407982B3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611" y="1075711"/>
            <a:ext cx="8596668" cy="1320800"/>
          </a:xfrm>
        </p:spPr>
        <p:txBody>
          <a:bodyPr/>
          <a:lstStyle/>
          <a:p>
            <a:r>
              <a:rPr lang="en-US" dirty="0"/>
              <a:t>Tasks Undertaken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8B716-60C1-B84D-BB6F-F01B8117C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6291025" cy="352482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Ground Investigation </a:t>
            </a:r>
          </a:p>
          <a:p>
            <a:r>
              <a:rPr lang="en-US" dirty="0"/>
              <a:t>Environmental Impact Documents</a:t>
            </a:r>
          </a:p>
          <a:p>
            <a:pPr lvl="0"/>
            <a:r>
              <a:rPr lang="en-GB" dirty="0"/>
              <a:t>**Foundation Calculations</a:t>
            </a:r>
          </a:p>
          <a:p>
            <a:pPr lvl="0"/>
            <a:r>
              <a:rPr lang="en-GB" dirty="0"/>
              <a:t>**Energy</a:t>
            </a:r>
          </a:p>
          <a:p>
            <a:pPr lvl="0"/>
            <a:endParaRPr lang="en-GB" dirty="0"/>
          </a:p>
          <a:p>
            <a:pPr marL="0" indent="0">
              <a:buNone/>
            </a:pPr>
            <a:r>
              <a:rPr lang="en-GB" dirty="0"/>
              <a:t>**NOTE: Due to the unfortunate worldwide COVID-19 pandemic certain task has had to be limited/Not completed due to the challenges we as project members have faced.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4" name="Picture 40" descr="page1image1761280">
            <a:extLst>
              <a:ext uri="{FF2B5EF4-FFF2-40B4-BE49-F238E27FC236}">
                <a16:creationId xmlns:a16="http://schemas.microsoft.com/office/drawing/2014/main" id="{33C0AA7A-4730-124D-B5DE-45877E184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25" y="252248"/>
            <a:ext cx="1793982" cy="71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ADC62ACE-E4CF-344D-9408-AD1FA03E548B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3503" y="252248"/>
            <a:ext cx="1849822" cy="13740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4AA431-A91D-D341-B089-87DEEC003C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4180" y="1143883"/>
            <a:ext cx="2973405" cy="13215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BFC7D0-B239-6D41-A5EE-51AA5A5D22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4202" y="2675914"/>
            <a:ext cx="2229800" cy="3154930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7CEFDC-9559-44CE-8BB0-07AFFC512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397311"/>
            <a:ext cx="6297612" cy="365125"/>
          </a:xfrm>
        </p:spPr>
        <p:txBody>
          <a:bodyPr/>
          <a:lstStyle/>
          <a:p>
            <a:r>
              <a:rPr lang="en-US" dirty="0"/>
              <a:t>Edward Rees</a:t>
            </a:r>
          </a:p>
        </p:txBody>
      </p:sp>
    </p:spTree>
    <p:extLst>
      <p:ext uri="{BB962C8B-B14F-4D97-AF65-F5344CB8AC3E}">
        <p14:creationId xmlns:p14="http://schemas.microsoft.com/office/powerpoint/2010/main" val="2116788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Ground Investigation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E3CE2-8FC5-AD48-A97E-62B358DD6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2777069"/>
            <a:ext cx="3999769" cy="3403014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/>
              <a:t>To establish the ground conditions, we were required to carry out relevant ground investigations to provide information on the geotechnical characteristics of the site. Scope of the ground investigation included: 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4800" dirty="0"/>
              <a:t>Windowless samples to a maximum depth of 2m below ground level. Standard Penetration Tests (SPT’s) will be required at the full depth of these holes. 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4800" dirty="0"/>
              <a:t>At the base of the windowless hole sites, a Super Heavy Dynamic probes tests (SHDP) will be required to the required depth below ground level. 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4800" dirty="0"/>
              <a:t>On-site inspection and logging of recovered samples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4800" dirty="0"/>
              <a:t>Representative soil samples to be taken and submitted for geotechnical classification testing in a lab. </a:t>
            </a:r>
            <a:endParaRPr lang="en-GB" sz="4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 (Body CS)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9D4BE84-D2DC-B14A-8B23-055DAD894F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760913" y="2275239"/>
            <a:ext cx="4513262" cy="2793149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7A2167-3BC7-40DD-8CE9-452F12803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Edward Rees</a:t>
            </a:r>
          </a:p>
        </p:txBody>
      </p:sp>
    </p:spTree>
    <p:extLst>
      <p:ext uri="{BB962C8B-B14F-4D97-AF65-F5344CB8AC3E}">
        <p14:creationId xmlns:p14="http://schemas.microsoft.com/office/powerpoint/2010/main" val="3611997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A5A2-1323-B74C-A0AF-417FAB89A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Environmental Impact Documents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E3CE2-8FC5-AD48-A97E-62B358DD6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2777069"/>
            <a:ext cx="3999769" cy="3403014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as a design team utilised the Environmental Impact Assessment Directive 2011/92/EU. The main and explicit purpose was to harmonise the principles of environmental assessment in conjunction with our project and the environment surrounding our proposed site. </a:t>
            </a:r>
          </a:p>
          <a:p>
            <a:r>
              <a:rPr lang="en-GB" b="1" u="sng" dirty="0"/>
              <a:t>Documents produced: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Statement (EA)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Ground Conditions Assessment (GCA)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Construction Environmental Management Plan (CEMP). </a:t>
            </a:r>
          </a:p>
          <a:p>
            <a:br>
              <a:rPr lang="en-GB" dirty="0"/>
            </a:br>
            <a:r>
              <a:rPr lang="en-GB" dirty="0"/>
              <a:t> </a:t>
            </a:r>
          </a:p>
          <a:p>
            <a:endParaRPr lang="en-US" dirty="0"/>
          </a:p>
        </p:txBody>
      </p:sp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33563"/>
            <a:ext cx="2324888" cy="92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5D3EDBB-AEB7-D341-93FF-4CE4851B0C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234152" y="537960"/>
            <a:ext cx="3626068" cy="5130501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A5DE92-1F18-43E4-BE3C-48BF5332E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Edward Rees</a:t>
            </a:r>
          </a:p>
        </p:txBody>
      </p:sp>
    </p:spTree>
    <p:extLst>
      <p:ext uri="{BB962C8B-B14F-4D97-AF65-F5344CB8AC3E}">
        <p14:creationId xmlns:p14="http://schemas.microsoft.com/office/powerpoint/2010/main" val="26758685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5FEAC-5AE5-4AC1-B382-54343EC2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955" y="1030144"/>
            <a:ext cx="8596668" cy="1320800"/>
          </a:xfrm>
        </p:spPr>
        <p:txBody>
          <a:bodyPr/>
          <a:lstStyle/>
          <a:p>
            <a:r>
              <a:rPr lang="en-GB" dirty="0"/>
              <a:t>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E999B-9702-403B-BDAB-BD1121B3E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site location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Site access routes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Surrounding infrastructure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Existing Utilities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Water, gas, electric, telecom etc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Drainage systems – as built records from previous work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Service drawings – Line search before you dig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FD85CE7-EBBA-49C8-BFD2-FBA9F570DE6F}"/>
              </a:ext>
            </a:extLst>
          </p:cNvPr>
          <p:cNvGrpSpPr/>
          <p:nvPr/>
        </p:nvGrpSpPr>
        <p:grpSpPr>
          <a:xfrm>
            <a:off x="6679047" y="2394904"/>
            <a:ext cx="5189909" cy="3412141"/>
            <a:chOff x="676792" y="391795"/>
            <a:chExt cx="10838416" cy="591454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294188D-4440-4760-955C-359E40A722BB}"/>
                </a:ext>
              </a:extLst>
            </p:cNvPr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6792" y="391795"/>
              <a:ext cx="10838416" cy="5914548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10B35FB-9AE9-4CD0-A609-59A9EC1981AE}"/>
                </a:ext>
              </a:extLst>
            </p:cNvPr>
            <p:cNvCxnSpPr>
              <a:cxnSpLocks/>
            </p:cNvCxnSpPr>
            <p:nvPr/>
          </p:nvCxnSpPr>
          <p:spPr>
            <a:xfrm>
              <a:off x="9727096" y="1808901"/>
              <a:ext cx="92710" cy="470473"/>
            </a:xfrm>
            <a:prstGeom prst="line">
              <a:avLst/>
            </a:prstGeom>
            <a:ln w="38100">
              <a:solidFill>
                <a:srgbClr val="FF0000"/>
              </a:solidFill>
              <a:prstDash val="lgDash"/>
              <a:beve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3D76408-68D9-410F-9FD7-0E854B8745E2}"/>
                </a:ext>
              </a:extLst>
            </p:cNvPr>
            <p:cNvSpPr/>
            <p:nvPr/>
          </p:nvSpPr>
          <p:spPr>
            <a:xfrm>
              <a:off x="6718854" y="2279374"/>
              <a:ext cx="3100952" cy="901147"/>
            </a:xfrm>
            <a:custGeom>
              <a:avLst/>
              <a:gdLst>
                <a:gd name="connsiteX0" fmla="*/ 1655438 w 1655438"/>
                <a:gd name="connsiteY0" fmla="*/ 0 h 380725"/>
                <a:gd name="connsiteX1" fmla="*/ 975587 w 1655438"/>
                <a:gd name="connsiteY1" fmla="*/ 288937 h 380725"/>
                <a:gd name="connsiteX2" fmla="*/ 465699 w 1655438"/>
                <a:gd name="connsiteY2" fmla="*/ 380717 h 380725"/>
                <a:gd name="connsiteX3" fmla="*/ 0 w 1655438"/>
                <a:gd name="connsiteY3" fmla="*/ 285538 h 380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5438" h="380725">
                  <a:moveTo>
                    <a:pt x="1655438" y="0"/>
                  </a:moveTo>
                  <a:cubicBezTo>
                    <a:pt x="1414657" y="112742"/>
                    <a:pt x="1173877" y="225484"/>
                    <a:pt x="975587" y="288937"/>
                  </a:cubicBezTo>
                  <a:cubicBezTo>
                    <a:pt x="777297" y="352390"/>
                    <a:pt x="628297" y="381283"/>
                    <a:pt x="465699" y="380717"/>
                  </a:cubicBezTo>
                  <a:cubicBezTo>
                    <a:pt x="303101" y="380151"/>
                    <a:pt x="117274" y="233416"/>
                    <a:pt x="0" y="285538"/>
                  </a:cubicBezTo>
                </a:path>
              </a:pathLst>
            </a:custGeom>
            <a:noFill/>
            <a:ln w="38100">
              <a:solidFill>
                <a:srgbClr val="FF0000"/>
              </a:solidFill>
              <a:prstDash val="lgDash"/>
              <a:beve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13EF93-A586-4A09-B7C6-AB4C0A815EEF}"/>
                </a:ext>
              </a:extLst>
            </p:cNvPr>
            <p:cNvSpPr/>
            <p:nvPr/>
          </p:nvSpPr>
          <p:spPr>
            <a:xfrm>
              <a:off x="5983384" y="2994992"/>
              <a:ext cx="735470" cy="980744"/>
            </a:xfrm>
            <a:custGeom>
              <a:avLst/>
              <a:gdLst>
                <a:gd name="connsiteX0" fmla="*/ 360321 w 360321"/>
                <a:gd name="connsiteY0" fmla="*/ 0 h 547280"/>
                <a:gd name="connsiteX1" fmla="*/ 248146 w 360321"/>
                <a:gd name="connsiteY1" fmla="*/ 115575 h 547280"/>
                <a:gd name="connsiteX2" fmla="*/ 0 w 360321"/>
                <a:gd name="connsiteY2" fmla="*/ 547280 h 54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0321" h="547280">
                  <a:moveTo>
                    <a:pt x="360321" y="0"/>
                  </a:moveTo>
                  <a:cubicBezTo>
                    <a:pt x="334260" y="12181"/>
                    <a:pt x="308199" y="24362"/>
                    <a:pt x="248146" y="115575"/>
                  </a:cubicBezTo>
                  <a:cubicBezTo>
                    <a:pt x="188092" y="206788"/>
                    <a:pt x="37958" y="460033"/>
                    <a:pt x="0" y="547280"/>
                  </a:cubicBezTo>
                </a:path>
              </a:pathLst>
            </a:custGeom>
            <a:noFill/>
            <a:ln w="38100">
              <a:solidFill>
                <a:srgbClr val="FF0000"/>
              </a:solidFill>
              <a:prstDash val="lgDash"/>
              <a:beve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1B07CF-D993-4B84-B9C0-8234A96737E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506306" y="3756769"/>
              <a:ext cx="443920" cy="246326"/>
            </a:xfrm>
            <a:prstGeom prst="line">
              <a:avLst/>
            </a:prstGeom>
            <a:ln w="38100">
              <a:solidFill>
                <a:srgbClr val="FF0000"/>
              </a:solidFill>
              <a:prstDash val="lgDash"/>
              <a:beve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65B8C-1C38-4970-B558-9CD987697A0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93945" y="3762168"/>
              <a:ext cx="2479203" cy="481854"/>
            </a:xfrm>
            <a:prstGeom prst="line">
              <a:avLst/>
            </a:prstGeom>
            <a:ln w="57150" cap="flat" cmpd="sng" algn="ctr">
              <a:solidFill>
                <a:srgbClr val="FF0000"/>
              </a:solidFill>
              <a:prstDash val="lgDash"/>
              <a:bevel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8AC6E9-C409-4124-8ABB-DE1124843825}"/>
                </a:ext>
              </a:extLst>
            </p:cNvPr>
            <p:cNvCxnSpPr/>
            <p:nvPr/>
          </p:nvCxnSpPr>
          <p:spPr>
            <a:xfrm>
              <a:off x="3035059" y="4276676"/>
              <a:ext cx="0" cy="889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2990794-95C8-4D22-8402-37A1993768E0}"/>
                </a:ext>
              </a:extLst>
            </p:cNvPr>
            <p:cNvCxnSpPr/>
            <p:nvPr/>
          </p:nvCxnSpPr>
          <p:spPr>
            <a:xfrm>
              <a:off x="3857625" y="4229100"/>
              <a:ext cx="290274" cy="985838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597473F-0C40-450D-9072-26A701B933C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40471" y="5250987"/>
              <a:ext cx="1007428" cy="116351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287EF73-46D3-4478-9CC0-B30623D6E689}"/>
                </a:ext>
              </a:extLst>
            </p:cNvPr>
            <p:cNvCxnSpPr>
              <a:cxnSpLocks/>
            </p:cNvCxnSpPr>
            <p:nvPr/>
          </p:nvCxnSpPr>
          <p:spPr>
            <a:xfrm>
              <a:off x="2889922" y="4381500"/>
              <a:ext cx="290274" cy="985838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F32C6CA-57B3-49C2-908F-2E1680B16EF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889923" y="4229100"/>
              <a:ext cx="967702" cy="152400"/>
            </a:xfrm>
            <a:prstGeom prst="line">
              <a:avLst/>
            </a:prstGeom>
            <a:ln>
              <a:solidFill>
                <a:srgbClr val="FF0000"/>
              </a:solidFill>
              <a:prstDash val="lgDash"/>
              <a:beve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" name="Picture 16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CB7DBF0E-21A7-994D-8451-184B9BE1602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4130" y="507366"/>
            <a:ext cx="1372259" cy="1192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40" descr="page1image1761280">
            <a:extLst>
              <a:ext uri="{FF2B5EF4-FFF2-40B4-BE49-F238E27FC236}">
                <a16:creationId xmlns:a16="http://schemas.microsoft.com/office/drawing/2014/main" id="{D66FAE53-4393-4EE3-8F21-8B0555D257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55" y="158593"/>
            <a:ext cx="1543897" cy="612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CF2A0B77-E35D-4BBA-9D28-440A516A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3658174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22E9F-DAF3-4D85-ABC5-7A97F3D8D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4956" y="1157026"/>
            <a:ext cx="3153580" cy="161674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Sequence of Work</a:t>
            </a:r>
          </a:p>
        </p:txBody>
      </p:sp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B053ABDA-9980-4E57-846D-4520D9390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970112" y="645901"/>
            <a:ext cx="1544573" cy="1948987"/>
          </a:xfrm>
          <a:prstGeom prst="rect">
            <a:avLst/>
          </a:prstGeom>
        </p:spPr>
      </p:pic>
      <p:pic>
        <p:nvPicPr>
          <p:cNvPr id="11" name="Picture 10" descr="A close up of a map&#10;&#10;Description automatically generated">
            <a:extLst>
              <a:ext uri="{FF2B5EF4-FFF2-40B4-BE49-F238E27FC236}">
                <a16:creationId xmlns:a16="http://schemas.microsoft.com/office/drawing/2014/main" id="{55CC6832-93BC-433C-808D-8C7AA152AF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867790" y="2673881"/>
            <a:ext cx="1749215" cy="1948986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3C306A8C-E097-4A26-B0C8-C51097BDE5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"/>
            <a:ext cx="628780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3" name="Picture 12" descr="A close up of a map&#10;&#10;Description automatically generated">
            <a:extLst>
              <a:ext uri="{FF2B5EF4-FFF2-40B4-BE49-F238E27FC236}">
                <a16:creationId xmlns:a16="http://schemas.microsoft.com/office/drawing/2014/main" id="{16550F16-D9F8-4D66-B6B1-0D0991D978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544408" y="2893383"/>
            <a:ext cx="1822303" cy="19489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F1CE0-9360-40DE-8AB1-790BF6520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4776" y="2868801"/>
            <a:ext cx="3153580" cy="270665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Consisted of 5 phases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Phase 1 – Construction of Building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Phase 2 – Landscape area in centre of plot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Phase 3 – Multipurpose sports ground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Phase 4 – Car park and access road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Phase 5 site demobilisation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Elements of the building built off site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Steel frame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Precast concrete units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tx1"/>
                </a:solidFill>
              </a:rPr>
              <a:t>Just in time delivery method</a:t>
            </a:r>
          </a:p>
          <a:p>
            <a:pPr marL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</p:txBody>
      </p:sp>
      <p:pic>
        <p:nvPicPr>
          <p:cNvPr id="9" name="Picture 8" descr="A close up of a map&#10;&#10;Description automatically generated">
            <a:extLst>
              <a:ext uri="{FF2B5EF4-FFF2-40B4-BE49-F238E27FC236}">
                <a16:creationId xmlns:a16="http://schemas.microsoft.com/office/drawing/2014/main" id="{1FC3EB12-9468-47D3-8570-301C1FBC1A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4585825" y="734412"/>
            <a:ext cx="1739471" cy="1948987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56D1740A-6BB6-4BEE-8F69-F88366BAB9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2442520" y="4313959"/>
            <a:ext cx="1852777" cy="1948985"/>
          </a:xfrm>
          <a:prstGeom prst="rect">
            <a:avLst/>
          </a:prstGeom>
        </p:spPr>
      </p:pic>
      <p:pic>
        <p:nvPicPr>
          <p:cNvPr id="5" name="Picture 4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6307FF45-8210-8C4D-BA09-E217918514DD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390" y="264420"/>
            <a:ext cx="1565308" cy="1518542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40" descr="page1image1761280">
            <a:extLst>
              <a:ext uri="{FF2B5EF4-FFF2-40B4-BE49-F238E27FC236}">
                <a16:creationId xmlns:a16="http://schemas.microsoft.com/office/drawing/2014/main" id="{5E889A50-EF4F-4AE5-9513-E2F0B769C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02" y="91960"/>
            <a:ext cx="1565308" cy="6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5926F1-7E4D-4D31-9362-1DB8ABE0B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29990309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9285D-ACB6-44FC-8E95-78EB52537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/>
              <a:t>Site Layout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55447-F4EF-420E-8F25-B8B9DDB3B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90000"/>
              </a:lnSpc>
            </a:pPr>
            <a:r>
              <a:rPr lang="en-GB" sz="1100"/>
              <a:t>Site Security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Di bond hoarding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Timber supports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Temporary works design required for loadings</a:t>
            </a:r>
          </a:p>
          <a:p>
            <a:pPr lvl="0">
              <a:lnSpc>
                <a:spcPct val="90000"/>
              </a:lnSpc>
            </a:pPr>
            <a:r>
              <a:rPr lang="en-GB" sz="1100"/>
              <a:t>Facilities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Max 40 individuals on site</a:t>
            </a:r>
          </a:p>
          <a:p>
            <a:pPr lvl="2">
              <a:lnSpc>
                <a:spcPct val="90000"/>
              </a:lnSpc>
            </a:pPr>
            <a:r>
              <a:rPr lang="en-GB" sz="1100"/>
              <a:t>Minimum of 3 toilets and 3 wash basins required</a:t>
            </a:r>
          </a:p>
          <a:p>
            <a:pPr lvl="2">
              <a:lnSpc>
                <a:spcPct val="90000"/>
              </a:lnSpc>
            </a:pPr>
            <a:r>
              <a:rPr lang="en-GB" sz="1100"/>
              <a:t>Canteen </a:t>
            </a:r>
          </a:p>
          <a:p>
            <a:pPr lvl="2">
              <a:lnSpc>
                <a:spcPct val="90000"/>
              </a:lnSpc>
            </a:pPr>
            <a:r>
              <a:rPr lang="en-GB" sz="1100"/>
              <a:t>Drying room</a:t>
            </a:r>
          </a:p>
          <a:p>
            <a:pPr lvl="2">
              <a:lnSpc>
                <a:spcPct val="90000"/>
              </a:lnSpc>
            </a:pPr>
            <a:r>
              <a:rPr lang="en-GB" sz="1100"/>
              <a:t>Site offices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Storage</a:t>
            </a:r>
          </a:p>
          <a:p>
            <a:pPr lvl="2">
              <a:lnSpc>
                <a:spcPct val="90000"/>
              </a:lnSpc>
            </a:pPr>
            <a:r>
              <a:rPr lang="en-GB" sz="1100"/>
              <a:t>Materials stored within site boundary</a:t>
            </a:r>
          </a:p>
          <a:p>
            <a:pPr lvl="2">
              <a:lnSpc>
                <a:spcPct val="90000"/>
              </a:lnSpc>
            </a:pPr>
            <a:r>
              <a:rPr lang="en-GB" sz="1100"/>
              <a:t>Delivery schedule draft for materials</a:t>
            </a:r>
          </a:p>
          <a:p>
            <a:pPr lvl="3">
              <a:lnSpc>
                <a:spcPct val="90000"/>
              </a:lnSpc>
            </a:pPr>
            <a:r>
              <a:rPr lang="en-GB" sz="1100"/>
              <a:t>Just in time delivery method. 	</a:t>
            </a:r>
          </a:p>
          <a:p>
            <a:pPr lvl="1">
              <a:lnSpc>
                <a:spcPct val="90000"/>
              </a:lnSpc>
            </a:pPr>
            <a:endParaRPr lang="en-GB" sz="1100"/>
          </a:p>
          <a:p>
            <a:pPr>
              <a:lnSpc>
                <a:spcPct val="90000"/>
              </a:lnSpc>
            </a:pPr>
            <a:endParaRPr lang="en-GB" sz="110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8ADCF46-A050-4614-877D-D776E253A5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20300"/>
              </p:ext>
            </p:extLst>
          </p:nvPr>
        </p:nvGraphicFramePr>
        <p:xfrm>
          <a:off x="664968" y="1360324"/>
          <a:ext cx="5115348" cy="4809585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2057961">
                  <a:extLst>
                    <a:ext uri="{9D8B030D-6E8A-4147-A177-3AD203B41FA5}">
                      <a16:colId xmlns:a16="http://schemas.microsoft.com/office/drawing/2014/main" val="2858483190"/>
                    </a:ext>
                  </a:extLst>
                </a:gridCol>
                <a:gridCol w="1216806">
                  <a:extLst>
                    <a:ext uri="{9D8B030D-6E8A-4147-A177-3AD203B41FA5}">
                      <a16:colId xmlns:a16="http://schemas.microsoft.com/office/drawing/2014/main" val="3463244414"/>
                    </a:ext>
                  </a:extLst>
                </a:gridCol>
                <a:gridCol w="1840581">
                  <a:extLst>
                    <a:ext uri="{9D8B030D-6E8A-4147-A177-3AD203B41FA5}">
                      <a16:colId xmlns:a16="http://schemas.microsoft.com/office/drawing/2014/main" val="4205600036"/>
                    </a:ext>
                  </a:extLst>
                </a:gridCol>
              </a:tblGrid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Material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Quantity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Delivery Date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429599169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Timber Hoarding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75m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06-Jan-20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28376180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75m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07-Jan-20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287221469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75m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08-Jan-20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1603035055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64m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09-Jan-20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445748995"/>
                  </a:ext>
                </a:extLst>
              </a:tr>
              <a:tr h="36493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Pile Steelwork</a:t>
                      </a:r>
                      <a:br>
                        <a:rPr lang="en-GB" sz="1000">
                          <a:effectLst/>
                        </a:rPr>
                      </a:br>
                      <a:r>
                        <a:rPr lang="en-GB" sz="1000">
                          <a:effectLst/>
                        </a:rPr>
                        <a:t>assumed 15 per week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 Jan 20 - 24 Jan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67334927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 Jan20 - 31 Jan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2151348967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 Feb 20 - 7 Feb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394846780"/>
                  </a:ext>
                </a:extLst>
              </a:tr>
              <a:tr h="36493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Steel Frame and Precast concrete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150no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10 March 20 - 13 March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238395230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150no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 Mar 20 - 20 Mar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1779865165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150no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23 Mar 20 - 27 Mar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1196058515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150no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 Mar 20 - 3 Apr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2029995587"/>
                  </a:ext>
                </a:extLst>
              </a:tr>
              <a:tr h="36493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Blocks assumed 200m2 per week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200m2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 April 20 - 10 Apr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756031353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200m2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13 Apr 20 - 17 Apr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357873017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Bricks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1600m2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 Apr 20 - 24 Apr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885348533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1600m2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 Apr 20 - 1 May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017712313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1600m2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 May 20 - 8 May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1255260832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1085m2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11 May 20 - 15 May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1797221392"/>
                  </a:ext>
                </a:extLst>
              </a:tr>
              <a:tr h="36493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Windows </a:t>
                      </a:r>
                      <a:br>
                        <a:rPr lang="en-GB" sz="1000">
                          <a:effectLst/>
                        </a:rPr>
                      </a:br>
                      <a:r>
                        <a:rPr lang="en-GB" sz="1000">
                          <a:effectLst/>
                        </a:rPr>
                        <a:t>208no required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70no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 May 20 - 22 May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1639951823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70no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25 May 20 - 29 May 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3652356249"/>
                  </a:ext>
                </a:extLst>
              </a:tr>
              <a:tr h="19704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68no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 Jun 20 - 5 Jun 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7960" marR="57960" marT="0" marB="0" anchor="b"/>
                </a:tc>
                <a:extLst>
                  <a:ext uri="{0D108BD9-81ED-4DB2-BD59-A6C34878D82A}">
                    <a16:rowId xmlns:a16="http://schemas.microsoft.com/office/drawing/2014/main" val="2281430595"/>
                  </a:ext>
                </a:extLst>
              </a:tr>
            </a:tbl>
          </a:graphicData>
        </a:graphic>
      </p:graphicFrame>
      <p:pic>
        <p:nvPicPr>
          <p:cNvPr id="4" name="Picture 3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0AF5BD76-ACD7-624A-A6D2-63603A1EB22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6597" y="458471"/>
            <a:ext cx="1372259" cy="1192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773FBB8D-BBA5-4455-AB68-F978BE440C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03" y="271225"/>
            <a:ext cx="1493364" cy="59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854CBBA-8EE3-432E-B7CF-435A13B4E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968" y="6319345"/>
            <a:ext cx="6297612" cy="365125"/>
          </a:xfrm>
        </p:spPr>
        <p:txBody>
          <a:bodyPr/>
          <a:lstStyle/>
          <a:p>
            <a:r>
              <a:rPr lang="en-US" dirty="0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1935725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E4A71-306A-4A87-9DE1-FD61EFA6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444" y="1103399"/>
            <a:ext cx="8596668" cy="1320800"/>
          </a:xfrm>
        </p:spPr>
        <p:txBody>
          <a:bodyPr/>
          <a:lstStyle/>
          <a:p>
            <a:r>
              <a:rPr lang="en-GB" dirty="0"/>
              <a:t>Site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05E94-476A-4B3E-96A6-6474DE77B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/>
              <a:t>Traffic Management</a:t>
            </a:r>
          </a:p>
          <a:p>
            <a:pPr lvl="1"/>
            <a:r>
              <a:rPr lang="en-GB"/>
              <a:t>Site compound would be safe area</a:t>
            </a:r>
          </a:p>
          <a:p>
            <a:pPr lvl="2"/>
            <a:r>
              <a:rPr lang="en-GB"/>
              <a:t>No construction traffic allowed</a:t>
            </a:r>
          </a:p>
          <a:p>
            <a:pPr lvl="1"/>
            <a:r>
              <a:rPr lang="en-GB"/>
              <a:t>Designated haul road</a:t>
            </a:r>
          </a:p>
          <a:p>
            <a:pPr lvl="2"/>
            <a:r>
              <a:rPr lang="en-GB"/>
              <a:t>Marked with signs and barriers</a:t>
            </a:r>
          </a:p>
          <a:p>
            <a:pPr lvl="2"/>
            <a:r>
              <a:rPr lang="en-GB"/>
              <a:t>Movement under supervision of competent banksman</a:t>
            </a:r>
          </a:p>
          <a:p>
            <a:pPr lvl="2"/>
            <a:r>
              <a:rPr lang="en-GB"/>
              <a:t>Sections of site closed during lifting operations</a:t>
            </a:r>
          </a:p>
          <a:p>
            <a:pPr lvl="1"/>
            <a:r>
              <a:rPr lang="en-GB"/>
              <a:t>Traffic management plan briefed during site inductions</a:t>
            </a:r>
          </a:p>
          <a:p>
            <a:pPr lvl="0"/>
            <a:r>
              <a:rPr lang="en-GB"/>
              <a:t>Waste</a:t>
            </a:r>
          </a:p>
          <a:p>
            <a:pPr lvl="1"/>
            <a:r>
              <a:rPr lang="en-GB"/>
              <a:t>Site to have waste management plan</a:t>
            </a:r>
          </a:p>
          <a:p>
            <a:pPr lvl="2"/>
            <a:r>
              <a:rPr lang="en-GB"/>
              <a:t>Set out how waste will be controlled onsite</a:t>
            </a:r>
          </a:p>
          <a:p>
            <a:pPr lvl="1"/>
            <a:r>
              <a:rPr lang="en-GB"/>
              <a:t>Waste separated into separate skips and taken to recycling centre</a:t>
            </a:r>
          </a:p>
          <a:p>
            <a:pPr lvl="2"/>
            <a:r>
              <a:rPr lang="en-GB"/>
              <a:t>Licence carrier to be used </a:t>
            </a:r>
          </a:p>
          <a:p>
            <a:pPr lvl="2"/>
            <a:r>
              <a:rPr lang="en-GB"/>
              <a:t>Waste transfer notes</a:t>
            </a:r>
          </a:p>
          <a:p>
            <a:pPr marL="0" lvl="0" indent="0">
              <a:buNone/>
            </a:pPr>
            <a:endParaRPr lang="en-GB"/>
          </a:p>
          <a:p>
            <a:endParaRPr lang="en-GB" dirty="0"/>
          </a:p>
        </p:txBody>
      </p:sp>
      <p:pic>
        <p:nvPicPr>
          <p:cNvPr id="5" name="Picture 4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DA9E4706-E0A4-5041-97BF-0B8DE8B5157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407" y="507366"/>
            <a:ext cx="1372259" cy="1192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F91A8655-5CF9-4F65-A412-C1216B7B5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31" y="237174"/>
            <a:ext cx="1714512" cy="68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067CEF-96DE-4D20-917A-67346DDAC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41644919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391E2-913B-4A8F-8E3A-93ACD5066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611" y="1103399"/>
            <a:ext cx="8596668" cy="1320800"/>
          </a:xfrm>
        </p:spPr>
        <p:txBody>
          <a:bodyPr/>
          <a:lstStyle/>
          <a:p>
            <a:r>
              <a:rPr lang="en-GB" dirty="0"/>
              <a:t>Construction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FAA55-A50D-4FB7-85A6-C2D962C29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2100" dirty="0"/>
              <a:t>Foundations</a:t>
            </a:r>
          </a:p>
          <a:p>
            <a:pPr lvl="1"/>
            <a:r>
              <a:rPr lang="en-GB" sz="2100" dirty="0"/>
              <a:t>Rotary bore hole logs</a:t>
            </a:r>
          </a:p>
          <a:p>
            <a:pPr lvl="1"/>
            <a:r>
              <a:rPr lang="en-GB" sz="2100" dirty="0"/>
              <a:t>Assumption made on foundations</a:t>
            </a:r>
          </a:p>
          <a:p>
            <a:pPr lvl="2"/>
            <a:r>
              <a:rPr lang="en-GB" sz="2100" dirty="0"/>
              <a:t>Reinforced concrete piles</a:t>
            </a:r>
          </a:p>
          <a:p>
            <a:r>
              <a:rPr lang="en-GB" sz="2100" dirty="0"/>
              <a:t>Drainage – connect onto existing systems</a:t>
            </a:r>
          </a:p>
          <a:p>
            <a:pPr lvl="1"/>
            <a:r>
              <a:rPr lang="en-GB" sz="2100" dirty="0"/>
              <a:t>Storm water</a:t>
            </a:r>
          </a:p>
          <a:p>
            <a:pPr lvl="1"/>
            <a:r>
              <a:rPr lang="en-GB" sz="2100" dirty="0"/>
              <a:t>Foul</a:t>
            </a:r>
          </a:p>
          <a:p>
            <a:r>
              <a:rPr lang="en-GB" sz="2100" dirty="0"/>
              <a:t>Building Frame</a:t>
            </a:r>
          </a:p>
          <a:p>
            <a:pPr lvl="1"/>
            <a:r>
              <a:rPr lang="en-GB" sz="2100" dirty="0"/>
              <a:t>Steel frame </a:t>
            </a:r>
          </a:p>
          <a:p>
            <a:pPr lvl="1"/>
            <a:r>
              <a:rPr lang="en-GB" sz="2100" dirty="0"/>
              <a:t>Brick Cladding</a:t>
            </a:r>
          </a:p>
          <a:p>
            <a:pPr lvl="1"/>
            <a:r>
              <a:rPr lang="en-GB" sz="2100" dirty="0"/>
              <a:t>Lifted into place using crane</a:t>
            </a:r>
          </a:p>
          <a:p>
            <a:pPr lvl="2"/>
            <a:r>
              <a:rPr lang="en-GB" sz="2100" dirty="0"/>
              <a:t>Crane mat design required</a:t>
            </a:r>
          </a:p>
          <a:p>
            <a:pPr lvl="1"/>
            <a:r>
              <a:rPr lang="en-GB" sz="2100" dirty="0"/>
              <a:t>Members secured using MEWPS</a:t>
            </a:r>
          </a:p>
          <a:p>
            <a:r>
              <a:rPr lang="en-GB" sz="2100" dirty="0"/>
              <a:t>Precast concrete floor</a:t>
            </a:r>
          </a:p>
          <a:p>
            <a:pPr lvl="1"/>
            <a:r>
              <a:rPr lang="en-GB" sz="2100" dirty="0"/>
              <a:t>Fabricated off site</a:t>
            </a:r>
          </a:p>
          <a:p>
            <a:pPr lvl="1"/>
            <a:r>
              <a:rPr lang="en-GB" sz="2100" dirty="0"/>
              <a:t>Lifted into place using crane</a:t>
            </a:r>
          </a:p>
          <a:p>
            <a:r>
              <a:rPr lang="en-GB" sz="2100" dirty="0"/>
              <a:t>Green Wall, Solar Panels Rainwater Harvesting, SUDS.</a:t>
            </a:r>
          </a:p>
          <a:p>
            <a:pPr lvl="1"/>
            <a:endParaRPr lang="en-GB" dirty="0"/>
          </a:p>
        </p:txBody>
      </p:sp>
      <p:pic>
        <p:nvPicPr>
          <p:cNvPr id="5" name="Picture 4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7724C1DB-3924-214A-A141-AC515A0464E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407" y="507366"/>
            <a:ext cx="1372259" cy="1192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02AE76AB-CDDD-4CA7-A97D-BE1C27B79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174219"/>
            <a:ext cx="1779912" cy="70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0DEF73-ED3E-4407-B18F-86BE2B2CE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39276483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1AC4E-A773-4C58-BA4A-499723EA6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270000"/>
            <a:ext cx="8596668" cy="1320800"/>
          </a:xfrm>
        </p:spPr>
        <p:txBody>
          <a:bodyPr/>
          <a:lstStyle/>
          <a:p>
            <a:r>
              <a:rPr lang="en-GB" dirty="0"/>
              <a:t>Construction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4A9BA-BE1F-4F61-806C-CB7A5147D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Brickwork/Blockwork</a:t>
            </a:r>
          </a:p>
          <a:p>
            <a:pPr lvl="1"/>
            <a:r>
              <a:rPr lang="en-GB"/>
              <a:t>Needed to fit in with surrounding buildings – traditional</a:t>
            </a:r>
          </a:p>
          <a:p>
            <a:pPr lvl="2"/>
            <a:r>
              <a:rPr lang="en-GB"/>
              <a:t>Brick to make up external skin</a:t>
            </a:r>
          </a:p>
          <a:p>
            <a:pPr lvl="2"/>
            <a:r>
              <a:rPr lang="en-GB"/>
              <a:t>Blockwork internal skin</a:t>
            </a:r>
          </a:p>
          <a:p>
            <a:pPr lvl="1"/>
            <a:r>
              <a:rPr lang="en-GB"/>
              <a:t>Scaffold to be erected to provide access</a:t>
            </a:r>
          </a:p>
          <a:p>
            <a:pPr lvl="2"/>
            <a:r>
              <a:rPr lang="en-GB"/>
              <a:t>Loading platforms</a:t>
            </a:r>
          </a:p>
          <a:p>
            <a:r>
              <a:rPr lang="en-GB"/>
              <a:t>Car park</a:t>
            </a:r>
          </a:p>
          <a:p>
            <a:pPr lvl="1"/>
            <a:r>
              <a:rPr lang="en-GB"/>
              <a:t>Asphalt </a:t>
            </a:r>
          </a:p>
          <a:p>
            <a:pPr lvl="1"/>
            <a:r>
              <a:rPr lang="en-GB"/>
              <a:t>Drainage</a:t>
            </a:r>
          </a:p>
          <a:p>
            <a:pPr lvl="1"/>
            <a:endParaRPr lang="en-GB"/>
          </a:p>
          <a:p>
            <a:r>
              <a:rPr lang="en-GB"/>
              <a:t>Rainwater Harvesting</a:t>
            </a:r>
          </a:p>
          <a:p>
            <a:r>
              <a:rPr lang="en-GB"/>
              <a:t>Solar Panels</a:t>
            </a:r>
          </a:p>
          <a:p>
            <a:r>
              <a:rPr lang="en-GB"/>
              <a:t>Soft and Hard landscaping</a:t>
            </a:r>
          </a:p>
          <a:p>
            <a:endParaRPr lang="en-GB" dirty="0"/>
          </a:p>
        </p:txBody>
      </p:sp>
      <p:pic>
        <p:nvPicPr>
          <p:cNvPr id="5" name="Picture 4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B9779371-2D14-244F-BC38-8B191C0174C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407" y="507366"/>
            <a:ext cx="1372259" cy="1192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9A3E5B4B-3E98-42F0-A940-994AAFA2FD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66" y="194853"/>
            <a:ext cx="1876267" cy="74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D37532-3885-4F21-9715-75C16DAAE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1602568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50391-231C-492B-BE2A-B58A1D4E8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Assessments, Method Statements </a:t>
            </a:r>
            <a:br>
              <a:rPr lang="en-GB" dirty="0"/>
            </a:br>
            <a:r>
              <a:rPr lang="en-GB" dirty="0"/>
              <a:t>and COSHH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F9BF2-9BE4-46B3-9951-34CAA54BE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3021714" cy="3760891"/>
          </a:xfrm>
        </p:spPr>
        <p:txBody>
          <a:bodyPr>
            <a:normAutofit fontScale="62500" lnSpcReduction="20000"/>
          </a:bodyPr>
          <a:lstStyle/>
          <a:p>
            <a:r>
              <a:rPr lang="en-GB" sz="2100" dirty="0"/>
              <a:t>Risk Assessments</a:t>
            </a:r>
          </a:p>
          <a:p>
            <a:pPr lvl="1"/>
            <a:r>
              <a:rPr lang="en-GB" dirty="0"/>
              <a:t>Working with Services</a:t>
            </a:r>
          </a:p>
          <a:p>
            <a:pPr lvl="1"/>
            <a:r>
              <a:rPr lang="en-GB" dirty="0"/>
              <a:t>Site Security</a:t>
            </a:r>
          </a:p>
          <a:p>
            <a:pPr lvl="1"/>
            <a:r>
              <a:rPr lang="en-GB" dirty="0"/>
              <a:t>Site Mobilisation</a:t>
            </a:r>
          </a:p>
          <a:p>
            <a:pPr lvl="1"/>
            <a:r>
              <a:rPr lang="en-GB" dirty="0"/>
              <a:t>Site Clearance</a:t>
            </a:r>
          </a:p>
          <a:p>
            <a:pPr lvl="1"/>
            <a:r>
              <a:rPr lang="en-GB" dirty="0"/>
              <a:t>Site Transport</a:t>
            </a:r>
          </a:p>
          <a:p>
            <a:pPr lvl="1"/>
            <a:r>
              <a:rPr lang="en-GB" dirty="0"/>
              <a:t>Disc Cutting</a:t>
            </a:r>
          </a:p>
          <a:p>
            <a:pPr lvl="1"/>
            <a:r>
              <a:rPr lang="en-GB" dirty="0"/>
              <a:t>Manual Handling</a:t>
            </a:r>
          </a:p>
          <a:p>
            <a:pPr lvl="1"/>
            <a:r>
              <a:rPr lang="en-GB" dirty="0"/>
              <a:t>HAVS</a:t>
            </a:r>
          </a:p>
          <a:p>
            <a:pPr lvl="1"/>
            <a:r>
              <a:rPr lang="en-GB" dirty="0"/>
              <a:t>Working with Plant and Machinery</a:t>
            </a:r>
          </a:p>
          <a:p>
            <a:pPr lvl="1"/>
            <a:r>
              <a:rPr lang="en-GB" dirty="0"/>
              <a:t>Young Person</a:t>
            </a:r>
          </a:p>
          <a:p>
            <a:pPr lvl="1"/>
            <a:r>
              <a:rPr lang="en-GB" dirty="0"/>
              <a:t>Noise</a:t>
            </a:r>
          </a:p>
          <a:p>
            <a:pPr lvl="1"/>
            <a:r>
              <a:rPr lang="en-GB" dirty="0"/>
              <a:t>Fuel Storage</a:t>
            </a:r>
          </a:p>
          <a:p>
            <a:pPr lvl="1"/>
            <a:r>
              <a:rPr lang="en-GB" dirty="0"/>
              <a:t>Dust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C7B91A-B5D2-40CB-8AAF-500FAAB02910}"/>
              </a:ext>
            </a:extLst>
          </p:cNvPr>
          <p:cNvSpPr txBox="1">
            <a:spLocks/>
          </p:cNvSpPr>
          <p:nvPr/>
        </p:nvSpPr>
        <p:spPr>
          <a:xfrm>
            <a:off x="4118994" y="2112163"/>
            <a:ext cx="3021714" cy="3760891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20000"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900" dirty="0"/>
              <a:t>Method statement</a:t>
            </a:r>
          </a:p>
          <a:p>
            <a:pPr lvl="1"/>
            <a:r>
              <a:rPr lang="en-GB" dirty="0"/>
              <a:t>Site Setup.</a:t>
            </a:r>
          </a:p>
          <a:p>
            <a:pPr lvl="1"/>
            <a:r>
              <a:rPr lang="en-GB" dirty="0"/>
              <a:t>Construct access road</a:t>
            </a:r>
          </a:p>
          <a:p>
            <a:pPr lvl="1"/>
            <a:r>
              <a:rPr lang="en-GB" dirty="0"/>
              <a:t>Construct Piling Mat</a:t>
            </a:r>
          </a:p>
          <a:p>
            <a:pPr lvl="1"/>
            <a:r>
              <a:rPr lang="en-GB" dirty="0"/>
              <a:t>Construct foundation</a:t>
            </a:r>
          </a:p>
          <a:p>
            <a:pPr lvl="1"/>
            <a:r>
              <a:rPr lang="en-GB" dirty="0"/>
              <a:t>Drainage works</a:t>
            </a:r>
          </a:p>
          <a:p>
            <a:pPr lvl="1"/>
            <a:r>
              <a:rPr lang="en-GB" dirty="0"/>
              <a:t>Erecting Steel Frame</a:t>
            </a:r>
          </a:p>
          <a:p>
            <a:pPr lvl="1"/>
            <a:r>
              <a:rPr lang="en-GB" dirty="0"/>
              <a:t>Scaffolding works</a:t>
            </a:r>
          </a:p>
          <a:p>
            <a:pPr lvl="1"/>
            <a:r>
              <a:rPr lang="en-GB" dirty="0"/>
              <a:t>Brick/blockwork</a:t>
            </a:r>
          </a:p>
          <a:p>
            <a:pPr lvl="1"/>
            <a:r>
              <a:rPr lang="en-GB" dirty="0"/>
              <a:t>Kerbs, edgings and paving</a:t>
            </a:r>
          </a:p>
          <a:p>
            <a:pPr lvl="1"/>
            <a:r>
              <a:rPr lang="en-GB" dirty="0"/>
              <a:t>Application of </a:t>
            </a:r>
            <a:r>
              <a:rPr lang="en-GB" dirty="0" err="1"/>
              <a:t>Resiblock</a:t>
            </a:r>
            <a:endParaRPr lang="en-GB" dirty="0"/>
          </a:p>
          <a:p>
            <a:pPr lvl="1"/>
            <a:r>
              <a:rPr lang="en-GB" dirty="0"/>
              <a:t>Tree installation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D82EF78-4048-48B3-BD1F-AA38EDD4374F}"/>
              </a:ext>
            </a:extLst>
          </p:cNvPr>
          <p:cNvSpPr txBox="1">
            <a:spLocks/>
          </p:cNvSpPr>
          <p:nvPr/>
        </p:nvSpPr>
        <p:spPr>
          <a:xfrm>
            <a:off x="7140708" y="2108200"/>
            <a:ext cx="3021714" cy="3760891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COSHH</a:t>
            </a:r>
          </a:p>
          <a:p>
            <a:pPr lvl="1"/>
            <a:r>
              <a:rPr lang="en-GB" dirty="0"/>
              <a:t>Diesel Fuel Gas Oil</a:t>
            </a:r>
          </a:p>
          <a:p>
            <a:pPr lvl="1"/>
            <a:r>
              <a:rPr lang="en-GB" dirty="0"/>
              <a:t>Concrete</a:t>
            </a:r>
          </a:p>
          <a:p>
            <a:pPr lvl="1"/>
            <a:r>
              <a:rPr lang="en-GB" dirty="0"/>
              <a:t>Petrol</a:t>
            </a:r>
          </a:p>
          <a:p>
            <a:pPr lvl="1"/>
            <a:r>
              <a:rPr lang="en-GB" dirty="0"/>
              <a:t>Hydraulic Oil</a:t>
            </a:r>
          </a:p>
          <a:p>
            <a:pPr lvl="1"/>
            <a:r>
              <a:rPr lang="en-GB" dirty="0" err="1"/>
              <a:t>Febmix</a:t>
            </a:r>
            <a:r>
              <a:rPr lang="en-GB" dirty="0"/>
              <a:t> Plus</a:t>
            </a:r>
          </a:p>
          <a:p>
            <a:pPr lvl="1"/>
            <a:r>
              <a:rPr lang="en-GB" dirty="0"/>
              <a:t>Cement</a:t>
            </a:r>
          </a:p>
          <a:p>
            <a:pPr lvl="1"/>
            <a:r>
              <a:rPr lang="en-GB" dirty="0"/>
              <a:t>Cement/Concrete Dust</a:t>
            </a:r>
          </a:p>
          <a:p>
            <a:pPr lvl="1"/>
            <a:r>
              <a:rPr lang="en-GB" dirty="0"/>
              <a:t>Asphalt</a:t>
            </a:r>
          </a:p>
          <a:p>
            <a:pPr lvl="1"/>
            <a:r>
              <a:rPr lang="en-GB" dirty="0"/>
              <a:t>Bitumen</a:t>
            </a:r>
          </a:p>
          <a:p>
            <a:pPr lvl="1"/>
            <a:r>
              <a:rPr lang="en-GB" dirty="0" err="1"/>
              <a:t>Resiblock</a:t>
            </a:r>
            <a:endParaRPr lang="en-GB" dirty="0"/>
          </a:p>
        </p:txBody>
      </p:sp>
      <p:pic>
        <p:nvPicPr>
          <p:cNvPr id="7" name="Picture 6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CA3737C8-155B-7944-87B7-AFAB509C59C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407" y="507366"/>
            <a:ext cx="1372259" cy="1192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40" descr="page1image1761280">
            <a:extLst>
              <a:ext uri="{FF2B5EF4-FFF2-40B4-BE49-F238E27FC236}">
                <a16:creationId xmlns:a16="http://schemas.microsoft.com/office/drawing/2014/main" id="{C949A10F-E495-4745-B6D3-5DE0959A6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09" y="51278"/>
            <a:ext cx="1406971" cy="55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AEC07E-58A3-4B7F-B437-E83BCFBBB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25997983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39574-7C0D-449B-B312-DFFAA72EA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085649"/>
            <a:ext cx="8596668" cy="1320800"/>
          </a:xfrm>
        </p:spPr>
        <p:txBody>
          <a:bodyPr/>
          <a:lstStyle/>
          <a:p>
            <a:r>
              <a:rPr lang="en-GB" dirty="0"/>
              <a:t>Site Safety Plan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00B668-842A-1C4E-A4C6-32B9CDCA9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Set out scope of the project</a:t>
            </a:r>
          </a:p>
          <a:p>
            <a:pPr lvl="1"/>
            <a:r>
              <a:rPr lang="en-US" dirty="0"/>
              <a:t>Summary of involved work</a:t>
            </a:r>
          </a:p>
          <a:p>
            <a:pPr lvl="1"/>
            <a:r>
              <a:rPr lang="en-US" dirty="0"/>
              <a:t>Surrounding area</a:t>
            </a:r>
          </a:p>
          <a:p>
            <a:pPr lvl="1"/>
            <a:r>
              <a:rPr lang="en-US" dirty="0"/>
              <a:t>Any Restrictions</a:t>
            </a:r>
          </a:p>
          <a:p>
            <a:r>
              <a:rPr lang="en-US" dirty="0"/>
              <a:t>Details of persons involved</a:t>
            </a:r>
          </a:p>
          <a:p>
            <a:pPr lvl="1"/>
            <a:r>
              <a:rPr lang="en-US" dirty="0"/>
              <a:t>Contractor</a:t>
            </a:r>
          </a:p>
          <a:p>
            <a:pPr lvl="1"/>
            <a:r>
              <a:rPr lang="en-US" dirty="0"/>
              <a:t>Client (Roles)</a:t>
            </a:r>
          </a:p>
          <a:p>
            <a:pPr lvl="1"/>
            <a:r>
              <a:rPr lang="en-US" dirty="0"/>
              <a:t>Key Persons </a:t>
            </a:r>
          </a:p>
          <a:p>
            <a:r>
              <a:rPr lang="en-US" dirty="0"/>
              <a:t>Safety procedures in place for the construction phase</a:t>
            </a:r>
          </a:p>
          <a:p>
            <a:r>
              <a:rPr lang="en-US" dirty="0"/>
              <a:t>Accident reporting and emergency procedures</a:t>
            </a:r>
          </a:p>
          <a:p>
            <a:r>
              <a:rPr lang="en-US" dirty="0"/>
              <a:t>Site Rules</a:t>
            </a:r>
          </a:p>
          <a:p>
            <a:r>
              <a:rPr lang="en-US" dirty="0"/>
              <a:t>Key Site Risks</a:t>
            </a:r>
          </a:p>
          <a:p>
            <a:r>
              <a:rPr lang="en-US" dirty="0"/>
              <a:t>Health and Safety File Procedure</a:t>
            </a:r>
          </a:p>
          <a:p>
            <a:endParaRPr lang="en-US" dirty="0"/>
          </a:p>
        </p:txBody>
      </p:sp>
      <p:pic>
        <p:nvPicPr>
          <p:cNvPr id="9" name="Picture 8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21729A80-08BE-E44B-A760-AD024CF7C0E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407" y="609600"/>
            <a:ext cx="1372259" cy="1192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0" descr="page1image1761280">
            <a:extLst>
              <a:ext uri="{FF2B5EF4-FFF2-40B4-BE49-F238E27FC236}">
                <a16:creationId xmlns:a16="http://schemas.microsoft.com/office/drawing/2014/main" id="{3D680E7C-A4CC-4F48-80A8-DF09D0CE6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61" y="99215"/>
            <a:ext cx="1807904" cy="717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63FEC7-F556-465D-BE8E-B2163DE1D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Nathan Hunt</a:t>
            </a:r>
          </a:p>
        </p:txBody>
      </p:sp>
    </p:spTree>
    <p:extLst>
      <p:ext uri="{BB962C8B-B14F-4D97-AF65-F5344CB8AC3E}">
        <p14:creationId xmlns:p14="http://schemas.microsoft.com/office/powerpoint/2010/main" val="22200633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00337" y="749171"/>
            <a:ext cx="8596668" cy="1320800"/>
          </a:xfrm>
        </p:spPr>
        <p:txBody>
          <a:bodyPr/>
          <a:lstStyle/>
          <a:p>
            <a:r>
              <a:rPr lang="en-GB" dirty="0"/>
              <a:t>Feasibility Study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00693" y="1722307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97871" y="344492"/>
            <a:ext cx="1847248" cy="1377815"/>
          </a:xfrm>
          <a:prstGeom prst="rect">
            <a:avLst/>
          </a:prstGeom>
        </p:spPr>
      </p:pic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FEC6CDD2-F9FA-4295-8AD6-C173363954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59" y="207808"/>
            <a:ext cx="1364233" cy="54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DBDE961-8B4F-43DD-9CD7-C5B12FF8E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Ianto Griffiths</a:t>
            </a:r>
          </a:p>
        </p:txBody>
      </p:sp>
    </p:spTree>
    <p:extLst>
      <p:ext uri="{BB962C8B-B14F-4D97-AF65-F5344CB8AC3E}">
        <p14:creationId xmlns:p14="http://schemas.microsoft.com/office/powerpoint/2010/main" val="38210429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Schedule of Tasks</a:t>
            </a:r>
          </a:p>
        </p:txBody>
      </p:sp>
      <p:graphicFrame>
        <p:nvGraphicFramePr>
          <p:cNvPr id="16" name="Content Placeholder 15"/>
          <p:cNvGraphicFramePr>
            <a:graphicFrameLocks noGrp="1"/>
          </p:cNvGraphicFramePr>
          <p:nvPr>
            <p:ph sz="half" idx="1"/>
          </p:nvPr>
        </p:nvGraphicFramePr>
        <p:xfrm>
          <a:off x="5715000" y="745785"/>
          <a:ext cx="4154778" cy="2857380"/>
        </p:xfrm>
        <a:graphic>
          <a:graphicData uri="http://schemas.openxmlformats.org/drawingml/2006/table">
            <a:tbl>
              <a:tblPr firstRow="1" firstCol="1" bandRow="1">
                <a:tableStyleId>{6E25E649-3F16-4E02-A733-19D2CDBF48F0}</a:tableStyleId>
              </a:tblPr>
              <a:tblGrid>
                <a:gridCol w="6575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71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80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14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806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0004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Task Number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500" dirty="0">
                          <a:effectLst/>
                        </a:rPr>
                        <a:t>Task Name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500">
                          <a:effectLst/>
                        </a:rPr>
                        <a:t>Duration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500">
                          <a:effectLst/>
                        </a:rPr>
                        <a:t>Start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500">
                          <a:effectLst/>
                        </a:rPr>
                        <a:t>Finish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004"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u="sng">
                          <a:effectLst/>
                        </a:rPr>
                        <a:t>Halls of Residence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Start Date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06/01/20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06/01/20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Completion date 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15/02/21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15/02/21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Preliminaries 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291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Mon 06/01/20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15/02/21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   Set Up site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06/01/20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Fri 10/01/20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00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   Maintenance of Offices and Welfare Arrangements (Start) 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13/01/20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13/01/20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00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   Management, Supervision, Overheads, Profit and Contingencies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286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13/01/20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15/02/21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Dismantle Site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13/01/20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Fri 17/01/20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Substructure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76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13/01/20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27/04/20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   Fill oversite to formation level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10 days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13/01/20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Fri 24/01/20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000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   Bored piles - foundations concrete with reinforcement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27/01/20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Fri 14/02/20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000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   Fill to underside of concrete foundation (GSB type 1)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17/02/20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Fri 21/02/20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   Foul and service connections within slab footprint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6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24/02/20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02/03/20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   Concrete slab foundation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Tue 03/03/20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Mon 09/03/20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831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      Completion of foundations 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Tue 10/03/20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Tue 10/03/20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77" marR="62077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25" name="Content Placeholder 24"/>
          <p:cNvSpPr>
            <a:spLocks noGrp="1"/>
          </p:cNvSpPr>
          <p:nvPr>
            <p:ph sz="half" idx="2"/>
          </p:nvPr>
        </p:nvSpPr>
        <p:spPr>
          <a:xfrm>
            <a:off x="152402" y="1417732"/>
            <a:ext cx="5562598" cy="502553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Microsoft Project was used to produce a Gantt chart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Preliminaries element, task number 3, includes management, supervision of the works along with any overheads, profit and contingencies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  <a:cs typeface="Times New Roman" panose="02020603050405020304" pitchFamily="18" charset="0"/>
              </a:rPr>
              <a:t>Ensure payment is distributed throughout the contract period</a:t>
            </a:r>
            <a:endParaRPr lang="en-GB" sz="19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Project duration was 291 days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Substructure 76 days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Superstructure 215 days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Choice of foundations was bored piles - based on ground investigation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No risk of ground heave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Vary in length to accommodate ground conditions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Longest task duration is 70 days – which is the finishing of the works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High level of workmanship required in order to achieve high standards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</a:rPr>
              <a:t>Tiling, fitting kitchens and interior painting</a:t>
            </a:r>
          </a:p>
          <a:p>
            <a:endParaRPr lang="en-GB" sz="1400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722" y="3371893"/>
            <a:ext cx="4875188" cy="3344332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6662" y="238931"/>
            <a:ext cx="1847248" cy="1377815"/>
          </a:xfrm>
          <a:prstGeom prst="rect">
            <a:avLst/>
          </a:prstGeom>
        </p:spPr>
      </p:pic>
      <p:pic>
        <p:nvPicPr>
          <p:cNvPr id="7" name="Picture 40" descr="page1image1761280">
            <a:extLst>
              <a:ext uri="{FF2B5EF4-FFF2-40B4-BE49-F238E27FC236}">
                <a16:creationId xmlns:a16="http://schemas.microsoft.com/office/drawing/2014/main" id="{F37F8276-0206-4EAF-9324-DA6A80FBA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24" y="143644"/>
            <a:ext cx="1174207" cy="46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C0120C8-BCE3-4ADE-9219-FBA033AB0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6666" y="6406487"/>
            <a:ext cx="6297612" cy="365125"/>
          </a:xfrm>
        </p:spPr>
        <p:txBody>
          <a:bodyPr/>
          <a:lstStyle/>
          <a:p>
            <a:r>
              <a:rPr lang="en-US" dirty="0"/>
              <a:t>Ianto Griffiths</a:t>
            </a:r>
          </a:p>
        </p:txBody>
      </p:sp>
    </p:spTree>
    <p:extLst>
      <p:ext uri="{BB962C8B-B14F-4D97-AF65-F5344CB8AC3E}">
        <p14:creationId xmlns:p14="http://schemas.microsoft.com/office/powerpoint/2010/main" val="24718244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Distribution of labour and plant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991366" y="1690688"/>
          <a:ext cx="5362436" cy="4923411"/>
        </p:xfrm>
        <a:graphic>
          <a:graphicData uri="http://schemas.openxmlformats.org/drawingml/2006/table">
            <a:tbl>
              <a:tblPr firstRow="1" firstCol="1" bandRow="1">
                <a:tableStyleId>{6E25E649-3F16-4E02-A733-19D2CDBF48F0}</a:tableStyleId>
              </a:tblPr>
              <a:tblGrid>
                <a:gridCol w="5223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7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84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1390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0729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Task Number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500" dirty="0">
                          <a:effectLst/>
                        </a:rPr>
                        <a:t>Task Name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500" dirty="0">
                          <a:effectLst/>
                        </a:rPr>
                        <a:t>Duration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Labour and Resources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840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600" u="sng">
                          <a:effectLst/>
                        </a:rPr>
                        <a:t>Halls of Residence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60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Start Date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60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Completion date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32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Preliminaries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291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Contracts Manager, Quantity Surveyor, Project Manager, Site Engineer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6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Set Up site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32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Maintenance of Offices and Welfare Arrangements (Start)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370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Management, Supervision, Overheads, Profit and Contingencies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286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06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Dismantle Site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06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Substructure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76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938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Fill oversite to formation level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10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Labour: Foreman, Excavator operator, Banksman, Labourer/Dumper operator</a:t>
                      </a:r>
                      <a:br>
                        <a:rPr lang="en-GB" sz="600" dirty="0">
                          <a:effectLst/>
                        </a:rPr>
                      </a:br>
                      <a:r>
                        <a:rPr lang="en-GB" sz="600" dirty="0">
                          <a:effectLst/>
                        </a:rPr>
                        <a:t>Plant: 20T Excavator, 25T Dumper, Hamm 14T Roller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81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Bored piles - foundations concrete with reinforcement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Labour: Foreman, Plant operator, Banksman, Skilled Labourer, Rig operator, Crane operator</a:t>
                      </a:r>
                      <a:br>
                        <a:rPr lang="en-GB" sz="600" dirty="0">
                          <a:effectLst/>
                        </a:rPr>
                      </a:br>
                      <a:r>
                        <a:rPr lang="en-GB" sz="600" dirty="0">
                          <a:effectLst/>
                        </a:rPr>
                        <a:t>Plant: 20T Excavator, Piling Rig, Crane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507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Fill to underside of concrete foundation (GSB type 1)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Foreman, Excavator operator, Labourer/Dumper operator, Skilled labourer, Banksman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13T Excavator, 10T Dumper x2, Hamm 14T Roller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81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Foul and service connections within slab footprint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6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Excavator operator, Labourer/Dumper operator, Skilled labourer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8T Excavator, 10T Dumper, 120 Roller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664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Concrete slab foundation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Excavator operator, Labourer x2, Skilled labourer, Pump operator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8T Excavator, Roller striker, Easy screed, Concrete pump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06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Completion of foundations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81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Construction of steel frame building including pre cast concrete floors and stairways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Nominated subcontractor, gang of steel erectors, crane operator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Crane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2370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Blockwork to DPC including enclosing steel columns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10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2 gangs made up of, bricklayer x2 + labourer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Cement mixer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7481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Foul sewer connections outside raft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Excavator operator, Labourer/Dumper operator, Skilled labourer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8T Excavator, 10T Dumper, 120 Roller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7481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External drainage SW and connection to LA S.W system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10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Excavator operator, Labourer/Dumper operator, Skilled labourer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8T Excavator, 10T Dumper, 120 Roller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9160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Substructure complete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Milestone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480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Superstructure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215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endParaRPr lang="en-GB" sz="6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2370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Construct cavity walls above DPC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20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Labour: 8 gangs made up of, bricklayer x2 + labourer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Plant: Cement mixer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06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Temporary scaffolding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 days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Labour and plant dictated by sub-contractor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19" marR="34719" marT="0" marB="0" anchor="ctr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53302" y="1930400"/>
            <a:ext cx="49620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Information gathered from SPON’s building cost information service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The table shows the labour and plant resources assigned to each of the project</a:t>
            </a:r>
          </a:p>
          <a:p>
            <a:pPr marL="742950" lvl="1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Chosen from personal experience in the industry and SPON’s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Milestones:</a:t>
            </a:r>
          </a:p>
          <a:p>
            <a:pPr marL="742950" lvl="1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Denote key events; start and finish of the programme</a:t>
            </a:r>
          </a:p>
          <a:p>
            <a:pPr marL="742950" lvl="1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When the building is water tight</a:t>
            </a:r>
          </a:p>
          <a:p>
            <a:pPr marL="742950" lvl="1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Sections of work are complete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200" dirty="0"/>
              <a:t>Milestones are zero duration and are identified in the programme with a diamond shape symbol.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5444" y="119722"/>
            <a:ext cx="1847248" cy="1377815"/>
          </a:xfrm>
          <a:prstGeom prst="rect">
            <a:avLst/>
          </a:prstGeom>
        </p:spPr>
      </p:pic>
      <p:pic>
        <p:nvPicPr>
          <p:cNvPr id="8" name="Picture 40" descr="page1image1761280">
            <a:extLst>
              <a:ext uri="{FF2B5EF4-FFF2-40B4-BE49-F238E27FC236}">
                <a16:creationId xmlns:a16="http://schemas.microsoft.com/office/drawing/2014/main" id="{8C3D4699-B75A-4E23-9225-78DD605274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08" y="119722"/>
            <a:ext cx="1176977" cy="46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CD1D6B-AE4B-44D9-BC82-844B58446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Ianto Griffiths</a:t>
            </a:r>
          </a:p>
        </p:txBody>
      </p:sp>
    </p:spTree>
    <p:extLst>
      <p:ext uri="{BB962C8B-B14F-4D97-AF65-F5344CB8AC3E}">
        <p14:creationId xmlns:p14="http://schemas.microsoft.com/office/powerpoint/2010/main" val="19938163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898" y="738045"/>
            <a:ext cx="9321421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Summary Project Costing and Cash Flow Forecast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2" y="1825625"/>
            <a:ext cx="4320652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dirty="0"/>
              <a:t>The table has been produced from SPON’s 2012 building cost information service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000" dirty="0"/>
              <a:t>Based on square meter or all in cost basis and regular payments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dirty="0"/>
              <a:t>Budget cost calculated for the project was £4 million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000" dirty="0"/>
              <a:t>10% added onto the cost to allow for inflation of rates since 2012.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dirty="0"/>
              <a:t>Difficult to produce a detailed cost and cash flow without a bill of quantities and a Quantity Surveyor within the group.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377217" y="1677040"/>
          <a:ext cx="5845791" cy="5081864"/>
        </p:xfrm>
        <a:graphic>
          <a:graphicData uri="http://schemas.openxmlformats.org/drawingml/2006/table">
            <a:tbl>
              <a:tblPr firstRow="1" firstCol="1" bandRow="1">
                <a:tableStyleId>{6E25E649-3F16-4E02-A733-19D2CDBF48F0}</a:tableStyleId>
              </a:tblPr>
              <a:tblGrid>
                <a:gridCol w="4396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56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67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320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75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741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5185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Item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Description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Quantity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Unit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Rate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Total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u="sng">
                          <a:effectLst/>
                        </a:rPr>
                        <a:t>Budget costs for a Halls of Residence in the SA1.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u="sng">
                          <a:effectLst/>
                        </a:rPr>
                        <a:t>Ground Floor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Public House/Restaurant, to be used as a Student Union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277.00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 £   1,265.00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350,405.00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185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Supermarket - shell only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232.00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  500.00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116,000.00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Health and Fitness Club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277.00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1,388.00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384,476.00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Meeting Area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105.00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  720.00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  75,600.00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Reception Area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60.00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1,035.00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  62,100.00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5851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Car Park and Landscaping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414.00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    89.00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  36,846.00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984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u="sng">
                          <a:effectLst/>
                        </a:rPr>
                        <a:t>Second and Third floor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8255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Student Residence : Smaller schemes (40 to 100 units) with mid-range specifications, some with en suite bathrooms and kitchen facilities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86.00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Rooms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£ 30,600.00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£ 2,631,600.00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3954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TOTAL:-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£ 3,657,027.00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185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10% inflation in rates since SPON's 2012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£     365,702.70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185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GRAND TOTAL:-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 £ 4,022,729.70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583" marR="66583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9343" y="82547"/>
            <a:ext cx="1847248" cy="1377815"/>
          </a:xfrm>
          <a:prstGeom prst="rect">
            <a:avLst/>
          </a:prstGeom>
        </p:spPr>
      </p:pic>
      <p:pic>
        <p:nvPicPr>
          <p:cNvPr id="7" name="Picture 40" descr="page1image1761280">
            <a:extLst>
              <a:ext uri="{FF2B5EF4-FFF2-40B4-BE49-F238E27FC236}">
                <a16:creationId xmlns:a16="http://schemas.microsoft.com/office/drawing/2014/main" id="{1353C558-0AFD-43D2-B003-699A06DBD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98" y="220748"/>
            <a:ext cx="990986" cy="39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3DC44-1FEA-406F-939D-569533014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Ianto Griffiths</a:t>
            </a:r>
          </a:p>
        </p:txBody>
      </p:sp>
    </p:spTree>
    <p:extLst>
      <p:ext uri="{BB962C8B-B14F-4D97-AF65-F5344CB8AC3E}">
        <p14:creationId xmlns:p14="http://schemas.microsoft.com/office/powerpoint/2010/main" val="14598072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2F2F7-1E42-EE42-9EE3-D407982B3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372999"/>
            <a:ext cx="8596668" cy="1320800"/>
          </a:xfrm>
        </p:spPr>
        <p:txBody>
          <a:bodyPr/>
          <a:lstStyle/>
          <a:p>
            <a:r>
              <a:rPr lang="en-US" u="sng" dirty="0"/>
              <a:t>Tasks Undertaken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8B716-60C1-B84D-BB6F-F01B8117C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967" y="2572116"/>
            <a:ext cx="6291025" cy="3524824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GB" dirty="0"/>
              <a:t>Constraints</a:t>
            </a:r>
          </a:p>
          <a:p>
            <a:r>
              <a:rPr lang="en-GB" dirty="0"/>
              <a:t>Economic Aspects</a:t>
            </a:r>
          </a:p>
          <a:p>
            <a:r>
              <a:rPr lang="en-GB" dirty="0"/>
              <a:t>Social aspects</a:t>
            </a:r>
          </a:p>
          <a:p>
            <a:r>
              <a:rPr lang="en-GB" dirty="0"/>
              <a:t>Aesthetics 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Due to the worldwide COVID-19 pandemic certain task have been limited/Not completed to standards  due to the challenges we as project members have faced in uncertain times.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40" descr="page1image1761280">
            <a:extLst>
              <a:ext uri="{FF2B5EF4-FFF2-40B4-BE49-F238E27FC236}">
                <a16:creationId xmlns:a16="http://schemas.microsoft.com/office/drawing/2014/main" id="{33C0AA7A-4730-124D-B5DE-45877E184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19" y="226195"/>
            <a:ext cx="1873466" cy="74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ADC62ACE-E4CF-344D-9408-AD1FA03E548B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289" y="352338"/>
            <a:ext cx="1742197" cy="146366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C1BCA6-E569-4278-BBBB-F70600742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Lewis Evans</a:t>
            </a:r>
          </a:p>
        </p:txBody>
      </p:sp>
    </p:spTree>
    <p:extLst>
      <p:ext uri="{BB962C8B-B14F-4D97-AF65-F5344CB8AC3E}">
        <p14:creationId xmlns:p14="http://schemas.microsoft.com/office/powerpoint/2010/main" val="17236186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24" y="346580"/>
            <a:ext cx="1849823" cy="73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6FFB811-5C27-4FF8-9653-74232B1D575D}"/>
              </a:ext>
            </a:extLst>
          </p:cNvPr>
          <p:cNvSpPr/>
          <p:nvPr/>
        </p:nvSpPr>
        <p:spPr>
          <a:xfrm>
            <a:off x="677334" y="1422945"/>
            <a:ext cx="33740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u="sng" dirty="0">
                <a:solidFill>
                  <a:srgbClr val="92D050"/>
                </a:solidFill>
              </a:rPr>
              <a:t>Constraints</a:t>
            </a:r>
            <a:r>
              <a:rPr lang="en-GB" u="sng" dirty="0"/>
              <a:t> 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674431-A50D-41C8-A633-C10BA8E49DF2}"/>
              </a:ext>
            </a:extLst>
          </p:cNvPr>
          <p:cNvSpPr/>
          <p:nvPr/>
        </p:nvSpPr>
        <p:spPr>
          <a:xfrm>
            <a:off x="3048000" y="2628781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BBD7045-92AC-4FA6-BADE-222D071CD9C3}"/>
              </a:ext>
            </a:extLst>
          </p:cNvPr>
          <p:cNvSpPr/>
          <p:nvPr/>
        </p:nvSpPr>
        <p:spPr>
          <a:xfrm>
            <a:off x="677334" y="1956375"/>
            <a:ext cx="6096001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/>
              <a:t>Planning application: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800" dirty="0"/>
              <a:t>Swansea contaminated land inspection strategy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800" dirty="0"/>
              <a:t>Air Quality management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800" dirty="0"/>
              <a:t>Swansea noise action plan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800" dirty="0"/>
              <a:t>Flood &amp; water management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800" dirty="0"/>
              <a:t>Environmental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800" dirty="0"/>
              <a:t>Design (Should we make it look like existing structures) “Green Market”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39E7CB0-9068-764D-8BFB-56FE593755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2342" y="2105918"/>
            <a:ext cx="5132324" cy="302807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0B02CA9-4EB2-4FAB-8C27-1DCA7E873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6528" y="6357580"/>
            <a:ext cx="6297612" cy="365125"/>
          </a:xfrm>
        </p:spPr>
        <p:txBody>
          <a:bodyPr/>
          <a:lstStyle/>
          <a:p>
            <a:r>
              <a:rPr lang="en-US"/>
              <a:t>Lewis Evans</a:t>
            </a:r>
          </a:p>
        </p:txBody>
      </p:sp>
    </p:spTree>
    <p:extLst>
      <p:ext uri="{BB962C8B-B14F-4D97-AF65-F5344CB8AC3E}">
        <p14:creationId xmlns:p14="http://schemas.microsoft.com/office/powerpoint/2010/main" val="11456824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0" descr="page1image1761280">
            <a:extLst>
              <a:ext uri="{FF2B5EF4-FFF2-40B4-BE49-F238E27FC236}">
                <a16:creationId xmlns:a16="http://schemas.microsoft.com/office/drawing/2014/main" id="{54DCEFDB-32F5-EC49-AAC2-F82BF7BD7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398" y="422081"/>
            <a:ext cx="1849823" cy="73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331F8B42-D505-5845-8859-80F07EE37AE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7330" y="233563"/>
            <a:ext cx="1849822" cy="1374048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59FFA05-EDB9-4941-A78E-5FD1889AC454}"/>
              </a:ext>
            </a:extLst>
          </p:cNvPr>
          <p:cNvSpPr/>
          <p:nvPr/>
        </p:nvSpPr>
        <p:spPr>
          <a:xfrm>
            <a:off x="247281" y="1305073"/>
            <a:ext cx="64459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u="sng" dirty="0">
                <a:solidFill>
                  <a:srgbClr val="92D050"/>
                </a:solidFill>
              </a:rPr>
              <a:t>Social, Economics &amp; Aesthetics aspects</a:t>
            </a:r>
            <a:endParaRPr lang="en-GB" sz="2800" dirty="0">
              <a:solidFill>
                <a:srgbClr val="92D05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69A06B-B0FE-4725-AB51-2DD49032C915}"/>
              </a:ext>
            </a:extLst>
          </p:cNvPr>
          <p:cNvSpPr/>
          <p:nvPr/>
        </p:nvSpPr>
        <p:spPr>
          <a:xfrm>
            <a:off x="435428" y="1828293"/>
            <a:ext cx="553865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/>
              <a:t>Social &amp; Aesthetics aspects</a:t>
            </a:r>
          </a:p>
          <a:p>
            <a:r>
              <a:rPr lang="en-GB" dirty="0"/>
              <a:t>Social and aesthetics aspects of a project form a major part. These need to be right to form a great culture and this will bring people in from all over the world to want to live and study in Swansea.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Having a wide spread of rooms, and being able to house family’s will improve lifestyle.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Aesthetically we have made the halls to look like surrounding areas with a new up lift of life.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Putting in sport and shop facilities will also attract people to want to live here and also people living in close proximity to use it as well.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Create a positive environment to increase morale, resulting in an increase in productivity throughout.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CCF304-EC95-4A27-B2BF-BB45F112D070}"/>
              </a:ext>
            </a:extLst>
          </p:cNvPr>
          <p:cNvSpPr/>
          <p:nvPr/>
        </p:nvSpPr>
        <p:spPr>
          <a:xfrm>
            <a:off x="6096000" y="1717365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u="sng" dirty="0"/>
              <a:t>Economic aspects</a:t>
            </a:r>
            <a:r>
              <a:rPr lang="en-GB" dirty="0"/>
              <a:t>: </a:t>
            </a:r>
          </a:p>
          <a:p>
            <a:r>
              <a:rPr lang="en-GB" dirty="0"/>
              <a:t>By using sustainable materials, reducing energy consumption, and improving water efficiency it will enable you to: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Aid the expansion of the “Green Market” making it environmentally friendly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Reduce operating costs over the duration of the project, and bring the project in on time            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Enhance the life cycle of the building, allowing it to have maximum lifespan and availability to family’s &amp; students for many of years                   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Increase the value of the halls of residence, resulting in the university making an income from the halls.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Aim to improve occupants attendance and productivity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0424B17-9DB8-4613-BD0C-790020BAA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8421" y="6492875"/>
            <a:ext cx="6297612" cy="365125"/>
          </a:xfrm>
        </p:spPr>
        <p:txBody>
          <a:bodyPr/>
          <a:lstStyle/>
          <a:p>
            <a:r>
              <a:rPr lang="en-US" dirty="0"/>
              <a:t>Lewis Evans</a:t>
            </a:r>
          </a:p>
        </p:txBody>
      </p:sp>
    </p:spTree>
    <p:extLst>
      <p:ext uri="{BB962C8B-B14F-4D97-AF65-F5344CB8AC3E}">
        <p14:creationId xmlns:p14="http://schemas.microsoft.com/office/powerpoint/2010/main" val="12314481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6121E-836A-7C4B-922E-CE7CF96D3E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Thank you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EE7A49-2A66-3244-B036-C47A360031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We now invite you to ask any questions.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918E802-77C4-474B-AFDD-47CE7F4333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8178" y="483475"/>
            <a:ext cx="15054819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40" descr="page1image1761280">
            <a:extLst>
              <a:ext uri="{FF2B5EF4-FFF2-40B4-BE49-F238E27FC236}">
                <a16:creationId xmlns:a16="http://schemas.microsoft.com/office/drawing/2014/main" id="{ACA021FD-B9CA-4D4F-AA69-CF5D35C14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179" y="483476"/>
            <a:ext cx="2913468" cy="115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antogriffiths.GDH\Documents\Uni work\Uni work\Year 3\Group Project\Novus Construction Logo.JPG">
            <a:extLst>
              <a:ext uri="{FF2B5EF4-FFF2-40B4-BE49-F238E27FC236}">
                <a16:creationId xmlns:a16="http://schemas.microsoft.com/office/drawing/2014/main" id="{7970DA5C-CB72-A14B-B223-7DA2200FDF43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101" y="362227"/>
            <a:ext cx="3328465" cy="2486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0514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AF1F505074D5644B76DABD3EF2AD64C" ma:contentTypeVersion="13" ma:contentTypeDescription="Create a new document." ma:contentTypeScope="" ma:versionID="75e202047dbf340dde8e8e72b343729e">
  <xsd:schema xmlns:xsd="http://www.w3.org/2001/XMLSchema" xmlns:xs="http://www.w3.org/2001/XMLSchema" xmlns:p="http://schemas.microsoft.com/office/2006/metadata/properties" xmlns:ns3="ce934083-7fad-416d-b6bf-4ba2aee19345" xmlns:ns4="d45baed8-5280-46fc-bcf8-87cd7ad04d7d" targetNamespace="http://schemas.microsoft.com/office/2006/metadata/properties" ma:root="true" ma:fieldsID="9bdfb545658205a0a8dfae633f4f25a8" ns3:_="" ns4:_="">
    <xsd:import namespace="ce934083-7fad-416d-b6bf-4ba2aee19345"/>
    <xsd:import namespace="d45baed8-5280-46fc-bcf8-87cd7ad04d7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934083-7fad-416d-b6bf-4ba2aee1934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5baed8-5280-46fc-bcf8-87cd7ad04d7d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C94F59D-79D9-4E10-B926-053E58AAE6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e934083-7fad-416d-b6bf-4ba2aee19345"/>
    <ds:schemaRef ds:uri="d45baed8-5280-46fc-bcf8-87cd7ad04d7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AD66D6-2D81-40F0-8412-E214E77AAD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6438F39-A61E-42AE-9EB7-C36749DA273C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ce934083-7fad-416d-b6bf-4ba2aee19345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d45baed8-5280-46fc-bcf8-87cd7ad04d7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{8142E882-DFE6-C348-82DF-08BEAC1D4331}tf10001060</Template>
  <TotalTime>141</TotalTime>
  <Words>2519</Words>
  <Application>Microsoft Office PowerPoint</Application>
  <PresentationFormat>Widescreen</PresentationFormat>
  <Paragraphs>616</Paragraphs>
  <Slides>32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Arial</vt:lpstr>
      <vt:lpstr>Calibri</vt:lpstr>
      <vt:lpstr>Courier New</vt:lpstr>
      <vt:lpstr>Symbol</vt:lpstr>
      <vt:lpstr>Times New Roman</vt:lpstr>
      <vt:lpstr>Trebuchet MS</vt:lpstr>
      <vt:lpstr>Wingdings</vt:lpstr>
      <vt:lpstr>Wingdings 3</vt:lpstr>
      <vt:lpstr>Facet</vt:lpstr>
      <vt:lpstr>Acrobat Document</vt:lpstr>
      <vt:lpstr>Integrated Project </vt:lpstr>
      <vt:lpstr>The Need </vt:lpstr>
      <vt:lpstr>The Need – Cont.  </vt:lpstr>
      <vt:lpstr>Location Plan  </vt:lpstr>
      <vt:lpstr>1st Draft Design Layout </vt:lpstr>
      <vt:lpstr>Site Plan Layout </vt:lpstr>
      <vt:lpstr>North &amp; South Elevations </vt:lpstr>
      <vt:lpstr>West &amp; East Elevations  </vt:lpstr>
      <vt:lpstr>Ground Floor Layout  </vt:lpstr>
      <vt:lpstr>First Floor Layout  </vt:lpstr>
      <vt:lpstr>Second Floor Layout  </vt:lpstr>
      <vt:lpstr>Roof Layout  </vt:lpstr>
      <vt:lpstr>Cross section and other specification detail </vt:lpstr>
      <vt:lpstr>Tasks Undertaken </vt:lpstr>
      <vt:lpstr>Ground Investigation  </vt:lpstr>
      <vt:lpstr>Environmental Impact Documents </vt:lpstr>
      <vt:lpstr>Location</vt:lpstr>
      <vt:lpstr>Sequence of Work</vt:lpstr>
      <vt:lpstr>Site Layout</vt:lpstr>
      <vt:lpstr>Site layout</vt:lpstr>
      <vt:lpstr>Construction Method</vt:lpstr>
      <vt:lpstr>Construction Method</vt:lpstr>
      <vt:lpstr>Risk Assessments, Method Statements  and COSHH</vt:lpstr>
      <vt:lpstr>Site Safety Plan</vt:lpstr>
      <vt:lpstr>Feasibility Study </vt:lpstr>
      <vt:lpstr>Schedule of Tasks</vt:lpstr>
      <vt:lpstr>Distribution of labour and plant</vt:lpstr>
      <vt:lpstr>Summary Project Costing and Cash Flow Forecast  </vt:lpstr>
      <vt:lpstr>Tasks Undertaken </vt:lpstr>
      <vt:lpstr>PowerPoint Presentation</vt:lpstr>
      <vt:lpstr>PowerPoint Presentation</vt:lpstr>
      <vt:lpstr>Thank you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Integrated Project </dc:title>
  <dc:creator>Edward Rees</dc:creator>
  <cp:lastModifiedBy>Edward Rees</cp:lastModifiedBy>
  <cp:revision>6</cp:revision>
  <dcterms:created xsi:type="dcterms:W3CDTF">2020-06-07T20:05:02Z</dcterms:created>
  <dcterms:modified xsi:type="dcterms:W3CDTF">2020-06-09T10:27:07Z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0x010100FAF1F505074D5644B76DABD3EF2AD64C</vt:lpwstr>
  </property>
</Properties>
</file>