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1" r:id="rId1"/>
  </p:sldMasterIdLst>
  <p:sldIdLst>
    <p:sldId id="260" r:id="rId2"/>
    <p:sldId id="256" r:id="rId3"/>
    <p:sldId id="258" r:id="rId4"/>
    <p:sldId id="257" r:id="rId5"/>
    <p:sldId id="259" r:id="rId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79" d="100"/>
          <a:sy n="79" d="100"/>
        </p:scale>
        <p:origin x="850" y="4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0693" y="1769540"/>
            <a:ext cx="9440034" cy="1828801"/>
          </a:xfrm>
        </p:spPr>
        <p:txBody>
          <a:bodyPr anchor="b">
            <a:normAutofit/>
          </a:bodyPr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0693" y="3598339"/>
            <a:ext cx="9440034" cy="1049867"/>
          </a:xfrm>
        </p:spPr>
        <p:txBody>
          <a:bodyPr anchor="t"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6662E-FAF4-44BC-88B5-85A7CBFB6D30}" type="datetime1">
              <a:rPr lang="en-US" smtClean="0"/>
              <a:pPr/>
              <a:t>3/1/2024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schemeClr val="tx1">
                  <a:alpha val="60000"/>
                </a:scheme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05923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55F08A-1E71-4B2B-BB49-E743F2903911}" type="datetime1">
              <a:rPr lang="en-US" smtClean="0"/>
              <a:t>3/1/2024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26001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1761067"/>
            <a:ext cx="9590550" cy="1828813"/>
          </a:xfrm>
        </p:spPr>
        <p:txBody>
          <a:bodyPr anchor="b"/>
          <a:lstStyle>
            <a:lvl1pPr algn="ct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3589879"/>
            <a:ext cx="9590550" cy="1507054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417D9E-721A-44BB-8863-9873FE64DA75}" type="datetime1">
              <a:rPr lang="en-US" smtClean="0"/>
              <a:t>3/1/2024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01852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3795" y="1732449"/>
            <a:ext cx="5060497" cy="4058750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2892" y="1732449"/>
            <a:ext cx="5064665" cy="4058751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31DA2F-80B8-49CF-99FB-5ABCA53A607A}" type="datetime1">
              <a:rPr lang="en-US" smtClean="0"/>
              <a:t>3/1/2024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89234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 descr="Slate-V2-HD-comp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3795" y="1734506"/>
            <a:ext cx="5089072" cy="4148769"/>
          </a:xfrm>
          <a:prstGeom prst="rect">
            <a:avLst/>
          </a:prstGeom>
        </p:spPr>
      </p:pic>
      <p:pic>
        <p:nvPicPr>
          <p:cNvPr id="21" name="Picture 20" descr="Slate-V2-HD-comp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78485" y="1734506"/>
            <a:ext cx="5089072" cy="414876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5872" y="1835254"/>
            <a:ext cx="4876344" cy="544884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5872" y="2380137"/>
            <a:ext cx="4876344" cy="341106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94967" y="1835254"/>
            <a:ext cx="4895330" cy="544883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94967" y="2380137"/>
            <a:ext cx="4895330" cy="341106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852172-E6C9-4B6C-929A-A9DE3837BBF1}" type="datetime1">
              <a:rPr lang="en-US" smtClean="0"/>
              <a:t>3/1/2024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15355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41CFF-90C9-47B3-9DA1-F2BF8D839F7E}" type="datetime1">
              <a:rPr lang="en-US" smtClean="0"/>
              <a:t>3/1/2024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67442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6048FA-06AB-4884-A69B-986B96E68A24}" type="datetime1">
              <a:rPr lang="en-US" smtClean="0"/>
              <a:t>3/1/2024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63615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3706889" cy="182191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609600"/>
            <a:ext cx="6411924" cy="51816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2431518"/>
            <a:ext cx="3706889" cy="3359681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B7ABA-0172-4F9C-889D-567164F66BCD}" type="datetime1">
              <a:rPr lang="en-US" smtClean="0"/>
              <a:t>3/1/2024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44113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 descr="Slate-V2-HD-vert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93665" y="609600"/>
            <a:ext cx="3584166" cy="520483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923"/>
            <a:ext cx="5934949" cy="1829338"/>
          </a:xfrm>
        </p:spPr>
        <p:txBody>
          <a:bodyPr anchor="b">
            <a:noAutofit/>
          </a:bodyPr>
          <a:lstStyle>
            <a:lvl1pPr algn="ctr">
              <a:defRPr sz="3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42551" y="763702"/>
            <a:ext cx="3275751" cy="4912822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2439261"/>
            <a:ext cx="5934949" cy="337613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AC6A5B-8AE7-4A41-B5A7-9ADC6686DC18}" type="datetime1">
              <a:rPr lang="en-US" smtClean="0"/>
              <a:t>3/1/2024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46391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Slate-V2-HD-pano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3883" y="547807"/>
            <a:ext cx="10141799" cy="381680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4565255"/>
            <a:ext cx="10355326" cy="543472"/>
          </a:xfrm>
        </p:spPr>
        <p:txBody>
          <a:bodyPr anchor="b">
            <a:normAutofit/>
          </a:bodyPr>
          <a:lstStyle>
            <a:lvl1pPr algn="ctr"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69349" y="695009"/>
            <a:ext cx="9845346" cy="3525671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5108728"/>
            <a:ext cx="10353762" cy="682472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E0CF6C-748E-4B7A-BC8B-3011EF78ED13}" type="datetime1">
              <a:rPr lang="en-US" smtClean="0"/>
              <a:pPr/>
              <a:t>3/1/2024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>
                  <a:alpha val="60000"/>
                </a:scheme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75704419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8437"/>
            <a:ext cx="10353762" cy="353434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295180"/>
            <a:ext cx="10353763" cy="150182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E0CF6C-748E-4B7A-BC8B-3011EF78ED13}" type="datetime1">
              <a:rPr lang="en-US" smtClean="0"/>
              <a:pPr/>
              <a:t>3/1/2024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>
                  <a:alpha val="60000"/>
                </a:scheme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3980605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32749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304353"/>
            <a:ext cx="10353763" cy="1489496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E0CF6C-748E-4B7A-BC8B-3011EF78ED13}" type="datetime1">
              <a:rPr lang="en-US" smtClean="0"/>
              <a:pPr/>
              <a:t>3/1/2024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>
                  <a:alpha val="60000"/>
                </a:scheme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TextBox 10"/>
          <p:cNvSpPr txBox="1"/>
          <p:nvPr/>
        </p:nvSpPr>
        <p:spPr>
          <a:xfrm>
            <a:off x="990600" y="88479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504716" y="292825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834486289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2126942"/>
            <a:ext cx="10353763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84" y="4650556"/>
            <a:ext cx="10352199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E0CF6C-748E-4B7A-BC8B-3011EF78ED13}" type="datetime1">
              <a:rPr lang="en-US" smtClean="0"/>
              <a:pPr/>
              <a:t>3/1/2024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>
                  <a:alpha val="60000"/>
                </a:scheme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47466077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95" y="1885950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95" y="2571750"/>
            <a:ext cx="3300984" cy="321945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6711" y="1885950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435" y="2571750"/>
            <a:ext cx="3300984" cy="321945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572" y="1885950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66572" y="2571750"/>
            <a:ext cx="3300984" cy="321945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E0CF6C-748E-4B7A-BC8B-3011EF78ED13}" type="datetime1">
              <a:rPr lang="en-US" smtClean="0"/>
              <a:pPr/>
              <a:t>3/1/2024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>
                  <a:alpha val="60000"/>
                </a:scheme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44478680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late-V2-HD-3col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7962" y="1818214"/>
            <a:ext cx="3339972" cy="1847851"/>
          </a:xfrm>
          <a:prstGeom prst="rect">
            <a:avLst/>
          </a:prstGeom>
        </p:spPr>
      </p:pic>
      <p:pic>
        <p:nvPicPr>
          <p:cNvPr id="36" name="Picture 35" descr="Slate-V2-HD-3col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3800" y="1818214"/>
            <a:ext cx="3339972" cy="1847851"/>
          </a:xfrm>
          <a:prstGeom prst="rect">
            <a:avLst/>
          </a:prstGeom>
        </p:spPr>
      </p:pic>
      <p:pic>
        <p:nvPicPr>
          <p:cNvPr id="37" name="Picture 36" descr="Slate-V2-HD-3col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36051" y="1818214"/>
            <a:ext cx="3339972" cy="1847851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94" y="609600"/>
            <a:ext cx="10353763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95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18102" y="1938918"/>
            <a:ext cx="3092368" cy="160295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95" y="4480368"/>
            <a:ext cx="3300984" cy="1310833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88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45743" y="1939094"/>
            <a:ext cx="3092368" cy="160816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435" y="4480367"/>
            <a:ext cx="3300984" cy="1310833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697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75698" y="1934432"/>
            <a:ext cx="3092368" cy="160729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66572" y="4480365"/>
            <a:ext cx="3300984" cy="131083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E0CF6C-748E-4B7A-BC8B-3011EF78ED13}" type="datetime1">
              <a:rPr lang="en-US" smtClean="0"/>
              <a:pPr/>
              <a:t>3/1/2024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>
                  <a:alpha val="60000"/>
                </a:scheme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61804456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559632-1575-4E14-B53B-3DC3D5ED3947}" type="datetime1">
              <a:rPr lang="en-US" smtClean="0"/>
              <a:t>3/1/2024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381269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83068" y="609599"/>
            <a:ext cx="2284487" cy="518160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3796" y="609599"/>
            <a:ext cx="7916872" cy="5181601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4A6868-2568-4CC9-B302-F37117B01A6E}" type="datetime1">
              <a:rPr lang="en-US" smtClean="0"/>
              <a:t>3/1/2024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92881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95" y="1732449"/>
            <a:ext cx="10353762" cy="4058751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6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57E0CF6C-748E-4B7A-BC8B-3011EF78ED13}" type="datetime1">
              <a:rPr lang="en-US" smtClean="0"/>
              <a:pPr/>
              <a:t>3/1/2024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95" y="5883275"/>
            <a:ext cx="66728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endParaRPr lang="en-US" dirty="0">
              <a:solidFill>
                <a:schemeClr val="tx1">
                  <a:alpha val="60000"/>
                </a:scheme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535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4172302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32" r:id="rId1"/>
    <p:sldLayoutId id="2147483733" r:id="rId2"/>
    <p:sldLayoutId id="2147483734" r:id="rId3"/>
    <p:sldLayoutId id="2147483735" r:id="rId4"/>
    <p:sldLayoutId id="2147483736" r:id="rId5"/>
    <p:sldLayoutId id="2147483737" r:id="rId6"/>
    <p:sldLayoutId id="2147483738" r:id="rId7"/>
    <p:sldLayoutId id="2147483739" r:id="rId8"/>
    <p:sldLayoutId id="2147483740" r:id="rId9"/>
    <p:sldLayoutId id="2147483741" r:id="rId10"/>
    <p:sldLayoutId id="2147483742" r:id="rId11"/>
    <p:sldLayoutId id="2147483743" r:id="rId12"/>
    <p:sldLayoutId id="2147483744" r:id="rId13"/>
    <p:sldLayoutId id="2147483745" r:id="rId14"/>
    <p:sldLayoutId id="2147483746" r:id="rId15"/>
    <p:sldLayoutId id="2147483747" r:id="rId16"/>
    <p:sldLayoutId id="2147483748" r:id="rId17"/>
  </p:sldLayoutIdLst>
  <p:hf sldNum="0" hdr="0" ftr="0" dt="0"/>
  <p:txStyles>
    <p:titleStyle>
      <a:lvl1pPr algn="ctr" defTabSz="457200" rtl="0" eaLnBrk="1" latinLnBrk="0" hangingPunct="1">
        <a:spcBef>
          <a:spcPct val="0"/>
        </a:spcBef>
        <a:buNone/>
        <a:defRPr sz="40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20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1pPr>
      <a:lvl2pPr marL="72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8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2pPr>
      <a:lvl3pPr marL="102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6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3pPr>
      <a:lvl4pPr marL="138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4pPr>
      <a:lvl5pPr marL="1674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5pPr>
      <a:lvl6pPr marL="20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6pPr>
      <a:lvl7pPr marL="240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7pPr>
      <a:lvl8pPr marL="278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8pPr>
      <a:lvl9pPr marL="310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3828/lhr.68.2.195" TargetMode="External"/><Relationship Id="rId3" Type="http://schemas.openxmlformats.org/officeDocument/2006/relationships/hyperlink" Target="https://www.facebook.com/TheHistoryOfWales/posts/tinopolis-llanellia-timeline-history-showing-how-coal-and-tinplate-production-re/2835818636538800/" TargetMode="External"/><Relationship Id="rId7" Type="http://schemas.openxmlformats.org/officeDocument/2006/relationships/hyperlink" Target="https://doi.org/10.1080/0023656x.2022.205658" TargetMode="External"/><Relationship Id="rId2" Type="http://schemas.openxmlformats.org/officeDocument/2006/relationships/hyperlink" Target="https://coflein.gov.uk/en/site/417684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016/0038-0121(89)90040-2" TargetMode="External"/><Relationship Id="rId5" Type="http://schemas.openxmlformats.org/officeDocument/2006/relationships/hyperlink" Target="https://doi.org/10.1093/past/103.1.1" TargetMode="External"/><Relationship Id="rId4" Type="http://schemas.openxmlformats.org/officeDocument/2006/relationships/hyperlink" Target="https://llanelliboysgrammar.com/photo-archive/historical-maps-llanelli-county-intermediate-boys-grammar-school/" TargetMode="External"/><Relationship Id="rId9" Type="http://schemas.openxmlformats.org/officeDocument/2006/relationships/hyperlink" Target="https://doi.org/10.2307/222213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FB9116-6F00-CF9E-0182-29DE84DA11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0727" y="4169044"/>
            <a:ext cx="5543144" cy="3155419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  <a:latin typeface="Arial Black" panose="020B0A04020102020204" pitchFamily="34" charset="0"/>
              </a:rPr>
              <a:t>Revolutionizing Llanelli: A Journey from Coal to Cultural Transformation</a:t>
            </a:r>
            <a:b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  <a:latin typeface="Arial Black" panose="020B0A04020102020204" pitchFamily="34" charset="0"/>
              </a:rPr>
            </a:br>
            <a:br>
              <a:rPr lang="en-US" dirty="0">
                <a:solidFill>
                  <a:srgbClr val="FFFFFF"/>
                </a:solidFill>
                <a:latin typeface="Arial Black" panose="020B0A04020102020204" pitchFamily="34" charset="0"/>
              </a:rPr>
            </a:br>
            <a:br>
              <a:rPr lang="en-US" sz="2400" dirty="0">
                <a:solidFill>
                  <a:srgbClr val="FFFFFF"/>
                </a:solidFill>
              </a:rPr>
            </a:br>
            <a:br>
              <a:rPr lang="en-US" sz="2400" dirty="0">
                <a:solidFill>
                  <a:srgbClr val="FFFFFF"/>
                </a:solidFill>
              </a:rPr>
            </a:br>
            <a:br>
              <a:rPr lang="en-US" sz="2400" dirty="0">
                <a:solidFill>
                  <a:srgbClr val="FFFFFF"/>
                </a:solidFill>
              </a:rPr>
            </a:br>
            <a:br>
              <a:rPr lang="en-US" sz="2400" dirty="0">
                <a:solidFill>
                  <a:srgbClr val="FFFFFF"/>
                </a:solidFill>
              </a:rPr>
            </a:br>
            <a:br>
              <a:rPr lang="en-US" sz="2400" dirty="0">
                <a:solidFill>
                  <a:srgbClr val="FFFFFF"/>
                </a:solidFill>
              </a:rPr>
            </a:br>
            <a:br>
              <a:rPr lang="en-US" sz="2400" dirty="0">
                <a:solidFill>
                  <a:srgbClr val="FFFFFF"/>
                </a:solidFill>
              </a:rPr>
            </a:br>
            <a:r>
              <a:rPr lang="en-US" sz="1600" dirty="0">
                <a:solidFill>
                  <a:srgbClr val="FFFFFF"/>
                </a:solidFill>
                <a:latin typeface="Arial Black" panose="020B0A04020102020204" pitchFamily="34" charset="0"/>
              </a:rPr>
              <a:t>by Amar Gureanu </a:t>
            </a:r>
            <a:br>
              <a:rPr lang="en-US" sz="2400" dirty="0">
                <a:solidFill>
                  <a:srgbClr val="FFFFFF"/>
                </a:solidFill>
              </a:rPr>
            </a:br>
            <a:br>
              <a:rPr lang="en-US" sz="2400" dirty="0">
                <a:solidFill>
                  <a:srgbClr val="FFFFFF"/>
                </a:solidFill>
              </a:rPr>
            </a:br>
            <a:endParaRPr lang="en-US" sz="2400" dirty="0">
              <a:solidFill>
                <a:srgbClr val="FFFFFF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A302159-3EA9-26AD-0A3B-1EFB1F04F62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1389" y="165370"/>
            <a:ext cx="5900364" cy="64202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888046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80000"/>
                <a:lumMod val="80000"/>
              </a:schemeClr>
              <a:schemeClr val="bg2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F377D4F3-0F41-3A00-2543-A3E1DF0498C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8566" r="4504"/>
          <a:stretch/>
        </p:blipFill>
        <p:spPr>
          <a:xfrm>
            <a:off x="-8622" y="10"/>
            <a:ext cx="6096000" cy="685799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B536FA4E-0152-4E27-91DA-0FC22D184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64" r="2807" b="1446"/>
          <a:stretch/>
        </p:blipFill>
        <p:spPr>
          <a:xfrm>
            <a:off x="6257026" y="1"/>
            <a:ext cx="5934973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483F98E-FF21-6D9F-1EF5-43DF0C0870B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900493" y="609600"/>
            <a:ext cx="4538124" cy="97045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US" sz="3200"/>
              <a:t>Environmental Transformations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4C0BD51-EF62-0105-5059-B1D587E514D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900493" y="1732449"/>
            <a:ext cx="4403596" cy="4058751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42900" indent="-342900" algn="l">
              <a:lnSpc>
                <a:spcPct val="90000"/>
              </a:lnSpc>
              <a:buFont typeface="Wingdings 2" charset="2"/>
              <a:buChar char="§"/>
            </a:pPr>
            <a:r>
              <a:rPr lang="en-US" sz="1300">
                <a:solidFill>
                  <a:schemeClr val="tx2"/>
                </a:solidFill>
              </a:rPr>
              <a:t>Landscape Alteration: The industrial activities dramatically reshaped Llanelli’s natural landscape, introducing both infrastructure and pollution.</a:t>
            </a:r>
          </a:p>
          <a:p>
            <a:pPr marL="342900" indent="-342900" algn="l">
              <a:lnSpc>
                <a:spcPct val="90000"/>
              </a:lnSpc>
              <a:buFont typeface="Wingdings 2" charset="2"/>
              <a:buChar char="§"/>
            </a:pPr>
            <a:r>
              <a:rPr lang="en-US" sz="1300">
                <a:solidFill>
                  <a:schemeClr val="tx2"/>
                </a:solidFill>
              </a:rPr>
              <a:t>The extensive mining and industrial operations led to significant alterations in the natural landscape, impacting local ecosystems.</a:t>
            </a:r>
          </a:p>
          <a:p>
            <a:pPr marL="342900" indent="-342900" algn="l">
              <a:lnSpc>
                <a:spcPct val="90000"/>
              </a:lnSpc>
              <a:buFont typeface="Wingdings 2" charset="2"/>
              <a:buChar char="§"/>
            </a:pPr>
            <a:r>
              <a:rPr lang="en-US" sz="1300">
                <a:solidFill>
                  <a:schemeClr val="tx2"/>
                </a:solidFill>
              </a:rPr>
              <a:t>Resource Depletion: Intensive coal mining and metal processing exhausted local natural resources, leading to long-term environmental considerations.</a:t>
            </a:r>
          </a:p>
          <a:p>
            <a:pPr marL="342900" indent="-342900" algn="l">
              <a:lnSpc>
                <a:spcPct val="90000"/>
              </a:lnSpc>
              <a:buFont typeface="Wingdings 2" charset="2"/>
              <a:buChar char="§"/>
            </a:pPr>
            <a:r>
              <a:rPr lang="en-US" sz="1300">
                <a:solidFill>
                  <a:schemeClr val="tx2"/>
                </a:solidFill>
              </a:rPr>
              <a:t>The rapid depletion of coal reserves and other natural resources raised concerns about sustainability and environmental degradation.</a:t>
            </a:r>
          </a:p>
          <a:p>
            <a:pPr marL="342900" indent="-342900" algn="l">
              <a:lnSpc>
                <a:spcPct val="90000"/>
              </a:lnSpc>
              <a:buFont typeface="Wingdings 2" charset="2"/>
              <a:buChar char="§"/>
            </a:pPr>
            <a:r>
              <a:rPr lang="en-US" sz="1300">
                <a:solidFill>
                  <a:schemeClr val="tx2"/>
                </a:solidFill>
              </a:rPr>
              <a:t>Pollution and Recovery: Industrial processes contributed to air and water pollution, prompting early environmental awareness and remediation efforts.</a:t>
            </a:r>
          </a:p>
          <a:p>
            <a:pPr marL="342900" indent="-342900" algn="l">
              <a:lnSpc>
                <a:spcPct val="90000"/>
              </a:lnSpc>
              <a:buFont typeface="Wingdings 2" charset="2"/>
              <a:buChar char="§"/>
            </a:pPr>
            <a:r>
              <a:rPr lang="en-US" sz="1300">
                <a:solidFill>
                  <a:schemeClr val="tx2"/>
                </a:solidFill>
              </a:rPr>
              <a:t>The town faced significant environmental challenges, including air and water pollution, which eventually led to efforts to mitigate these impacts and recover affected areas.</a:t>
            </a:r>
          </a:p>
        </p:txBody>
      </p:sp>
    </p:spTree>
    <p:extLst>
      <p:ext uri="{BB962C8B-B14F-4D97-AF65-F5344CB8AC3E}">
        <p14:creationId xmlns:p14="http://schemas.microsoft.com/office/powerpoint/2010/main" val="228870334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66D51C-00B6-77A0-75E3-B1B9867175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660" y="919057"/>
            <a:ext cx="10606072" cy="598976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chemeClr val="tx1">
                    <a:lumMod val="85000"/>
                    <a:lumOff val="15000"/>
                  </a:schemeClr>
                </a:solidFill>
                <a:latin typeface="Arial Black" panose="020B0A04020102020204" pitchFamily="34" charset="0"/>
              </a:rPr>
              <a:t>Social Structures and Community Life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2E8B654E-8602-76AC-9614-6BD23B791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6331" y="2437089"/>
            <a:ext cx="6254885" cy="542530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Class Dynamics: The industrial era intensified class distinctions in Llanelli, creating distinct social hierarchies within the community.</a:t>
            </a:r>
          </a:p>
          <a:p>
            <a:pPr marL="0" indent="0">
              <a:buNone/>
            </a:pPr>
            <a:r>
              <a:rPr lang="en-GB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booming industrial economy in Llanelli led to pronounced class divisions, reflecting disparities in wealth, occupation, and living conditions.</a:t>
            </a:r>
          </a:p>
          <a:p>
            <a:pPr marL="0" indent="0">
              <a:buNone/>
            </a:pPr>
            <a:r>
              <a:rPr lang="en-GB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Community Support Systems: In response to industrial hardships, robust community support systems and social organizations emerged.</a:t>
            </a:r>
          </a:p>
          <a:p>
            <a:pPr marL="0" indent="0">
              <a:buNone/>
            </a:pPr>
            <a:r>
              <a:rPr lang="en-GB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Faced with the challenges of industrial life, Llanelli's residents formed various support networks and social organizations, fostering a strong sense of community and solidarity.</a:t>
            </a:r>
          </a:p>
          <a:p>
            <a:pPr marL="0" indent="0">
              <a:buNone/>
            </a:pPr>
            <a:r>
              <a:rPr lang="en-GB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Cultural Festivities: Despite industrial demands, Llanelli maintained vibrant cultural traditions and festivities, reinforcing community bonds.</a:t>
            </a:r>
          </a:p>
          <a:p>
            <a:pPr marL="0" indent="0">
              <a:buNone/>
            </a:pPr>
            <a:r>
              <a:rPr lang="en-GB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preservation and celebration of local cultural traditions and festivities offered a counterbalance to the rigours of industrial work, strengthening community ties.</a:t>
            </a:r>
            <a:endParaRPr lang="en-US" sz="1200" dirty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Content Placeholder 3" descr="An aerial view of a city&#10;&#10;Description automatically generated">
            <a:extLst>
              <a:ext uri="{FF2B5EF4-FFF2-40B4-BE49-F238E27FC236}">
                <a16:creationId xmlns:a16="http://schemas.microsoft.com/office/drawing/2014/main" id="{67BEC390-A294-DAC3-2450-1C4C17C55C7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687" r="22737"/>
          <a:stretch/>
        </p:blipFill>
        <p:spPr>
          <a:xfrm>
            <a:off x="6626806" y="2743199"/>
            <a:ext cx="4817466" cy="32714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073817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80000"/>
                <a:lumMod val="80000"/>
              </a:schemeClr>
              <a:schemeClr val="bg2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168B43B4-98A1-0A83-32BA-B47CB8368BA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5730"/>
          <a:stretch/>
        </p:blipFill>
        <p:spPr>
          <a:xfrm>
            <a:off x="1" y="10"/>
            <a:ext cx="12192000" cy="6857990"/>
          </a:xfrm>
          <a:prstGeom prst="rect">
            <a:avLst/>
          </a:prstGeom>
        </p:spPr>
      </p:pic>
      <p:sp useBgFill="1">
        <p:nvSpPr>
          <p:cNvPr id="13" name="Freeform 5">
            <a:extLst>
              <a:ext uri="{FF2B5EF4-FFF2-40B4-BE49-F238E27FC236}">
                <a16:creationId xmlns:a16="http://schemas.microsoft.com/office/drawing/2014/main" id="{37D54B6C-87D0-4C03-8335-3955179D2B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5400000">
            <a:off x="-118536" y="1371603"/>
            <a:ext cx="5624423" cy="4100418"/>
          </a:xfrm>
          <a:custGeom>
            <a:avLst/>
            <a:gdLst>
              <a:gd name="T0" fmla="*/ 1577 w 1601"/>
              <a:gd name="T1" fmla="*/ 0 h 696"/>
              <a:gd name="T2" fmla="*/ 833 w 1601"/>
              <a:gd name="T3" fmla="*/ 0 h 696"/>
              <a:gd name="T4" fmla="*/ 768 w 1601"/>
              <a:gd name="T5" fmla="*/ 0 h 696"/>
              <a:gd name="T6" fmla="*/ 24 w 1601"/>
              <a:gd name="T7" fmla="*/ 0 h 696"/>
              <a:gd name="T8" fmla="*/ 0 w 1601"/>
              <a:gd name="T9" fmla="*/ 27 h 696"/>
              <a:gd name="T10" fmla="*/ 0 w 1601"/>
              <a:gd name="T11" fmla="*/ 669 h 696"/>
              <a:gd name="T12" fmla="*/ 24 w 1601"/>
              <a:gd name="T13" fmla="*/ 696 h 696"/>
              <a:gd name="T14" fmla="*/ 768 w 1601"/>
              <a:gd name="T15" fmla="*/ 696 h 696"/>
              <a:gd name="T16" fmla="*/ 833 w 1601"/>
              <a:gd name="T17" fmla="*/ 696 h 696"/>
              <a:gd name="T18" fmla="*/ 1577 w 1601"/>
              <a:gd name="T19" fmla="*/ 696 h 696"/>
              <a:gd name="T20" fmla="*/ 1601 w 1601"/>
              <a:gd name="T21" fmla="*/ 669 h 696"/>
              <a:gd name="T22" fmla="*/ 1601 w 1601"/>
              <a:gd name="T23" fmla="*/ 27 h 696"/>
              <a:gd name="T24" fmla="*/ 1577 w 1601"/>
              <a:gd name="T25" fmla="*/ 0 h 69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1601" h="696">
                <a:moveTo>
                  <a:pt x="1577" y="0"/>
                </a:moveTo>
                <a:cubicBezTo>
                  <a:pt x="833" y="0"/>
                  <a:pt x="833" y="0"/>
                  <a:pt x="833" y="0"/>
                </a:cubicBezTo>
                <a:cubicBezTo>
                  <a:pt x="768" y="0"/>
                  <a:pt x="768" y="0"/>
                  <a:pt x="768" y="0"/>
                </a:cubicBezTo>
                <a:cubicBezTo>
                  <a:pt x="24" y="0"/>
                  <a:pt x="24" y="0"/>
                  <a:pt x="24" y="0"/>
                </a:cubicBezTo>
                <a:cubicBezTo>
                  <a:pt x="11" y="0"/>
                  <a:pt x="0" y="12"/>
                  <a:pt x="0" y="27"/>
                </a:cubicBezTo>
                <a:cubicBezTo>
                  <a:pt x="0" y="669"/>
                  <a:pt x="0" y="669"/>
                  <a:pt x="0" y="669"/>
                </a:cubicBezTo>
                <a:cubicBezTo>
                  <a:pt x="0" y="684"/>
                  <a:pt x="11" y="696"/>
                  <a:pt x="24" y="696"/>
                </a:cubicBezTo>
                <a:cubicBezTo>
                  <a:pt x="768" y="696"/>
                  <a:pt x="768" y="696"/>
                  <a:pt x="768" y="696"/>
                </a:cubicBezTo>
                <a:cubicBezTo>
                  <a:pt x="833" y="696"/>
                  <a:pt x="833" y="696"/>
                  <a:pt x="833" y="696"/>
                </a:cubicBezTo>
                <a:cubicBezTo>
                  <a:pt x="1577" y="696"/>
                  <a:pt x="1577" y="696"/>
                  <a:pt x="1577" y="696"/>
                </a:cubicBezTo>
                <a:cubicBezTo>
                  <a:pt x="1590" y="696"/>
                  <a:pt x="1601" y="684"/>
                  <a:pt x="1601" y="669"/>
                </a:cubicBezTo>
                <a:cubicBezTo>
                  <a:pt x="1601" y="27"/>
                  <a:pt x="1601" y="27"/>
                  <a:pt x="1601" y="27"/>
                </a:cubicBezTo>
                <a:cubicBezTo>
                  <a:pt x="1601" y="12"/>
                  <a:pt x="1590" y="0"/>
                  <a:pt x="1577" y="0"/>
                </a:cubicBezTo>
                <a:close/>
              </a:path>
            </a:pathLst>
          </a:custGeom>
          <a:ln>
            <a:noFill/>
          </a:ln>
          <a:effectLst>
            <a:outerShdw blurRad="50800" dist="38100" dir="5400000" algn="tl" rotWithShape="0">
              <a:srgbClr val="000000">
                <a:alpha val="43000"/>
              </a:srgbClr>
            </a:outerShdw>
          </a:effectLst>
          <a:extLst>
            <a:ext uri="{91240B29-F687-4f45-9708-019B960494DF}">
              <a14:hiddenLine xmlns="" xmlns:a16="http://schemas.microsoft.com/office/drawing/2014/main" xmlns:p14="http://schemas.microsoft.com/office/powerpoint/2010/main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FB632D4-06CE-F6B1-963E-A09BC875F2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845388"/>
            <a:ext cx="3596420" cy="979016"/>
          </a:xfrm>
        </p:spPr>
        <p:txBody>
          <a:bodyPr anchor="b">
            <a:normAutofit/>
          </a:bodyPr>
          <a:lstStyle/>
          <a:p>
            <a:pPr algn="l"/>
            <a:r>
              <a:rPr lang="en-GB" sz="2400" dirty="0">
                <a:latin typeface="Arial Black" panose="020B0A04020102020204" pitchFamily="34" charset="0"/>
              </a:rPr>
              <a:t>Transition and Legacy</a:t>
            </a:r>
            <a:endParaRPr lang="en-GB" sz="2400">
              <a:latin typeface="Arial Black" panose="020B0A04020102020204" pitchFamily="34" charset="0"/>
            </a:endParaRP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D557EB8-BEAD-2890-0426-1F83E80B87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3795" y="1968237"/>
            <a:ext cx="3531684" cy="3679189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sz="1000">
                <a:latin typeface="Arial" panose="020B0604020202020204" pitchFamily="34" charset="0"/>
                <a:cs typeface="Arial" panose="020B0604020202020204" pitchFamily="34" charset="0"/>
              </a:rPr>
              <a:t>Post-Industrial Shifts: As industries evolved or declined, Llanelli faced the challenge of transitioning to a post-industrial economy, focusing on new sectors.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sz="1000">
                <a:latin typeface="Arial" panose="020B0604020202020204" pitchFamily="34" charset="0"/>
                <a:cs typeface="Arial" panose="020B0604020202020204" pitchFamily="34" charset="0"/>
              </a:rPr>
              <a:t>The decline of traditional industries necessitated an economic transition, with Llanelli seeking to diversify and innovate in response to changing economic landscapes.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sz="1000">
                <a:latin typeface="Arial" panose="020B0604020202020204" pitchFamily="34" charset="0"/>
                <a:cs typeface="Arial" panose="020B0604020202020204" pitchFamily="34" charset="0"/>
              </a:rPr>
              <a:t>Heritage Preservation: Efforts to preserve Llanelli’s industrial heritage highlight the town's pride in its past and its influence on identity and tourism.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sz="1000">
                <a:latin typeface="Arial" panose="020B0604020202020204" pitchFamily="34" charset="0"/>
                <a:cs typeface="Arial" panose="020B0604020202020204" pitchFamily="34" charset="0"/>
              </a:rPr>
              <a:t>Recognizing the importance of its industrial legacy, Llanelli has undertaken initiatives to preserve its industrial heritage, contributing to cultural identity and attracting tourism.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sz="1000">
                <a:latin typeface="Arial" panose="020B0604020202020204" pitchFamily="34" charset="0"/>
                <a:cs typeface="Arial" panose="020B0604020202020204" pitchFamily="34" charset="0"/>
              </a:rPr>
              <a:t>Modern Adaptations: Today, Llanelli embraces modernity while reflecting on its industrial roots, aiming for sustainable development and innovation.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sz="1000">
                <a:latin typeface="Arial" panose="020B0604020202020204" pitchFamily="34" charset="0"/>
                <a:cs typeface="Arial" panose="020B0604020202020204" pitchFamily="34" charset="0"/>
              </a:rPr>
              <a:t>Balancing respect for its industrial history with a forward-looking approach, Llanelli is focused on sustainable growth and embracing innovation in various sectors.</a:t>
            </a:r>
            <a:endParaRPr lang="en-US" sz="10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403368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D9E50C-56EE-D5C5-458D-18F3CA6DCA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28151B-02D5-A6C5-D941-0F183011853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https://coflein.gov.uk/en/site/417684/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https://www.facebook.com/TheHistoryOfWales/posts/tinopolis-llanellia-timeline-history-showing-how-coal-and-tinplate-production-re/2835818636538800/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https://llanelliboysgrammar.com/photo-archive/historical-maps-llanelli-county-intermediate-boys-grammar-school/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Cannadine, D., 1984. THE PRESENT AND THE PAST IN THE ENGLISH INDUSTRIAL REVOLUTION 1880–1980. Past and Present, 103(1), pp.131–172.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https://doi.org/10.1093/past/103.1.1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Christov, T., 1989. Urbanization and industrialization. Socio-Economic Planning Sciences, 23(1–2), p.23.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https://doi.org/10.1016/0038-0121(89)90040-2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Gooberman, L., 2022. ‘Revolution in the coalfields’: industrial relations in wartime south Wales, 1939-45. Labor History, 63(1), pp.55–72.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https://doi.org/10.1080/0023656x.2022.205658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James, L., 2003. War and Industry: A Study of the Industrial Relations in the Mining Regions of South Wales and the Ruhr During the Great War, 1914-1918. Labour History Review, 68(2), pp.195–215.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https://doi.org/10.3828/lhr.68.2.195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Jones, J.H., 1913. Dumping and the Tinplate Industry. The Economic Journal, 23(90), pp.182.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https://doi.org/10.2307/222213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0330429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ate">
  <a:themeElements>
    <a:clrScheme name="Slate">
      <a:dk1>
        <a:sysClr val="windowText" lastClr="000000"/>
      </a:dk1>
      <a:lt1>
        <a:sysClr val="window" lastClr="FFFFFF"/>
      </a:lt1>
      <a:dk2>
        <a:srgbClr val="212123"/>
      </a:dk2>
      <a:lt2>
        <a:srgbClr val="DADADA"/>
      </a:lt2>
      <a:accent1>
        <a:srgbClr val="BC451B"/>
      </a:accent1>
      <a:accent2>
        <a:srgbClr val="D3BA68"/>
      </a:accent2>
      <a:accent3>
        <a:srgbClr val="BB8640"/>
      </a:accent3>
      <a:accent4>
        <a:srgbClr val="AD9277"/>
      </a:accent4>
      <a:accent5>
        <a:srgbClr val="A55A43"/>
      </a:accent5>
      <a:accent6>
        <a:srgbClr val="AD9D7B"/>
      </a:accent6>
      <a:hlink>
        <a:srgbClr val="E98052"/>
      </a:hlink>
      <a:folHlink>
        <a:srgbClr val="F4B69B"/>
      </a:folHlink>
    </a:clrScheme>
    <a:fontScheme name="Slate">
      <a:majorFont>
        <a:latin typeface="Calisto MT" panose="02040603050505030304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alisto MT" panose="02040603050505030304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late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hardEdge"/>
          </a:sp3d>
        </a:effectStyle>
      </a:effectStyleLst>
      <a:bgFillStyleLst>
        <a:solidFill>
          <a:schemeClr val="phClr"/>
        </a:solidFill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lumMod val="80000"/>
              </a:schemeClr>
              <a:schemeClr val="phClr">
                <a:tint val="98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ate" id="{C3F70B94-7CE9-428E-ADC1-3269CC2C3385}" vid="{3F2DE9A5-64E6-437C-A389-CC4477E817E8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TM04033929[[fn=Slate]]</Template>
  <TotalTime>0</TotalTime>
  <Words>680</Words>
  <Application>Microsoft Office PowerPoint</Application>
  <PresentationFormat>Widescreen</PresentationFormat>
  <Paragraphs>32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1" baseType="lpstr">
      <vt:lpstr>Arial</vt:lpstr>
      <vt:lpstr>Arial Black</vt:lpstr>
      <vt:lpstr>Calisto MT</vt:lpstr>
      <vt:lpstr>Wingdings</vt:lpstr>
      <vt:lpstr>Wingdings 2</vt:lpstr>
      <vt:lpstr>Slate</vt:lpstr>
      <vt:lpstr>Revolutionizing Llanelli: A Journey from Coal to Cultural Transformation        by Amar Gureanu   </vt:lpstr>
      <vt:lpstr>Environmental Transformations</vt:lpstr>
      <vt:lpstr>Social Structures and Community Life</vt:lpstr>
      <vt:lpstr>Transition and Legacy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Revolutionizing Llanelli: A Journey from Coal to Cultural Transformation        by Amar Gureanu</dc:title>
  <dc:creator>Mirabela Voican (1907947)</dc:creator>
  <cp:lastModifiedBy>Mirabela Voican (1907947)</cp:lastModifiedBy>
  <cp:revision>2</cp:revision>
  <dcterms:created xsi:type="dcterms:W3CDTF">2024-02-24T22:21:42Z</dcterms:created>
  <dcterms:modified xsi:type="dcterms:W3CDTF">2024-03-01T15:39:19Z</dcterms:modified>
</cp:coreProperties>
</file>