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3" r:id="rId1"/>
  </p:sldMasterIdLst>
  <p:handoutMasterIdLst>
    <p:handoutMasterId r:id="rId39"/>
  </p:handoutMasterIdLst>
  <p:sldIdLst>
    <p:sldId id="256" r:id="rId2"/>
    <p:sldId id="274" r:id="rId3"/>
    <p:sldId id="257" r:id="rId4"/>
    <p:sldId id="275" r:id="rId5"/>
    <p:sldId id="293" r:id="rId6"/>
    <p:sldId id="259" r:id="rId7"/>
    <p:sldId id="260" r:id="rId8"/>
    <p:sldId id="261" r:id="rId9"/>
    <p:sldId id="276" r:id="rId10"/>
    <p:sldId id="262" r:id="rId11"/>
    <p:sldId id="263" r:id="rId12"/>
    <p:sldId id="277" r:id="rId13"/>
    <p:sldId id="278" r:id="rId14"/>
    <p:sldId id="264" r:id="rId15"/>
    <p:sldId id="266" r:id="rId16"/>
    <p:sldId id="267" r:id="rId17"/>
    <p:sldId id="268" r:id="rId18"/>
    <p:sldId id="279" r:id="rId19"/>
    <p:sldId id="269" r:id="rId20"/>
    <p:sldId id="271" r:id="rId21"/>
    <p:sldId id="270" r:id="rId22"/>
    <p:sldId id="282" r:id="rId23"/>
    <p:sldId id="283" r:id="rId24"/>
    <p:sldId id="284" r:id="rId25"/>
    <p:sldId id="285" r:id="rId26"/>
    <p:sldId id="258" r:id="rId27"/>
    <p:sldId id="280" r:id="rId28"/>
    <p:sldId id="273" r:id="rId29"/>
    <p:sldId id="281" r:id="rId30"/>
    <p:sldId id="286" r:id="rId31"/>
    <p:sldId id="287" r:id="rId32"/>
    <p:sldId id="288" r:id="rId33"/>
    <p:sldId id="289" r:id="rId34"/>
    <p:sldId id="290" r:id="rId35"/>
    <p:sldId id="291" r:id="rId36"/>
    <p:sldId id="292" r:id="rId37"/>
    <p:sldId id="294" r:id="rId3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457200" rtl="0" eaLnBrk="1" latinLnBrk="0" hangingPunct="1">
      <a:defRPr kern="1200">
        <a:solidFill>
          <a:schemeClr val="tx1"/>
        </a:solidFill>
        <a:latin typeface="Arial" charset="0"/>
        <a:ea typeface="+mn-ea"/>
        <a:cs typeface="+mn-cs"/>
      </a:defRPr>
    </a:lvl6pPr>
    <a:lvl7pPr marL="2743200" algn="l" defTabSz="457200" rtl="0" eaLnBrk="1" latinLnBrk="0" hangingPunct="1">
      <a:defRPr kern="1200">
        <a:solidFill>
          <a:schemeClr val="tx1"/>
        </a:solidFill>
        <a:latin typeface="Arial" charset="0"/>
        <a:ea typeface="+mn-ea"/>
        <a:cs typeface="+mn-cs"/>
      </a:defRPr>
    </a:lvl7pPr>
    <a:lvl8pPr marL="3200400" algn="l" defTabSz="457200" rtl="0" eaLnBrk="1" latinLnBrk="0" hangingPunct="1">
      <a:defRPr kern="1200">
        <a:solidFill>
          <a:schemeClr val="tx1"/>
        </a:solidFill>
        <a:latin typeface="Arial" charset="0"/>
        <a:ea typeface="+mn-ea"/>
        <a:cs typeface="+mn-cs"/>
      </a:defRPr>
    </a:lvl8pPr>
    <a:lvl9pPr marL="3657600" algn="l" defTabSz="4572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8" d="100"/>
          <a:sy n="38" d="100"/>
        </p:scale>
        <p:origin x="-75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5120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5120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5120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0907D53D-5D16-1146-A287-8C787DF58094}" type="slidenum">
              <a:rPr lang="en-US"/>
              <a:pPr>
                <a:defRPr/>
              </a:pPr>
              <a:t>‹#›</a:t>
            </a:fld>
            <a:endParaRPr lang="en-US"/>
          </a:p>
        </p:txBody>
      </p:sp>
    </p:spTree>
    <p:extLst>
      <p:ext uri="{BB962C8B-B14F-4D97-AF65-F5344CB8AC3E}">
        <p14:creationId xmlns:p14="http://schemas.microsoft.com/office/powerpoint/2010/main" val="62444730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GB" smtClean="0"/>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34DA793-41A7-6945-B18B-63D96415AD26}"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4BC6A46-0DFA-B24D-98E8-8D820AE5E1D7}"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GB" smtClean="0"/>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GB" smtClean="0"/>
              <a:t>Click icon to add picture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4AA3330-2756-9B43-9D1F-96CCD5003404}"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a:xfrm>
            <a:off x="6580094" y="188259"/>
            <a:ext cx="2133600" cy="365125"/>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25F8E02-1C70-8044-9D3D-4C22B05423F0}"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7" name="Date Placeholder 6"/>
          <p:cNvSpPr>
            <a:spLocks noGrp="1"/>
          </p:cNvSpPr>
          <p:nvPr>
            <p:ph type="dt" sz="half" idx="10"/>
          </p:nvPr>
        </p:nvSpPr>
        <p:spPr>
          <a:xfrm>
            <a:off x="6580094" y="188259"/>
            <a:ext cx="2133600" cy="365125"/>
          </a:xfrm>
        </p:spPr>
        <p:txBody>
          <a:bodyPr/>
          <a:lstStyle/>
          <a:p>
            <a:pPr>
              <a:defRPr/>
            </a:pPr>
            <a:endParaRPr lang="en-US"/>
          </a:p>
        </p:txBody>
      </p:sp>
      <p:sp>
        <p:nvSpPr>
          <p:cNvPr id="8" name="Footer Placeholder 7"/>
          <p:cNvSpPr>
            <a:spLocks noGrp="1"/>
          </p:cNvSpPr>
          <p:nvPr>
            <p:ph type="ftr" sz="quarter" idx="11"/>
          </p:nvPr>
        </p:nvSpPr>
        <p:spPr>
          <a:xfrm>
            <a:off x="1120588" y="188259"/>
            <a:ext cx="2895600" cy="365125"/>
          </a:xfrm>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32FACAA-0684-C043-B034-9EDF7E3FA5C2}" type="slidenum">
              <a:rPr lang="en-US" smtClean="0"/>
              <a:pPr>
                <a:defRPr/>
              </a:pPr>
              <a:t>‹#›</a:t>
            </a:fld>
            <a:endParaRPr lang="en-US"/>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9CC836F7-BF57-E442-85DC-5E2B1C0235EB}"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D1E2DB29-3499-DC4C-8161-7334A0A0D2AC}"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AF5B7C3-E15C-564F-9BF5-86A8E627F98D}"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Click icon to add picture</a:t>
            </a:r>
            <a:endParaRPr/>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9EEF3E1-5F63-7A4C-BCF1-FC3948AE3753}"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GB"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GB" smtClean="0"/>
              <a:t>Click icon to add picture</a:t>
            </a:r>
            <a:endParaRPr/>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GB"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GB" smtClean="0"/>
              <a:t>Click icon to add picture</a:t>
            </a:r>
            <a:endParaRPr/>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GB" smtClean="0"/>
              <a:t>Click icon to add picture</a:t>
            </a:r>
            <a:endParaRPr/>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GB" smtClean="0"/>
              <a:t>Click icon to add picture</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6093175-BC36-5F4E-A3CD-37935E7FAE91}" type="slidenum">
              <a:rPr lang="en-US" smtClean="0"/>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GB" smtClean="0"/>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6A53D1E-76CC-D545-9FA9-0201C48E4903}" type="slidenum">
              <a:rPr lang="en-US" smtClean="0"/>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C7591DB-B85C-B346-A4C9-A857BB9771B7}"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AB8D9788-7ECD-B445-9BD1-E2D956F8A7A7}"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747CDE8-FB4E-3841-ACD1-2009412B288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GB" smtClean="0"/>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pPr>
              <a:defRPr/>
            </a:pPr>
            <a:endParaRPr lang="en-US"/>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pPr>
              <a:defRPr/>
            </a:pPr>
            <a:endParaRPr lang="en-US"/>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pPr>
              <a:defRPr/>
            </a:pPr>
            <a:fld id="{99DB10E4-AC9D-694C-A54E-B58CC7A17C18}" type="slidenum">
              <a:rPr lang="en-US" smtClean="0"/>
              <a:pPr>
                <a:defRPr/>
              </a:pPr>
              <a:t>‹#›</a:t>
            </a:fld>
            <a:endParaRPr lang="en-US"/>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8.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8.png"/><Relationship Id="rId1" Type="http://schemas.openxmlformats.org/officeDocument/2006/relationships/slideLayout" Target="../slideLayouts/slideLayout17.xml"/><Relationship Id="rId5" Type="http://schemas.openxmlformats.org/officeDocument/2006/relationships/image" Target="../media/image20.jpe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 Id="rId5" Type="http://schemas.openxmlformats.org/officeDocument/2006/relationships/image" Target="../media/image24.pn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5.xml"/><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5.xml"/><Relationship Id="rId5" Type="http://schemas.openxmlformats.org/officeDocument/2006/relationships/image" Target="../media/image47.jpeg"/><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8.xml"/><Relationship Id="rId4" Type="http://schemas.openxmlformats.org/officeDocument/2006/relationships/image" Target="../media/image52.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5.xml"/><Relationship Id="rId4" Type="http://schemas.openxmlformats.org/officeDocument/2006/relationships/image" Target="../media/image55.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0" y="457200"/>
            <a:ext cx="8893175" cy="1052513"/>
          </a:xfrm>
        </p:spPr>
        <p:txBody>
          <a:bodyPr>
            <a:normAutofit/>
          </a:bodyPr>
          <a:lstStyle/>
          <a:p>
            <a:pPr eaLnBrk="1" hangingPunct="1"/>
            <a:r>
              <a:rPr lang="en-GB" dirty="0" smtClean="0"/>
              <a:t>P</a:t>
            </a:r>
            <a:r>
              <a:rPr lang="en-GB" sz="3600" dirty="0" smtClean="0"/>
              <a:t>roperty (Rights </a:t>
            </a:r>
            <a:r>
              <a:rPr lang="en-GB" sz="3600" dirty="0"/>
              <a:t>and</a:t>
            </a:r>
            <a:r>
              <a:rPr lang="en-GB" sz="3600" dirty="0" smtClean="0"/>
              <a:t> Relations</a:t>
            </a:r>
            <a:r>
              <a:rPr lang="en-GB" sz="3600" dirty="0"/>
              <a:t>)</a:t>
            </a:r>
            <a:endParaRPr lang="en-US" sz="3600" dirty="0"/>
          </a:p>
        </p:txBody>
      </p:sp>
      <p:pic>
        <p:nvPicPr>
          <p:cNvPr id="17411" name="Picture 4" descr="property_rights"/>
          <p:cNvPicPr>
            <a:picLocks noChangeAspect="1" noChangeArrowheads="1"/>
          </p:cNvPicPr>
          <p:nvPr/>
        </p:nvPicPr>
        <p:blipFill>
          <a:blip r:embed="rId2"/>
          <a:srcRect/>
          <a:stretch>
            <a:fillRect/>
          </a:stretch>
        </p:blipFill>
        <p:spPr bwMode="auto">
          <a:xfrm>
            <a:off x="755650" y="1828800"/>
            <a:ext cx="7704138" cy="4840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So what is property?</a:t>
            </a:r>
            <a:endParaRPr lang="en-GB" dirty="0"/>
          </a:p>
        </p:txBody>
      </p:sp>
      <p:pic>
        <p:nvPicPr>
          <p:cNvPr id="9" name="Picture 8"/>
          <p:cNvPicPr>
            <a:picLocks noChangeAspect="1"/>
          </p:cNvPicPr>
          <p:nvPr/>
        </p:nvPicPr>
        <p:blipFill>
          <a:blip r:embed="rId2"/>
          <a:stretch>
            <a:fillRect/>
          </a:stretch>
        </p:blipFill>
        <p:spPr>
          <a:xfrm>
            <a:off x="323528" y="2235200"/>
            <a:ext cx="2324100" cy="3048000"/>
          </a:xfrm>
          <a:prstGeom prst="rect">
            <a:avLst/>
          </a:prstGeom>
        </p:spPr>
      </p:pic>
      <p:pic>
        <p:nvPicPr>
          <p:cNvPr id="12" name="Picture 19" descr="my_mug_manos_off-p168598087175752813qj1v_400"/>
          <p:cNvPicPr>
            <a:picLocks noChangeAspect="1" noChangeArrowheads="1"/>
          </p:cNvPicPr>
          <p:nvPr/>
        </p:nvPicPr>
        <p:blipFill>
          <a:blip r:embed="rId3"/>
          <a:srcRect/>
          <a:stretch>
            <a:fillRect/>
          </a:stretch>
        </p:blipFill>
        <p:spPr bwMode="auto">
          <a:xfrm>
            <a:off x="6324600" y="1143000"/>
            <a:ext cx="2297112" cy="2232025"/>
          </a:xfrm>
          <a:prstGeom prst="rect">
            <a:avLst/>
          </a:prstGeom>
          <a:noFill/>
          <a:ln w="9525">
            <a:noFill/>
            <a:miter lim="800000"/>
            <a:headEnd/>
            <a:tailEnd/>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2657573"/>
            <a:ext cx="2836143" cy="3315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3468" y="3759201"/>
            <a:ext cx="2619375" cy="211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0" name="Picture 21" descr="fishing land"/>
          <p:cNvPicPr>
            <a:picLocks noChangeAspect="1" noChangeArrowheads="1"/>
          </p:cNvPicPr>
          <p:nvPr/>
        </p:nvPicPr>
        <p:blipFill>
          <a:blip r:embed="rId2"/>
          <a:srcRect/>
          <a:stretch>
            <a:fillRect/>
          </a:stretch>
        </p:blipFill>
        <p:spPr bwMode="auto">
          <a:xfrm>
            <a:off x="539552" y="3200400"/>
            <a:ext cx="5029200" cy="2819400"/>
          </a:xfrm>
          <a:prstGeom prst="rect">
            <a:avLst/>
          </a:prstGeom>
          <a:noFill/>
          <a:ln w="9525">
            <a:noFill/>
            <a:miter lim="800000"/>
            <a:headEnd/>
            <a:tailEnd/>
          </a:ln>
        </p:spPr>
      </p:pic>
      <p:pic>
        <p:nvPicPr>
          <p:cNvPr id="18442" name="Picture 23" descr="toast_song"/>
          <p:cNvPicPr>
            <a:picLocks noChangeAspect="1" noChangeArrowheads="1"/>
          </p:cNvPicPr>
          <p:nvPr/>
        </p:nvPicPr>
        <p:blipFill>
          <a:blip r:embed="rId3"/>
          <a:srcRect/>
          <a:stretch>
            <a:fillRect/>
          </a:stretch>
        </p:blipFill>
        <p:spPr bwMode="auto">
          <a:xfrm>
            <a:off x="6019800" y="762000"/>
            <a:ext cx="2590800" cy="3276600"/>
          </a:xfrm>
          <a:prstGeom prst="rect">
            <a:avLst/>
          </a:prstGeom>
          <a:noFill/>
          <a:ln w="9525">
            <a:noFill/>
            <a:miter lim="800000"/>
            <a:headEnd/>
            <a:tailEnd/>
          </a:ln>
        </p:spPr>
      </p:pic>
      <p:pic>
        <p:nvPicPr>
          <p:cNvPr id="18443" name="Picture 25" descr="dance"/>
          <p:cNvPicPr>
            <a:picLocks noChangeAspect="1" noChangeArrowheads="1"/>
          </p:cNvPicPr>
          <p:nvPr/>
        </p:nvPicPr>
        <p:blipFill>
          <a:blip r:embed="rId4"/>
          <a:srcRect/>
          <a:stretch>
            <a:fillRect/>
          </a:stretch>
        </p:blipFill>
        <p:spPr bwMode="auto">
          <a:xfrm>
            <a:off x="6332363" y="4254599"/>
            <a:ext cx="2309813" cy="1800225"/>
          </a:xfrm>
          <a:prstGeom prst="rect">
            <a:avLst/>
          </a:prstGeom>
          <a:noFill/>
          <a:ln w="9525">
            <a:noFill/>
            <a:miter lim="800000"/>
            <a:headEnd/>
            <a:tailEnd/>
          </a:ln>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7184" y="762000"/>
            <a:ext cx="3233936"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832074"/>
            <a:ext cx="2619375" cy="2470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159" y="3554610"/>
            <a:ext cx="3211785" cy="2646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580133"/>
            <a:ext cx="4752530" cy="2974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4051907"/>
            <a:ext cx="3960442" cy="2401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764704"/>
            <a:ext cx="3043039"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753" y="3761284"/>
            <a:ext cx="3170684" cy="2354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8393" y="884162"/>
            <a:ext cx="3456384" cy="259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3761284"/>
            <a:ext cx="3888432" cy="2375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6602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idea"/>
          <p:cNvPicPr>
            <a:picLocks noChangeAspect="1" noChangeArrowheads="1"/>
          </p:cNvPicPr>
          <p:nvPr/>
        </p:nvPicPr>
        <p:blipFill>
          <a:blip r:embed="rId2"/>
          <a:srcRect/>
          <a:stretch>
            <a:fillRect/>
          </a:stretch>
        </p:blipFill>
        <p:spPr bwMode="auto">
          <a:xfrm>
            <a:off x="2362200" y="381000"/>
            <a:ext cx="2251075" cy="2362200"/>
          </a:xfrm>
          <a:prstGeom prst="rect">
            <a:avLst/>
          </a:prstGeom>
          <a:noFill/>
          <a:ln w="9525">
            <a:noFill/>
            <a:miter lim="800000"/>
            <a:headEnd/>
            <a:tailEnd/>
          </a:ln>
        </p:spPr>
      </p:pic>
      <p:pic>
        <p:nvPicPr>
          <p:cNvPr id="19459" name="Picture 9" descr="fishing land"/>
          <p:cNvPicPr>
            <a:picLocks noGrp="1" noChangeAspect="1" noChangeArrowheads="1"/>
          </p:cNvPicPr>
          <p:nvPr>
            <p:ph sz="half" idx="1"/>
          </p:nvPr>
        </p:nvPicPr>
        <p:blipFill>
          <a:blip r:embed="rId3"/>
          <a:srcRect t="-24712" b="-24712"/>
          <a:stretch>
            <a:fillRect/>
          </a:stretch>
        </p:blipFill>
        <p:spPr>
          <a:xfrm>
            <a:off x="381000" y="2667000"/>
            <a:ext cx="4724400" cy="4525963"/>
          </a:xfrm>
          <a:noFill/>
        </p:spPr>
      </p:pic>
      <p:pic>
        <p:nvPicPr>
          <p:cNvPr id="19460" name="Picture 12" descr="Person Thinking"/>
          <p:cNvPicPr>
            <a:picLocks noGrp="1" noChangeAspect="1" noChangeArrowheads="1"/>
          </p:cNvPicPr>
          <p:nvPr>
            <p:ph sz="quarter" idx="2"/>
          </p:nvPr>
        </p:nvPicPr>
        <p:blipFill>
          <a:blip r:embed="rId4"/>
          <a:srcRect/>
          <a:stretch>
            <a:fillRect/>
          </a:stretch>
        </p:blipFill>
        <p:spPr>
          <a:xfrm>
            <a:off x="5867400" y="4267200"/>
            <a:ext cx="2136775" cy="2185987"/>
          </a:xfrm>
          <a:noFill/>
        </p:spPr>
      </p:pic>
      <p:pic>
        <p:nvPicPr>
          <p:cNvPr id="19461" name="Picture 21" descr="Person Thinking Stock Image"/>
          <p:cNvPicPr>
            <a:picLocks noGrp="1" noChangeAspect="1" noChangeArrowheads="1"/>
          </p:cNvPicPr>
          <p:nvPr>
            <p:ph sz="quarter" idx="3"/>
          </p:nvPr>
        </p:nvPicPr>
        <p:blipFill>
          <a:blip r:embed="rId5"/>
          <a:srcRect/>
          <a:stretch>
            <a:fillRect/>
          </a:stretch>
        </p:blipFill>
        <p:spPr>
          <a:xfrm>
            <a:off x="228600" y="1828800"/>
            <a:ext cx="1905000" cy="2473325"/>
          </a:xfrm>
          <a:noFill/>
        </p:spPr>
      </p:pic>
      <p:sp>
        <p:nvSpPr>
          <p:cNvPr id="19462" name="Text Box 26"/>
          <p:cNvSpPr txBox="1">
            <a:spLocks noChangeArrowheads="1"/>
          </p:cNvSpPr>
          <p:nvPr/>
        </p:nvSpPr>
        <p:spPr bwMode="auto">
          <a:xfrm>
            <a:off x="4859338" y="609600"/>
            <a:ext cx="4284662" cy="1754327"/>
          </a:xfrm>
          <a:prstGeom prst="rect">
            <a:avLst/>
          </a:prstGeom>
          <a:noFill/>
          <a:ln w="9525">
            <a:noFill/>
            <a:miter lim="800000"/>
            <a:headEnd/>
            <a:tailEnd/>
          </a:ln>
        </p:spPr>
        <p:txBody>
          <a:bodyPr wrap="square">
            <a:prstTxWarp prst="textNoShape">
              <a:avLst/>
            </a:prstTxWarp>
            <a:spAutoFit/>
          </a:bodyPr>
          <a:lstStyle/>
          <a:p>
            <a:pPr>
              <a:spcBef>
                <a:spcPct val="50000"/>
              </a:spcBef>
            </a:pPr>
            <a:r>
              <a:rPr lang="en-GB" sz="2400" dirty="0">
                <a:latin typeface="+mn-lt"/>
              </a:rPr>
              <a:t>It’s not a thing </a:t>
            </a:r>
          </a:p>
          <a:p>
            <a:pPr>
              <a:spcBef>
                <a:spcPct val="50000"/>
              </a:spcBef>
            </a:pPr>
            <a:r>
              <a:rPr lang="en-GB" sz="2400" dirty="0">
                <a:latin typeface="+mn-lt"/>
              </a:rPr>
              <a:t>It’s an </a:t>
            </a:r>
            <a:r>
              <a:rPr lang="en-GB" sz="2400" i="1" dirty="0">
                <a:latin typeface="+mn-lt"/>
              </a:rPr>
              <a:t>idea</a:t>
            </a:r>
            <a:r>
              <a:rPr lang="en-GB" sz="2400" dirty="0">
                <a:latin typeface="+mn-lt"/>
              </a:rPr>
              <a:t> about a thing (who can use it, how it can be used …</a:t>
            </a:r>
            <a:r>
              <a:rPr lang="en-GB" sz="2200" dirty="0">
                <a:latin typeface="+mn-lt"/>
              </a:rPr>
              <a:t>)</a:t>
            </a:r>
            <a:endParaRPr lang="en-US" sz="2200" dirty="0">
              <a:latin typeface="+mn-lt"/>
            </a:endParaRPr>
          </a:p>
        </p:txBody>
      </p:sp>
      <p:sp>
        <p:nvSpPr>
          <p:cNvPr id="19463" name="Text Box 27"/>
          <p:cNvSpPr txBox="1">
            <a:spLocks noChangeArrowheads="1"/>
          </p:cNvSpPr>
          <p:nvPr/>
        </p:nvSpPr>
        <p:spPr bwMode="auto">
          <a:xfrm>
            <a:off x="5181599" y="2667000"/>
            <a:ext cx="3962401" cy="1200328"/>
          </a:xfrm>
          <a:prstGeom prst="rect">
            <a:avLst/>
          </a:prstGeom>
          <a:noFill/>
          <a:ln w="9525">
            <a:noFill/>
            <a:miter lim="800000"/>
            <a:headEnd/>
            <a:tailEnd/>
          </a:ln>
        </p:spPr>
        <p:txBody>
          <a:bodyPr wrap="square">
            <a:prstTxWarp prst="textNoShape">
              <a:avLst/>
            </a:prstTxWarp>
            <a:spAutoFit/>
          </a:bodyPr>
          <a:lstStyle/>
          <a:p>
            <a:pPr>
              <a:spcBef>
                <a:spcPct val="50000"/>
              </a:spcBef>
            </a:pPr>
            <a:r>
              <a:rPr lang="en-GB" sz="2400" dirty="0">
                <a:latin typeface="+mn-lt"/>
              </a:rPr>
              <a:t>Property relations are between people about the use of things</a:t>
            </a:r>
            <a:r>
              <a:rPr lang="en-US" sz="2400" dirty="0">
                <a:latin typeface="+mn-lt"/>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john-locke"/>
          <p:cNvPicPr>
            <a:picLocks noChangeAspect="1" noChangeArrowheads="1"/>
          </p:cNvPicPr>
          <p:nvPr/>
        </p:nvPicPr>
        <p:blipFill>
          <a:blip r:embed="rId2"/>
          <a:srcRect/>
          <a:stretch>
            <a:fillRect/>
          </a:stretch>
        </p:blipFill>
        <p:spPr bwMode="auto">
          <a:xfrm>
            <a:off x="457200" y="1066800"/>
            <a:ext cx="1828800" cy="2492375"/>
          </a:xfrm>
          <a:prstGeom prst="rect">
            <a:avLst/>
          </a:prstGeom>
          <a:noFill/>
          <a:ln w="9525">
            <a:noFill/>
            <a:miter lim="800000"/>
            <a:headEnd/>
            <a:tailEnd/>
          </a:ln>
        </p:spPr>
      </p:pic>
      <p:sp>
        <p:nvSpPr>
          <p:cNvPr id="20483" name="Text Box 6"/>
          <p:cNvSpPr txBox="1">
            <a:spLocks noChangeArrowheads="1"/>
          </p:cNvSpPr>
          <p:nvPr/>
        </p:nvSpPr>
        <p:spPr bwMode="auto">
          <a:xfrm>
            <a:off x="5715000" y="914400"/>
            <a:ext cx="3152775" cy="2308324"/>
          </a:xfrm>
          <a:prstGeom prst="rect">
            <a:avLst/>
          </a:prstGeom>
          <a:noFill/>
          <a:ln w="9525">
            <a:noFill/>
            <a:miter lim="800000"/>
            <a:headEnd/>
            <a:tailEnd/>
          </a:ln>
        </p:spPr>
        <p:txBody>
          <a:bodyPr wrap="square">
            <a:prstTxWarp prst="textNoShape">
              <a:avLst/>
            </a:prstTxWarp>
            <a:spAutoFit/>
          </a:bodyPr>
          <a:lstStyle/>
          <a:p>
            <a:pPr>
              <a:spcBef>
                <a:spcPct val="50000"/>
              </a:spcBef>
            </a:pPr>
            <a:r>
              <a:rPr lang="en-GB" sz="2400" dirty="0">
                <a:latin typeface="+mn-lt"/>
              </a:rPr>
              <a:t>Moral justification for rights to the products of labour</a:t>
            </a:r>
            <a:r>
              <a:rPr lang="en-GB" sz="2400" dirty="0" smtClean="0">
                <a:latin typeface="+mn-lt"/>
              </a:rPr>
              <a:t>. </a:t>
            </a:r>
            <a:r>
              <a:rPr lang="en-GB" sz="2400" dirty="0" smtClean="0">
                <a:solidFill>
                  <a:srgbClr val="FF7070"/>
                </a:solidFill>
                <a:latin typeface="+mn-lt"/>
              </a:rPr>
              <a:t>Labour + Nature = Transformed Nature / Product </a:t>
            </a:r>
            <a:endParaRPr lang="en-US" sz="2400" dirty="0">
              <a:solidFill>
                <a:srgbClr val="FF7070"/>
              </a:solidFill>
              <a:latin typeface="+mn-lt"/>
            </a:endParaRPr>
          </a:p>
        </p:txBody>
      </p:sp>
      <p:pic>
        <p:nvPicPr>
          <p:cNvPr id="20492" name="Picture 30" descr="1628_6_Agricultural_Labourer_2"/>
          <p:cNvPicPr>
            <a:picLocks noGrp="1" noChangeAspect="1" noChangeArrowheads="1"/>
          </p:cNvPicPr>
          <p:nvPr>
            <p:ph sz="quarter" idx="4294967295"/>
          </p:nvPr>
        </p:nvPicPr>
        <p:blipFill>
          <a:blip r:embed="rId3"/>
          <a:srcRect/>
          <a:stretch>
            <a:fillRect/>
          </a:stretch>
        </p:blipFill>
        <p:spPr>
          <a:xfrm>
            <a:off x="3200400" y="1066800"/>
            <a:ext cx="2303463" cy="2060575"/>
          </a:xfrm>
          <a:noFill/>
        </p:spPr>
      </p:pic>
      <p:pic>
        <p:nvPicPr>
          <p:cNvPr id="20484" name="Picture 10" descr="332345581_a410a9b4a3"/>
          <p:cNvPicPr>
            <a:picLocks noGrp="1" noChangeAspect="1" noChangeArrowheads="1"/>
          </p:cNvPicPr>
          <p:nvPr>
            <p:ph sz="quarter" idx="4294967295"/>
          </p:nvPr>
        </p:nvPicPr>
        <p:blipFill>
          <a:blip r:embed="rId4"/>
          <a:srcRect/>
          <a:stretch>
            <a:fillRect/>
          </a:stretch>
        </p:blipFill>
        <p:spPr>
          <a:xfrm>
            <a:off x="1524000" y="3962400"/>
            <a:ext cx="1728788" cy="2185988"/>
          </a:xfrm>
          <a:noFill/>
        </p:spPr>
      </p:pic>
      <p:pic>
        <p:nvPicPr>
          <p:cNvPr id="20485" name="Picture 14" descr="Bundle Of Rights Approach To Value"/>
          <p:cNvPicPr>
            <a:picLocks noGrp="1" noChangeAspect="1" noChangeArrowheads="1"/>
          </p:cNvPicPr>
          <p:nvPr>
            <p:ph sz="quarter" idx="4294967295"/>
          </p:nvPr>
        </p:nvPicPr>
        <p:blipFill>
          <a:blip r:embed="rId5"/>
          <a:srcRect/>
          <a:stretch>
            <a:fillRect/>
          </a:stretch>
        </p:blipFill>
        <p:spPr>
          <a:xfrm>
            <a:off x="3733800" y="3505200"/>
            <a:ext cx="2146300" cy="2187575"/>
          </a:xfrm>
          <a:noFill/>
        </p:spPr>
      </p:pic>
      <p:sp>
        <p:nvSpPr>
          <p:cNvPr id="20487" name="Text Box 23"/>
          <p:cNvSpPr txBox="1">
            <a:spLocks noChangeArrowheads="1"/>
          </p:cNvSpPr>
          <p:nvPr/>
        </p:nvSpPr>
        <p:spPr bwMode="auto">
          <a:xfrm>
            <a:off x="5638800" y="3886200"/>
            <a:ext cx="3240087" cy="830997"/>
          </a:xfrm>
          <a:prstGeom prst="rect">
            <a:avLst/>
          </a:prstGeom>
          <a:noFill/>
          <a:ln w="9525">
            <a:noFill/>
            <a:miter lim="800000"/>
            <a:headEnd/>
            <a:tailEnd/>
          </a:ln>
        </p:spPr>
        <p:txBody>
          <a:bodyPr>
            <a:prstTxWarp prst="textNoShape">
              <a:avLst/>
            </a:prstTxWarp>
            <a:spAutoFit/>
          </a:bodyPr>
          <a:lstStyle/>
          <a:p>
            <a:pPr>
              <a:spcBef>
                <a:spcPct val="50000"/>
              </a:spcBef>
            </a:pPr>
            <a:r>
              <a:rPr lang="en-GB" sz="2400" dirty="0">
                <a:latin typeface="+mn-lt"/>
              </a:rPr>
              <a:t>Property is a bundle of rights</a:t>
            </a:r>
            <a:endParaRPr lang="en-US" sz="2400" dirty="0">
              <a:latin typeface="+mn-lt"/>
            </a:endParaRPr>
          </a:p>
        </p:txBody>
      </p:sp>
      <p:sp>
        <p:nvSpPr>
          <p:cNvPr id="20489" name="Line 25"/>
          <p:cNvSpPr>
            <a:spLocks noChangeShapeType="1"/>
          </p:cNvSpPr>
          <p:nvPr/>
        </p:nvSpPr>
        <p:spPr bwMode="auto">
          <a:xfrm>
            <a:off x="3352800" y="4876800"/>
            <a:ext cx="1150938" cy="0"/>
          </a:xfrm>
          <a:prstGeom prst="line">
            <a:avLst/>
          </a:prstGeom>
          <a:noFill/>
          <a:ln w="57150">
            <a:solidFill>
              <a:schemeClr val="tx1"/>
            </a:solidFill>
            <a:round/>
            <a:headEnd/>
            <a:tailEnd type="triangle" w="med" len="med"/>
          </a:ln>
        </p:spPr>
        <p:txBody>
          <a:bodyPr>
            <a:prstTxWarp prst="textNoShape">
              <a:avLst/>
            </a:prstTxWarp>
          </a:bodyPr>
          <a:lstStyle/>
          <a:p>
            <a:endParaRPr lang="en-GB"/>
          </a:p>
        </p:txBody>
      </p:sp>
      <p:sp>
        <p:nvSpPr>
          <p:cNvPr id="20491" name="Line 27"/>
          <p:cNvSpPr>
            <a:spLocks noChangeShapeType="1"/>
          </p:cNvSpPr>
          <p:nvPr/>
        </p:nvSpPr>
        <p:spPr bwMode="auto">
          <a:xfrm>
            <a:off x="2362200" y="2057400"/>
            <a:ext cx="649288" cy="0"/>
          </a:xfrm>
          <a:prstGeom prst="line">
            <a:avLst/>
          </a:prstGeom>
          <a:noFill/>
          <a:ln w="57150">
            <a:solidFill>
              <a:schemeClr val="tx1"/>
            </a:solidFill>
            <a:round/>
            <a:headEnd/>
            <a:tailEnd type="triangle" w="med" len="med"/>
          </a:ln>
        </p:spPr>
        <p:txBody>
          <a:bodyPr>
            <a:prstTxWarp prst="textNoShape">
              <a:avLst/>
            </a:prstTxWarp>
          </a:bodyPr>
          <a:lstStyle/>
          <a:p>
            <a:endParaRPr lang="en-GB"/>
          </a:p>
        </p:txBody>
      </p:sp>
      <p:sp>
        <p:nvSpPr>
          <p:cNvPr id="15" name="TextBox 14"/>
          <p:cNvSpPr txBox="1"/>
          <p:nvPr/>
        </p:nvSpPr>
        <p:spPr>
          <a:xfrm>
            <a:off x="457200" y="609601"/>
            <a:ext cx="1524000" cy="461665"/>
          </a:xfrm>
          <a:prstGeom prst="rect">
            <a:avLst/>
          </a:prstGeom>
          <a:noFill/>
        </p:spPr>
        <p:txBody>
          <a:bodyPr wrap="square" rtlCol="0">
            <a:spAutoFit/>
          </a:bodyPr>
          <a:lstStyle/>
          <a:p>
            <a:r>
              <a:rPr lang="en-GB" sz="2400" dirty="0" smtClean="0">
                <a:solidFill>
                  <a:schemeClr val="accent1">
                    <a:lumMod val="60000"/>
                    <a:lumOff val="40000"/>
                  </a:schemeClr>
                </a:solidFill>
                <a:latin typeface="+mn-lt"/>
              </a:rPr>
              <a:t>Lo</a:t>
            </a:r>
            <a:r>
              <a:rPr lang="en-GB" sz="2400" dirty="0" smtClean="0">
                <a:solidFill>
                  <a:srgbClr val="FF2929"/>
                </a:solidFill>
                <a:latin typeface="+mn-lt"/>
              </a:rPr>
              <a:t>cke</a:t>
            </a:r>
            <a:endParaRPr lang="en-GB" sz="2400" dirty="0">
              <a:solidFill>
                <a:srgbClr val="FF2929"/>
              </a:solidFill>
              <a:latin typeface="+mn-lt"/>
            </a:endParaRPr>
          </a:p>
        </p:txBody>
      </p:sp>
      <p:sp>
        <p:nvSpPr>
          <p:cNvPr id="16" name="TextBox 15"/>
          <p:cNvSpPr txBox="1"/>
          <p:nvPr/>
        </p:nvSpPr>
        <p:spPr>
          <a:xfrm>
            <a:off x="228600" y="4648200"/>
            <a:ext cx="1447800" cy="461665"/>
          </a:xfrm>
          <a:prstGeom prst="rect">
            <a:avLst/>
          </a:prstGeom>
          <a:noFill/>
        </p:spPr>
        <p:txBody>
          <a:bodyPr wrap="square" rtlCol="0">
            <a:spAutoFit/>
          </a:bodyPr>
          <a:lstStyle/>
          <a:p>
            <a:r>
              <a:rPr lang="en-GB" sz="2400" dirty="0" smtClean="0">
                <a:solidFill>
                  <a:srgbClr val="FF2929"/>
                </a:solidFill>
                <a:latin typeface="+mn-lt"/>
              </a:rPr>
              <a:t>Maine</a:t>
            </a:r>
            <a:endParaRPr lang="en-GB" sz="2400" dirty="0">
              <a:solidFill>
                <a:srgbClr val="FF2929"/>
              </a:solidFill>
              <a:latin typeface="+mn-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descr="Transf1"/>
          <p:cNvPicPr>
            <a:picLocks noChangeAspect="1" noChangeArrowheads="1"/>
          </p:cNvPicPr>
          <p:nvPr/>
        </p:nvPicPr>
        <p:blipFill>
          <a:blip r:embed="rId2"/>
          <a:srcRect/>
          <a:stretch>
            <a:fillRect/>
          </a:stretch>
        </p:blipFill>
        <p:spPr bwMode="auto">
          <a:xfrm>
            <a:off x="611188" y="260350"/>
            <a:ext cx="7993062" cy="6191250"/>
          </a:xfrm>
          <a:prstGeom prst="rect">
            <a:avLst/>
          </a:prstGeom>
          <a:noFill/>
          <a:ln w="9525">
            <a:noFill/>
            <a:miter lim="800000"/>
            <a:headEnd/>
            <a:tailEnd/>
          </a:ln>
        </p:spPr>
      </p:pic>
      <p:sp>
        <p:nvSpPr>
          <p:cNvPr id="21507" name="Rectangle 6"/>
          <p:cNvSpPr>
            <a:spLocks noChangeArrowheads="1"/>
          </p:cNvSpPr>
          <p:nvPr/>
        </p:nvSpPr>
        <p:spPr bwMode="auto">
          <a:xfrm>
            <a:off x="6156325" y="5589588"/>
            <a:ext cx="2087563" cy="863600"/>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endParaRPr lang="en-GB"/>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4" descr="Discussion between a Workers’ Committee and a Factory Owner (1891)"/>
          <p:cNvPicPr>
            <a:picLocks noChangeAspect="1" noChangeArrowheads="1"/>
          </p:cNvPicPr>
          <p:nvPr/>
        </p:nvPicPr>
        <p:blipFill>
          <a:blip r:embed="rId2"/>
          <a:srcRect/>
          <a:stretch>
            <a:fillRect/>
          </a:stretch>
        </p:blipFill>
        <p:spPr bwMode="auto">
          <a:xfrm>
            <a:off x="2895600" y="609600"/>
            <a:ext cx="2954337" cy="2152650"/>
          </a:xfrm>
          <a:prstGeom prst="rect">
            <a:avLst/>
          </a:prstGeom>
          <a:noFill/>
          <a:ln w="9525">
            <a:noFill/>
            <a:miter lim="800000"/>
            <a:headEnd/>
            <a:tailEnd/>
          </a:ln>
        </p:spPr>
      </p:pic>
      <p:sp>
        <p:nvSpPr>
          <p:cNvPr id="10" name="Rectangle 9"/>
          <p:cNvSpPr/>
          <p:nvPr/>
        </p:nvSpPr>
        <p:spPr>
          <a:xfrm>
            <a:off x="5943600" y="2743200"/>
            <a:ext cx="3200400" cy="1938992"/>
          </a:xfrm>
          <a:prstGeom prst="rect">
            <a:avLst/>
          </a:prstGeom>
        </p:spPr>
        <p:txBody>
          <a:bodyPr wrap="square">
            <a:spAutoFit/>
          </a:bodyPr>
          <a:lstStyle/>
          <a:p>
            <a:pPr>
              <a:spcBef>
                <a:spcPct val="50000"/>
              </a:spcBef>
            </a:pPr>
            <a:r>
              <a:rPr lang="en-GB" sz="2400" dirty="0">
                <a:latin typeface="+mn-lt"/>
              </a:rPr>
              <a:t>Property relations are another way of talking about the social relations of production</a:t>
            </a:r>
            <a:endParaRPr lang="en-US" sz="2400" dirty="0">
              <a:latin typeface="+mn-lt"/>
            </a:endParaRPr>
          </a:p>
        </p:txBody>
      </p:sp>
      <p:pic>
        <p:nvPicPr>
          <p:cNvPr id="11" name="Picture 10"/>
          <p:cNvPicPr>
            <a:picLocks noChangeAspect="1"/>
          </p:cNvPicPr>
          <p:nvPr/>
        </p:nvPicPr>
        <p:blipFill>
          <a:blip r:embed="rId3"/>
          <a:stretch>
            <a:fillRect/>
          </a:stretch>
        </p:blipFill>
        <p:spPr>
          <a:xfrm>
            <a:off x="0" y="2209800"/>
            <a:ext cx="2735603" cy="2743200"/>
          </a:xfrm>
          <a:prstGeom prst="rect">
            <a:avLst/>
          </a:prstGeom>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3284985"/>
            <a:ext cx="2954337" cy="2869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Property is a Total Social Fact</a:t>
            </a:r>
            <a:endParaRPr lang="en-GB" dirty="0"/>
          </a:p>
        </p:txBody>
      </p:sp>
      <p:sp>
        <p:nvSpPr>
          <p:cNvPr id="22530" name="Rectangle 3"/>
          <p:cNvSpPr>
            <a:spLocks noGrp="1" noChangeArrowheads="1"/>
          </p:cNvSpPr>
          <p:nvPr>
            <p:ph idx="1"/>
          </p:nvPr>
        </p:nvSpPr>
        <p:spPr/>
        <p:txBody>
          <a:bodyPr/>
          <a:lstStyle/>
          <a:p>
            <a:r>
              <a:rPr lang="en-GB" dirty="0" smtClean="0"/>
              <a:t>Having the rights to access, use or dispose of things is linked to power and systems of relatedness:</a:t>
            </a:r>
          </a:p>
          <a:p>
            <a:pPr lvl="1"/>
            <a:r>
              <a:rPr lang="en-GB" dirty="0" smtClean="0"/>
              <a:t>Economics</a:t>
            </a:r>
          </a:p>
          <a:p>
            <a:pPr lvl="1"/>
            <a:r>
              <a:rPr lang="en-GB" dirty="0" smtClean="0"/>
              <a:t>Politics</a:t>
            </a:r>
          </a:p>
          <a:p>
            <a:pPr lvl="1"/>
            <a:r>
              <a:rPr lang="en-GB" dirty="0" smtClean="0"/>
              <a:t>Ideology</a:t>
            </a:r>
          </a:p>
          <a:p>
            <a:pPr lvl="1"/>
            <a:r>
              <a:rPr lang="en-GB" dirty="0" smtClean="0"/>
              <a:t>Kinship</a:t>
            </a:r>
            <a:endParaRPr lang="en-US" dirty="0" smtClean="0"/>
          </a:p>
          <a:p>
            <a:r>
              <a:rPr lang="en-GB" dirty="0" smtClean="0"/>
              <a:t>Private property is only one kind of property</a:t>
            </a:r>
          </a:p>
          <a:p>
            <a:pPr lvl="1"/>
            <a:r>
              <a:rPr lang="en-GB" dirty="0" smtClean="0"/>
              <a:t>Exclusive rights to something that are enforced by the state.</a:t>
            </a:r>
          </a:p>
          <a:p>
            <a:pPr lvl="1"/>
            <a:endParaRPr lang="en-GB" dirty="0" smtClean="0"/>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10" descr="private_property_1"/>
          <p:cNvPicPr>
            <a:picLocks noGrp="1" noChangeAspect="1" noChangeArrowheads="1"/>
          </p:cNvPicPr>
          <p:nvPr>
            <p:ph sz="quarter" idx="4294967295"/>
          </p:nvPr>
        </p:nvPicPr>
        <p:blipFill>
          <a:blip r:embed="rId2"/>
          <a:srcRect/>
          <a:stretch>
            <a:fillRect/>
          </a:stretch>
        </p:blipFill>
        <p:spPr>
          <a:xfrm>
            <a:off x="457200" y="1828800"/>
            <a:ext cx="4643438" cy="4038600"/>
          </a:xfrm>
          <a:noFill/>
        </p:spPr>
      </p:pic>
      <p:pic>
        <p:nvPicPr>
          <p:cNvPr id="23556" name="Picture 13" descr="Chair_Finished"/>
          <p:cNvPicPr>
            <a:picLocks noGrp="1" noChangeAspect="1" noChangeArrowheads="1"/>
          </p:cNvPicPr>
          <p:nvPr>
            <p:ph sz="quarter" idx="4294967295"/>
          </p:nvPr>
        </p:nvPicPr>
        <p:blipFill>
          <a:blip r:embed="rId3"/>
          <a:srcRect/>
          <a:stretch>
            <a:fillRect/>
          </a:stretch>
        </p:blipFill>
        <p:spPr>
          <a:xfrm>
            <a:off x="6096000" y="3352800"/>
            <a:ext cx="2700337" cy="2952750"/>
          </a:xfrm>
          <a:noFill/>
        </p:spPr>
      </p:pic>
      <p:pic>
        <p:nvPicPr>
          <p:cNvPr id="23558" name="Picture 5" descr="toothbrush"/>
          <p:cNvPicPr>
            <a:picLocks noChangeAspect="1" noChangeArrowheads="1"/>
          </p:cNvPicPr>
          <p:nvPr/>
        </p:nvPicPr>
        <p:blipFill>
          <a:blip r:embed="rId4"/>
          <a:srcRect/>
          <a:stretch>
            <a:fillRect/>
          </a:stretch>
        </p:blipFill>
        <p:spPr bwMode="auto">
          <a:xfrm>
            <a:off x="6172200" y="1524000"/>
            <a:ext cx="2165350" cy="1346200"/>
          </a:xfrm>
          <a:prstGeom prst="rect">
            <a:avLst/>
          </a:prstGeom>
          <a:noFill/>
          <a:ln w="9525">
            <a:noFill/>
            <a:miter lim="800000"/>
            <a:headEnd/>
            <a:tailEnd/>
          </a:ln>
        </p:spPr>
      </p:pic>
      <p:sp>
        <p:nvSpPr>
          <p:cNvPr id="23559" name="Text Box 8"/>
          <p:cNvSpPr txBox="1">
            <a:spLocks noChangeArrowheads="1"/>
          </p:cNvSpPr>
          <p:nvPr/>
        </p:nvSpPr>
        <p:spPr bwMode="auto">
          <a:xfrm>
            <a:off x="304800" y="533400"/>
            <a:ext cx="2592387" cy="461665"/>
          </a:xfrm>
          <a:prstGeom prst="rect">
            <a:avLst/>
          </a:prstGeom>
          <a:noFill/>
          <a:ln w="9525">
            <a:noFill/>
            <a:miter lim="800000"/>
            <a:headEnd/>
            <a:tailEnd/>
          </a:ln>
        </p:spPr>
        <p:txBody>
          <a:bodyPr>
            <a:prstTxWarp prst="textNoShape">
              <a:avLst/>
            </a:prstTxWarp>
            <a:spAutoFit/>
          </a:bodyPr>
          <a:lstStyle/>
          <a:p>
            <a:pPr>
              <a:spcBef>
                <a:spcPct val="50000"/>
              </a:spcBef>
            </a:pPr>
            <a:r>
              <a:rPr lang="en-GB" sz="2400" b="1" dirty="0">
                <a:solidFill>
                  <a:schemeClr val="tx2"/>
                </a:solidFill>
                <a:latin typeface="+mn-lt"/>
              </a:rPr>
              <a:t>Private property</a:t>
            </a:r>
            <a:endParaRPr lang="en-US" sz="2400" b="1" dirty="0">
              <a:solidFill>
                <a:schemeClr val="tx2"/>
              </a:solidFill>
              <a:latin typeface="+mn-lt"/>
            </a:endParaRPr>
          </a:p>
        </p:txBody>
      </p:sp>
      <p:sp>
        <p:nvSpPr>
          <p:cNvPr id="23564" name="Text Box 7"/>
          <p:cNvSpPr txBox="1">
            <a:spLocks noChangeArrowheads="1"/>
          </p:cNvSpPr>
          <p:nvPr/>
        </p:nvSpPr>
        <p:spPr bwMode="auto">
          <a:xfrm>
            <a:off x="5257800" y="457200"/>
            <a:ext cx="2820988"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GB" sz="2400" b="1" dirty="0">
                <a:latin typeface="+mn-lt"/>
              </a:rPr>
              <a:t>Personal property</a:t>
            </a:r>
            <a:endParaRPr lang="en-US" sz="2400" b="1" dirty="0">
              <a:latin typeface="+mn-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public property cartoons, public property cartoon, public property picture, public property pictures, public property image, public property images, public property illustration, public property illustrations "/>
          <p:cNvPicPr>
            <a:picLocks noChangeAspect="1" noChangeArrowheads="1"/>
          </p:cNvPicPr>
          <p:nvPr/>
        </p:nvPicPr>
        <p:blipFill>
          <a:blip r:embed="rId2"/>
          <a:srcRect l="-15538" r="-15538"/>
          <a:stretch>
            <a:fillRect/>
          </a:stretch>
        </p:blipFill>
        <p:spPr>
          <a:xfrm>
            <a:off x="0" y="2514600"/>
            <a:ext cx="5334000" cy="3886200"/>
          </a:xfrm>
          <a:prstGeom prst="rect">
            <a:avLst/>
          </a:prstGeom>
          <a:noFill/>
        </p:spPr>
      </p:pic>
      <p:sp>
        <p:nvSpPr>
          <p:cNvPr id="3" name="Title 2"/>
          <p:cNvSpPr>
            <a:spLocks noGrp="1"/>
          </p:cNvSpPr>
          <p:nvPr>
            <p:ph type="title"/>
          </p:nvPr>
        </p:nvSpPr>
        <p:spPr/>
        <p:txBody>
          <a:bodyPr/>
          <a:lstStyle/>
          <a:p>
            <a:r>
              <a:rPr lang="en-GB" dirty="0" smtClean="0"/>
              <a:t>Public (common) Property</a:t>
            </a:r>
            <a:endParaRPr lang="en-GB" dirty="0"/>
          </a:p>
        </p:txBody>
      </p:sp>
      <p:sp>
        <p:nvSpPr>
          <p:cNvPr id="5" name="Content Placeholder 4"/>
          <p:cNvSpPr>
            <a:spLocks noGrp="1"/>
          </p:cNvSpPr>
          <p:nvPr>
            <p:ph sz="half" idx="2"/>
          </p:nvPr>
        </p:nvSpPr>
        <p:spPr/>
        <p:txBody>
          <a:bodyPr>
            <a:normAutofit/>
          </a:bodyPr>
          <a:lstStyle/>
          <a:p>
            <a:r>
              <a:rPr lang="en-GB" sz="2400" dirty="0" smtClean="0"/>
              <a:t>Who does the state recognise as citizens with rights? </a:t>
            </a:r>
          </a:p>
          <a:p>
            <a:r>
              <a:rPr lang="en-GB" sz="2400" dirty="0" smtClean="0"/>
              <a:t>Owning, being and belonging closely connected </a:t>
            </a:r>
          </a:p>
          <a:p>
            <a:r>
              <a:rPr lang="en-GB" sz="2400" dirty="0" smtClean="0">
                <a:solidFill>
                  <a:schemeClr val="accent1">
                    <a:lumMod val="40000"/>
                    <a:lumOff val="60000"/>
                  </a:schemeClr>
                </a:solidFill>
              </a:rPr>
              <a:t>Who is the public?</a:t>
            </a:r>
            <a:endParaRPr lang="en-GB" sz="2400" dirty="0">
              <a:solidFill>
                <a:schemeClr val="accent1">
                  <a:lumMod val="40000"/>
                  <a:lumOff val="6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Access</a:t>
            </a:r>
            <a:endParaRPr lang="en-GB" dirty="0"/>
          </a:p>
        </p:txBody>
      </p:sp>
      <p:sp>
        <p:nvSpPr>
          <p:cNvPr id="3" name="Content Placeholder 2"/>
          <p:cNvSpPr>
            <a:spLocks noGrp="1"/>
          </p:cNvSpPr>
          <p:nvPr>
            <p:ph sz="half" idx="1"/>
          </p:nvPr>
        </p:nvSpPr>
        <p:spPr>
          <a:xfrm>
            <a:off x="609600" y="2595563"/>
            <a:ext cx="4648200" cy="3681412"/>
          </a:xfrm>
        </p:spPr>
        <p:txBody>
          <a:bodyPr>
            <a:normAutofit/>
          </a:bodyPr>
          <a:lstStyle/>
          <a:p>
            <a:r>
              <a:rPr lang="en-GB" sz="2000" dirty="0" smtClean="0"/>
              <a:t>Increasingly regulations are being put in place </a:t>
            </a:r>
          </a:p>
          <a:p>
            <a:pPr lvl="1"/>
            <a:r>
              <a:rPr lang="en-GB" sz="2000" dirty="0" smtClean="0"/>
              <a:t>e.g. 1979 Agreement Governing the Activities of States on the Moon and  Other Celestial Bodies, </a:t>
            </a:r>
          </a:p>
          <a:p>
            <a:pPr lvl="2"/>
            <a:r>
              <a:rPr lang="en-GB" sz="2000" dirty="0" smtClean="0"/>
              <a:t>aka the Moon Treaty</a:t>
            </a:r>
          </a:p>
          <a:p>
            <a:r>
              <a:rPr lang="en-GB" sz="2000" dirty="0" smtClean="0"/>
              <a:t>Outer space = ‘common heritage of mankind’ </a:t>
            </a:r>
            <a:endParaRPr lang="en-GB" sz="2000" dirty="0"/>
          </a:p>
        </p:txBody>
      </p:sp>
      <p:sp>
        <p:nvSpPr>
          <p:cNvPr id="4" name="Content Placeholder 3"/>
          <p:cNvSpPr>
            <a:spLocks noGrp="1"/>
          </p:cNvSpPr>
          <p:nvPr>
            <p:ph sz="half" idx="2"/>
          </p:nvPr>
        </p:nvSpPr>
        <p:spPr/>
        <p:txBody>
          <a:bodyPr>
            <a:normAutofit/>
          </a:bodyPr>
          <a:lstStyle/>
          <a:p>
            <a:endParaRPr lang="en-GB"/>
          </a:p>
        </p:txBody>
      </p:sp>
      <p:pic>
        <p:nvPicPr>
          <p:cNvPr id="5" name="Picture 4"/>
          <p:cNvPicPr>
            <a:picLocks noChangeAspect="1"/>
          </p:cNvPicPr>
          <p:nvPr/>
        </p:nvPicPr>
        <p:blipFill>
          <a:blip r:embed="rId2"/>
          <a:stretch>
            <a:fillRect/>
          </a:stretch>
        </p:blipFill>
        <p:spPr>
          <a:xfrm>
            <a:off x="5029200" y="2667000"/>
            <a:ext cx="3810000" cy="35814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7" descr="Burbage Common"/>
          <p:cNvPicPr>
            <a:picLocks noGrp="1" noChangeAspect="1" noChangeArrowheads="1"/>
          </p:cNvPicPr>
          <p:nvPr>
            <p:ph sz="half" idx="1"/>
          </p:nvPr>
        </p:nvPicPr>
        <p:blipFill>
          <a:blip r:embed="rId2"/>
          <a:srcRect/>
          <a:stretch>
            <a:fillRect/>
          </a:stretch>
        </p:blipFill>
        <p:spPr>
          <a:xfrm>
            <a:off x="0" y="0"/>
            <a:ext cx="4572000" cy="6858000"/>
          </a:xfrm>
          <a:noFill/>
        </p:spPr>
      </p:pic>
      <p:pic>
        <p:nvPicPr>
          <p:cNvPr id="24579" name="Picture 10" descr="ntpl_36470"/>
          <p:cNvPicPr>
            <a:picLocks noGrp="1" noChangeAspect="1" noChangeArrowheads="1"/>
          </p:cNvPicPr>
          <p:nvPr>
            <p:ph sz="half" idx="2"/>
          </p:nvPr>
        </p:nvPicPr>
        <p:blipFill>
          <a:blip r:embed="rId3"/>
          <a:srcRect/>
          <a:stretch>
            <a:fillRect/>
          </a:stretch>
        </p:blipFill>
        <p:spPr>
          <a:xfrm>
            <a:off x="4500563" y="0"/>
            <a:ext cx="4643437" cy="6858000"/>
          </a:xfrm>
          <a:noFill/>
        </p:spPr>
      </p:pic>
      <p:pic>
        <p:nvPicPr>
          <p:cNvPr id="24580" name="Picture 5" descr="The front cover of an Act for 'Dividing, Allotting and Enclosing five Open Common Fields'"/>
          <p:cNvPicPr>
            <a:picLocks noChangeAspect="1" noChangeArrowheads="1"/>
          </p:cNvPicPr>
          <p:nvPr/>
        </p:nvPicPr>
        <p:blipFill>
          <a:blip r:embed="rId4"/>
          <a:srcRect/>
          <a:stretch>
            <a:fillRect/>
          </a:stretch>
        </p:blipFill>
        <p:spPr bwMode="auto">
          <a:xfrm>
            <a:off x="2916238" y="981075"/>
            <a:ext cx="3089275" cy="4535488"/>
          </a:xfrm>
          <a:prstGeom prst="rect">
            <a:avLst/>
          </a:prstGeom>
          <a:noFill/>
          <a:ln w="9525">
            <a:noFill/>
            <a:miter lim="800000"/>
            <a:headEnd/>
            <a:tailEnd/>
          </a:ln>
        </p:spPr>
      </p:pic>
      <p:sp>
        <p:nvSpPr>
          <p:cNvPr id="28685" name="Text Box 13"/>
          <p:cNvSpPr txBox="1">
            <a:spLocks noChangeArrowheads="1"/>
          </p:cNvSpPr>
          <p:nvPr/>
        </p:nvSpPr>
        <p:spPr bwMode="auto">
          <a:xfrm>
            <a:off x="179388" y="228600"/>
            <a:ext cx="8964612" cy="430887"/>
          </a:xfrm>
          <a:prstGeom prst="rect">
            <a:avLst/>
          </a:prstGeom>
          <a:noFill/>
          <a:ln w="9525">
            <a:noFill/>
            <a:miter lim="800000"/>
            <a:headEnd/>
            <a:tailEnd/>
          </a:ln>
          <a:effectLst/>
        </p:spPr>
        <p:txBody>
          <a:bodyPr wrap="square">
            <a:prstTxWarp prst="textNoShape">
              <a:avLst/>
            </a:prstTxWarp>
            <a:spAutoFit/>
          </a:bodyPr>
          <a:lstStyle/>
          <a:p>
            <a:pPr>
              <a:spcBef>
                <a:spcPct val="50000"/>
              </a:spcBef>
              <a:defRPr/>
            </a:pPr>
            <a:r>
              <a:rPr lang="en-GB" sz="2200" b="1" dirty="0">
                <a:solidFill>
                  <a:schemeClr val="bg2"/>
                </a:solidFill>
                <a:effectLst>
                  <a:outerShdw blurRad="38100" dist="38100" dir="2700000" algn="tl">
                    <a:srgbClr val="FFFFFF"/>
                  </a:outerShdw>
                </a:effectLst>
                <a:latin typeface="+mn-lt"/>
              </a:rPr>
              <a:t>Enclosure Acts from 13thC … 1801 </a:t>
            </a:r>
            <a:r>
              <a:rPr lang="en-US" sz="2200" b="1" i="1" dirty="0" err="1">
                <a:solidFill>
                  <a:schemeClr val="bg2"/>
                </a:solidFill>
                <a:effectLst>
                  <a:outerShdw blurRad="38100" dist="38100" dir="2700000" algn="tl">
                    <a:srgbClr val="FFFFFF"/>
                  </a:outerShdw>
                </a:effectLst>
                <a:latin typeface="+mn-lt"/>
              </a:rPr>
              <a:t>Inclosure</a:t>
            </a:r>
            <a:r>
              <a:rPr lang="en-US" sz="2200" b="1" i="1" dirty="0">
                <a:solidFill>
                  <a:schemeClr val="bg2"/>
                </a:solidFill>
                <a:effectLst>
                  <a:outerShdw blurRad="38100" dist="38100" dir="2700000" algn="tl">
                    <a:srgbClr val="FFFFFF"/>
                  </a:outerShdw>
                </a:effectLst>
                <a:latin typeface="+mn-lt"/>
              </a:rPr>
              <a:t> Consolidation Act</a:t>
            </a:r>
            <a:r>
              <a:rPr lang="en-US" sz="2200" dirty="0">
                <a:solidFill>
                  <a:schemeClr val="bg2"/>
                </a:solidFill>
                <a:latin typeface="+mn-lt"/>
              </a:rPr>
              <a:t> </a:t>
            </a:r>
          </a:p>
        </p:txBody>
      </p:sp>
      <p:sp>
        <p:nvSpPr>
          <p:cNvPr id="24582" name="Text Box 14"/>
          <p:cNvSpPr txBox="1">
            <a:spLocks noChangeArrowheads="1"/>
          </p:cNvSpPr>
          <p:nvPr/>
        </p:nvSpPr>
        <p:spPr bwMode="auto">
          <a:xfrm>
            <a:off x="2209800" y="6019800"/>
            <a:ext cx="4038599" cy="400110"/>
          </a:xfrm>
          <a:prstGeom prst="rect">
            <a:avLst/>
          </a:prstGeom>
          <a:solidFill>
            <a:schemeClr val="bg1"/>
          </a:solidFill>
          <a:ln w="9525">
            <a:noFill/>
            <a:miter lim="800000"/>
            <a:headEnd/>
            <a:tailEnd/>
          </a:ln>
        </p:spPr>
        <p:txBody>
          <a:bodyPr wrap="square">
            <a:prstTxWarp prst="textNoShape">
              <a:avLst/>
            </a:prstTxWarp>
            <a:spAutoFit/>
          </a:bodyPr>
          <a:lstStyle/>
          <a:p>
            <a:pPr>
              <a:spcBef>
                <a:spcPct val="50000"/>
              </a:spcBef>
            </a:pPr>
            <a:r>
              <a:rPr lang="en-GB" sz="2000" dirty="0">
                <a:latin typeface="+mn-lt"/>
              </a:rPr>
              <a:t>‘class robbery’ </a:t>
            </a:r>
            <a:r>
              <a:rPr lang="en-GB" sz="2000" dirty="0" err="1">
                <a:latin typeface="+mn-lt"/>
              </a:rPr>
              <a:t>E.P.Thompson</a:t>
            </a:r>
            <a:endParaRPr lang="en-US" sz="2000" dirty="0">
              <a:latin typeface="+mn-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68313" y="3657600"/>
            <a:ext cx="8229600" cy="3073400"/>
          </a:xfrm>
        </p:spPr>
        <p:txBody>
          <a:bodyPr/>
          <a:lstStyle/>
          <a:p>
            <a:pPr eaLnBrk="1" hangingPunct="1">
              <a:lnSpc>
                <a:spcPct val="90000"/>
              </a:lnSpc>
            </a:pPr>
            <a:r>
              <a:rPr lang="en-GB" i="1" dirty="0" err="1"/>
              <a:t>Ius</a:t>
            </a:r>
            <a:r>
              <a:rPr lang="en-GB" i="1" dirty="0"/>
              <a:t> in </a:t>
            </a:r>
            <a:r>
              <a:rPr lang="en-GB" i="1" dirty="0" err="1"/>
              <a:t>personam</a:t>
            </a:r>
            <a:r>
              <a:rPr lang="en-GB" dirty="0"/>
              <a:t> – rights to a thing through the person</a:t>
            </a:r>
            <a:r>
              <a:rPr lang="en-GB" dirty="0" smtClean="0"/>
              <a:t> </a:t>
            </a:r>
          </a:p>
          <a:p>
            <a:pPr lvl="1">
              <a:lnSpc>
                <a:spcPct val="90000"/>
              </a:lnSpc>
            </a:pPr>
            <a:r>
              <a:rPr lang="en-GB" dirty="0" smtClean="0"/>
              <a:t>i.e</a:t>
            </a:r>
            <a:r>
              <a:rPr lang="en-GB" dirty="0"/>
              <a:t>. someone can use or access something because they belong to the group who have those collective </a:t>
            </a:r>
            <a:r>
              <a:rPr lang="en-GB" dirty="0" smtClean="0"/>
              <a:t>rights</a:t>
            </a:r>
          </a:p>
          <a:p>
            <a:pPr lvl="1">
              <a:lnSpc>
                <a:spcPct val="90000"/>
              </a:lnSpc>
            </a:pPr>
            <a:r>
              <a:rPr lang="en-GB" dirty="0" smtClean="0"/>
              <a:t>I belong to this group / family and therefore have the rights to use </a:t>
            </a:r>
            <a:r>
              <a:rPr lang="en-GB" dirty="0" err="1" smtClean="0"/>
              <a:t>x</a:t>
            </a:r>
            <a:r>
              <a:rPr lang="en-GB" dirty="0" smtClean="0"/>
              <a:t> or </a:t>
            </a:r>
            <a:r>
              <a:rPr lang="en-GB" dirty="0" err="1" smtClean="0"/>
              <a:t>y</a:t>
            </a:r>
            <a:r>
              <a:rPr lang="en-GB" dirty="0" smtClean="0"/>
              <a:t> through that connection </a:t>
            </a:r>
          </a:p>
          <a:p>
            <a:pPr lvl="2">
              <a:lnSpc>
                <a:spcPct val="90000"/>
              </a:lnSpc>
            </a:pPr>
            <a:r>
              <a:rPr lang="en-GB" dirty="0" smtClean="0"/>
              <a:t> but as collective rights, I cannot dispose of or alienate </a:t>
            </a:r>
            <a:r>
              <a:rPr lang="en-GB" dirty="0" err="1" smtClean="0"/>
              <a:t>x</a:t>
            </a:r>
            <a:r>
              <a:rPr lang="en-GB" dirty="0" smtClean="0"/>
              <a:t> or </a:t>
            </a:r>
            <a:r>
              <a:rPr lang="en-GB" dirty="0" err="1" smtClean="0"/>
              <a:t>y</a:t>
            </a:r>
            <a:r>
              <a:rPr lang="en-GB" dirty="0" smtClean="0"/>
              <a:t> </a:t>
            </a:r>
          </a:p>
          <a:p>
            <a:pPr eaLnBrk="1" hangingPunct="1">
              <a:lnSpc>
                <a:spcPct val="90000"/>
              </a:lnSpc>
            </a:pPr>
            <a:r>
              <a:rPr lang="en-GB" i="1" dirty="0" err="1"/>
              <a:t>Ius</a:t>
            </a:r>
            <a:r>
              <a:rPr lang="en-GB" i="1" dirty="0"/>
              <a:t> in </a:t>
            </a:r>
            <a:r>
              <a:rPr lang="en-GB" i="1" dirty="0" err="1"/>
              <a:t>rem</a:t>
            </a:r>
            <a:r>
              <a:rPr lang="en-GB" i="1" dirty="0"/>
              <a:t> </a:t>
            </a:r>
            <a:r>
              <a:rPr lang="en-GB" dirty="0"/>
              <a:t>– rights in/to the thing itself</a:t>
            </a:r>
            <a:r>
              <a:rPr lang="en-GB" dirty="0" smtClean="0"/>
              <a:t> </a:t>
            </a:r>
          </a:p>
          <a:p>
            <a:pPr lvl="1">
              <a:lnSpc>
                <a:spcPct val="90000"/>
              </a:lnSpc>
            </a:pPr>
            <a:r>
              <a:rPr lang="en-GB" dirty="0" smtClean="0"/>
              <a:t>  </a:t>
            </a:r>
            <a:r>
              <a:rPr lang="en-GB" dirty="0"/>
              <a:t>the thing can be alienated.</a:t>
            </a:r>
            <a:endParaRPr lang="en-US" dirty="0"/>
          </a:p>
        </p:txBody>
      </p:sp>
      <p:pic>
        <p:nvPicPr>
          <p:cNvPr id="25603" name="Picture 5" descr="200px-%22Authority_of_Law%22_by_James_Earle_Fraser"/>
          <p:cNvPicPr>
            <a:picLocks noChangeAspect="1" noChangeArrowheads="1"/>
          </p:cNvPicPr>
          <p:nvPr/>
        </p:nvPicPr>
        <p:blipFill>
          <a:blip r:embed="rId2"/>
          <a:srcRect/>
          <a:stretch>
            <a:fillRect/>
          </a:stretch>
        </p:blipFill>
        <p:spPr bwMode="auto">
          <a:xfrm>
            <a:off x="2895600" y="457200"/>
            <a:ext cx="3095625" cy="2924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descr="thomas_hobbes"/>
          <p:cNvPicPr>
            <a:picLocks noChangeAspect="1" noChangeArrowheads="1"/>
          </p:cNvPicPr>
          <p:nvPr/>
        </p:nvPicPr>
        <p:blipFill>
          <a:blip r:embed="rId2"/>
          <a:srcRect/>
          <a:stretch>
            <a:fillRect/>
          </a:stretch>
        </p:blipFill>
        <p:spPr bwMode="auto">
          <a:xfrm>
            <a:off x="685800" y="2286000"/>
            <a:ext cx="2484438" cy="2708275"/>
          </a:xfrm>
          <a:prstGeom prst="rect">
            <a:avLst/>
          </a:prstGeom>
          <a:noFill/>
          <a:ln w="9525">
            <a:noFill/>
            <a:miter lim="800000"/>
            <a:headEnd/>
            <a:tailEnd/>
          </a:ln>
        </p:spPr>
      </p:pic>
      <p:sp>
        <p:nvSpPr>
          <p:cNvPr id="5" name="Title 4"/>
          <p:cNvSpPr>
            <a:spLocks noGrp="1"/>
          </p:cNvSpPr>
          <p:nvPr>
            <p:ph type="title"/>
          </p:nvPr>
        </p:nvSpPr>
        <p:spPr>
          <a:xfrm>
            <a:off x="0" y="685800"/>
            <a:ext cx="8913813" cy="1143000"/>
          </a:xfrm>
        </p:spPr>
        <p:txBody>
          <a:bodyPr>
            <a:normAutofit fontScale="90000"/>
          </a:bodyPr>
          <a:lstStyle/>
          <a:p>
            <a:r>
              <a:rPr lang="en-GB" dirty="0" smtClean="0"/>
              <a:t>Who enforces claim to private property?</a:t>
            </a:r>
            <a:endParaRPr lang="en-GB" dirty="0"/>
          </a:p>
        </p:txBody>
      </p:sp>
      <p:pic>
        <p:nvPicPr>
          <p:cNvPr id="26627" name="Picture 7" descr="leviathan"/>
          <p:cNvPicPr>
            <a:picLocks noGrp="1" noChangeAspect="1" noChangeArrowheads="1"/>
          </p:cNvPicPr>
          <p:nvPr>
            <p:ph idx="4294967295"/>
          </p:nvPr>
        </p:nvPicPr>
        <p:blipFill>
          <a:blip r:embed="rId3"/>
          <a:srcRect l="-5891" r="-5891"/>
          <a:stretch>
            <a:fillRect/>
          </a:stretch>
        </p:blipFill>
        <p:spPr>
          <a:xfrm>
            <a:off x="3429000" y="2057400"/>
            <a:ext cx="5715000" cy="4225925"/>
          </a:xfrm>
          <a:noFill/>
        </p:spPr>
      </p:pic>
      <p:sp>
        <p:nvSpPr>
          <p:cNvPr id="26628" name="Text Box 9"/>
          <p:cNvSpPr txBox="1">
            <a:spLocks noChangeArrowheads="1"/>
          </p:cNvSpPr>
          <p:nvPr/>
        </p:nvSpPr>
        <p:spPr bwMode="auto">
          <a:xfrm>
            <a:off x="381000" y="5334000"/>
            <a:ext cx="3711575" cy="861774"/>
          </a:xfrm>
          <a:prstGeom prst="rect">
            <a:avLst/>
          </a:prstGeom>
          <a:noFill/>
          <a:ln w="9525">
            <a:noFill/>
            <a:miter lim="800000"/>
            <a:headEnd/>
            <a:tailEnd/>
          </a:ln>
        </p:spPr>
        <p:txBody>
          <a:bodyPr wrap="square">
            <a:prstTxWarp prst="textNoShape">
              <a:avLst/>
            </a:prstTxWarp>
            <a:spAutoFit/>
          </a:bodyPr>
          <a:lstStyle/>
          <a:p>
            <a:pPr>
              <a:spcBef>
                <a:spcPct val="50000"/>
              </a:spcBef>
            </a:pPr>
            <a:r>
              <a:rPr lang="en-GB" sz="2000" dirty="0">
                <a:latin typeface="+mn-lt"/>
              </a:rPr>
              <a:t>Thomas Hobbes,</a:t>
            </a:r>
          </a:p>
          <a:p>
            <a:pPr>
              <a:spcBef>
                <a:spcPct val="50000"/>
              </a:spcBef>
            </a:pPr>
            <a:r>
              <a:rPr lang="en-GB" sz="2000" i="1" dirty="0">
                <a:latin typeface="+mn-lt"/>
              </a:rPr>
              <a:t>Leviathan:</a:t>
            </a:r>
            <a:r>
              <a:rPr lang="en-GB" sz="2000" i="1" dirty="0" smtClean="0">
                <a:latin typeface="+mn-lt"/>
              </a:rPr>
              <a:t> </a:t>
            </a:r>
            <a:r>
              <a:rPr lang="en-US" sz="2000" dirty="0" smtClean="0">
                <a:latin typeface="+mn-lt"/>
              </a:rPr>
              <a:t>(</a:t>
            </a:r>
            <a:r>
              <a:rPr lang="en-US" sz="2000" dirty="0">
                <a:latin typeface="+mn-lt"/>
              </a:rPr>
              <a:t>1651)</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533400"/>
            <a:ext cx="8913813" cy="1066800"/>
          </a:xfrm>
        </p:spPr>
        <p:txBody>
          <a:bodyPr>
            <a:normAutofit fontScale="90000"/>
          </a:bodyPr>
          <a:lstStyle/>
          <a:p>
            <a:r>
              <a:rPr lang="en-US" dirty="0" smtClean="0"/>
              <a:t>John Locke, </a:t>
            </a:r>
            <a:r>
              <a:rPr lang="en-US" i="1" dirty="0" smtClean="0"/>
              <a:t>Two Treatises of Government</a:t>
            </a:r>
            <a:endParaRPr lang="en-US" i="1" dirty="0"/>
          </a:p>
        </p:txBody>
      </p:sp>
      <p:sp>
        <p:nvSpPr>
          <p:cNvPr id="27651" name="Rectangle 3"/>
          <p:cNvSpPr>
            <a:spLocks noGrp="1" noChangeArrowheads="1"/>
          </p:cNvSpPr>
          <p:nvPr>
            <p:ph idx="1"/>
          </p:nvPr>
        </p:nvSpPr>
        <p:spPr>
          <a:xfrm>
            <a:off x="457200" y="1905000"/>
            <a:ext cx="8267700" cy="4361329"/>
          </a:xfrm>
        </p:spPr>
        <p:txBody>
          <a:bodyPr>
            <a:normAutofit/>
          </a:bodyPr>
          <a:lstStyle/>
          <a:p>
            <a:pPr indent="0">
              <a:buNone/>
            </a:pPr>
            <a:r>
              <a:rPr lang="en-US" dirty="0" smtClean="0"/>
              <a:t>Though the earth, and all inferior creatures, be common to all men, yet every man has a property in his own person: this no body has any right to but himself. The </a:t>
            </a:r>
            <a:r>
              <a:rPr lang="en-US" dirty="0" err="1" smtClean="0"/>
              <a:t>labour</a:t>
            </a:r>
            <a:r>
              <a:rPr lang="en-US" dirty="0" smtClean="0"/>
              <a:t> of his body, and the work of his hands, we may say, are properly his. Whatsoever then he removes out of the state that nature hath provided, and left it in, he hath mixed his </a:t>
            </a:r>
            <a:r>
              <a:rPr lang="en-US" dirty="0" err="1" smtClean="0"/>
              <a:t>labour</a:t>
            </a:r>
            <a:r>
              <a:rPr lang="en-US" dirty="0" smtClean="0"/>
              <a:t> with, and joined to it something that is his own, and thereby makes it his property. It being by him removed from the common state nature hath placed it in, it hath by this </a:t>
            </a:r>
            <a:r>
              <a:rPr lang="en-US" dirty="0" err="1" smtClean="0"/>
              <a:t>labour</a:t>
            </a:r>
            <a:r>
              <a:rPr lang="en-US" dirty="0" smtClean="0"/>
              <a:t> something annexed to it, that excludes the common right of other men: for this </a:t>
            </a:r>
            <a:r>
              <a:rPr lang="en-US" dirty="0" err="1" smtClean="0"/>
              <a:t>labour</a:t>
            </a:r>
            <a:r>
              <a:rPr lang="en-US" dirty="0" smtClean="0"/>
              <a:t> being the unquestionable property of the </a:t>
            </a:r>
            <a:r>
              <a:rPr lang="en-US" dirty="0" err="1" smtClean="0"/>
              <a:t>labourer</a:t>
            </a:r>
            <a:r>
              <a:rPr lang="en-US" dirty="0" smtClean="0"/>
              <a:t>, no man but he can have a right to what that is once joined to, at least where there is enough, and as good, left in common for others. </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Labour theory of ownership</a:t>
            </a:r>
            <a:endParaRPr lang="en-GB" dirty="0"/>
          </a:p>
        </p:txBody>
      </p:sp>
      <p:sp>
        <p:nvSpPr>
          <p:cNvPr id="3" name="Content Placeholder 2"/>
          <p:cNvSpPr>
            <a:spLocks noGrp="1"/>
          </p:cNvSpPr>
          <p:nvPr>
            <p:ph idx="1"/>
          </p:nvPr>
        </p:nvSpPr>
        <p:spPr>
          <a:xfrm>
            <a:off x="762000" y="2286000"/>
            <a:ext cx="7962900" cy="3980329"/>
          </a:xfrm>
        </p:spPr>
        <p:txBody>
          <a:bodyPr>
            <a:normAutofit fontScale="92500" lnSpcReduction="10000"/>
          </a:bodyPr>
          <a:lstStyle/>
          <a:p>
            <a:r>
              <a:rPr lang="en-GB" dirty="0" smtClean="0"/>
              <a:t>2 fundamental rights</a:t>
            </a:r>
          </a:p>
          <a:p>
            <a:pPr lvl="1"/>
            <a:r>
              <a:rPr lang="en-GB" dirty="0" smtClean="0"/>
              <a:t> to self and fruits of the labour of my body:</a:t>
            </a:r>
          </a:p>
          <a:p>
            <a:pPr lvl="2"/>
            <a:r>
              <a:rPr lang="en-GB" dirty="0" smtClean="0"/>
              <a:t> labour + nature = transformed world.</a:t>
            </a:r>
          </a:p>
          <a:p>
            <a:pPr lvl="1"/>
            <a:r>
              <a:rPr lang="en-GB" dirty="0" smtClean="0"/>
              <a:t> "</a:t>
            </a:r>
            <a:r>
              <a:rPr lang="en-GB" i="1" dirty="0" smtClean="0"/>
              <a:t>Every man has a property in his own person. This nobody has a right to, but himself</a:t>
            </a:r>
            <a:r>
              <a:rPr lang="en-GB" dirty="0" smtClean="0"/>
              <a:t>.”</a:t>
            </a:r>
          </a:p>
          <a:p>
            <a:r>
              <a:rPr lang="en-GB" dirty="0" smtClean="0"/>
              <a:t>Fundamental moral rights: fruits of individual labour</a:t>
            </a:r>
          </a:p>
          <a:p>
            <a:r>
              <a:rPr lang="en-US" dirty="0" smtClean="0"/>
              <a:t>Property rights precede political society</a:t>
            </a:r>
          </a:p>
          <a:p>
            <a:pPr lvl="1"/>
            <a:r>
              <a:rPr lang="en-US" dirty="0" smtClean="0"/>
              <a:t> Therefore political society is based on the  moral principles relating of rights of individual </a:t>
            </a:r>
            <a:endParaRPr lang="en-GB" dirty="0" smtClean="0"/>
          </a:p>
          <a:p>
            <a:r>
              <a:rPr lang="en-US" dirty="0" smtClean="0"/>
              <a:t>Legitimate political power = trust / contract </a:t>
            </a:r>
          </a:p>
          <a:p>
            <a:pPr lvl="1"/>
            <a:r>
              <a:rPr lang="en-US" dirty="0" smtClean="0"/>
              <a:t>State upholds property</a:t>
            </a:r>
            <a:endParaRPr lang="en-GB" dirty="0" smtClean="0"/>
          </a:p>
          <a:p>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John Jacques Rousseau</a:t>
            </a:r>
            <a:endParaRPr lang="en-GB" dirty="0"/>
          </a:p>
        </p:txBody>
      </p:sp>
      <p:pic>
        <p:nvPicPr>
          <p:cNvPr id="28675" name="Picture 7" descr="36023_f260"/>
          <p:cNvPicPr>
            <a:picLocks noGrp="1" noChangeAspect="1" noChangeArrowheads="1"/>
          </p:cNvPicPr>
          <p:nvPr>
            <p:ph sz="quarter" idx="4294967295"/>
          </p:nvPr>
        </p:nvPicPr>
        <p:blipFill>
          <a:blip r:embed="rId2"/>
          <a:srcRect l="-107748" r="-107748"/>
          <a:stretch>
            <a:fillRect/>
          </a:stretch>
        </p:blipFill>
        <p:spPr>
          <a:xfrm>
            <a:off x="762000" y="2438400"/>
            <a:ext cx="7239000" cy="3810000"/>
          </a:xfrm>
          <a:noFill/>
        </p:spPr>
      </p:pic>
      <p:pic>
        <p:nvPicPr>
          <p:cNvPr id="28676" name="Picture 10" descr="large"/>
          <p:cNvPicPr>
            <a:picLocks noGrp="1" noChangeAspect="1" noChangeArrowheads="1"/>
          </p:cNvPicPr>
          <p:nvPr>
            <p:ph sz="quarter" idx="4294967295"/>
          </p:nvPr>
        </p:nvPicPr>
        <p:blipFill>
          <a:blip r:embed="rId3"/>
          <a:srcRect l="-23924" r="-23924"/>
          <a:stretch>
            <a:fillRect/>
          </a:stretch>
        </p:blipFill>
        <p:spPr>
          <a:xfrm>
            <a:off x="5105400" y="1905000"/>
            <a:ext cx="4038600" cy="3962400"/>
          </a:xfrm>
          <a:noFill/>
        </p:spPr>
      </p:pic>
      <p:pic>
        <p:nvPicPr>
          <p:cNvPr id="28678" name="Picture 19" descr="rousseau"/>
          <p:cNvPicPr>
            <a:picLocks noChangeAspect="1" noChangeArrowheads="1"/>
          </p:cNvPicPr>
          <p:nvPr/>
        </p:nvPicPr>
        <p:blipFill>
          <a:blip r:embed="rId4"/>
          <a:srcRect/>
          <a:stretch>
            <a:fillRect/>
          </a:stretch>
        </p:blipFill>
        <p:spPr bwMode="auto">
          <a:xfrm>
            <a:off x="381000" y="2895600"/>
            <a:ext cx="2328863" cy="24463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5" descr="jjr_ing2"/>
          <p:cNvPicPr>
            <a:picLocks noChangeAspect="1" noChangeArrowheads="1"/>
          </p:cNvPicPr>
          <p:nvPr/>
        </p:nvPicPr>
        <p:blipFill>
          <a:blip r:embed="rId2"/>
          <a:srcRect/>
          <a:stretch>
            <a:fillRect/>
          </a:stretch>
        </p:blipFill>
        <p:spPr bwMode="auto">
          <a:xfrm>
            <a:off x="179388" y="1484313"/>
            <a:ext cx="2449512" cy="3816350"/>
          </a:xfrm>
          <a:prstGeom prst="rect">
            <a:avLst/>
          </a:prstGeom>
          <a:noFill/>
          <a:ln w="9525">
            <a:noFill/>
            <a:miter lim="800000"/>
            <a:headEnd/>
            <a:tailEnd/>
          </a:ln>
        </p:spPr>
      </p:pic>
      <p:sp>
        <p:nvSpPr>
          <p:cNvPr id="29699" name="Text Box 6"/>
          <p:cNvSpPr txBox="1">
            <a:spLocks noChangeArrowheads="1"/>
          </p:cNvSpPr>
          <p:nvPr/>
        </p:nvSpPr>
        <p:spPr bwMode="auto">
          <a:xfrm>
            <a:off x="2987675" y="620713"/>
            <a:ext cx="5832475" cy="6001642"/>
          </a:xfrm>
          <a:prstGeom prst="rect">
            <a:avLst/>
          </a:prstGeom>
          <a:noFill/>
          <a:ln w="9525">
            <a:noFill/>
            <a:miter lim="800000"/>
            <a:headEnd/>
            <a:tailEnd/>
          </a:ln>
        </p:spPr>
        <p:txBody>
          <a:bodyPr>
            <a:prstTxWarp prst="textNoShape">
              <a:avLst/>
            </a:prstTxWarp>
            <a:spAutoFit/>
          </a:bodyPr>
          <a:lstStyle/>
          <a:p>
            <a:pPr>
              <a:spcBef>
                <a:spcPct val="50000"/>
              </a:spcBef>
            </a:pPr>
            <a:r>
              <a:rPr lang="en-GB" sz="2400" dirty="0">
                <a:latin typeface="+mn-lt"/>
              </a:rPr>
              <a:t>The first man, who, having enclosed a piece of ground, bethought himself of saying ‘This is mine’, and found people simple enough to believe him, was the real founder of civil society. From how many crimes, wars and murders, from how many horrors and misfortunes might not anyone have saved mankind, by pulling up the stakes, or filling up the ditch, and crying to his fellows: ‘Beware of listening to this impostor; you are undone if you once forget that the fruits of the earth belong to us all, and the earth itself to nobody’. (DOI, 1993:84)</a:t>
            </a:r>
            <a:endParaRPr lang="en-US" sz="2400" dirty="0">
              <a:latin typeface="+mn-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descr="ironfence1"/>
          <p:cNvPicPr>
            <a:picLocks noChangeAspect="1" noChangeArrowheads="1"/>
          </p:cNvPicPr>
          <p:nvPr/>
        </p:nvPicPr>
        <p:blipFill>
          <a:blip r:embed="rId2"/>
          <a:srcRect/>
          <a:stretch>
            <a:fillRect/>
          </a:stretch>
        </p:blipFill>
        <p:spPr bwMode="auto">
          <a:xfrm>
            <a:off x="0" y="0"/>
            <a:ext cx="4284663" cy="3357563"/>
          </a:xfrm>
          <a:prstGeom prst="rect">
            <a:avLst/>
          </a:prstGeom>
          <a:noFill/>
          <a:ln w="9525">
            <a:noFill/>
            <a:miter lim="800000"/>
            <a:headEnd/>
            <a:tailEnd/>
          </a:ln>
        </p:spPr>
      </p:pic>
      <p:pic>
        <p:nvPicPr>
          <p:cNvPr id="30723" name="Picture 7" descr="keep_out_b"/>
          <p:cNvPicPr>
            <a:picLocks noChangeAspect="1" noChangeArrowheads="1"/>
          </p:cNvPicPr>
          <p:nvPr/>
        </p:nvPicPr>
        <p:blipFill>
          <a:blip r:embed="rId3"/>
          <a:srcRect/>
          <a:stretch>
            <a:fillRect/>
          </a:stretch>
        </p:blipFill>
        <p:spPr bwMode="auto">
          <a:xfrm>
            <a:off x="4284663" y="3284538"/>
            <a:ext cx="4859337" cy="3573462"/>
          </a:xfrm>
          <a:prstGeom prst="rect">
            <a:avLst/>
          </a:prstGeom>
          <a:noFill/>
          <a:ln w="9525">
            <a:noFill/>
            <a:miter lim="800000"/>
            <a:headEnd/>
            <a:tailEnd/>
          </a:ln>
        </p:spPr>
      </p:pic>
      <p:pic>
        <p:nvPicPr>
          <p:cNvPr id="30724" name="Picture 9" descr="nbw1"/>
          <p:cNvPicPr>
            <a:picLocks noGrp="1" noChangeAspect="1" noChangeArrowheads="1"/>
          </p:cNvPicPr>
          <p:nvPr>
            <p:ph sz="half" idx="1"/>
          </p:nvPr>
        </p:nvPicPr>
        <p:blipFill>
          <a:blip r:embed="rId4"/>
          <a:srcRect/>
          <a:stretch>
            <a:fillRect/>
          </a:stretch>
        </p:blipFill>
        <p:spPr>
          <a:xfrm>
            <a:off x="0" y="3284538"/>
            <a:ext cx="4284663" cy="3573462"/>
          </a:xfrm>
          <a:noFill/>
        </p:spPr>
      </p:pic>
      <p:pic>
        <p:nvPicPr>
          <p:cNvPr id="30725" name="Picture 12" descr="china-great-wall-of-china"/>
          <p:cNvPicPr>
            <a:picLocks noGrp="1" noChangeAspect="1" noChangeArrowheads="1"/>
          </p:cNvPicPr>
          <p:nvPr>
            <p:ph sz="half" idx="2"/>
          </p:nvPr>
        </p:nvPicPr>
        <p:blipFill>
          <a:blip r:embed="rId5"/>
          <a:srcRect/>
          <a:stretch>
            <a:fillRect/>
          </a:stretch>
        </p:blipFill>
        <p:spPr>
          <a:xfrm>
            <a:off x="4284663" y="0"/>
            <a:ext cx="4859337" cy="3284538"/>
          </a:xfr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Friedrich Engels </a:t>
            </a:r>
            <a:endParaRPr lang="en-GB" dirty="0"/>
          </a:p>
        </p:txBody>
      </p:sp>
      <p:sp>
        <p:nvSpPr>
          <p:cNvPr id="4" name="Content Placeholder 3"/>
          <p:cNvSpPr>
            <a:spLocks noGrp="1"/>
          </p:cNvSpPr>
          <p:nvPr>
            <p:ph sz="half" idx="4294967295"/>
          </p:nvPr>
        </p:nvSpPr>
        <p:spPr>
          <a:xfrm>
            <a:off x="533400" y="2286001"/>
            <a:ext cx="3962400" cy="1828799"/>
          </a:xfrm>
        </p:spPr>
        <p:txBody>
          <a:bodyPr>
            <a:normAutofit/>
          </a:bodyPr>
          <a:lstStyle/>
          <a:p>
            <a:r>
              <a:rPr lang="en-GB" sz="2400" i="1" dirty="0" smtClean="0"/>
              <a:t>The Origin of the Family, Private Property &amp; The State </a:t>
            </a:r>
            <a:r>
              <a:rPr lang="en-GB" sz="2400" dirty="0" smtClean="0"/>
              <a:t>(1884)</a:t>
            </a:r>
            <a:endParaRPr lang="en-GB" sz="2400" dirty="0"/>
          </a:p>
        </p:txBody>
      </p:sp>
      <p:pic>
        <p:nvPicPr>
          <p:cNvPr id="6" name="Picture 5"/>
          <p:cNvPicPr>
            <a:picLocks noChangeAspect="1"/>
          </p:cNvPicPr>
          <p:nvPr/>
        </p:nvPicPr>
        <p:blipFill>
          <a:blip r:embed="rId2"/>
          <a:stretch>
            <a:fillRect/>
          </a:stretch>
        </p:blipFill>
        <p:spPr>
          <a:xfrm>
            <a:off x="4648200" y="2313725"/>
            <a:ext cx="4065493" cy="3963250"/>
          </a:xfrm>
          <a:prstGeom prst="rect">
            <a:avLst/>
          </a:prstGeom>
        </p:spPr>
      </p:pic>
      <p:pic>
        <p:nvPicPr>
          <p:cNvPr id="9" name="Picture 8"/>
          <p:cNvPicPr>
            <a:picLocks noChangeAspect="1"/>
          </p:cNvPicPr>
          <p:nvPr/>
        </p:nvPicPr>
        <p:blipFill>
          <a:blip r:embed="rId3"/>
          <a:stretch>
            <a:fillRect/>
          </a:stretch>
        </p:blipFill>
        <p:spPr>
          <a:xfrm>
            <a:off x="1905000" y="3581400"/>
            <a:ext cx="2069874" cy="2834302"/>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Evolutionary Approach</a:t>
            </a:r>
            <a:endParaRPr lang="en-GB" dirty="0"/>
          </a:p>
        </p:txBody>
      </p:sp>
      <p:sp>
        <p:nvSpPr>
          <p:cNvPr id="3" name="Content Placeholder 2"/>
          <p:cNvSpPr>
            <a:spLocks noGrp="1"/>
          </p:cNvSpPr>
          <p:nvPr>
            <p:ph idx="1"/>
          </p:nvPr>
        </p:nvSpPr>
        <p:spPr>
          <a:xfrm>
            <a:off x="1114424" y="2286000"/>
            <a:ext cx="7610476" cy="3980329"/>
          </a:xfrm>
        </p:spPr>
        <p:txBody>
          <a:bodyPr/>
          <a:lstStyle/>
          <a:p>
            <a:r>
              <a:rPr lang="en-GB" dirty="0" smtClean="0"/>
              <a:t>Prehistoric sexual division of labour, but men lived in women’s households and society was matrilineal and matriarchal</a:t>
            </a:r>
          </a:p>
          <a:p>
            <a:r>
              <a:rPr lang="en-GB" dirty="0" smtClean="0"/>
              <a:t>With a shift to agriculture, men controlled domestic animals and tools</a:t>
            </a:r>
          </a:p>
          <a:p>
            <a:r>
              <a:rPr lang="en-GB" dirty="0" smtClean="0"/>
              <a:t>Men became more mobile and society became patriarchal</a:t>
            </a:r>
          </a:p>
          <a:p>
            <a:r>
              <a:rPr lang="en-GB" dirty="0" smtClean="0"/>
              <a:t>Men wanted to ensure paternity for the transmission of their property, hence the oppression of women and their sexuality</a:t>
            </a:r>
          </a:p>
          <a:p>
            <a:endParaRPr lang="en-GB"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75832"/>
            <a:ext cx="8913813" cy="914400"/>
          </a:xfrm>
        </p:spPr>
        <p:txBody>
          <a:bodyPr/>
          <a:lstStyle/>
          <a:p>
            <a:r>
              <a:rPr lang="en-GB" dirty="0" smtClean="0"/>
              <a:t>The Reproduction of Capitalism</a:t>
            </a:r>
            <a:endParaRPr lang="en-GB" dirty="0"/>
          </a:p>
        </p:txBody>
      </p:sp>
      <p:sp>
        <p:nvSpPr>
          <p:cNvPr id="3" name="Content Placeholder 2"/>
          <p:cNvSpPr>
            <a:spLocks noGrp="1"/>
          </p:cNvSpPr>
          <p:nvPr>
            <p:ph idx="1"/>
          </p:nvPr>
        </p:nvSpPr>
        <p:spPr>
          <a:xfrm>
            <a:off x="533400" y="2038256"/>
            <a:ext cx="8191500" cy="4228073"/>
          </a:xfrm>
        </p:spPr>
        <p:txBody>
          <a:bodyPr>
            <a:normAutofit lnSpcReduction="10000"/>
          </a:bodyPr>
          <a:lstStyle/>
          <a:p>
            <a:r>
              <a:rPr lang="en-GB" dirty="0" smtClean="0"/>
              <a:t>Led to monogamous relations (at least for women!), and the creation of the nuclear family </a:t>
            </a:r>
          </a:p>
          <a:p>
            <a:r>
              <a:rPr lang="en-GB" dirty="0" smtClean="0"/>
              <a:t>Reproduced the structures of capitalism </a:t>
            </a:r>
          </a:p>
          <a:p>
            <a:r>
              <a:rPr lang="en-GB" dirty="0" smtClean="0"/>
              <a:t>Women were a source of unpaid labour, and produced new labour</a:t>
            </a:r>
          </a:p>
          <a:p>
            <a:r>
              <a:rPr lang="en-GB" dirty="0" smtClean="0"/>
              <a:t>Family unit upheld the idea of the ‘natural’ transmission of property</a:t>
            </a:r>
          </a:p>
          <a:p>
            <a:r>
              <a:rPr lang="en-GB" dirty="0" smtClean="0"/>
              <a:t>Women’s subordinate position reproduces key aspects of capitalism</a:t>
            </a:r>
          </a:p>
          <a:p>
            <a:pPr lvl="1"/>
            <a:r>
              <a:rPr lang="en-GB" dirty="0" smtClean="0"/>
              <a:t>Exploitation of labour, private property and class</a:t>
            </a:r>
          </a:p>
          <a:p>
            <a:pPr lvl="1"/>
            <a:r>
              <a:rPr lang="en-GB" dirty="0" smtClean="0"/>
              <a:t>The home as a microcosm of capitalist society </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Sahlins</a:t>
            </a:r>
            <a:r>
              <a:rPr lang="en-GB" dirty="0" smtClean="0"/>
              <a:t>: </a:t>
            </a:r>
            <a:r>
              <a:rPr lang="en-GB" i="1" dirty="0" smtClean="0"/>
              <a:t>Original Affluent Society</a:t>
            </a:r>
            <a:endParaRPr lang="en-GB" i="1" dirty="0"/>
          </a:p>
        </p:txBody>
      </p:sp>
      <p:sp>
        <p:nvSpPr>
          <p:cNvPr id="3" name="Content Placeholder 2"/>
          <p:cNvSpPr>
            <a:spLocks noGrp="1"/>
          </p:cNvSpPr>
          <p:nvPr>
            <p:ph idx="1"/>
          </p:nvPr>
        </p:nvSpPr>
        <p:spPr>
          <a:xfrm>
            <a:off x="685800" y="2595562"/>
            <a:ext cx="8039100" cy="3670767"/>
          </a:xfrm>
        </p:spPr>
        <p:txBody>
          <a:bodyPr/>
          <a:lstStyle/>
          <a:p>
            <a:r>
              <a:rPr lang="en-GB" dirty="0" smtClean="0"/>
              <a:t>Not all societies are economically maximising</a:t>
            </a:r>
          </a:p>
          <a:p>
            <a:r>
              <a:rPr lang="en-GB" dirty="0" smtClean="0"/>
              <a:t>Questioned notions of ‘economic man’ (or woman!)</a:t>
            </a:r>
          </a:p>
          <a:p>
            <a:r>
              <a:rPr lang="en-GB" dirty="0" smtClean="0"/>
              <a:t>Hunter Gatherer groups have hours of leisure time once their needs are met </a:t>
            </a:r>
          </a:p>
          <a:p>
            <a:r>
              <a:rPr lang="en-GB" dirty="0" smtClean="0"/>
              <a:t>Hoarding is not compatible with their lifestyle</a:t>
            </a:r>
          </a:p>
          <a:p>
            <a:r>
              <a:rPr lang="en-GB" dirty="0" smtClean="0"/>
              <a:t>Sharing mechanisms and collective ownership</a:t>
            </a:r>
          </a:p>
          <a:p>
            <a:r>
              <a:rPr lang="en-GB" dirty="0" smtClean="0"/>
              <a:t>What does ‘affluence’ mean in this context?</a:t>
            </a:r>
          </a:p>
          <a:p>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descr="map_of_Yanomamo_Pueblos_and_Algonkians"/>
          <p:cNvPicPr>
            <a:picLocks noChangeAspect="1" noChangeArrowheads="1"/>
          </p:cNvPicPr>
          <p:nvPr/>
        </p:nvPicPr>
        <p:blipFill>
          <a:blip r:embed="rId2"/>
          <a:srcRect/>
          <a:stretch>
            <a:fillRect/>
          </a:stretch>
        </p:blipFill>
        <p:spPr bwMode="auto">
          <a:xfrm>
            <a:off x="304800" y="762000"/>
            <a:ext cx="3429000" cy="4800600"/>
          </a:xfrm>
          <a:prstGeom prst="rect">
            <a:avLst/>
          </a:prstGeom>
          <a:noFill/>
          <a:ln w="9525">
            <a:noFill/>
            <a:miter lim="800000"/>
            <a:headEnd/>
            <a:tailEnd/>
          </a:ln>
        </p:spPr>
      </p:pic>
      <p:pic>
        <p:nvPicPr>
          <p:cNvPr id="32771" name="Picture 7" descr="cree"/>
          <p:cNvPicPr>
            <a:picLocks noGrp="1" noChangeAspect="1" noChangeArrowheads="1"/>
          </p:cNvPicPr>
          <p:nvPr>
            <p:ph sz="half" idx="4294967295"/>
          </p:nvPr>
        </p:nvPicPr>
        <p:blipFill>
          <a:blip r:embed="rId3"/>
          <a:srcRect/>
          <a:stretch>
            <a:fillRect/>
          </a:stretch>
        </p:blipFill>
        <p:spPr>
          <a:xfrm>
            <a:off x="3505200" y="381000"/>
            <a:ext cx="3313113" cy="4625975"/>
          </a:xfrm>
          <a:noFill/>
        </p:spPr>
      </p:pic>
      <p:pic>
        <p:nvPicPr>
          <p:cNvPr id="32772" name="Picture 10" descr="cree-tipis"/>
          <p:cNvPicPr>
            <a:picLocks noGrp="1" noChangeAspect="1" noChangeArrowheads="1"/>
          </p:cNvPicPr>
          <p:nvPr>
            <p:ph sz="quarter" idx="4294967295"/>
          </p:nvPr>
        </p:nvPicPr>
        <p:blipFill>
          <a:blip r:embed="rId4"/>
          <a:srcRect/>
          <a:stretch>
            <a:fillRect/>
          </a:stretch>
        </p:blipFill>
        <p:spPr>
          <a:xfrm>
            <a:off x="5715000" y="2971800"/>
            <a:ext cx="3048000" cy="3501873"/>
          </a:xfrm>
          <a:noFill/>
        </p:spPr>
      </p:pic>
      <p:sp>
        <p:nvSpPr>
          <p:cNvPr id="4114" name="Text Box 18"/>
          <p:cNvSpPr txBox="1">
            <a:spLocks noChangeArrowheads="1"/>
          </p:cNvSpPr>
          <p:nvPr/>
        </p:nvSpPr>
        <p:spPr bwMode="auto">
          <a:xfrm>
            <a:off x="6858000" y="990600"/>
            <a:ext cx="1828800" cy="1200329"/>
          </a:xfrm>
          <a:prstGeom prst="rect">
            <a:avLst/>
          </a:prstGeom>
          <a:noFill/>
          <a:ln w="9525">
            <a:noFill/>
            <a:miter lim="800000"/>
            <a:headEnd/>
            <a:tailEnd/>
          </a:ln>
          <a:effectLst/>
        </p:spPr>
        <p:txBody>
          <a:bodyPr wrap="square">
            <a:prstTxWarp prst="textNoShape">
              <a:avLst/>
            </a:prstTxWarp>
            <a:spAutoFit/>
          </a:bodyPr>
          <a:lstStyle/>
          <a:p>
            <a:pPr>
              <a:spcBef>
                <a:spcPct val="50000"/>
              </a:spcBef>
              <a:defRPr/>
            </a:pPr>
            <a:r>
              <a:rPr lang="en-GB" sz="3600" b="1" dirty="0">
                <a:effectLst>
                  <a:outerShdw blurRad="38100" dist="38100" dir="2700000" algn="tl">
                    <a:srgbClr val="FFFFFF"/>
                  </a:outerShdw>
                </a:effectLst>
                <a:latin typeface="+mn-lt"/>
              </a:rPr>
              <a:t>The Cree</a:t>
            </a:r>
            <a:endParaRPr lang="en-US" sz="3600" b="1" dirty="0">
              <a:effectLst>
                <a:outerShdw blurRad="38100" dist="38100" dir="2700000" algn="tl">
                  <a:srgbClr val="FFFFFF"/>
                </a:outerShdw>
              </a:effectLst>
              <a:latin typeface="+mn-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 Scott (1991 [1988])</a:t>
            </a:r>
            <a:endParaRPr lang="en-GB" dirty="0"/>
          </a:p>
        </p:txBody>
      </p:sp>
      <p:sp>
        <p:nvSpPr>
          <p:cNvPr id="3" name="Content Placeholder 2"/>
          <p:cNvSpPr>
            <a:spLocks noGrp="1"/>
          </p:cNvSpPr>
          <p:nvPr>
            <p:ph idx="1"/>
          </p:nvPr>
        </p:nvSpPr>
        <p:spPr>
          <a:xfrm>
            <a:off x="381000" y="2438400"/>
            <a:ext cx="8343900" cy="3827929"/>
          </a:xfrm>
        </p:spPr>
        <p:txBody>
          <a:bodyPr>
            <a:normAutofit/>
          </a:bodyPr>
          <a:lstStyle/>
          <a:p>
            <a:pPr marL="342900" lvl="1" indent="-342900">
              <a:spcBef>
                <a:spcPts val="2000"/>
              </a:spcBef>
              <a:buClr>
                <a:schemeClr val="accent1"/>
              </a:buClr>
            </a:pPr>
            <a:r>
              <a:rPr lang="en-GB" sz="2400" dirty="0" smtClean="0"/>
              <a:t>No words for property / ‘to own’. </a:t>
            </a:r>
          </a:p>
          <a:p>
            <a:pPr marL="342900" lvl="1" indent="-342900">
              <a:spcBef>
                <a:spcPts val="2000"/>
              </a:spcBef>
              <a:buClr>
                <a:schemeClr val="accent1"/>
              </a:buClr>
            </a:pPr>
            <a:r>
              <a:rPr lang="en-GB" sz="2400" dirty="0" smtClean="0"/>
              <a:t>Layered system of property right</a:t>
            </a:r>
          </a:p>
          <a:p>
            <a:pPr marL="342900" lvl="1" indent="-342900">
              <a:spcBef>
                <a:spcPts val="2000"/>
              </a:spcBef>
              <a:buClr>
                <a:schemeClr val="accent1"/>
              </a:buClr>
            </a:pPr>
            <a:r>
              <a:rPr lang="en-GB" sz="2400" dirty="0" smtClean="0"/>
              <a:t>Household rights to its labour, collective obligations –</a:t>
            </a:r>
          </a:p>
          <a:p>
            <a:pPr marL="342900" lvl="1" indent="-342900">
              <a:spcBef>
                <a:spcPts val="2000"/>
              </a:spcBef>
              <a:buClr>
                <a:schemeClr val="accent1"/>
              </a:buClr>
            </a:pPr>
            <a:r>
              <a:rPr lang="en-GB" sz="2400" dirty="0" smtClean="0"/>
              <a:t>Rights to hunting grounds through group membership/ belonging (sharing with non-human)</a:t>
            </a:r>
          </a:p>
          <a:p>
            <a:pPr marL="342900" lvl="1" indent="-342900">
              <a:spcBef>
                <a:spcPts val="2000"/>
              </a:spcBef>
              <a:buClr>
                <a:schemeClr val="accent1"/>
              </a:buClr>
            </a:pPr>
            <a:r>
              <a:rPr lang="en-GB" sz="2400" dirty="0" smtClean="0"/>
              <a:t>No exclusive rights to resources but stewardship </a:t>
            </a:r>
          </a:p>
          <a:p>
            <a:pPr marL="692150" lvl="2" indent="-342900">
              <a:spcBef>
                <a:spcPts val="200"/>
              </a:spcBef>
            </a:pPr>
            <a:r>
              <a:rPr lang="en-GB" sz="2400" dirty="0" smtClean="0"/>
              <a:t> </a:t>
            </a:r>
            <a:r>
              <a:rPr lang="en-GB" sz="2000" dirty="0" smtClean="0"/>
              <a:t>The import of this now in environmental discourse</a:t>
            </a:r>
          </a:p>
          <a:p>
            <a:endParaRPr lang="en-GB"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5" descr="draw_map"/>
          <p:cNvPicPr>
            <a:picLocks noChangeAspect="1" noChangeArrowheads="1"/>
          </p:cNvPicPr>
          <p:nvPr/>
        </p:nvPicPr>
        <p:blipFill>
          <a:blip r:embed="rId2"/>
          <a:srcRect/>
          <a:stretch>
            <a:fillRect/>
          </a:stretch>
        </p:blipFill>
        <p:spPr bwMode="auto">
          <a:xfrm>
            <a:off x="0" y="838200"/>
            <a:ext cx="4211638" cy="3644900"/>
          </a:xfrm>
          <a:prstGeom prst="rect">
            <a:avLst/>
          </a:prstGeom>
          <a:noFill/>
          <a:ln w="9525">
            <a:noFill/>
            <a:miter lim="800000"/>
            <a:headEnd/>
            <a:tailEnd/>
          </a:ln>
        </p:spPr>
      </p:pic>
      <p:pic>
        <p:nvPicPr>
          <p:cNvPr id="33795" name="Picture 7" descr="Walangkura Napanangka"/>
          <p:cNvPicPr>
            <a:picLocks noGrp="1" noChangeAspect="1" noChangeArrowheads="1"/>
          </p:cNvPicPr>
          <p:nvPr>
            <p:ph sz="half" idx="1"/>
          </p:nvPr>
        </p:nvPicPr>
        <p:blipFill>
          <a:blip r:embed="rId3"/>
          <a:srcRect t="-18265" b="-18265"/>
          <a:stretch>
            <a:fillRect/>
          </a:stretch>
        </p:blipFill>
        <p:spPr>
          <a:xfrm>
            <a:off x="4724400" y="-381000"/>
            <a:ext cx="3566160" cy="3681412"/>
          </a:xfrm>
          <a:noFill/>
        </p:spPr>
      </p:pic>
      <p:pic>
        <p:nvPicPr>
          <p:cNvPr id="33797" name="Picture 12" descr="country"/>
          <p:cNvPicPr>
            <a:picLocks noGrp="1" noChangeAspect="1" noChangeArrowheads="1"/>
          </p:cNvPicPr>
          <p:nvPr>
            <p:ph sz="half" idx="2"/>
          </p:nvPr>
        </p:nvPicPr>
        <p:blipFill>
          <a:blip r:embed="rId4"/>
          <a:srcRect/>
          <a:stretch>
            <a:fillRect/>
          </a:stretch>
        </p:blipFill>
        <p:spPr>
          <a:xfrm>
            <a:off x="4267200" y="3048000"/>
            <a:ext cx="4572000" cy="3500438"/>
          </a:xfrm>
          <a:noFill/>
        </p:spPr>
      </p:pic>
      <p:sp>
        <p:nvSpPr>
          <p:cNvPr id="47119" name="Text Box 15"/>
          <p:cNvSpPr txBox="1">
            <a:spLocks noChangeArrowheads="1"/>
          </p:cNvSpPr>
          <p:nvPr/>
        </p:nvSpPr>
        <p:spPr bwMode="auto">
          <a:xfrm>
            <a:off x="685800" y="4953000"/>
            <a:ext cx="3095625" cy="1200329"/>
          </a:xfrm>
          <a:prstGeom prst="rect">
            <a:avLst/>
          </a:prstGeom>
          <a:noFill/>
          <a:ln w="9525">
            <a:noFill/>
            <a:miter lim="800000"/>
            <a:headEnd/>
            <a:tailEnd/>
          </a:ln>
          <a:effectLst/>
        </p:spPr>
        <p:txBody>
          <a:bodyPr wrap="square">
            <a:prstTxWarp prst="textNoShape">
              <a:avLst/>
            </a:prstTxWarp>
            <a:spAutoFit/>
          </a:bodyPr>
          <a:lstStyle/>
          <a:p>
            <a:pPr>
              <a:spcBef>
                <a:spcPct val="50000"/>
              </a:spcBef>
              <a:defRPr/>
            </a:pPr>
            <a:r>
              <a:rPr lang="en-GB" sz="3600" b="1" dirty="0" err="1">
                <a:effectLst>
                  <a:outerShdw blurRad="38100" dist="38100" dir="2700000" algn="tl">
                    <a:srgbClr val="FFFFFF"/>
                  </a:outerShdw>
                </a:effectLst>
                <a:latin typeface="+mn-lt"/>
              </a:rPr>
              <a:t>Pintupi</a:t>
            </a:r>
            <a:r>
              <a:rPr lang="en-GB" sz="3600" b="1" dirty="0">
                <a:effectLst>
                  <a:outerShdw blurRad="38100" dist="38100" dir="2700000" algn="tl">
                    <a:srgbClr val="FFFFFF"/>
                  </a:outerShdw>
                </a:effectLst>
                <a:latin typeface="+mn-lt"/>
              </a:rPr>
              <a:t> country</a:t>
            </a:r>
            <a:endParaRPr lang="en-US" sz="3600" b="1" dirty="0">
              <a:effectLst>
                <a:outerShdw blurRad="38100" dist="38100" dir="2700000" algn="tl">
                  <a:srgbClr val="FFFFFF"/>
                </a:outerShdw>
              </a:effectLst>
              <a:latin typeface="+mn-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Myers (1991 [1988]) </a:t>
            </a:r>
          </a:p>
        </p:txBody>
      </p:sp>
      <p:sp>
        <p:nvSpPr>
          <p:cNvPr id="3" name="Content Placeholder 2"/>
          <p:cNvSpPr>
            <a:spLocks noGrp="1"/>
          </p:cNvSpPr>
          <p:nvPr>
            <p:ph sz="half" idx="1"/>
          </p:nvPr>
        </p:nvSpPr>
        <p:spPr/>
        <p:txBody>
          <a:bodyPr/>
          <a:lstStyle/>
          <a:p>
            <a:r>
              <a:rPr lang="en-GB" dirty="0" smtClean="0"/>
              <a:t>Property rights are negotiable and are shifting</a:t>
            </a:r>
          </a:p>
          <a:p>
            <a:r>
              <a:rPr lang="en-GB" dirty="0" smtClean="0"/>
              <a:t>Indicator of social relationships and a basis for </a:t>
            </a:r>
            <a:r>
              <a:rPr lang="en-GB" dirty="0" err="1" smtClean="0"/>
              <a:t>Pintupi</a:t>
            </a:r>
            <a:r>
              <a:rPr lang="en-GB" dirty="0" smtClean="0"/>
              <a:t> identity </a:t>
            </a:r>
          </a:p>
          <a:p>
            <a:r>
              <a:rPr lang="en-GB" dirty="0" smtClean="0"/>
              <a:t>Property relations – and identity – is based on ‘giving away’ rather than accumulation </a:t>
            </a:r>
          </a:p>
          <a:p>
            <a:endParaRPr lang="en-GB" dirty="0" smtClean="0"/>
          </a:p>
        </p:txBody>
      </p:sp>
      <p:sp>
        <p:nvSpPr>
          <p:cNvPr id="4" name="Content Placeholder 3"/>
          <p:cNvSpPr>
            <a:spLocks noGrp="1"/>
          </p:cNvSpPr>
          <p:nvPr>
            <p:ph sz="half" idx="2"/>
          </p:nvPr>
        </p:nvSpPr>
        <p:spPr/>
        <p:txBody>
          <a:bodyPr/>
          <a:lstStyle/>
          <a:p>
            <a:r>
              <a:rPr lang="en-GB" dirty="0" smtClean="0"/>
              <a:t>Shared relations to property creates identity</a:t>
            </a:r>
          </a:p>
          <a:p>
            <a:r>
              <a:rPr lang="en-GB" dirty="0" smtClean="0"/>
              <a:t>Property should be viewed as a sign (p.54) </a:t>
            </a:r>
          </a:p>
          <a:p>
            <a:r>
              <a:rPr lang="en-GB" dirty="0" smtClean="0"/>
              <a:t>Objects move through social networks rapidly and with ease </a:t>
            </a:r>
          </a:p>
          <a:p>
            <a:r>
              <a:rPr lang="en-GB" dirty="0" smtClean="0"/>
              <a:t>Willingness to include others as a ‘co-owner’</a:t>
            </a: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Cigarettes</a:t>
            </a:r>
            <a:endParaRPr lang="en-GB" dirty="0"/>
          </a:p>
        </p:txBody>
      </p:sp>
      <p:sp>
        <p:nvSpPr>
          <p:cNvPr id="3" name="Content Placeholder 2"/>
          <p:cNvSpPr>
            <a:spLocks noGrp="1"/>
          </p:cNvSpPr>
          <p:nvPr>
            <p:ph sz="half" idx="1"/>
          </p:nvPr>
        </p:nvSpPr>
        <p:spPr>
          <a:xfrm>
            <a:off x="762000" y="2595563"/>
            <a:ext cx="3921760" cy="3681412"/>
          </a:xfrm>
        </p:spPr>
        <p:txBody>
          <a:bodyPr>
            <a:normAutofit fontScale="92500"/>
          </a:bodyPr>
          <a:lstStyle/>
          <a:p>
            <a:r>
              <a:rPr lang="en-GB" dirty="0" smtClean="0"/>
              <a:t>Sharing, owning and asking </a:t>
            </a:r>
          </a:p>
          <a:p>
            <a:r>
              <a:rPr lang="en-GB" dirty="0" smtClean="0"/>
              <a:t>It is acceptable to hide objects </a:t>
            </a:r>
          </a:p>
          <a:p>
            <a:pPr lvl="1"/>
            <a:r>
              <a:rPr lang="en-GB" dirty="0" smtClean="0"/>
              <a:t>But why would you want to? </a:t>
            </a:r>
          </a:p>
          <a:p>
            <a:pPr lvl="1"/>
            <a:r>
              <a:rPr lang="en-GB" dirty="0" smtClean="0"/>
              <a:t>You are denying the opportunity to create a relationship</a:t>
            </a:r>
          </a:p>
          <a:p>
            <a:pPr lvl="2"/>
            <a:r>
              <a:rPr lang="en-GB" dirty="0" smtClean="0"/>
              <a:t> and, in turn, your own identity</a:t>
            </a:r>
          </a:p>
          <a:p>
            <a:pPr lvl="1"/>
            <a:r>
              <a:rPr lang="en-GB" dirty="0" smtClean="0"/>
              <a:t>You also build your own right to ask for objects by giving</a:t>
            </a:r>
            <a:endParaRPr lang="en-GB" dirty="0"/>
          </a:p>
        </p:txBody>
      </p:sp>
      <p:sp>
        <p:nvSpPr>
          <p:cNvPr id="4" name="Content Placeholder 3"/>
          <p:cNvSpPr>
            <a:spLocks noGrp="1"/>
          </p:cNvSpPr>
          <p:nvPr>
            <p:ph sz="half" idx="2"/>
          </p:nvPr>
        </p:nvSpPr>
        <p:spPr/>
        <p:txBody>
          <a:bodyPr>
            <a:normAutofit fontScale="92500"/>
          </a:bodyPr>
          <a:lstStyle/>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564904"/>
            <a:ext cx="3816424" cy="3740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Trucks</a:t>
            </a:r>
            <a:endParaRPr lang="en-GB" dirty="0"/>
          </a:p>
        </p:txBody>
      </p:sp>
      <p:sp>
        <p:nvSpPr>
          <p:cNvPr id="3" name="Content Placeholder 2"/>
          <p:cNvSpPr>
            <a:spLocks noGrp="1"/>
          </p:cNvSpPr>
          <p:nvPr>
            <p:ph sz="half" idx="1"/>
          </p:nvPr>
        </p:nvSpPr>
        <p:spPr>
          <a:xfrm>
            <a:off x="685800" y="2595563"/>
            <a:ext cx="3997960" cy="3681412"/>
          </a:xfrm>
        </p:spPr>
        <p:txBody>
          <a:bodyPr>
            <a:normAutofit/>
          </a:bodyPr>
          <a:lstStyle/>
          <a:p>
            <a:r>
              <a:rPr lang="en-GB" dirty="0" err="1" smtClean="0"/>
              <a:t>Pintupi</a:t>
            </a:r>
            <a:r>
              <a:rPr lang="en-GB" dirty="0" smtClean="0"/>
              <a:t> individuals buy or ‘look after’ community  motor vehicles </a:t>
            </a:r>
          </a:p>
          <a:p>
            <a:r>
              <a:rPr lang="en-GB" dirty="0" smtClean="0"/>
              <a:t>Highly valued and useful</a:t>
            </a:r>
          </a:p>
          <a:p>
            <a:r>
              <a:rPr lang="en-GB" dirty="0" smtClean="0"/>
              <a:t>To ‘own’ a car is to be subject to constant requests </a:t>
            </a:r>
          </a:p>
          <a:p>
            <a:r>
              <a:rPr lang="en-GB" dirty="0" smtClean="0"/>
              <a:t>Creates conflict and constant pressure</a:t>
            </a:r>
          </a:p>
          <a:p>
            <a:r>
              <a:rPr lang="en-GB" dirty="0" smtClean="0">
                <a:solidFill>
                  <a:schemeClr val="accent1">
                    <a:lumMod val="40000"/>
                    <a:lumOff val="60000"/>
                  </a:schemeClr>
                </a:solidFill>
              </a:rPr>
              <a:t>Obligation</a:t>
            </a:r>
          </a:p>
        </p:txBody>
      </p:sp>
      <p:sp>
        <p:nvSpPr>
          <p:cNvPr id="4" name="Content Placeholder 3"/>
          <p:cNvSpPr>
            <a:spLocks noGrp="1"/>
          </p:cNvSpPr>
          <p:nvPr>
            <p:ph sz="half" idx="2"/>
          </p:nvPr>
        </p:nvSpPr>
        <p:spPr/>
        <p:txBody>
          <a:bodyPr>
            <a:normAutofit/>
          </a:bodyPr>
          <a:lstStyle/>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2160" y="2696096"/>
            <a:ext cx="3744416"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Opportunity</a:t>
            </a:r>
            <a:endParaRPr lang="en-GB" dirty="0"/>
          </a:p>
        </p:txBody>
      </p:sp>
      <p:sp>
        <p:nvSpPr>
          <p:cNvPr id="3" name="Content Placeholder 2"/>
          <p:cNvSpPr>
            <a:spLocks noGrp="1"/>
          </p:cNvSpPr>
          <p:nvPr>
            <p:ph sz="half" idx="1"/>
          </p:nvPr>
        </p:nvSpPr>
        <p:spPr/>
        <p:txBody>
          <a:bodyPr>
            <a:normAutofit lnSpcReduction="10000"/>
          </a:bodyPr>
          <a:lstStyle/>
          <a:p>
            <a:endParaRPr lang="en-GB" dirty="0"/>
          </a:p>
        </p:txBody>
      </p:sp>
      <p:sp>
        <p:nvSpPr>
          <p:cNvPr id="4" name="Content Placeholder 3"/>
          <p:cNvSpPr>
            <a:spLocks noGrp="1"/>
          </p:cNvSpPr>
          <p:nvPr>
            <p:ph sz="half" idx="2"/>
          </p:nvPr>
        </p:nvSpPr>
        <p:spPr/>
        <p:txBody>
          <a:bodyPr>
            <a:normAutofit lnSpcReduction="10000"/>
          </a:bodyPr>
          <a:lstStyle/>
          <a:p>
            <a:r>
              <a:rPr lang="en-GB" sz="2000" dirty="0" smtClean="0">
                <a:solidFill>
                  <a:schemeClr val="tx1"/>
                </a:solidFill>
              </a:rPr>
              <a:t>‘To give’, </a:t>
            </a:r>
          </a:p>
          <a:p>
            <a:pPr lvl="1"/>
            <a:r>
              <a:rPr lang="en-GB" sz="2000" dirty="0" smtClean="0">
                <a:solidFill>
                  <a:schemeClr val="tx1"/>
                </a:solidFill>
              </a:rPr>
              <a:t>look after relations, and to be understood as generous</a:t>
            </a:r>
          </a:p>
          <a:p>
            <a:r>
              <a:rPr lang="en-GB" sz="2000" dirty="0" smtClean="0">
                <a:solidFill>
                  <a:schemeClr val="tx1"/>
                </a:solidFill>
              </a:rPr>
              <a:t>“The demands on a proprietor are not entirely a bad thing, since they provide the opportunity to ‘be someone’” (</a:t>
            </a:r>
            <a:r>
              <a:rPr lang="en-GB" sz="2000" dirty="0" err="1" smtClean="0">
                <a:solidFill>
                  <a:schemeClr val="tx1"/>
                </a:solidFill>
              </a:rPr>
              <a:t>p</a:t>
            </a:r>
            <a:r>
              <a:rPr lang="en-GB" sz="2000" dirty="0" smtClean="0">
                <a:solidFill>
                  <a:schemeClr val="tx1"/>
                </a:solidFill>
              </a:rPr>
              <a:t>. 61)</a:t>
            </a:r>
          </a:p>
          <a:p>
            <a:endParaRPr lang="en-GB" sz="2000" dirty="0" smtClean="0">
              <a:solidFill>
                <a:schemeClr val="tx1"/>
              </a:solidFill>
            </a:endParaRPr>
          </a:p>
          <a:p>
            <a:endParaRPr lang="en-GB" dirty="0">
              <a:solidFill>
                <a:schemeClr val="tx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636912"/>
            <a:ext cx="410445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914400"/>
            <a:ext cx="8913813" cy="1123856"/>
          </a:xfrm>
        </p:spPr>
        <p:txBody>
          <a:bodyPr>
            <a:normAutofit fontScale="90000"/>
          </a:bodyPr>
          <a:lstStyle/>
          <a:p>
            <a:r>
              <a:rPr lang="en-GB" dirty="0" smtClean="0"/>
              <a:t>General attitude towards personal possessions</a:t>
            </a:r>
            <a:endParaRPr lang="en-GB" dirty="0"/>
          </a:p>
        </p:txBody>
      </p:sp>
      <p:sp>
        <p:nvSpPr>
          <p:cNvPr id="6" name="Content Placeholder 5"/>
          <p:cNvSpPr>
            <a:spLocks noGrp="1"/>
          </p:cNvSpPr>
          <p:nvPr>
            <p:ph idx="1"/>
          </p:nvPr>
        </p:nvSpPr>
        <p:spPr>
          <a:xfrm>
            <a:off x="1114424" y="2595562"/>
            <a:ext cx="7610476" cy="3652837"/>
          </a:xfrm>
        </p:spPr>
        <p:txBody>
          <a:bodyPr>
            <a:normAutofit lnSpcReduction="10000"/>
          </a:bodyPr>
          <a:lstStyle/>
          <a:p>
            <a:r>
              <a:rPr lang="en-GB" dirty="0" smtClean="0"/>
              <a:t>“There are plenty more motor cars: no worries” (</a:t>
            </a:r>
            <a:r>
              <a:rPr lang="en-GB" dirty="0" err="1" smtClean="0"/>
              <a:t>p</a:t>
            </a:r>
            <a:r>
              <a:rPr lang="en-GB" dirty="0" smtClean="0"/>
              <a:t>. 61)</a:t>
            </a:r>
          </a:p>
          <a:p>
            <a:r>
              <a:rPr lang="en-GB" dirty="0" smtClean="0"/>
              <a:t>Trucks are replaceable </a:t>
            </a:r>
          </a:p>
          <a:p>
            <a:r>
              <a:rPr lang="en-GB" dirty="0" smtClean="0"/>
              <a:t>Reflects the expectation of long-term reciprocity </a:t>
            </a:r>
          </a:p>
          <a:p>
            <a:r>
              <a:rPr lang="en-GB" dirty="0" smtClean="0"/>
              <a:t>Someone else will provide </a:t>
            </a:r>
          </a:p>
          <a:p>
            <a:pPr lvl="1"/>
            <a:r>
              <a:rPr lang="en-GB" dirty="0" smtClean="0"/>
              <a:t>Reflects attitudes to land </a:t>
            </a:r>
          </a:p>
          <a:p>
            <a:r>
              <a:rPr lang="en-GB" dirty="0" smtClean="0"/>
              <a:t>“Prefer to invest in people rather than things” (p.62)</a:t>
            </a:r>
          </a:p>
          <a:p>
            <a:r>
              <a:rPr lang="en-GB" dirty="0" smtClean="0"/>
              <a:t>Aware of the distinction between themselves and ‘white man’</a:t>
            </a:r>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Identity</a:t>
            </a:r>
            <a:endParaRPr lang="en-GB" dirty="0"/>
          </a:p>
        </p:txBody>
      </p:sp>
      <p:sp>
        <p:nvSpPr>
          <p:cNvPr id="3" name="Content Placeholder 2"/>
          <p:cNvSpPr>
            <a:spLocks noGrp="1"/>
          </p:cNvSpPr>
          <p:nvPr>
            <p:ph idx="1"/>
          </p:nvPr>
        </p:nvSpPr>
        <p:spPr>
          <a:xfrm>
            <a:off x="1114424" y="2595563"/>
            <a:ext cx="7610476" cy="2509838"/>
          </a:xfrm>
        </p:spPr>
        <p:txBody>
          <a:bodyPr>
            <a:normAutofit/>
          </a:bodyPr>
          <a:lstStyle/>
          <a:p>
            <a:r>
              <a:rPr lang="en-GB" sz="2400" dirty="0" smtClean="0"/>
              <a:t>“The accumulation of private objects, while not entirely ignored, is not the means through which one’s identity is transmitted through time. It is secured, it would seem, in part, through giving things away” (pg. 62)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238344"/>
          </a:xfrm>
        </p:spPr>
        <p:txBody>
          <a:bodyPr>
            <a:normAutofit/>
          </a:bodyPr>
          <a:lstStyle/>
          <a:p>
            <a:r>
              <a:rPr lang="en-GB" dirty="0" smtClean="0"/>
              <a:t>Sharing extends to land and knowledge</a:t>
            </a:r>
            <a:endParaRPr lang="en-GB" dirty="0"/>
          </a:p>
        </p:txBody>
      </p:sp>
      <p:sp>
        <p:nvSpPr>
          <p:cNvPr id="4" name="Content Placeholder 3"/>
          <p:cNvSpPr>
            <a:spLocks noGrp="1"/>
          </p:cNvSpPr>
          <p:nvPr>
            <p:ph sz="half" idx="1"/>
          </p:nvPr>
        </p:nvSpPr>
        <p:spPr>
          <a:xfrm>
            <a:off x="685800" y="2595563"/>
            <a:ext cx="3997960" cy="3681412"/>
          </a:xfrm>
        </p:spPr>
        <p:txBody>
          <a:bodyPr/>
          <a:lstStyle/>
          <a:p>
            <a:r>
              <a:rPr lang="en-GB" dirty="0" smtClean="0"/>
              <a:t>Male identity, particularly, is related to ‘named places’</a:t>
            </a:r>
          </a:p>
          <a:p>
            <a:r>
              <a:rPr lang="en-GB" dirty="0" smtClean="0"/>
              <a:t>Younger generation attend ceremonies, so country can be ‘passed on’ </a:t>
            </a:r>
          </a:p>
          <a:p>
            <a:r>
              <a:rPr lang="en-GB" dirty="0" smtClean="0"/>
              <a:t>But they are not passing on personal property</a:t>
            </a:r>
          </a:p>
          <a:p>
            <a:r>
              <a:rPr lang="en-GB" dirty="0" smtClean="0"/>
              <a:t>Rather an identity that is objectified in the land</a:t>
            </a:r>
            <a:endParaRPr lang="en-GB" dirty="0"/>
          </a:p>
        </p:txBody>
      </p:sp>
      <p:sp>
        <p:nvSpPr>
          <p:cNvPr id="5" name="Content Placeholder 4"/>
          <p:cNvSpPr>
            <a:spLocks noGrp="1"/>
          </p:cNvSpPr>
          <p:nvPr>
            <p:ph sz="half" idx="2"/>
          </p:nvPr>
        </p:nvSpPr>
        <p:spPr/>
        <p:txBody>
          <a:bodyPr/>
          <a:lstStyle/>
          <a:p>
            <a:endParaRPr lang="en-GB" dirty="0"/>
          </a:p>
        </p:txBody>
      </p:sp>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492896"/>
            <a:ext cx="374441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‘Inalienable Wealth’</a:t>
            </a:r>
            <a:endParaRPr lang="en-GB" dirty="0"/>
          </a:p>
        </p:txBody>
      </p:sp>
      <p:sp>
        <p:nvSpPr>
          <p:cNvPr id="3" name="Content Placeholder 2"/>
          <p:cNvSpPr>
            <a:spLocks noGrp="1"/>
          </p:cNvSpPr>
          <p:nvPr>
            <p:ph idx="1"/>
          </p:nvPr>
        </p:nvSpPr>
        <p:spPr/>
        <p:txBody>
          <a:bodyPr/>
          <a:lstStyle/>
          <a:p>
            <a:r>
              <a:rPr lang="en-GB" dirty="0" smtClean="0"/>
              <a:t>One can ‘give’ one’s country without really losing it (</a:t>
            </a:r>
            <a:r>
              <a:rPr lang="en-GB" dirty="0" err="1" smtClean="0"/>
              <a:t>p</a:t>
            </a:r>
            <a:r>
              <a:rPr lang="en-GB" dirty="0" smtClean="0"/>
              <a:t>. 73) </a:t>
            </a:r>
          </a:p>
          <a:p>
            <a:r>
              <a:rPr lang="en-GB" dirty="0" smtClean="0"/>
              <a:t>The ease that </a:t>
            </a:r>
            <a:r>
              <a:rPr lang="en-GB" dirty="0" err="1" smtClean="0"/>
              <a:t>Pintupi</a:t>
            </a:r>
            <a:r>
              <a:rPr lang="en-GB" dirty="0" smtClean="0"/>
              <a:t> part with possessions is owed to this aspect of their identity</a:t>
            </a:r>
          </a:p>
          <a:p>
            <a:r>
              <a:rPr lang="en-GB" dirty="0" smtClean="0"/>
              <a:t>They have assured identity rooted in their country, and through exchange</a:t>
            </a:r>
          </a:p>
          <a:p>
            <a:r>
              <a:rPr lang="en-GB" dirty="0" smtClean="0"/>
              <a:t>Very different from the ways in which identity is created through personal objects </a:t>
            </a:r>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Conclusions… </a:t>
            </a:r>
            <a:endParaRPr lang="en-GB" dirty="0"/>
          </a:p>
        </p:txBody>
      </p:sp>
      <p:sp>
        <p:nvSpPr>
          <p:cNvPr id="3" name="Content Placeholder 2"/>
          <p:cNvSpPr>
            <a:spLocks noGrp="1"/>
          </p:cNvSpPr>
          <p:nvPr>
            <p:ph idx="1"/>
          </p:nvPr>
        </p:nvSpPr>
        <p:spPr/>
        <p:txBody>
          <a:bodyPr/>
          <a:lstStyle/>
          <a:p>
            <a:r>
              <a:rPr lang="en-GB" dirty="0" smtClean="0"/>
              <a:t>Questions our assumptions about  wealth, property  and affluence </a:t>
            </a:r>
          </a:p>
          <a:p>
            <a:r>
              <a:rPr lang="en-GB" dirty="0" smtClean="0"/>
              <a:t>The ways that property , and property relations, relates to identity </a:t>
            </a:r>
          </a:p>
          <a:p>
            <a:r>
              <a:rPr lang="en-GB" dirty="0" smtClean="0"/>
              <a:t>Property relations structure, and are structured by, broader social relations </a:t>
            </a:r>
          </a:p>
          <a:p>
            <a:r>
              <a:rPr lang="en-GB" dirty="0" smtClean="0"/>
              <a:t>The relationship between freedom  and property </a:t>
            </a:r>
          </a:p>
          <a:p>
            <a:pPr lvl="1"/>
            <a:r>
              <a:rPr lang="en-GB" dirty="0" smtClean="0"/>
              <a:t>Obligation and opportunity </a:t>
            </a:r>
            <a:endParaRPr lang="en-GB" dirty="0"/>
          </a:p>
        </p:txBody>
      </p:sp>
    </p:spTree>
    <p:extLst>
      <p:ext uri="{BB962C8B-B14F-4D97-AF65-F5344CB8AC3E}">
        <p14:creationId xmlns:p14="http://schemas.microsoft.com/office/powerpoint/2010/main" val="467773917"/>
      </p:ext>
    </p:extLst>
  </p:cSld>
  <p:clrMapOvr>
    <a:masterClrMapping/>
  </p:clrMapOvr>
</p:sld>
</file>

<file path=ppt/theme/theme1.xml><?xml version="1.0" encoding="utf-8"?>
<a:theme xmlns:a="http://schemas.openxmlformats.org/drawingml/2006/main" name="Perspective">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Perspective">
      <a:majorFont>
        <a:latin typeface="Century Gothic"/>
        <a:ea typeface=""/>
        <a:cs typeface=""/>
        <a:font script="Jpan" typeface="メイリオ"/>
      </a:majorFont>
      <a:minorFont>
        <a:latin typeface="Century Gothic"/>
        <a:ea typeface=""/>
        <a:cs typeface=""/>
        <a:font script="Jpan" typeface="メイリオ"/>
      </a:minorFont>
    </a:fontScheme>
    <a:fmtScheme name="Perspective">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Perspective.thmx</Template>
  <TotalTime>755</TotalTime>
  <Words>1436</Words>
  <Application>Microsoft Office PowerPoint</Application>
  <PresentationFormat>On-screen Show (4:3)</PresentationFormat>
  <Paragraphs>137</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Perspective</vt:lpstr>
      <vt:lpstr>Property (Rights and Relations)</vt:lpstr>
      <vt:lpstr>So what is property?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Property is a Total Social Fact</vt:lpstr>
      <vt:lpstr>PowerPoint Presentation</vt:lpstr>
      <vt:lpstr>Public (common) Property</vt:lpstr>
      <vt:lpstr>Open Access</vt:lpstr>
      <vt:lpstr>PowerPoint Presentation</vt:lpstr>
      <vt:lpstr>PowerPoint Presentation</vt:lpstr>
      <vt:lpstr>Who enforces claim to private property?</vt:lpstr>
      <vt:lpstr>John Locke, Two Treatises of Government</vt:lpstr>
      <vt:lpstr>Labour theory of ownership</vt:lpstr>
      <vt:lpstr>John Jacques Rousseau</vt:lpstr>
      <vt:lpstr>PowerPoint Presentation</vt:lpstr>
      <vt:lpstr>PowerPoint Presentation</vt:lpstr>
      <vt:lpstr>Friedrich Engels </vt:lpstr>
      <vt:lpstr>Evolutionary Approach</vt:lpstr>
      <vt:lpstr>The Reproduction of Capitalism</vt:lpstr>
      <vt:lpstr>Sahlins: Original Affluent Society</vt:lpstr>
      <vt:lpstr>PowerPoint Presentation</vt:lpstr>
      <vt:lpstr>C. Scott (1991 [1988])</vt:lpstr>
      <vt:lpstr>PowerPoint Presentation</vt:lpstr>
      <vt:lpstr>Myers (1991 [1988]) </vt:lpstr>
      <vt:lpstr>Cigarettes</vt:lpstr>
      <vt:lpstr>Trucks</vt:lpstr>
      <vt:lpstr>Opportunity</vt:lpstr>
      <vt:lpstr>General attitude towards personal possessions</vt:lpstr>
      <vt:lpstr>Identity</vt:lpstr>
      <vt:lpstr>Sharing extends to land and knowledge</vt:lpstr>
      <vt:lpstr>‘Inalienable Wealth’</vt:lpstr>
      <vt:lpstr>Conclusions… </vt:lpstr>
    </vt:vector>
  </TitlesOfParts>
  <Company>Goldsmiths College (Office XP CSBuild 2004-05-10-1)</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ans01ca</dc:creator>
  <cp:lastModifiedBy>Emma-Jayne Abbots</cp:lastModifiedBy>
  <cp:revision>25</cp:revision>
  <dcterms:created xsi:type="dcterms:W3CDTF">2013-02-10T20:36:37Z</dcterms:created>
  <dcterms:modified xsi:type="dcterms:W3CDTF">2013-02-11T11:53:14Z</dcterms:modified>
</cp:coreProperties>
</file>