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7" r:id="rId2"/>
    <p:sldId id="258" r:id="rId3"/>
    <p:sldId id="259" r:id="rId4"/>
    <p:sldId id="274" r:id="rId5"/>
    <p:sldId id="260" r:id="rId6"/>
    <p:sldId id="275" r:id="rId7"/>
    <p:sldId id="277" r:id="rId8"/>
    <p:sldId id="278" r:id="rId9"/>
    <p:sldId id="279" r:id="rId10"/>
    <p:sldId id="282" r:id="rId11"/>
    <p:sldId id="266" r:id="rId12"/>
    <p:sldId id="265" r:id="rId13"/>
    <p:sldId id="268" r:id="rId14"/>
    <p:sldId id="270" r:id="rId15"/>
    <p:sldId id="271"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90" autoAdjust="0"/>
    <p:restoredTop sz="94660"/>
  </p:normalViewPr>
  <p:slideViewPr>
    <p:cSldViewPr snapToGrid="0">
      <p:cViewPr varScale="1">
        <p:scale>
          <a:sx n="61" d="100"/>
          <a:sy n="61" d="100"/>
        </p:scale>
        <p:origin x="55" y="25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94D4F4-BB70-48EE-AFB3-994FA38B9842}" type="datetimeFigureOut">
              <a:rPr lang="en-GB" smtClean="0"/>
              <a:t>16/02/2024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98328C-403B-44FD-BAB3-4B121D9AD51B}" type="slidenum">
              <a:rPr lang="en-GB" smtClean="0"/>
              <a:t>‹#›</a:t>
            </a:fld>
            <a:endParaRPr lang="en-GB"/>
          </a:p>
        </p:txBody>
      </p:sp>
    </p:spTree>
    <p:extLst>
      <p:ext uri="{BB962C8B-B14F-4D97-AF65-F5344CB8AC3E}">
        <p14:creationId xmlns:p14="http://schemas.microsoft.com/office/powerpoint/2010/main" val="15928637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2240A-B7EE-7EE5-E042-DCEEC5C469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C94EE94-D7A1-8CB3-DEEA-5CDBEFC5E17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4E5D2AE-4E9C-CFD3-292B-6896571F7C89}"/>
              </a:ext>
            </a:extLst>
          </p:cNvPr>
          <p:cNvSpPr>
            <a:spLocks noGrp="1"/>
          </p:cNvSpPr>
          <p:nvPr>
            <p:ph type="dt" sz="half" idx="10"/>
          </p:nvPr>
        </p:nvSpPr>
        <p:spPr/>
        <p:txBody>
          <a:bodyPr/>
          <a:lstStyle/>
          <a:p>
            <a:fld id="{FD7018A7-0C36-4B10-8B54-14747090D7D6}" type="datetimeFigureOut">
              <a:rPr lang="en-GB" smtClean="0"/>
              <a:t>16/02/2024</a:t>
            </a:fld>
            <a:endParaRPr lang="en-GB"/>
          </a:p>
        </p:txBody>
      </p:sp>
      <p:sp>
        <p:nvSpPr>
          <p:cNvPr id="5" name="Footer Placeholder 4">
            <a:extLst>
              <a:ext uri="{FF2B5EF4-FFF2-40B4-BE49-F238E27FC236}">
                <a16:creationId xmlns:a16="http://schemas.microsoft.com/office/drawing/2014/main" id="{8E735BF5-290C-8EDC-9558-0194C1DAF6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D1ABBC-7F0F-D737-6DFB-B01F96750E5C}"/>
              </a:ext>
            </a:extLst>
          </p:cNvPr>
          <p:cNvSpPr>
            <a:spLocks noGrp="1"/>
          </p:cNvSpPr>
          <p:nvPr>
            <p:ph type="sldNum" sz="quarter" idx="12"/>
          </p:nvPr>
        </p:nvSpPr>
        <p:spPr/>
        <p:txBody>
          <a:bodyPr/>
          <a:lstStyle/>
          <a:p>
            <a:fld id="{62356E8E-B93A-4C55-8199-D207BE6496E0}" type="slidenum">
              <a:rPr lang="en-GB" smtClean="0"/>
              <a:t>‹#›</a:t>
            </a:fld>
            <a:endParaRPr lang="en-GB"/>
          </a:p>
        </p:txBody>
      </p:sp>
    </p:spTree>
    <p:extLst>
      <p:ext uri="{BB962C8B-B14F-4D97-AF65-F5344CB8AC3E}">
        <p14:creationId xmlns:p14="http://schemas.microsoft.com/office/powerpoint/2010/main" val="12448209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C13FA-0663-511A-A02A-13964AFB245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AE99DB-BB9B-10EA-04F4-84DA7F9D4F6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C4CDD9-F7CA-C190-0988-16E8B0E761A5}"/>
              </a:ext>
            </a:extLst>
          </p:cNvPr>
          <p:cNvSpPr>
            <a:spLocks noGrp="1"/>
          </p:cNvSpPr>
          <p:nvPr>
            <p:ph type="dt" sz="half" idx="10"/>
          </p:nvPr>
        </p:nvSpPr>
        <p:spPr/>
        <p:txBody>
          <a:bodyPr/>
          <a:lstStyle/>
          <a:p>
            <a:fld id="{FD7018A7-0C36-4B10-8B54-14747090D7D6}" type="datetimeFigureOut">
              <a:rPr lang="en-GB" smtClean="0"/>
              <a:t>16/02/2024</a:t>
            </a:fld>
            <a:endParaRPr lang="en-GB"/>
          </a:p>
        </p:txBody>
      </p:sp>
      <p:sp>
        <p:nvSpPr>
          <p:cNvPr id="5" name="Footer Placeholder 4">
            <a:extLst>
              <a:ext uri="{FF2B5EF4-FFF2-40B4-BE49-F238E27FC236}">
                <a16:creationId xmlns:a16="http://schemas.microsoft.com/office/drawing/2014/main" id="{24CE61E6-DB4F-389A-7A36-4EE3580532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9EA900-0DD7-547C-807B-031C65D67B6F}"/>
              </a:ext>
            </a:extLst>
          </p:cNvPr>
          <p:cNvSpPr>
            <a:spLocks noGrp="1"/>
          </p:cNvSpPr>
          <p:nvPr>
            <p:ph type="sldNum" sz="quarter" idx="12"/>
          </p:nvPr>
        </p:nvSpPr>
        <p:spPr/>
        <p:txBody>
          <a:bodyPr/>
          <a:lstStyle/>
          <a:p>
            <a:fld id="{62356E8E-B93A-4C55-8199-D207BE6496E0}" type="slidenum">
              <a:rPr lang="en-GB" smtClean="0"/>
              <a:t>‹#›</a:t>
            </a:fld>
            <a:endParaRPr lang="en-GB"/>
          </a:p>
        </p:txBody>
      </p:sp>
    </p:spTree>
    <p:extLst>
      <p:ext uri="{BB962C8B-B14F-4D97-AF65-F5344CB8AC3E}">
        <p14:creationId xmlns:p14="http://schemas.microsoft.com/office/powerpoint/2010/main" val="13605074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EA161-D432-88A1-431E-42511BD70A2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14C34FC-2A49-75BD-3DFC-BA336625DD9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4791755-D47E-B583-9725-1ABB25F0F5EE}"/>
              </a:ext>
            </a:extLst>
          </p:cNvPr>
          <p:cNvSpPr>
            <a:spLocks noGrp="1"/>
          </p:cNvSpPr>
          <p:nvPr>
            <p:ph type="dt" sz="half" idx="10"/>
          </p:nvPr>
        </p:nvSpPr>
        <p:spPr/>
        <p:txBody>
          <a:bodyPr/>
          <a:lstStyle/>
          <a:p>
            <a:fld id="{FD7018A7-0C36-4B10-8B54-14747090D7D6}" type="datetimeFigureOut">
              <a:rPr lang="en-GB" smtClean="0"/>
              <a:t>16/02/2024</a:t>
            </a:fld>
            <a:endParaRPr lang="en-GB"/>
          </a:p>
        </p:txBody>
      </p:sp>
      <p:sp>
        <p:nvSpPr>
          <p:cNvPr id="5" name="Footer Placeholder 4">
            <a:extLst>
              <a:ext uri="{FF2B5EF4-FFF2-40B4-BE49-F238E27FC236}">
                <a16:creationId xmlns:a16="http://schemas.microsoft.com/office/drawing/2014/main" id="{46339B20-E96B-1E07-953C-487BB8AE27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1480C0-BD69-DA51-DF60-F0F3B12A5FCD}"/>
              </a:ext>
            </a:extLst>
          </p:cNvPr>
          <p:cNvSpPr>
            <a:spLocks noGrp="1"/>
          </p:cNvSpPr>
          <p:nvPr>
            <p:ph type="sldNum" sz="quarter" idx="12"/>
          </p:nvPr>
        </p:nvSpPr>
        <p:spPr/>
        <p:txBody>
          <a:bodyPr/>
          <a:lstStyle/>
          <a:p>
            <a:fld id="{62356E8E-B93A-4C55-8199-D207BE6496E0}" type="slidenum">
              <a:rPr lang="en-GB" smtClean="0"/>
              <a:t>‹#›</a:t>
            </a:fld>
            <a:endParaRPr lang="en-GB"/>
          </a:p>
        </p:txBody>
      </p:sp>
    </p:spTree>
    <p:extLst>
      <p:ext uri="{BB962C8B-B14F-4D97-AF65-F5344CB8AC3E}">
        <p14:creationId xmlns:p14="http://schemas.microsoft.com/office/powerpoint/2010/main" val="3651574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0AA0D-C736-0895-771D-5DFAC694223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CAA8A13-7567-8799-E1CF-686627C22FE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402AE7C-E015-512D-9475-F381D2F7103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FB83D72-C548-0EDA-F2F5-72A005147C19}"/>
              </a:ext>
            </a:extLst>
          </p:cNvPr>
          <p:cNvSpPr>
            <a:spLocks noGrp="1"/>
          </p:cNvSpPr>
          <p:nvPr>
            <p:ph type="dt" sz="half" idx="10"/>
          </p:nvPr>
        </p:nvSpPr>
        <p:spPr/>
        <p:txBody>
          <a:bodyPr/>
          <a:lstStyle/>
          <a:p>
            <a:fld id="{FD7018A7-0C36-4B10-8B54-14747090D7D6}" type="datetimeFigureOut">
              <a:rPr lang="en-GB" smtClean="0"/>
              <a:t>16/02/2024</a:t>
            </a:fld>
            <a:endParaRPr lang="en-GB"/>
          </a:p>
        </p:txBody>
      </p:sp>
      <p:sp>
        <p:nvSpPr>
          <p:cNvPr id="6" name="Footer Placeholder 5">
            <a:extLst>
              <a:ext uri="{FF2B5EF4-FFF2-40B4-BE49-F238E27FC236}">
                <a16:creationId xmlns:a16="http://schemas.microsoft.com/office/drawing/2014/main" id="{E669805E-521A-7DD9-31BE-DF7D15B2F1D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FD90B2-32EA-B52A-2CEB-6CE2D23B2BF3}"/>
              </a:ext>
            </a:extLst>
          </p:cNvPr>
          <p:cNvSpPr>
            <a:spLocks noGrp="1"/>
          </p:cNvSpPr>
          <p:nvPr>
            <p:ph type="sldNum" sz="quarter" idx="12"/>
          </p:nvPr>
        </p:nvSpPr>
        <p:spPr/>
        <p:txBody>
          <a:bodyPr/>
          <a:lstStyle/>
          <a:p>
            <a:fld id="{62356E8E-B93A-4C55-8199-D207BE6496E0}" type="slidenum">
              <a:rPr lang="en-GB" smtClean="0"/>
              <a:t>‹#›</a:t>
            </a:fld>
            <a:endParaRPr lang="en-GB"/>
          </a:p>
        </p:txBody>
      </p:sp>
    </p:spTree>
    <p:extLst>
      <p:ext uri="{BB962C8B-B14F-4D97-AF65-F5344CB8AC3E}">
        <p14:creationId xmlns:p14="http://schemas.microsoft.com/office/powerpoint/2010/main" val="27228147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3D3A3-E360-E790-6831-ED69727FDEE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B4F9790-13FB-6109-275F-A1A0286E847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6314F57-1A66-4131-A6B7-896BEC607A0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C82AADC-2A96-97D0-A244-145CC890981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B8C322F-BC4D-B429-0BF0-7124811B8E6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A22155A-E57F-DDE1-9D3A-1DA5F7ACBF58}"/>
              </a:ext>
            </a:extLst>
          </p:cNvPr>
          <p:cNvSpPr>
            <a:spLocks noGrp="1"/>
          </p:cNvSpPr>
          <p:nvPr>
            <p:ph type="dt" sz="half" idx="10"/>
          </p:nvPr>
        </p:nvSpPr>
        <p:spPr/>
        <p:txBody>
          <a:bodyPr/>
          <a:lstStyle/>
          <a:p>
            <a:fld id="{FD7018A7-0C36-4B10-8B54-14747090D7D6}" type="datetimeFigureOut">
              <a:rPr lang="en-GB" smtClean="0"/>
              <a:t>16/02/2024</a:t>
            </a:fld>
            <a:endParaRPr lang="en-GB"/>
          </a:p>
        </p:txBody>
      </p:sp>
      <p:sp>
        <p:nvSpPr>
          <p:cNvPr id="8" name="Footer Placeholder 7">
            <a:extLst>
              <a:ext uri="{FF2B5EF4-FFF2-40B4-BE49-F238E27FC236}">
                <a16:creationId xmlns:a16="http://schemas.microsoft.com/office/drawing/2014/main" id="{69B66387-86B2-2D39-6EDC-6B2640115D7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5D99A9-05E7-4E22-EC72-9260B934680D}"/>
              </a:ext>
            </a:extLst>
          </p:cNvPr>
          <p:cNvSpPr>
            <a:spLocks noGrp="1"/>
          </p:cNvSpPr>
          <p:nvPr>
            <p:ph type="sldNum" sz="quarter" idx="12"/>
          </p:nvPr>
        </p:nvSpPr>
        <p:spPr/>
        <p:txBody>
          <a:bodyPr/>
          <a:lstStyle/>
          <a:p>
            <a:fld id="{62356E8E-B93A-4C55-8199-D207BE6496E0}" type="slidenum">
              <a:rPr lang="en-GB" smtClean="0"/>
              <a:t>‹#›</a:t>
            </a:fld>
            <a:endParaRPr lang="en-GB"/>
          </a:p>
        </p:txBody>
      </p:sp>
    </p:spTree>
    <p:extLst>
      <p:ext uri="{BB962C8B-B14F-4D97-AF65-F5344CB8AC3E}">
        <p14:creationId xmlns:p14="http://schemas.microsoft.com/office/powerpoint/2010/main" val="38130165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45CCD-81C7-A44F-DE4B-ED727D0ACB0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68C70D4-6A5D-29DA-3F76-24FE22DA29CD}"/>
              </a:ext>
            </a:extLst>
          </p:cNvPr>
          <p:cNvSpPr>
            <a:spLocks noGrp="1"/>
          </p:cNvSpPr>
          <p:nvPr>
            <p:ph type="dt" sz="half" idx="10"/>
          </p:nvPr>
        </p:nvSpPr>
        <p:spPr/>
        <p:txBody>
          <a:bodyPr/>
          <a:lstStyle/>
          <a:p>
            <a:fld id="{FD7018A7-0C36-4B10-8B54-14747090D7D6}" type="datetimeFigureOut">
              <a:rPr lang="en-GB" smtClean="0"/>
              <a:t>16/02/2024</a:t>
            </a:fld>
            <a:endParaRPr lang="en-GB"/>
          </a:p>
        </p:txBody>
      </p:sp>
      <p:sp>
        <p:nvSpPr>
          <p:cNvPr id="4" name="Footer Placeholder 3">
            <a:extLst>
              <a:ext uri="{FF2B5EF4-FFF2-40B4-BE49-F238E27FC236}">
                <a16:creationId xmlns:a16="http://schemas.microsoft.com/office/drawing/2014/main" id="{0A1CB24C-65D8-96C3-0CF7-73CB8363137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9B8977F-40F4-4B0A-B374-B13BE4C17DE8}"/>
              </a:ext>
            </a:extLst>
          </p:cNvPr>
          <p:cNvSpPr>
            <a:spLocks noGrp="1"/>
          </p:cNvSpPr>
          <p:nvPr>
            <p:ph type="sldNum" sz="quarter" idx="12"/>
          </p:nvPr>
        </p:nvSpPr>
        <p:spPr/>
        <p:txBody>
          <a:bodyPr/>
          <a:lstStyle/>
          <a:p>
            <a:fld id="{62356E8E-B93A-4C55-8199-D207BE6496E0}" type="slidenum">
              <a:rPr lang="en-GB" smtClean="0"/>
              <a:t>‹#›</a:t>
            </a:fld>
            <a:endParaRPr lang="en-GB"/>
          </a:p>
        </p:txBody>
      </p:sp>
    </p:spTree>
    <p:extLst>
      <p:ext uri="{BB962C8B-B14F-4D97-AF65-F5344CB8AC3E}">
        <p14:creationId xmlns:p14="http://schemas.microsoft.com/office/powerpoint/2010/main" val="20702082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80C55E7-8B09-F479-C7E2-20774D52E8F4}"/>
              </a:ext>
            </a:extLst>
          </p:cNvPr>
          <p:cNvSpPr>
            <a:spLocks noGrp="1"/>
          </p:cNvSpPr>
          <p:nvPr>
            <p:ph type="dt" sz="half" idx="10"/>
          </p:nvPr>
        </p:nvSpPr>
        <p:spPr/>
        <p:txBody>
          <a:bodyPr/>
          <a:lstStyle/>
          <a:p>
            <a:fld id="{FD7018A7-0C36-4B10-8B54-14747090D7D6}" type="datetimeFigureOut">
              <a:rPr lang="en-GB" smtClean="0"/>
              <a:t>16/02/2024</a:t>
            </a:fld>
            <a:endParaRPr lang="en-GB"/>
          </a:p>
        </p:txBody>
      </p:sp>
      <p:sp>
        <p:nvSpPr>
          <p:cNvPr id="3" name="Footer Placeholder 2">
            <a:extLst>
              <a:ext uri="{FF2B5EF4-FFF2-40B4-BE49-F238E27FC236}">
                <a16:creationId xmlns:a16="http://schemas.microsoft.com/office/drawing/2014/main" id="{07162779-F727-C221-2089-28C3DCA3772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25BEAC7-862B-475A-76A0-3D88DC2DE030}"/>
              </a:ext>
            </a:extLst>
          </p:cNvPr>
          <p:cNvSpPr>
            <a:spLocks noGrp="1"/>
          </p:cNvSpPr>
          <p:nvPr>
            <p:ph type="sldNum" sz="quarter" idx="12"/>
          </p:nvPr>
        </p:nvSpPr>
        <p:spPr/>
        <p:txBody>
          <a:bodyPr/>
          <a:lstStyle/>
          <a:p>
            <a:fld id="{62356E8E-B93A-4C55-8199-D207BE6496E0}" type="slidenum">
              <a:rPr lang="en-GB" smtClean="0"/>
              <a:t>‹#›</a:t>
            </a:fld>
            <a:endParaRPr lang="en-GB"/>
          </a:p>
        </p:txBody>
      </p:sp>
    </p:spTree>
    <p:extLst>
      <p:ext uri="{BB962C8B-B14F-4D97-AF65-F5344CB8AC3E}">
        <p14:creationId xmlns:p14="http://schemas.microsoft.com/office/powerpoint/2010/main" val="23102262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D343D-B721-C0BA-50EB-8EAD7A2C82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E996ACD-E4FC-3B95-F42E-31EB584B3F4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6A84436-DC10-F832-A6B2-B98F7D134C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E6502D-9E4F-ECE5-AE2C-5D976F793A8D}"/>
              </a:ext>
            </a:extLst>
          </p:cNvPr>
          <p:cNvSpPr>
            <a:spLocks noGrp="1"/>
          </p:cNvSpPr>
          <p:nvPr>
            <p:ph type="dt" sz="half" idx="10"/>
          </p:nvPr>
        </p:nvSpPr>
        <p:spPr/>
        <p:txBody>
          <a:bodyPr/>
          <a:lstStyle/>
          <a:p>
            <a:fld id="{FD7018A7-0C36-4B10-8B54-14747090D7D6}" type="datetimeFigureOut">
              <a:rPr lang="en-GB" smtClean="0"/>
              <a:t>16/02/2024</a:t>
            </a:fld>
            <a:endParaRPr lang="en-GB"/>
          </a:p>
        </p:txBody>
      </p:sp>
      <p:sp>
        <p:nvSpPr>
          <p:cNvPr id="6" name="Footer Placeholder 5">
            <a:extLst>
              <a:ext uri="{FF2B5EF4-FFF2-40B4-BE49-F238E27FC236}">
                <a16:creationId xmlns:a16="http://schemas.microsoft.com/office/drawing/2014/main" id="{323F529A-9633-4913-7226-F5EA7A4342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5544D2-6440-5969-5D50-C1770543AC0F}"/>
              </a:ext>
            </a:extLst>
          </p:cNvPr>
          <p:cNvSpPr>
            <a:spLocks noGrp="1"/>
          </p:cNvSpPr>
          <p:nvPr>
            <p:ph type="sldNum" sz="quarter" idx="12"/>
          </p:nvPr>
        </p:nvSpPr>
        <p:spPr/>
        <p:txBody>
          <a:bodyPr/>
          <a:lstStyle/>
          <a:p>
            <a:fld id="{62356E8E-B93A-4C55-8199-D207BE6496E0}" type="slidenum">
              <a:rPr lang="en-GB" smtClean="0"/>
              <a:t>‹#›</a:t>
            </a:fld>
            <a:endParaRPr lang="en-GB"/>
          </a:p>
        </p:txBody>
      </p:sp>
    </p:spTree>
    <p:extLst>
      <p:ext uri="{BB962C8B-B14F-4D97-AF65-F5344CB8AC3E}">
        <p14:creationId xmlns:p14="http://schemas.microsoft.com/office/powerpoint/2010/main" val="29758644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3692D-5957-EFCA-E99C-CDE070C351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2013C3B-9976-6B08-E80D-7ACE659240E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A6958E3-6CCA-B239-7B8B-E9AA95D482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803B59C-32F1-6632-AFA9-48C300447EA3}"/>
              </a:ext>
            </a:extLst>
          </p:cNvPr>
          <p:cNvSpPr>
            <a:spLocks noGrp="1"/>
          </p:cNvSpPr>
          <p:nvPr>
            <p:ph type="dt" sz="half" idx="10"/>
          </p:nvPr>
        </p:nvSpPr>
        <p:spPr/>
        <p:txBody>
          <a:bodyPr/>
          <a:lstStyle/>
          <a:p>
            <a:fld id="{FD7018A7-0C36-4B10-8B54-14747090D7D6}" type="datetimeFigureOut">
              <a:rPr lang="en-GB" smtClean="0"/>
              <a:t>16/02/2024</a:t>
            </a:fld>
            <a:endParaRPr lang="en-GB"/>
          </a:p>
        </p:txBody>
      </p:sp>
      <p:sp>
        <p:nvSpPr>
          <p:cNvPr id="6" name="Footer Placeholder 5">
            <a:extLst>
              <a:ext uri="{FF2B5EF4-FFF2-40B4-BE49-F238E27FC236}">
                <a16:creationId xmlns:a16="http://schemas.microsoft.com/office/drawing/2014/main" id="{8F98DE8E-77F4-95FF-84D8-77C0C097C7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5EAD2A-1104-4F28-45C8-D225A4EFB43E}"/>
              </a:ext>
            </a:extLst>
          </p:cNvPr>
          <p:cNvSpPr>
            <a:spLocks noGrp="1"/>
          </p:cNvSpPr>
          <p:nvPr>
            <p:ph type="sldNum" sz="quarter" idx="12"/>
          </p:nvPr>
        </p:nvSpPr>
        <p:spPr/>
        <p:txBody>
          <a:bodyPr/>
          <a:lstStyle/>
          <a:p>
            <a:fld id="{62356E8E-B93A-4C55-8199-D207BE6496E0}" type="slidenum">
              <a:rPr lang="en-GB" smtClean="0"/>
              <a:t>‹#›</a:t>
            </a:fld>
            <a:endParaRPr lang="en-GB"/>
          </a:p>
        </p:txBody>
      </p:sp>
    </p:spTree>
    <p:extLst>
      <p:ext uri="{BB962C8B-B14F-4D97-AF65-F5344CB8AC3E}">
        <p14:creationId xmlns:p14="http://schemas.microsoft.com/office/powerpoint/2010/main" val="7297495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21E3C-AA14-6AB9-7558-F65C3A2145E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9AB8893-0B7D-D5E2-2FF2-62AB6765DC1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B49FBD-37BC-753B-70AE-275B5E209C5A}"/>
              </a:ext>
            </a:extLst>
          </p:cNvPr>
          <p:cNvSpPr>
            <a:spLocks noGrp="1"/>
          </p:cNvSpPr>
          <p:nvPr>
            <p:ph type="dt" sz="half" idx="10"/>
          </p:nvPr>
        </p:nvSpPr>
        <p:spPr/>
        <p:txBody>
          <a:bodyPr/>
          <a:lstStyle/>
          <a:p>
            <a:fld id="{FD7018A7-0C36-4B10-8B54-14747090D7D6}" type="datetimeFigureOut">
              <a:rPr lang="en-GB" smtClean="0"/>
              <a:t>16/02/2024</a:t>
            </a:fld>
            <a:endParaRPr lang="en-GB"/>
          </a:p>
        </p:txBody>
      </p:sp>
      <p:sp>
        <p:nvSpPr>
          <p:cNvPr id="5" name="Footer Placeholder 4">
            <a:extLst>
              <a:ext uri="{FF2B5EF4-FFF2-40B4-BE49-F238E27FC236}">
                <a16:creationId xmlns:a16="http://schemas.microsoft.com/office/drawing/2014/main" id="{13D0F858-79FF-B94E-AF8B-B65D2A9F4C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18732D-2697-B730-67CA-452E55911511}"/>
              </a:ext>
            </a:extLst>
          </p:cNvPr>
          <p:cNvSpPr>
            <a:spLocks noGrp="1"/>
          </p:cNvSpPr>
          <p:nvPr>
            <p:ph type="sldNum" sz="quarter" idx="12"/>
          </p:nvPr>
        </p:nvSpPr>
        <p:spPr/>
        <p:txBody>
          <a:bodyPr/>
          <a:lstStyle/>
          <a:p>
            <a:fld id="{62356E8E-B93A-4C55-8199-D207BE6496E0}" type="slidenum">
              <a:rPr lang="en-GB" smtClean="0"/>
              <a:t>‹#›</a:t>
            </a:fld>
            <a:endParaRPr lang="en-GB"/>
          </a:p>
        </p:txBody>
      </p:sp>
    </p:spTree>
    <p:extLst>
      <p:ext uri="{BB962C8B-B14F-4D97-AF65-F5344CB8AC3E}">
        <p14:creationId xmlns:p14="http://schemas.microsoft.com/office/powerpoint/2010/main" val="28251023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679A40-2814-8DDC-5476-68BA079409E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4B0A12-9859-3A83-A59A-7A8A2788F8E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E0BD91-CF49-93CE-1C72-954AEF72B754}"/>
              </a:ext>
            </a:extLst>
          </p:cNvPr>
          <p:cNvSpPr>
            <a:spLocks noGrp="1"/>
          </p:cNvSpPr>
          <p:nvPr>
            <p:ph type="dt" sz="half" idx="10"/>
          </p:nvPr>
        </p:nvSpPr>
        <p:spPr/>
        <p:txBody>
          <a:bodyPr/>
          <a:lstStyle/>
          <a:p>
            <a:fld id="{FD7018A7-0C36-4B10-8B54-14747090D7D6}" type="datetimeFigureOut">
              <a:rPr lang="en-GB" smtClean="0"/>
              <a:t>16/02/2024</a:t>
            </a:fld>
            <a:endParaRPr lang="en-GB"/>
          </a:p>
        </p:txBody>
      </p:sp>
      <p:sp>
        <p:nvSpPr>
          <p:cNvPr id="5" name="Footer Placeholder 4">
            <a:extLst>
              <a:ext uri="{FF2B5EF4-FFF2-40B4-BE49-F238E27FC236}">
                <a16:creationId xmlns:a16="http://schemas.microsoft.com/office/drawing/2014/main" id="{A58EE380-59C8-AA01-0634-89EC2395BC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9BE77E-7D53-FE4D-F291-AE0CC5DF2B7C}"/>
              </a:ext>
            </a:extLst>
          </p:cNvPr>
          <p:cNvSpPr>
            <a:spLocks noGrp="1"/>
          </p:cNvSpPr>
          <p:nvPr>
            <p:ph type="sldNum" sz="quarter" idx="12"/>
          </p:nvPr>
        </p:nvSpPr>
        <p:spPr/>
        <p:txBody>
          <a:bodyPr/>
          <a:lstStyle/>
          <a:p>
            <a:fld id="{62356E8E-B93A-4C55-8199-D207BE6496E0}" type="slidenum">
              <a:rPr lang="en-GB" smtClean="0"/>
              <a:t>‹#›</a:t>
            </a:fld>
            <a:endParaRPr lang="en-GB"/>
          </a:p>
        </p:txBody>
      </p:sp>
    </p:spTree>
    <p:extLst>
      <p:ext uri="{BB962C8B-B14F-4D97-AF65-F5344CB8AC3E}">
        <p14:creationId xmlns:p14="http://schemas.microsoft.com/office/powerpoint/2010/main" val="21608523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hyperlink" Target="https://www.pexels.com/photo/lego-toys-143923/" TargetMode="Externa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0000"/>
            <a:lum/>
            <a:extLst>
              <a:ext uri="{837473B0-CC2E-450A-ABE3-18F120FF3D39}">
                <a1611:picAttrSrcUrl xmlns:a1611="http://schemas.microsoft.com/office/drawing/2016/11/main" r:id="rId14"/>
              </a:ext>
            </a:extLst>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E488EFA-8E3B-E112-59D1-98156040895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94430F0-5EDE-FAD7-9F2E-359BF12683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EB28BB-0039-FD71-A455-5B28EDE8528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7018A7-0C36-4B10-8B54-14747090D7D6}" type="datetimeFigureOut">
              <a:rPr lang="en-GB" smtClean="0"/>
              <a:t>16/02/2024</a:t>
            </a:fld>
            <a:endParaRPr lang="en-GB"/>
          </a:p>
        </p:txBody>
      </p:sp>
      <p:sp>
        <p:nvSpPr>
          <p:cNvPr id="5" name="Footer Placeholder 4">
            <a:extLst>
              <a:ext uri="{FF2B5EF4-FFF2-40B4-BE49-F238E27FC236}">
                <a16:creationId xmlns:a16="http://schemas.microsoft.com/office/drawing/2014/main" id="{ECBAC0A0-98FB-0E77-F5B2-80329E1F1A4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F9C7725-1303-3B43-028D-8F05D8DC1F9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2356E8E-B93A-4C55-8199-D207BE6496E0}" type="slidenum">
              <a:rPr lang="en-GB" smtClean="0"/>
              <a:t>‹#›</a:t>
            </a:fld>
            <a:endParaRPr lang="en-GB"/>
          </a:p>
        </p:txBody>
      </p:sp>
    </p:spTree>
    <p:extLst>
      <p:ext uri="{BB962C8B-B14F-4D97-AF65-F5344CB8AC3E}">
        <p14:creationId xmlns:p14="http://schemas.microsoft.com/office/powerpoint/2010/main" val="17397685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pexels.com/photo/lego-toys-143923/" TargetMode="External"/><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hyperlink" Target="https://www.publicdomainpictures.net/en/view-image.php?image=251844&amp;picture=lego-stacks" TargetMode="External"/><Relationship Id="rId2" Type="http://schemas.openxmlformats.org/officeDocument/2006/relationships/image" Target="../media/image7.jpg"/><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jpe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hyperlink" Target="https://www.flickr.com/photos/joncutrer/47576230631" TargetMode="External"/><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png"/><Relationship Id="rId1" Type="http://schemas.openxmlformats.org/officeDocument/2006/relationships/slideLayout" Target="../slideLayouts/slideLayout7.xml"/><Relationship Id="rId4" Type="http://schemas.openxmlformats.org/officeDocument/2006/relationships/hyperlink" Target="https://www.flickr.com/photos/jonnerin/2326243624"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3" Type="http://schemas.openxmlformats.org/officeDocument/2006/relationships/hyperlink" Target="http://www.lego.co.uk/" TargetMode="External"/><Relationship Id="rId2" Type="http://schemas.openxmlformats.org/officeDocument/2006/relationships/hyperlink" Target="http://www.legoclub.com/" TargetMode="External"/><Relationship Id="rId1" Type="http://schemas.openxmlformats.org/officeDocument/2006/relationships/slideLayout" Target="../slideLayouts/slideLayout2.xml"/><Relationship Id="rId4" Type="http://schemas.openxmlformats.org/officeDocument/2006/relationships/hyperlink" Target="http://www.legotherapy.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76674"/>
            <a:ext cx="7772400" cy="1872207"/>
          </a:xfrm>
        </p:spPr>
        <p:txBody>
          <a:bodyPr>
            <a:normAutofit fontScale="90000"/>
          </a:bodyPr>
          <a:lstStyle/>
          <a:p>
            <a:r>
              <a:rPr lang="en-GB" b="1" dirty="0"/>
              <a:t>Lego Therapy</a:t>
            </a:r>
            <a:br>
              <a:rPr lang="en-GB" sz="4800" b="1" dirty="0"/>
            </a:br>
            <a:br>
              <a:rPr lang="en-GB" dirty="0"/>
            </a:br>
            <a:endParaRPr lang="en-GB" sz="3600" dirty="0"/>
          </a:p>
        </p:txBody>
      </p:sp>
      <p:sp>
        <p:nvSpPr>
          <p:cNvPr id="3" name="Subtitle 2"/>
          <p:cNvSpPr>
            <a:spLocks noGrp="1"/>
          </p:cNvSpPr>
          <p:nvPr>
            <p:ph type="subTitle" idx="1"/>
          </p:nvPr>
        </p:nvSpPr>
        <p:spPr/>
        <p:txBody>
          <a:bodyPr/>
          <a:lstStyle/>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62250" y="2924944"/>
            <a:ext cx="6667500" cy="3024336"/>
          </a:xfrm>
          <a:prstGeom prst="rect">
            <a:avLst/>
          </a:prstGeom>
        </p:spPr>
      </p:pic>
    </p:spTree>
    <p:extLst>
      <p:ext uri="{BB962C8B-B14F-4D97-AF65-F5344CB8AC3E}">
        <p14:creationId xmlns:p14="http://schemas.microsoft.com/office/powerpoint/2010/main" val="529084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Lego Therapy?</a:t>
            </a:r>
          </a:p>
        </p:txBody>
      </p:sp>
      <p:sp>
        <p:nvSpPr>
          <p:cNvPr id="3" name="Content Placeholder 2"/>
          <p:cNvSpPr>
            <a:spLocks noGrp="1"/>
          </p:cNvSpPr>
          <p:nvPr>
            <p:ph idx="1"/>
          </p:nvPr>
        </p:nvSpPr>
        <p:spPr>
          <a:xfrm>
            <a:off x="1022959" y="1690688"/>
            <a:ext cx="8229600" cy="4929411"/>
          </a:xfrm>
        </p:spPr>
        <p:txBody>
          <a:bodyPr>
            <a:normAutofit lnSpcReduction="10000"/>
          </a:bodyPr>
          <a:lstStyle/>
          <a:p>
            <a:r>
              <a:rPr lang="en-GB" dirty="0"/>
              <a:t>Uses Lego in a structured environment in which the children/young people have clearly defined roles.</a:t>
            </a:r>
          </a:p>
          <a:p>
            <a:r>
              <a:rPr lang="en-GB" dirty="0"/>
              <a:t>Rules are formulated to decide appropriate behavioural conduct.</a:t>
            </a:r>
          </a:p>
          <a:p>
            <a:r>
              <a:rPr lang="en-GB" dirty="0"/>
              <a:t>Draws on a shared interest in Lego to aid the acquisition of social skills, development of perspective taking and sharing.</a:t>
            </a:r>
          </a:p>
          <a:p>
            <a:r>
              <a:rPr lang="en-GB" dirty="0"/>
              <a:t>Increases interest in engaging with peers and building friendships.</a:t>
            </a:r>
          </a:p>
          <a:p>
            <a:r>
              <a:rPr lang="en-GB" dirty="0">
                <a:solidFill>
                  <a:srgbClr val="FF0000"/>
                </a:solidFill>
              </a:rPr>
              <a:t>The focus of the group is on the Lego. The focus of the group leader is on social communication and the collaboration of the participants.</a:t>
            </a:r>
          </a:p>
        </p:txBody>
      </p:sp>
    </p:spTree>
    <p:extLst>
      <p:ext uri="{BB962C8B-B14F-4D97-AF65-F5344CB8AC3E}">
        <p14:creationId xmlns:p14="http://schemas.microsoft.com/office/powerpoint/2010/main" val="5015030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543" y="-247467"/>
            <a:ext cx="4650420" cy="2310110"/>
          </a:xfrm>
        </p:spPr>
        <p:txBody>
          <a:bodyPr>
            <a:noAutofit/>
          </a:bodyPr>
          <a:lstStyle/>
          <a:p>
            <a:br>
              <a:rPr lang="en-GB" sz="2000" dirty="0"/>
            </a:br>
            <a:r>
              <a:rPr lang="en-GB" sz="2000" dirty="0"/>
              <a:t>Lego Therapy was originally conceived by Daniel B. </a:t>
            </a:r>
            <a:r>
              <a:rPr lang="en-GB" sz="2000" dirty="0" err="1"/>
              <a:t>LeGoff</a:t>
            </a:r>
            <a:r>
              <a:rPr lang="en-GB" sz="2000" dirty="0"/>
              <a:t> in the United states and researched by Gina Gomez de la Cuesta and colleagues at the autism Research Centre, University of Cambridge.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67209" y="2550914"/>
            <a:ext cx="2938701" cy="4032448"/>
          </a:xfrm>
        </p:spPr>
      </p:pic>
      <p:sp>
        <p:nvSpPr>
          <p:cNvPr id="3" name="Rectangle 1">
            <a:extLst>
              <a:ext uri="{FF2B5EF4-FFF2-40B4-BE49-F238E27FC236}">
                <a16:creationId xmlns:a16="http://schemas.microsoft.com/office/drawing/2014/main" id="{815D6FB3-F985-AEC1-FA52-0461AEBE4807}"/>
              </a:ext>
            </a:extLst>
          </p:cNvPr>
          <p:cNvSpPr>
            <a:spLocks noChangeArrowheads="1"/>
          </p:cNvSpPr>
          <p:nvPr/>
        </p:nvSpPr>
        <p:spPr bwMode="auto">
          <a:xfrm>
            <a:off x="5205382" y="240804"/>
            <a:ext cx="6772075" cy="6617196"/>
          </a:xfrm>
          <a:prstGeom prst="rect">
            <a:avLst/>
          </a:prstGeom>
          <a:noFill/>
          <a:ln>
            <a:noFill/>
          </a:ln>
        </p:spPr>
        <p:txBody>
          <a:bodyPr wrap="square">
            <a:spAutoFit/>
          </a:bodyPr>
          <a:lstStyle>
            <a:lvl1pPr eaLnBrk="0" hangingPunct="0">
              <a:spcBef>
                <a:spcPct val="20000"/>
              </a:spcBef>
              <a:buChar char="•"/>
              <a:defRPr sz="3200">
                <a:solidFill>
                  <a:schemeClr val="tx1"/>
                </a:solidFill>
                <a:latin typeface="Arial" charset="0"/>
                <a:cs typeface="Arial" charset="0"/>
              </a:defRPr>
            </a:lvl1pPr>
            <a:lvl2pPr marL="742950" indent="-285750" eaLnBrk="0" hangingPunct="0">
              <a:spcBef>
                <a:spcPct val="20000"/>
              </a:spcBef>
              <a:buChar char="–"/>
              <a:defRPr sz="2800">
                <a:solidFill>
                  <a:schemeClr val="tx1"/>
                </a:solidFill>
                <a:latin typeface="Arial" charset="0"/>
                <a:cs typeface="Arial" charset="0"/>
              </a:defRPr>
            </a:lvl2pPr>
            <a:lvl3pPr marL="1143000" indent="-228600" eaLnBrk="0" hangingPunct="0">
              <a:spcBef>
                <a:spcPct val="20000"/>
              </a:spcBef>
              <a:buChar char="•"/>
              <a:defRPr sz="2400">
                <a:solidFill>
                  <a:schemeClr val="tx1"/>
                </a:solidFill>
                <a:latin typeface="Arial" charset="0"/>
                <a:cs typeface="Arial" charset="0"/>
              </a:defRPr>
            </a:lvl3pPr>
            <a:lvl4pPr marL="1600200" indent="-228600" eaLnBrk="0" hangingPunct="0">
              <a:spcBef>
                <a:spcPct val="20000"/>
              </a:spcBef>
              <a:buChar char="–"/>
              <a:defRPr sz="2000">
                <a:solidFill>
                  <a:schemeClr val="tx1"/>
                </a:solidFill>
                <a:latin typeface="Arial" charset="0"/>
                <a:cs typeface="Arial" charset="0"/>
              </a:defRPr>
            </a:lvl4pPr>
            <a:lvl5pPr marL="2057400" indent="-228600" eaLnBrk="0" hangingPunct="0">
              <a:spcBef>
                <a:spcPct val="20000"/>
              </a:spcBef>
              <a:buChar char="»"/>
              <a:defRPr sz="2000">
                <a:solidFill>
                  <a:schemeClr val="tx1"/>
                </a:solidFill>
                <a:latin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cs typeface="Arial" charset="0"/>
              </a:defRPr>
            </a:lvl9pPr>
          </a:lstStyle>
          <a:p>
            <a:pPr eaLnBrk="1" hangingPunct="1">
              <a:spcBef>
                <a:spcPct val="0"/>
              </a:spcBef>
              <a:buFontTx/>
              <a:buNone/>
              <a:defRPr/>
            </a:pPr>
            <a:r>
              <a:rPr lang="en-US" altLang="en-US" sz="2800" b="1" dirty="0">
                <a:latin typeface="Comic Sans MS" pitchFamily="66" charset="0"/>
              </a:rPr>
              <a:t>The goals of </a:t>
            </a:r>
            <a:r>
              <a:rPr lang="en-US" altLang="en-US" sz="2800" b="1" dirty="0">
                <a:solidFill>
                  <a:schemeClr val="tx2"/>
                </a:solidFill>
                <a:latin typeface="Comic Sans MS" pitchFamily="66" charset="0"/>
              </a:rPr>
              <a:t>LEGO®</a:t>
            </a:r>
            <a:r>
              <a:rPr lang="en-GB" altLang="en-US" sz="2800" b="1" dirty="0">
                <a:solidFill>
                  <a:schemeClr val="tx2"/>
                </a:solidFill>
                <a:latin typeface="Comic Sans MS" pitchFamily="66" charset="0"/>
              </a:rPr>
              <a:t> Therapy</a:t>
            </a:r>
            <a:r>
              <a:rPr lang="en-US" altLang="en-US" sz="2800" b="1" dirty="0">
                <a:latin typeface="Comic Sans MS" pitchFamily="66" charset="0"/>
              </a:rPr>
              <a:t> for children</a:t>
            </a:r>
          </a:p>
          <a:p>
            <a:pPr eaLnBrk="1" hangingPunct="1">
              <a:spcBef>
                <a:spcPct val="0"/>
              </a:spcBef>
              <a:buFontTx/>
              <a:buNone/>
              <a:defRPr/>
            </a:pPr>
            <a:r>
              <a:rPr lang="en-US" altLang="en-US" sz="2800" b="1" dirty="0">
                <a:latin typeface="Comic Sans MS" pitchFamily="66" charset="0"/>
              </a:rPr>
              <a:t>with autistic spectrum disorders are to:</a:t>
            </a:r>
          </a:p>
          <a:p>
            <a:pPr eaLnBrk="1" hangingPunct="1">
              <a:spcBef>
                <a:spcPct val="0"/>
              </a:spcBef>
              <a:buFontTx/>
              <a:buNone/>
              <a:defRPr/>
            </a:pPr>
            <a:endParaRPr lang="en-US" altLang="en-US" sz="2800" b="1" dirty="0">
              <a:latin typeface="Comic Sans MS" pitchFamily="66" charset="0"/>
            </a:endParaRPr>
          </a:p>
          <a:p>
            <a:pPr marL="457200" indent="-457200" eaLnBrk="1" hangingPunct="1">
              <a:spcBef>
                <a:spcPct val="0"/>
              </a:spcBef>
              <a:defRPr/>
            </a:pPr>
            <a:r>
              <a:rPr lang="en-US" altLang="en-US" sz="2800" b="1" dirty="0">
                <a:latin typeface="Comic Sans MS" pitchFamily="66" charset="0"/>
              </a:rPr>
              <a:t>improve their motivation to initiate social contact with peers</a:t>
            </a:r>
          </a:p>
          <a:p>
            <a:pPr eaLnBrk="1" hangingPunct="1">
              <a:spcBef>
                <a:spcPct val="0"/>
              </a:spcBef>
              <a:defRPr/>
            </a:pPr>
            <a:endParaRPr lang="en-US" altLang="en-US" sz="2800" b="1" dirty="0">
              <a:latin typeface="Comic Sans MS" pitchFamily="66" charset="0"/>
            </a:endParaRPr>
          </a:p>
          <a:p>
            <a:pPr marL="457200" indent="-457200" eaLnBrk="1" hangingPunct="1">
              <a:spcBef>
                <a:spcPct val="0"/>
              </a:spcBef>
              <a:defRPr/>
            </a:pPr>
            <a:r>
              <a:rPr lang="en-US" altLang="en-US" sz="2800" b="1" dirty="0">
                <a:latin typeface="Comic Sans MS" pitchFamily="66" charset="0"/>
              </a:rPr>
              <a:t>improve their ability to sustain inter-action with peers for a period of time</a:t>
            </a:r>
          </a:p>
          <a:p>
            <a:pPr eaLnBrk="1" hangingPunct="1">
              <a:spcBef>
                <a:spcPct val="0"/>
              </a:spcBef>
              <a:defRPr/>
            </a:pPr>
            <a:endParaRPr lang="en-US" altLang="en-US" sz="2800" b="1" dirty="0">
              <a:latin typeface="Comic Sans MS" pitchFamily="66" charset="0"/>
            </a:endParaRPr>
          </a:p>
          <a:p>
            <a:pPr marL="457200" indent="-457200" eaLnBrk="1" hangingPunct="1">
              <a:spcBef>
                <a:spcPct val="0"/>
              </a:spcBef>
              <a:defRPr/>
            </a:pPr>
            <a:r>
              <a:rPr lang="en-US" altLang="en-US" sz="2800" b="1" dirty="0">
                <a:latin typeface="Comic Sans MS" pitchFamily="66" charset="0"/>
              </a:rPr>
              <a:t>overcome their autistic symptoms of aloofness and rigidity</a:t>
            </a:r>
          </a:p>
          <a:p>
            <a:pPr eaLnBrk="1" hangingPunct="1">
              <a:spcBef>
                <a:spcPct val="0"/>
              </a:spcBef>
              <a:buFontTx/>
              <a:buNone/>
              <a:defRPr/>
            </a:pPr>
            <a:endParaRPr lang="en-US" altLang="en-US" b="1" dirty="0">
              <a:latin typeface="Comic Sans MS" pitchFamily="66" charset="0"/>
            </a:endParaRPr>
          </a:p>
        </p:txBody>
      </p:sp>
    </p:spTree>
    <p:extLst>
      <p:ext uri="{BB962C8B-B14F-4D97-AF65-F5344CB8AC3E}">
        <p14:creationId xmlns:p14="http://schemas.microsoft.com/office/powerpoint/2010/main" val="35854053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4">
            <a:extLst>
              <a:ext uri="{FF2B5EF4-FFF2-40B4-BE49-F238E27FC236}">
                <a16:creationId xmlns:a16="http://schemas.microsoft.com/office/drawing/2014/main" id="{A1E8F6CC-9206-8F9C-9854-3D5BE22FE9A8}"/>
              </a:ext>
            </a:extLst>
          </p:cNvPr>
          <p:cNvSpPr txBox="1">
            <a:spLocks noChangeArrowheads="1"/>
          </p:cNvSpPr>
          <p:nvPr/>
        </p:nvSpPr>
        <p:spPr bwMode="auto">
          <a:xfrm>
            <a:off x="2351088" y="1844676"/>
            <a:ext cx="7561262" cy="3013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lnSpc>
                <a:spcPct val="120000"/>
              </a:lnSpc>
              <a:spcBef>
                <a:spcPct val="0"/>
              </a:spcBef>
              <a:buFontTx/>
              <a:buNone/>
            </a:pPr>
            <a:r>
              <a:rPr lang="en-US" altLang="en-US" b="1">
                <a:solidFill>
                  <a:schemeClr val="tx2"/>
                </a:solidFill>
                <a:latin typeface="Comic Sans MS" panose="030F0702030302020204" pitchFamily="66" charset="0"/>
              </a:rPr>
              <a:t>LEGO®</a:t>
            </a:r>
            <a:r>
              <a:rPr lang="en-GB" altLang="en-US" b="1">
                <a:solidFill>
                  <a:schemeClr val="tx2"/>
                </a:solidFill>
                <a:latin typeface="Comic Sans MS" panose="030F0702030302020204" pitchFamily="66" charset="0"/>
              </a:rPr>
              <a:t> Therapy</a:t>
            </a:r>
            <a:r>
              <a:rPr lang="en-US" altLang="en-US">
                <a:latin typeface="Comic Sans MS" panose="030F0702030302020204" pitchFamily="66" charset="0"/>
              </a:rPr>
              <a:t> encourages autistic spectrum children to communicate with one another and solve a problem by building in pairs or groups of three, according to set rules.</a:t>
            </a:r>
          </a:p>
        </p:txBody>
      </p:sp>
      <p:pic>
        <p:nvPicPr>
          <p:cNvPr id="6147" name="Picture 1">
            <a:extLst>
              <a:ext uri="{FF2B5EF4-FFF2-40B4-BE49-F238E27FC236}">
                <a16:creationId xmlns:a16="http://schemas.microsoft.com/office/drawing/2014/main" id="{4635B7DC-7277-EEB0-2C6B-DB3146359C3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bwMode="auto">
          <a:xfrm>
            <a:off x="1524000" y="389107"/>
            <a:ext cx="9144000" cy="6079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8" name="Rectangle 3">
            <a:extLst>
              <a:ext uri="{FF2B5EF4-FFF2-40B4-BE49-F238E27FC236}">
                <a16:creationId xmlns:a16="http://schemas.microsoft.com/office/drawing/2014/main" id="{818BE70E-D8BA-AC4B-34F6-D779D7E663E9}"/>
              </a:ext>
            </a:extLst>
          </p:cNvPr>
          <p:cNvSpPr>
            <a:spLocks noChangeArrowheads="1"/>
          </p:cNvSpPr>
          <p:nvPr/>
        </p:nvSpPr>
        <p:spPr bwMode="auto">
          <a:xfrm>
            <a:off x="2423592" y="1052737"/>
            <a:ext cx="7164412" cy="4401205"/>
          </a:xfrm>
          <a:prstGeom prst="rect">
            <a:avLst/>
          </a:prstGeom>
          <a:solidFill>
            <a:schemeClr val="tx2">
              <a:lumMod val="40000"/>
              <a:lumOff val="60000"/>
            </a:schemeClr>
          </a:solidFill>
          <a:ln>
            <a:noFill/>
          </a:ln>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4000" b="1" dirty="0">
                <a:solidFill>
                  <a:schemeClr val="bg1"/>
                </a:solidFill>
                <a:latin typeface="Comic Sans MS" panose="030F0702030302020204" pitchFamily="66" charset="0"/>
              </a:rPr>
              <a:t>LEGO® Therapy encourages autistic spectrum children to communicate with one another and solve a problem by building in pairs or groups of three, according to set rules.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860" y="-168955"/>
            <a:ext cx="10515600" cy="1325563"/>
          </a:xfrm>
        </p:spPr>
        <p:txBody>
          <a:bodyPr>
            <a:normAutofit/>
          </a:bodyPr>
          <a:lstStyle/>
          <a:p>
            <a:r>
              <a:rPr lang="en-GB" sz="4000" dirty="0"/>
              <a:t>Example of a mode of intervention</a:t>
            </a:r>
          </a:p>
        </p:txBody>
      </p:sp>
      <p:sp>
        <p:nvSpPr>
          <p:cNvPr id="3" name="Content Placeholder 2"/>
          <p:cNvSpPr>
            <a:spLocks noGrp="1"/>
          </p:cNvSpPr>
          <p:nvPr>
            <p:ph idx="1"/>
          </p:nvPr>
        </p:nvSpPr>
        <p:spPr>
          <a:xfrm>
            <a:off x="7913340" y="270607"/>
            <a:ext cx="8229600" cy="4525963"/>
          </a:xfrm>
        </p:spPr>
        <p:txBody>
          <a:bodyPr/>
          <a:lstStyle/>
          <a:p>
            <a:r>
              <a:rPr lang="en-GB" dirty="0"/>
              <a:t>Building with 3 pupils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5475" y="1411935"/>
            <a:ext cx="1368152" cy="1656184"/>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5475" y="4217057"/>
            <a:ext cx="1368152" cy="1716066"/>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980698" y="1647968"/>
            <a:ext cx="1440185" cy="1545084"/>
          </a:xfrm>
          <a:prstGeom prst="rect">
            <a:avLst/>
          </a:prstGeom>
        </p:spPr>
      </p:pic>
      <p:sp>
        <p:nvSpPr>
          <p:cNvPr id="7" name="TextBox 6"/>
          <p:cNvSpPr txBox="1"/>
          <p:nvPr/>
        </p:nvSpPr>
        <p:spPr>
          <a:xfrm>
            <a:off x="2203188" y="1156608"/>
            <a:ext cx="1656184" cy="461665"/>
          </a:xfrm>
          <a:prstGeom prst="rect">
            <a:avLst/>
          </a:prstGeom>
          <a:noFill/>
        </p:spPr>
        <p:txBody>
          <a:bodyPr wrap="square" rtlCol="0">
            <a:spAutoFit/>
          </a:bodyPr>
          <a:lstStyle/>
          <a:p>
            <a:r>
              <a:rPr lang="en-GB" sz="2400" b="1" dirty="0"/>
              <a:t>   Engineer</a:t>
            </a:r>
          </a:p>
        </p:txBody>
      </p:sp>
      <p:sp>
        <p:nvSpPr>
          <p:cNvPr id="9" name="TextBox 8"/>
          <p:cNvSpPr txBox="1"/>
          <p:nvPr/>
        </p:nvSpPr>
        <p:spPr>
          <a:xfrm>
            <a:off x="2364287" y="3623682"/>
            <a:ext cx="1584176" cy="461665"/>
          </a:xfrm>
          <a:prstGeom prst="rect">
            <a:avLst/>
          </a:prstGeom>
          <a:noFill/>
        </p:spPr>
        <p:txBody>
          <a:bodyPr wrap="square" rtlCol="0">
            <a:spAutoFit/>
          </a:bodyPr>
          <a:lstStyle/>
          <a:p>
            <a:pPr algn="ctr"/>
            <a:r>
              <a:rPr lang="en-GB" sz="2400" b="1" dirty="0"/>
              <a:t>Supplier</a:t>
            </a:r>
          </a:p>
        </p:txBody>
      </p:sp>
      <p:sp>
        <p:nvSpPr>
          <p:cNvPr id="12" name="TextBox 11"/>
          <p:cNvSpPr txBox="1"/>
          <p:nvPr/>
        </p:nvSpPr>
        <p:spPr>
          <a:xfrm>
            <a:off x="8660171" y="1778362"/>
            <a:ext cx="1440160" cy="461665"/>
          </a:xfrm>
          <a:prstGeom prst="rect">
            <a:avLst/>
          </a:prstGeom>
          <a:noFill/>
        </p:spPr>
        <p:txBody>
          <a:bodyPr wrap="square" rtlCol="0">
            <a:spAutoFit/>
          </a:bodyPr>
          <a:lstStyle/>
          <a:p>
            <a:r>
              <a:rPr lang="en-GB" sz="2400" b="1" dirty="0"/>
              <a:t>  Builder</a:t>
            </a:r>
          </a:p>
        </p:txBody>
      </p:sp>
      <p:sp>
        <p:nvSpPr>
          <p:cNvPr id="10" name="TextBox 9">
            <a:extLst>
              <a:ext uri="{FF2B5EF4-FFF2-40B4-BE49-F238E27FC236}">
                <a16:creationId xmlns:a16="http://schemas.microsoft.com/office/drawing/2014/main" id="{2627BAFB-59EC-D4A3-53BD-45A45695762E}"/>
              </a:ext>
            </a:extLst>
          </p:cNvPr>
          <p:cNvSpPr txBox="1"/>
          <p:nvPr/>
        </p:nvSpPr>
        <p:spPr>
          <a:xfrm>
            <a:off x="2364287" y="1706363"/>
            <a:ext cx="8098076" cy="1295868"/>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1800" dirty="0"/>
              <a:t>Holds and looks at the plans.</a:t>
            </a:r>
          </a:p>
          <a:p>
            <a:pPr marL="285750" indent="-285750">
              <a:lnSpc>
                <a:spcPct val="150000"/>
              </a:lnSpc>
              <a:buFont typeface="Arial" panose="020B0604020202020204" pitchFamily="34" charset="0"/>
              <a:buChar char="•"/>
            </a:pPr>
            <a:r>
              <a:rPr lang="en-GB" sz="1800" dirty="0"/>
              <a:t>Asks the supplier to find the pieces.</a:t>
            </a:r>
          </a:p>
          <a:p>
            <a:pPr marL="285750" indent="-285750">
              <a:lnSpc>
                <a:spcPct val="150000"/>
              </a:lnSpc>
              <a:buFont typeface="Arial" panose="020B0604020202020204" pitchFamily="34" charset="0"/>
              <a:buChar char="•"/>
            </a:pPr>
            <a:r>
              <a:rPr lang="en-GB" sz="1800" dirty="0"/>
              <a:t>Gives the Builder instructions.</a:t>
            </a:r>
          </a:p>
        </p:txBody>
      </p:sp>
      <p:sp>
        <p:nvSpPr>
          <p:cNvPr id="11" name="Content Placeholder 2">
            <a:extLst>
              <a:ext uri="{FF2B5EF4-FFF2-40B4-BE49-F238E27FC236}">
                <a16:creationId xmlns:a16="http://schemas.microsoft.com/office/drawing/2014/main" id="{FC600A48-6F6B-1803-A23E-23E87940CE79}"/>
              </a:ext>
            </a:extLst>
          </p:cNvPr>
          <p:cNvSpPr txBox="1">
            <a:spLocks/>
          </p:cNvSpPr>
          <p:nvPr/>
        </p:nvSpPr>
        <p:spPr>
          <a:xfrm>
            <a:off x="2364287" y="4509016"/>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dirty="0"/>
              <a:t>Keeps all of the pieces.</a:t>
            </a:r>
          </a:p>
          <a:p>
            <a:r>
              <a:rPr lang="en-GB" sz="1800" dirty="0"/>
              <a:t>Listens to the Engineer.</a:t>
            </a:r>
          </a:p>
          <a:p>
            <a:r>
              <a:rPr lang="en-GB" sz="1800" dirty="0"/>
              <a:t>Follows the Engineers instructions.</a:t>
            </a:r>
          </a:p>
          <a:p>
            <a:r>
              <a:rPr lang="en-GB" sz="1800" dirty="0"/>
              <a:t>Gives the Builder the correct pieces.</a:t>
            </a:r>
          </a:p>
          <a:p>
            <a:endParaRPr lang="en-GB" sz="1800" dirty="0"/>
          </a:p>
        </p:txBody>
      </p:sp>
      <p:sp>
        <p:nvSpPr>
          <p:cNvPr id="13" name="Content Placeholder 2">
            <a:extLst>
              <a:ext uri="{FF2B5EF4-FFF2-40B4-BE49-F238E27FC236}">
                <a16:creationId xmlns:a16="http://schemas.microsoft.com/office/drawing/2014/main" id="{1A7645B6-6521-60E4-4DD3-4CBA9DA217AF}"/>
              </a:ext>
            </a:extLst>
          </p:cNvPr>
          <p:cNvSpPr txBox="1">
            <a:spLocks/>
          </p:cNvSpPr>
          <p:nvPr/>
        </p:nvSpPr>
        <p:spPr>
          <a:xfrm>
            <a:off x="8742520" y="2483631"/>
            <a:ext cx="3351369" cy="320343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dirty="0"/>
              <a:t>Takes the pieces from the Supplier.</a:t>
            </a:r>
          </a:p>
          <a:p>
            <a:r>
              <a:rPr lang="en-GB" sz="1800" dirty="0"/>
              <a:t>Listens to the Engineer.</a:t>
            </a:r>
          </a:p>
          <a:p>
            <a:r>
              <a:rPr lang="en-GB" sz="1800" dirty="0"/>
              <a:t>Uses the pieces to build the model.</a:t>
            </a:r>
          </a:p>
          <a:p>
            <a:endParaRPr lang="en-GB" sz="1800" dirty="0"/>
          </a:p>
        </p:txBody>
      </p:sp>
    </p:spTree>
    <p:extLst>
      <p:ext uri="{BB962C8B-B14F-4D97-AF65-F5344CB8AC3E}">
        <p14:creationId xmlns:p14="http://schemas.microsoft.com/office/powerpoint/2010/main" val="28071578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4">
            <a:extLst>
              <a:ext uri="{FF2B5EF4-FFF2-40B4-BE49-F238E27FC236}">
                <a16:creationId xmlns:a16="http://schemas.microsoft.com/office/drawing/2014/main" id="{6F6C7483-BE87-F8FF-493F-E3C3D5A2F164}"/>
              </a:ext>
            </a:extLst>
          </p:cNvPr>
          <p:cNvPicPr>
            <a:picLocks noChangeAspect="1" noChangeArrowheads="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p:blipFill>
        <p:spPr bwMode="auto">
          <a:xfrm>
            <a:off x="166158" y="107734"/>
            <a:ext cx="3852596" cy="302428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1" name="Picture 2">
            <a:extLst>
              <a:ext uri="{FF2B5EF4-FFF2-40B4-BE49-F238E27FC236}">
                <a16:creationId xmlns:a16="http://schemas.microsoft.com/office/drawing/2014/main" id="{C83FCEF1-6C4A-DB6C-080E-2918E6026470}"/>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16665" y="3132021"/>
            <a:ext cx="3852596" cy="914991"/>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6">
            <a:extLst>
              <a:ext uri="{FF2B5EF4-FFF2-40B4-BE49-F238E27FC236}">
                <a16:creationId xmlns:a16="http://schemas.microsoft.com/office/drawing/2014/main" id="{75DD4910-67B3-8EBF-8D8C-75E0637095B9}"/>
              </a:ext>
            </a:extLst>
          </p:cNvPr>
          <p:cNvSpPr/>
          <p:nvPr/>
        </p:nvSpPr>
        <p:spPr>
          <a:xfrm>
            <a:off x="-1" y="3918856"/>
            <a:ext cx="6475445" cy="2938539"/>
          </a:xfrm>
          <a:prstGeom prst="rect">
            <a:avLst/>
          </a:prstGeom>
        </p:spPr>
        <p:txBody>
          <a:bodyPr vert="horz" lIns="91440" tIns="45720" rIns="91440" bIns="45720" rtlCol="0" anchor="ctr">
            <a:normAutofit/>
          </a:bodyPr>
          <a:lstStyle/>
          <a:p>
            <a:pPr marL="342900" indent="-228600">
              <a:lnSpc>
                <a:spcPct val="90000"/>
              </a:lnSpc>
              <a:spcBef>
                <a:spcPct val="20000"/>
              </a:spcBef>
              <a:buFont typeface="Arial" panose="020B0604020202020204" pitchFamily="34" charset="0"/>
              <a:buChar char="•"/>
              <a:defRPr/>
            </a:pPr>
            <a:r>
              <a:rPr lang="en-US" altLang="en-US" sz="1600" b="1" dirty="0"/>
              <a:t>The “engineer” gives verbal descriptions of the pieces needed and directions for assembling them</a:t>
            </a:r>
          </a:p>
          <a:p>
            <a:pPr marL="342900" indent="-228600">
              <a:lnSpc>
                <a:spcPct val="90000"/>
              </a:lnSpc>
              <a:spcBef>
                <a:spcPct val="20000"/>
              </a:spcBef>
              <a:buFont typeface="Arial" panose="020B0604020202020204" pitchFamily="34" charset="0"/>
              <a:buChar char="•"/>
              <a:defRPr/>
            </a:pPr>
            <a:endParaRPr lang="en-US" altLang="en-US" sz="1600" b="1" dirty="0"/>
          </a:p>
          <a:p>
            <a:pPr marL="342900" indent="-228600">
              <a:lnSpc>
                <a:spcPct val="90000"/>
              </a:lnSpc>
              <a:spcBef>
                <a:spcPct val="20000"/>
              </a:spcBef>
              <a:buFont typeface="Arial" panose="020B0604020202020204" pitchFamily="34" charset="0"/>
              <a:buChar char="•"/>
              <a:defRPr/>
            </a:pPr>
            <a:r>
              <a:rPr lang="en-US" altLang="en-US" sz="1600" b="1" dirty="0"/>
              <a:t>The “builder” follows his directions, collects and puts the pieces together</a:t>
            </a:r>
          </a:p>
          <a:p>
            <a:pPr marL="342900" indent="-228600">
              <a:lnSpc>
                <a:spcPct val="90000"/>
              </a:lnSpc>
              <a:spcBef>
                <a:spcPct val="20000"/>
              </a:spcBef>
              <a:buFont typeface="Arial" panose="020B0604020202020204" pitchFamily="34" charset="0"/>
              <a:buChar char="•"/>
              <a:defRPr/>
            </a:pPr>
            <a:endParaRPr lang="en-US" altLang="en-US" sz="1600" b="1" dirty="0"/>
          </a:p>
          <a:p>
            <a:pPr marL="342900" indent="-228600">
              <a:lnSpc>
                <a:spcPct val="90000"/>
              </a:lnSpc>
              <a:spcBef>
                <a:spcPct val="20000"/>
              </a:spcBef>
              <a:buFont typeface="Arial" panose="020B0604020202020204" pitchFamily="34" charset="0"/>
              <a:buChar char="•"/>
              <a:defRPr/>
            </a:pPr>
            <a:r>
              <a:rPr lang="en-US" altLang="en-US" sz="1600" b="1" dirty="0"/>
              <a:t>There is much checking back and forth between the plan and the creation</a:t>
            </a:r>
          </a:p>
          <a:p>
            <a:pPr marL="342900" indent="-228600">
              <a:lnSpc>
                <a:spcPct val="90000"/>
              </a:lnSpc>
              <a:spcBef>
                <a:spcPct val="20000"/>
              </a:spcBef>
              <a:buFont typeface="Arial" panose="020B0604020202020204" pitchFamily="34" charset="0"/>
              <a:buChar char="•"/>
              <a:defRPr/>
            </a:pPr>
            <a:endParaRPr lang="en-US" altLang="en-US" sz="1600" b="1" dirty="0"/>
          </a:p>
          <a:p>
            <a:pPr marL="342900" indent="-228600">
              <a:lnSpc>
                <a:spcPct val="90000"/>
              </a:lnSpc>
              <a:spcBef>
                <a:spcPct val="20000"/>
              </a:spcBef>
              <a:buFont typeface="Arial" panose="020B0604020202020204" pitchFamily="34" charset="0"/>
              <a:buChar char="•"/>
              <a:defRPr/>
            </a:pPr>
            <a:r>
              <a:rPr lang="en-US" altLang="en-US" sz="1600" b="1" dirty="0"/>
              <a:t>Roles are then switched so they both have a chance to be “engineer” and “builder”</a:t>
            </a:r>
          </a:p>
        </p:txBody>
      </p:sp>
      <p:pic>
        <p:nvPicPr>
          <p:cNvPr id="2" name="Picture 4" descr="9580_screen_dump_001">
            <a:extLst>
              <a:ext uri="{FF2B5EF4-FFF2-40B4-BE49-F238E27FC236}">
                <a16:creationId xmlns:a16="http://schemas.microsoft.com/office/drawing/2014/main" id="{3C1F3D40-88CC-85EF-414F-1F59A6D163A1}"/>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7169082" y="3429000"/>
            <a:ext cx="4634144" cy="342839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4">
            <a:extLst>
              <a:ext uri="{FF2B5EF4-FFF2-40B4-BE49-F238E27FC236}">
                <a16:creationId xmlns:a16="http://schemas.microsoft.com/office/drawing/2014/main" id="{A6D5CC8E-107C-F66F-E9C9-38F1F4F7FD62}"/>
              </a:ext>
            </a:extLst>
          </p:cNvPr>
          <p:cNvSpPr txBox="1">
            <a:spLocks noChangeArrowheads="1"/>
          </p:cNvSpPr>
          <p:nvPr/>
        </p:nvSpPr>
        <p:spPr bwMode="auto">
          <a:xfrm>
            <a:off x="6991077" y="489047"/>
            <a:ext cx="7246120" cy="376882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indent="-228600">
              <a:lnSpc>
                <a:spcPct val="90000"/>
              </a:lnSpc>
              <a:spcBef>
                <a:spcPct val="0"/>
              </a:spcBef>
              <a:spcAft>
                <a:spcPts val="600"/>
              </a:spcAft>
              <a:buFont typeface="Arial" panose="020B0604020202020204" pitchFamily="34" charset="0"/>
              <a:buChar char="•"/>
            </a:pPr>
            <a:r>
              <a:rPr lang="en-US" altLang="en-US" sz="2000" b="1" dirty="0">
                <a:solidFill>
                  <a:schemeClr val="tx1">
                    <a:alpha val="55000"/>
                  </a:schemeClr>
                </a:solidFill>
                <a:latin typeface="+mn-lt"/>
                <a:cs typeface="+mn-cs"/>
              </a:rPr>
              <a:t>The “engineer” describes the instructions</a:t>
            </a:r>
          </a:p>
          <a:p>
            <a:pPr indent="-228600">
              <a:lnSpc>
                <a:spcPct val="90000"/>
              </a:lnSpc>
              <a:spcBef>
                <a:spcPct val="0"/>
              </a:spcBef>
              <a:spcAft>
                <a:spcPts val="600"/>
              </a:spcAft>
              <a:buFont typeface="Arial" panose="020B0604020202020204" pitchFamily="34" charset="0"/>
              <a:buChar char="•"/>
            </a:pPr>
            <a:endParaRPr lang="en-US" altLang="en-US" sz="2000" b="1" dirty="0">
              <a:solidFill>
                <a:schemeClr val="tx1">
                  <a:alpha val="55000"/>
                </a:schemeClr>
              </a:solidFill>
              <a:latin typeface="+mn-lt"/>
              <a:cs typeface="+mn-cs"/>
            </a:endParaRPr>
          </a:p>
          <a:p>
            <a:pPr indent="-228600">
              <a:lnSpc>
                <a:spcPct val="90000"/>
              </a:lnSpc>
              <a:spcBef>
                <a:spcPct val="0"/>
              </a:spcBef>
              <a:spcAft>
                <a:spcPts val="600"/>
              </a:spcAft>
              <a:buFont typeface="Arial" panose="020B0604020202020204" pitchFamily="34" charset="0"/>
              <a:buChar char="•"/>
            </a:pPr>
            <a:r>
              <a:rPr lang="en-US" altLang="en-US" sz="2000" b="1" dirty="0">
                <a:solidFill>
                  <a:schemeClr val="tx1">
                    <a:alpha val="55000"/>
                  </a:schemeClr>
                </a:solidFill>
                <a:latin typeface="+mn-lt"/>
                <a:cs typeface="+mn-cs"/>
              </a:rPr>
              <a:t>The “supplier” finds the correct pieces</a:t>
            </a:r>
          </a:p>
          <a:p>
            <a:pPr indent="-228600">
              <a:lnSpc>
                <a:spcPct val="90000"/>
              </a:lnSpc>
              <a:spcBef>
                <a:spcPct val="0"/>
              </a:spcBef>
              <a:spcAft>
                <a:spcPts val="600"/>
              </a:spcAft>
              <a:buFont typeface="Arial" panose="020B0604020202020204" pitchFamily="34" charset="0"/>
              <a:buChar char="•"/>
            </a:pPr>
            <a:endParaRPr lang="en-US" altLang="en-US" sz="2000" b="1" dirty="0">
              <a:solidFill>
                <a:schemeClr val="tx1">
                  <a:alpha val="55000"/>
                </a:schemeClr>
              </a:solidFill>
              <a:latin typeface="+mn-lt"/>
              <a:cs typeface="+mn-cs"/>
            </a:endParaRPr>
          </a:p>
          <a:p>
            <a:pPr indent="-228600">
              <a:lnSpc>
                <a:spcPct val="90000"/>
              </a:lnSpc>
              <a:spcBef>
                <a:spcPct val="0"/>
              </a:spcBef>
              <a:spcAft>
                <a:spcPts val="600"/>
              </a:spcAft>
              <a:buFont typeface="Arial" panose="020B0604020202020204" pitchFamily="34" charset="0"/>
              <a:buChar char="•"/>
            </a:pPr>
            <a:r>
              <a:rPr lang="en-US" altLang="en-US" sz="2000" b="1" dirty="0">
                <a:solidFill>
                  <a:schemeClr val="tx1">
                    <a:alpha val="55000"/>
                  </a:schemeClr>
                </a:solidFill>
                <a:latin typeface="+mn-lt"/>
                <a:cs typeface="+mn-cs"/>
              </a:rPr>
              <a:t>The “builder” put the pieces together</a:t>
            </a:r>
          </a:p>
          <a:p>
            <a:pPr indent="-228600">
              <a:lnSpc>
                <a:spcPct val="90000"/>
              </a:lnSpc>
              <a:spcBef>
                <a:spcPct val="0"/>
              </a:spcBef>
              <a:spcAft>
                <a:spcPts val="600"/>
              </a:spcAft>
              <a:buFont typeface="Arial" panose="020B0604020202020204" pitchFamily="34" charset="0"/>
              <a:buChar char="•"/>
            </a:pPr>
            <a:endParaRPr lang="en-US" altLang="en-US" sz="2000" b="1" dirty="0">
              <a:solidFill>
                <a:schemeClr val="tx1">
                  <a:alpha val="55000"/>
                </a:schemeClr>
              </a:solidFill>
              <a:latin typeface="+mn-lt"/>
              <a:cs typeface="+mn-cs"/>
            </a:endParaRPr>
          </a:p>
          <a:p>
            <a:pPr indent="-228600">
              <a:lnSpc>
                <a:spcPct val="90000"/>
              </a:lnSpc>
              <a:spcBef>
                <a:spcPct val="0"/>
              </a:spcBef>
              <a:spcAft>
                <a:spcPts val="600"/>
              </a:spcAft>
              <a:buFont typeface="Arial" panose="020B0604020202020204" pitchFamily="34" charset="0"/>
              <a:buChar char="•"/>
            </a:pPr>
            <a:r>
              <a:rPr lang="en-US" altLang="en-US" sz="2000" b="1" dirty="0">
                <a:solidFill>
                  <a:schemeClr val="tx1">
                    <a:alpha val="55000"/>
                  </a:schemeClr>
                </a:solidFill>
                <a:latin typeface="+mn-lt"/>
                <a:cs typeface="+mn-cs"/>
              </a:rPr>
              <a:t>After a time, they swap roles</a:t>
            </a:r>
          </a:p>
          <a:p>
            <a:pPr indent="-228600">
              <a:lnSpc>
                <a:spcPct val="90000"/>
              </a:lnSpc>
              <a:spcBef>
                <a:spcPct val="0"/>
              </a:spcBef>
              <a:spcAft>
                <a:spcPts val="600"/>
              </a:spcAft>
              <a:buFont typeface="Arial" panose="020B0604020202020204" pitchFamily="34" charset="0"/>
              <a:buChar char="•"/>
            </a:pPr>
            <a:endParaRPr lang="en-US" altLang="en-US" sz="2000" b="1" dirty="0">
              <a:solidFill>
                <a:schemeClr val="tx1">
                  <a:alpha val="55000"/>
                </a:schemeClr>
              </a:solidFill>
              <a:latin typeface="+mn-lt"/>
              <a:cs typeface="+mn-cs"/>
            </a:endParaRPr>
          </a:p>
        </p:txBody>
      </p:sp>
      <p:pic>
        <p:nvPicPr>
          <p:cNvPr id="5" name="Picture 2">
            <a:extLst>
              <a:ext uri="{FF2B5EF4-FFF2-40B4-BE49-F238E27FC236}">
                <a16:creationId xmlns:a16="http://schemas.microsoft.com/office/drawing/2014/main" id="{D5D1E7C9-E731-11C8-72AB-9F440E6B9183}"/>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rot="16200000">
            <a:off x="4558560" y="1528567"/>
            <a:ext cx="3543301" cy="8061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4">
            <a:extLst>
              <a:ext uri="{FF2B5EF4-FFF2-40B4-BE49-F238E27FC236}">
                <a16:creationId xmlns:a16="http://schemas.microsoft.com/office/drawing/2014/main" id="{BE1DC3EC-D418-B698-AAE3-2F80F085638F}"/>
              </a:ext>
            </a:extLst>
          </p:cNvPr>
          <p:cNvPicPr>
            <a:picLocks noChangeAspect="1" noChangeArrowheads="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9146" b="8712"/>
          <a:stretch/>
        </p:blipFill>
        <p:spPr bwMode="auto">
          <a:xfrm>
            <a:off x="1524020" y="11"/>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19" name="Rectangle 2">
            <a:extLst>
              <a:ext uri="{FF2B5EF4-FFF2-40B4-BE49-F238E27FC236}">
                <a16:creationId xmlns:a16="http://schemas.microsoft.com/office/drawing/2014/main" id="{3E7FBB0B-E60D-CA8C-EAF3-E68F5207C549}"/>
              </a:ext>
            </a:extLst>
          </p:cNvPr>
          <p:cNvSpPr>
            <a:spLocks noChangeArrowheads="1"/>
          </p:cNvSpPr>
          <p:nvPr/>
        </p:nvSpPr>
        <p:spPr bwMode="auto">
          <a:xfrm>
            <a:off x="1703512" y="3861049"/>
            <a:ext cx="8602534" cy="2344489"/>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nSpc>
                <a:spcPct val="90000"/>
              </a:lnSpc>
              <a:spcBef>
                <a:spcPct val="0"/>
              </a:spcBef>
              <a:spcAft>
                <a:spcPts val="600"/>
              </a:spcAft>
              <a:buNone/>
            </a:pPr>
            <a:r>
              <a:rPr lang="en-US" altLang="en-US" sz="2000" b="1" dirty="0">
                <a:latin typeface="+mn-lt"/>
                <a:cs typeface="+mn-cs"/>
              </a:rPr>
              <a:t>This division of </a:t>
            </a:r>
            <a:r>
              <a:rPr lang="en-US" altLang="en-US" sz="2000" b="1" dirty="0" err="1">
                <a:latin typeface="+mn-lt"/>
                <a:cs typeface="+mn-cs"/>
              </a:rPr>
              <a:t>labour</a:t>
            </a:r>
            <a:r>
              <a:rPr lang="en-US" altLang="en-US" sz="2000" b="1" dirty="0">
                <a:latin typeface="+mn-lt"/>
                <a:cs typeface="+mn-cs"/>
              </a:rPr>
              <a:t> with a common purpose allows children to practice joint attention, turn taking, sharing, joint problem solving, listening and general social communication skills.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98418037-26CA-826E-20C5-442032618A02}"/>
              </a:ext>
            </a:extLst>
          </p:cNvPr>
          <p:cNvSpPr>
            <a:spLocks noGrp="1" noChangeArrowheads="1"/>
          </p:cNvSpPr>
          <p:nvPr>
            <p:ph type="title"/>
          </p:nvPr>
        </p:nvSpPr>
        <p:spPr/>
        <p:txBody>
          <a:bodyPr/>
          <a:lstStyle/>
          <a:p>
            <a:pPr eaLnBrk="1" hangingPunct="1"/>
            <a:r>
              <a:rPr lang="en-US" altLang="en-US" b="1">
                <a:latin typeface="Comic Sans MS" panose="030F0702030302020204" pitchFamily="66" charset="0"/>
              </a:rPr>
              <a:t>LEGO® Club </a:t>
            </a:r>
            <a:r>
              <a:rPr lang="en-GB" altLang="en-US" b="1">
                <a:latin typeface="Comic Sans MS" panose="030F0702030302020204" pitchFamily="66" charset="0"/>
              </a:rPr>
              <a:t>Rules</a:t>
            </a:r>
            <a:endParaRPr lang="en-US" altLang="en-US" b="1">
              <a:latin typeface="Comic Sans MS" panose="030F0702030302020204" pitchFamily="66" charset="0"/>
            </a:endParaRPr>
          </a:p>
        </p:txBody>
      </p:sp>
      <p:sp>
        <p:nvSpPr>
          <p:cNvPr id="10243" name="Rectangle 3">
            <a:extLst>
              <a:ext uri="{FF2B5EF4-FFF2-40B4-BE49-F238E27FC236}">
                <a16:creationId xmlns:a16="http://schemas.microsoft.com/office/drawing/2014/main" id="{EC104A7F-3AD8-458F-BF1F-58E94E6F0492}"/>
              </a:ext>
            </a:extLst>
          </p:cNvPr>
          <p:cNvSpPr>
            <a:spLocks noGrp="1" noChangeArrowheads="1"/>
          </p:cNvSpPr>
          <p:nvPr>
            <p:ph type="body" idx="1"/>
          </p:nvPr>
        </p:nvSpPr>
        <p:spPr>
          <a:xfrm>
            <a:off x="1847850" y="1700214"/>
            <a:ext cx="8496300" cy="4465637"/>
          </a:xfrm>
        </p:spPr>
        <p:txBody>
          <a:bodyPr>
            <a:normAutofit fontScale="92500" lnSpcReduction="20000"/>
          </a:bodyPr>
          <a:lstStyle/>
          <a:p>
            <a:pPr eaLnBrk="1" hangingPunct="1"/>
            <a:r>
              <a:rPr lang="en-US" altLang="en-US" sz="2400" b="1">
                <a:latin typeface="Comic Sans MS" panose="030F0702030302020204" pitchFamily="66" charset="0"/>
              </a:rPr>
              <a:t>Build things together!</a:t>
            </a:r>
          </a:p>
          <a:p>
            <a:pPr eaLnBrk="1" hangingPunct="1">
              <a:buFontTx/>
              <a:buNone/>
            </a:pPr>
            <a:endParaRPr lang="en-US" altLang="en-US" sz="400" b="1">
              <a:latin typeface="Comic Sans MS" panose="030F0702030302020204" pitchFamily="66" charset="0"/>
            </a:endParaRPr>
          </a:p>
          <a:p>
            <a:pPr eaLnBrk="1" hangingPunct="1"/>
            <a:r>
              <a:rPr lang="en-US" altLang="en-US" sz="2400" b="1">
                <a:latin typeface="Comic Sans MS" panose="030F0702030302020204" pitchFamily="66" charset="0"/>
              </a:rPr>
              <a:t>If you break it you have to fix it or ask for help to fix it.</a:t>
            </a:r>
          </a:p>
          <a:p>
            <a:pPr eaLnBrk="1" hangingPunct="1">
              <a:buFontTx/>
              <a:buNone/>
            </a:pPr>
            <a:endParaRPr lang="en-US" altLang="en-US" sz="400" b="1">
              <a:latin typeface="Comic Sans MS" panose="030F0702030302020204" pitchFamily="66" charset="0"/>
            </a:endParaRPr>
          </a:p>
          <a:p>
            <a:pPr eaLnBrk="1" hangingPunct="1"/>
            <a:r>
              <a:rPr lang="en-US" altLang="en-US" sz="2400" b="1">
                <a:latin typeface="Comic Sans MS" panose="030F0702030302020204" pitchFamily="66" charset="0"/>
              </a:rPr>
              <a:t>If someone else is using it, don’t take it - ask first.</a:t>
            </a:r>
          </a:p>
          <a:p>
            <a:pPr eaLnBrk="1" hangingPunct="1"/>
            <a:endParaRPr lang="en-US" altLang="en-US" sz="400" b="1">
              <a:latin typeface="Comic Sans MS" panose="030F0702030302020204" pitchFamily="66" charset="0"/>
            </a:endParaRPr>
          </a:p>
          <a:p>
            <a:pPr eaLnBrk="1" hangingPunct="1"/>
            <a:r>
              <a:rPr lang="en-US" altLang="en-US" sz="2400" b="1">
                <a:latin typeface="Comic Sans MS" panose="030F0702030302020204" pitchFamily="66" charset="0"/>
              </a:rPr>
              <a:t>Use indoor voices - no yelling.</a:t>
            </a:r>
          </a:p>
          <a:p>
            <a:pPr eaLnBrk="1" hangingPunct="1">
              <a:buFontTx/>
              <a:buNone/>
            </a:pPr>
            <a:endParaRPr lang="en-US" altLang="en-US" sz="400" b="1">
              <a:latin typeface="Comic Sans MS" panose="030F0702030302020204" pitchFamily="66" charset="0"/>
            </a:endParaRPr>
          </a:p>
          <a:p>
            <a:pPr eaLnBrk="1" hangingPunct="1"/>
            <a:r>
              <a:rPr lang="en-US" altLang="en-US" sz="2400" b="1">
                <a:latin typeface="Comic Sans MS" panose="030F0702030302020204" pitchFamily="66" charset="0"/>
              </a:rPr>
              <a:t>Keep your hands and feet to yourself.</a:t>
            </a:r>
          </a:p>
          <a:p>
            <a:pPr eaLnBrk="1" hangingPunct="1">
              <a:buFontTx/>
              <a:buNone/>
            </a:pPr>
            <a:endParaRPr lang="en-US" altLang="en-US" sz="400" b="1">
              <a:latin typeface="Comic Sans MS" panose="030F0702030302020204" pitchFamily="66" charset="0"/>
            </a:endParaRPr>
          </a:p>
          <a:p>
            <a:pPr eaLnBrk="1" hangingPunct="1"/>
            <a:r>
              <a:rPr lang="en-US" altLang="en-US" sz="2400" b="1">
                <a:latin typeface="Comic Sans MS" panose="030F0702030302020204" pitchFamily="66" charset="0"/>
              </a:rPr>
              <a:t>Use polite words.</a:t>
            </a:r>
          </a:p>
          <a:p>
            <a:pPr eaLnBrk="1" hangingPunct="1">
              <a:buFontTx/>
              <a:buNone/>
            </a:pPr>
            <a:endParaRPr lang="en-US" altLang="en-US" sz="400" b="1">
              <a:latin typeface="Comic Sans MS" panose="030F0702030302020204" pitchFamily="66" charset="0"/>
            </a:endParaRPr>
          </a:p>
          <a:p>
            <a:pPr eaLnBrk="1" hangingPunct="1"/>
            <a:r>
              <a:rPr lang="en-US" altLang="en-US" sz="2400" b="1">
                <a:latin typeface="Comic Sans MS" panose="030F0702030302020204" pitchFamily="66" charset="0"/>
              </a:rPr>
              <a:t>Clean up and put things back where they came from.</a:t>
            </a:r>
          </a:p>
          <a:p>
            <a:pPr eaLnBrk="1" hangingPunct="1">
              <a:buFontTx/>
              <a:buNone/>
            </a:pPr>
            <a:endParaRPr lang="en-US" altLang="en-US" sz="400" b="1">
              <a:latin typeface="Comic Sans MS" panose="030F0702030302020204" pitchFamily="66" charset="0"/>
            </a:endParaRPr>
          </a:p>
          <a:p>
            <a:pPr eaLnBrk="1" hangingPunct="1"/>
            <a:r>
              <a:rPr lang="en-US" altLang="en-US" sz="2400" b="1">
                <a:latin typeface="Comic Sans MS" panose="030F0702030302020204" pitchFamily="66" charset="0"/>
              </a:rPr>
              <a:t>Don’t put </a:t>
            </a:r>
            <a:r>
              <a:rPr lang="en-US" altLang="en-US" sz="2400" b="1">
                <a:solidFill>
                  <a:schemeClr val="tx2"/>
                </a:solidFill>
                <a:latin typeface="Comic Sans MS" panose="030F0702030302020204" pitchFamily="66" charset="0"/>
              </a:rPr>
              <a:t>LEGO®</a:t>
            </a:r>
            <a:r>
              <a:rPr lang="en-US" altLang="en-US" sz="2400" b="1">
                <a:latin typeface="Comic Sans MS" panose="030F0702030302020204" pitchFamily="66" charset="0"/>
              </a:rPr>
              <a:t> bricks in your mouth.</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8" name="Rectangle 9">
            <a:extLst>
              <a:ext uri="{FF2B5EF4-FFF2-40B4-BE49-F238E27FC236}">
                <a16:creationId xmlns:a16="http://schemas.microsoft.com/office/drawing/2014/main" id="{1B8478E8-E76C-6FF7-3EBD-DD358B97EB82}"/>
              </a:ext>
            </a:extLst>
          </p:cNvPr>
          <p:cNvSpPr>
            <a:spLocks noChangeArrowheads="1"/>
          </p:cNvSpPr>
          <p:nvPr/>
        </p:nvSpPr>
        <p:spPr bwMode="auto">
          <a:xfrm>
            <a:off x="234063" y="701457"/>
            <a:ext cx="6814159" cy="5915521"/>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indent="-228600">
              <a:lnSpc>
                <a:spcPct val="90000"/>
              </a:lnSpc>
              <a:spcBef>
                <a:spcPct val="0"/>
              </a:spcBef>
              <a:spcAft>
                <a:spcPts val="600"/>
              </a:spcAft>
              <a:buFont typeface="Arial" panose="020B0604020202020204" pitchFamily="34" charset="0"/>
              <a:buChar char="•"/>
            </a:pPr>
            <a:r>
              <a:rPr lang="en-US" altLang="en-US" b="1" dirty="0">
                <a:latin typeface="+mn-lt"/>
                <a:cs typeface="+mn-cs"/>
              </a:rPr>
              <a:t>The therapist’s role is </a:t>
            </a:r>
            <a:r>
              <a:rPr lang="en-US" altLang="en-US" b="1" i="1" dirty="0">
                <a:latin typeface="+mn-lt"/>
                <a:cs typeface="+mn-cs"/>
              </a:rPr>
              <a:t>not</a:t>
            </a:r>
            <a:r>
              <a:rPr lang="en-US" altLang="en-US" b="1" dirty="0">
                <a:latin typeface="+mn-lt"/>
                <a:cs typeface="+mn-cs"/>
              </a:rPr>
              <a:t> to point out specific social problems or give solutions to social difficulties, rather to highlight the presence of a problem and help children to come up with their own solutions.</a:t>
            </a:r>
          </a:p>
          <a:p>
            <a:pPr indent="-228600">
              <a:lnSpc>
                <a:spcPct val="90000"/>
              </a:lnSpc>
              <a:spcBef>
                <a:spcPct val="0"/>
              </a:spcBef>
              <a:spcAft>
                <a:spcPts val="600"/>
              </a:spcAft>
              <a:buFont typeface="Arial" panose="020B0604020202020204" pitchFamily="34" charset="0"/>
              <a:buChar char="•"/>
            </a:pPr>
            <a:endParaRPr lang="en-US" altLang="en-US" b="1" dirty="0">
              <a:latin typeface="+mn-lt"/>
              <a:cs typeface="+mn-cs"/>
            </a:endParaRPr>
          </a:p>
          <a:p>
            <a:pPr indent="-228600">
              <a:lnSpc>
                <a:spcPct val="90000"/>
              </a:lnSpc>
              <a:spcBef>
                <a:spcPct val="0"/>
              </a:spcBef>
              <a:spcAft>
                <a:spcPts val="600"/>
              </a:spcAft>
              <a:buFont typeface="Arial" panose="020B0604020202020204" pitchFamily="34" charset="0"/>
              <a:buChar char="•"/>
            </a:pPr>
            <a:r>
              <a:rPr lang="en-US" altLang="en-US" b="1" dirty="0">
                <a:latin typeface="+mn-lt"/>
                <a:cs typeface="+mn-cs"/>
              </a:rPr>
              <a:t>Solutions that children have come up with are </a:t>
            </a:r>
            <a:r>
              <a:rPr lang="en-US" altLang="en-US" b="1" dirty="0" err="1">
                <a:latin typeface="+mn-lt"/>
                <a:cs typeface="+mn-cs"/>
              </a:rPr>
              <a:t>practised</a:t>
            </a:r>
            <a:r>
              <a:rPr lang="en-US" altLang="en-US" b="1" dirty="0">
                <a:latin typeface="+mn-lt"/>
                <a:cs typeface="+mn-cs"/>
              </a:rPr>
              <a:t> until they can do it, and the therapist can remind children of strategies in the future if similar difficulties arise.</a:t>
            </a:r>
          </a:p>
        </p:txBody>
      </p:sp>
      <p:pic>
        <p:nvPicPr>
          <p:cNvPr id="11267" name="Picture 3" descr="A black background with a black square&#10;&#10;Description automatically generated with medium confidence">
            <a:extLst>
              <a:ext uri="{FF2B5EF4-FFF2-40B4-BE49-F238E27FC236}">
                <a16:creationId xmlns:a16="http://schemas.microsoft.com/office/drawing/2014/main" id="{88E52063-A707-55D0-146E-6B0B3AA3F45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07336" y="547590"/>
            <a:ext cx="3298075" cy="610143"/>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266" name="Picture 2">
            <a:extLst>
              <a:ext uri="{FF2B5EF4-FFF2-40B4-BE49-F238E27FC236}">
                <a16:creationId xmlns:a16="http://schemas.microsoft.com/office/drawing/2014/main" id="{8C40947D-6BA6-95FC-6C87-B42098699373}"/>
              </a:ext>
            </a:extLst>
          </p:cNvPr>
          <p:cNvPicPr>
            <a:picLocks noChangeAspect="1" noChangeArrowheads="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p:blipFill>
        <p:spPr bwMode="auto">
          <a:xfrm>
            <a:off x="7682075" y="2204581"/>
            <a:ext cx="4443028" cy="2998176"/>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3">
            <a:extLst>
              <a:ext uri="{FF2B5EF4-FFF2-40B4-BE49-F238E27FC236}">
                <a16:creationId xmlns:a16="http://schemas.microsoft.com/office/drawing/2014/main" id="{30DDA53D-1343-ACCE-EDE7-78E5F0B14DB9}"/>
              </a:ext>
            </a:extLst>
          </p:cNvPr>
          <p:cNvSpPr>
            <a:spLocks noGrp="1" noChangeArrowheads="1"/>
          </p:cNvSpPr>
          <p:nvPr>
            <p:ph type="body" idx="4294967295"/>
          </p:nvPr>
        </p:nvSpPr>
        <p:spPr>
          <a:xfrm>
            <a:off x="1127342" y="1039661"/>
            <a:ext cx="9914351" cy="5053164"/>
          </a:xfrm>
        </p:spPr>
        <p:txBody>
          <a:bodyPr>
            <a:normAutofit/>
          </a:bodyPr>
          <a:lstStyle/>
          <a:p>
            <a:pPr eaLnBrk="1" hangingPunct="1">
              <a:lnSpc>
                <a:spcPct val="90000"/>
              </a:lnSpc>
            </a:pPr>
            <a:r>
              <a:rPr lang="en-US" altLang="en-US" sz="2400" b="1" dirty="0">
                <a:latin typeface="Comic Sans MS" panose="030F0702030302020204" pitchFamily="66" charset="0"/>
              </a:rPr>
              <a:t>LEGO®</a:t>
            </a:r>
            <a:r>
              <a:rPr lang="en-GB" altLang="en-US" sz="2400" b="1" dirty="0">
                <a:latin typeface="Comic Sans MS" panose="030F0702030302020204" pitchFamily="66" charset="0"/>
              </a:rPr>
              <a:t> Therapy</a:t>
            </a:r>
            <a:r>
              <a:rPr lang="en-US" altLang="en-US" sz="2400" b="1" dirty="0">
                <a:latin typeface="Comic Sans MS" panose="030F0702030302020204" pitchFamily="66" charset="0"/>
              </a:rPr>
              <a:t> has proved effective for children with high functioning autism (HFA), Asperger Syndrome (AS), or pervasive developmental disorder - not otherwise specified (PDD-NOS).</a:t>
            </a:r>
          </a:p>
          <a:p>
            <a:pPr eaLnBrk="1" hangingPunct="1">
              <a:lnSpc>
                <a:spcPct val="90000"/>
              </a:lnSpc>
            </a:pPr>
            <a:endParaRPr lang="en-GB" altLang="en-US" sz="1200" b="1" dirty="0">
              <a:latin typeface="Comic Sans MS" panose="030F0702030302020204" pitchFamily="66" charset="0"/>
            </a:endParaRPr>
          </a:p>
          <a:p>
            <a:pPr eaLnBrk="1" hangingPunct="1">
              <a:lnSpc>
                <a:spcPct val="90000"/>
              </a:lnSpc>
            </a:pPr>
            <a:r>
              <a:rPr lang="en-GB" altLang="en-US" sz="2400" b="1" dirty="0">
                <a:latin typeface="Comic Sans MS" panose="030F0702030302020204" pitchFamily="66" charset="0"/>
              </a:rPr>
              <a:t>It can also be effective for c</a:t>
            </a:r>
            <a:r>
              <a:rPr lang="en-US" altLang="en-US" sz="2400" b="1" dirty="0" err="1">
                <a:latin typeface="Comic Sans MS" panose="030F0702030302020204" pitchFamily="66" charset="0"/>
              </a:rPr>
              <a:t>hildren</a:t>
            </a:r>
            <a:r>
              <a:rPr lang="en-US" altLang="en-US" sz="2400" b="1" dirty="0">
                <a:latin typeface="Comic Sans MS" panose="030F0702030302020204" pitchFamily="66" charset="0"/>
              </a:rPr>
              <a:t> with anxiety disorders (especially social phobia), depression, or adjustment difficulties manifesting as depression or anxiety.</a:t>
            </a:r>
          </a:p>
          <a:p>
            <a:pPr eaLnBrk="1" hangingPunct="1">
              <a:lnSpc>
                <a:spcPct val="90000"/>
              </a:lnSpc>
            </a:pPr>
            <a:endParaRPr lang="en-GB" altLang="en-US" sz="1000" b="1" dirty="0">
              <a:latin typeface="Comic Sans MS" panose="030F0702030302020204" pitchFamily="66" charset="0"/>
            </a:endParaRPr>
          </a:p>
          <a:p>
            <a:pPr eaLnBrk="1" hangingPunct="1">
              <a:lnSpc>
                <a:spcPct val="90000"/>
              </a:lnSpc>
            </a:pPr>
            <a:r>
              <a:rPr lang="en-US" altLang="en-US" sz="2400" b="1" dirty="0">
                <a:latin typeface="Comic Sans MS" panose="030F0702030302020204" pitchFamily="66" charset="0"/>
              </a:rPr>
              <a:t>Including children with behavior disorders, such as attention-deficit hyperactivity disorder (ADHD), oppositional defiant disorder (ODD), or other externalizing disorders, who also have social skill problems, is </a:t>
            </a:r>
            <a:r>
              <a:rPr lang="en-US" altLang="en-US" sz="2400" b="1" i="1" dirty="0">
                <a:latin typeface="Comic Sans MS" panose="030F0702030302020204" pitchFamily="66" charset="0"/>
              </a:rPr>
              <a:t>not</a:t>
            </a:r>
            <a:r>
              <a:rPr lang="en-US" altLang="en-US" sz="2400" b="1" dirty="0">
                <a:latin typeface="Comic Sans MS" panose="030F0702030302020204" pitchFamily="66" charset="0"/>
              </a:rPr>
              <a:t> productive.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Vocabulary</a:t>
            </a:r>
          </a:p>
        </p:txBody>
      </p:sp>
      <p:sp>
        <p:nvSpPr>
          <p:cNvPr id="3" name="Content Placeholder 2"/>
          <p:cNvSpPr>
            <a:spLocks noGrp="1"/>
          </p:cNvSpPr>
          <p:nvPr>
            <p:ph idx="1"/>
          </p:nvPr>
        </p:nvSpPr>
        <p:spPr/>
        <p:txBody>
          <a:bodyPr/>
          <a:lstStyle/>
          <a:p>
            <a:r>
              <a:rPr lang="en-GB" dirty="0"/>
              <a:t>Introduce and assess the language capabilities of the pupils.</a:t>
            </a:r>
          </a:p>
          <a:p>
            <a:r>
              <a:rPr lang="en-GB" dirty="0"/>
              <a:t>Preliminary games and activities e.g. Lego Mind Map.</a:t>
            </a:r>
          </a:p>
          <a:p>
            <a:r>
              <a:rPr lang="en-GB" dirty="0"/>
              <a:t>Provide examples of the concepts to be used</a:t>
            </a:r>
          </a:p>
          <a:p>
            <a:pPr marL="0" indent="0">
              <a:buNone/>
            </a:pPr>
            <a:r>
              <a:rPr lang="en-GB" dirty="0"/>
              <a:t>     - colour           - attributes</a:t>
            </a:r>
          </a:p>
          <a:p>
            <a:pPr marL="0" indent="0">
              <a:buNone/>
            </a:pPr>
            <a:r>
              <a:rPr lang="en-GB" dirty="0"/>
              <a:t>     - shape             - features</a:t>
            </a:r>
          </a:p>
          <a:p>
            <a:pPr marL="0" indent="0">
              <a:buNone/>
            </a:pPr>
            <a:r>
              <a:rPr lang="en-GB" dirty="0"/>
              <a:t>     - size                 - prepositional language</a:t>
            </a:r>
          </a:p>
        </p:txBody>
      </p:sp>
    </p:spTree>
    <p:extLst>
      <p:ext uri="{BB962C8B-B14F-4D97-AF65-F5344CB8AC3E}">
        <p14:creationId xmlns:p14="http://schemas.microsoft.com/office/powerpoint/2010/main" val="9919315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Running the Lego session</a:t>
            </a:r>
          </a:p>
        </p:txBody>
      </p:sp>
      <p:sp>
        <p:nvSpPr>
          <p:cNvPr id="3" name="Content Placeholder 2"/>
          <p:cNvSpPr>
            <a:spLocks noGrp="1"/>
          </p:cNvSpPr>
          <p:nvPr>
            <p:ph idx="1"/>
          </p:nvPr>
        </p:nvSpPr>
        <p:spPr/>
        <p:txBody>
          <a:bodyPr>
            <a:normAutofit/>
          </a:bodyPr>
          <a:lstStyle/>
          <a:p>
            <a:r>
              <a:rPr lang="en-GB" sz="3600" dirty="0"/>
              <a:t>Introduce/remind of basic rules. Support the group to make their own rules in future sessions.</a:t>
            </a:r>
          </a:p>
          <a:p>
            <a:r>
              <a:rPr lang="en-GB" sz="3600" dirty="0"/>
              <a:t>Discuss role descriptions, allocate roles and choose a kit to make.</a:t>
            </a:r>
          </a:p>
          <a:p>
            <a:r>
              <a:rPr lang="en-GB" sz="3600" dirty="0"/>
              <a:t>Build the kit (This may take more than one session).</a:t>
            </a:r>
          </a:p>
          <a:p>
            <a:r>
              <a:rPr lang="en-GB" sz="3600" dirty="0"/>
              <a:t>Compliments and evaluation of skills used.</a:t>
            </a:r>
          </a:p>
        </p:txBody>
      </p:sp>
    </p:spTree>
    <p:extLst>
      <p:ext uri="{BB962C8B-B14F-4D97-AF65-F5344CB8AC3E}">
        <p14:creationId xmlns:p14="http://schemas.microsoft.com/office/powerpoint/2010/main" val="17661807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Target setting and evaluation</a:t>
            </a:r>
          </a:p>
        </p:txBody>
      </p:sp>
      <p:sp>
        <p:nvSpPr>
          <p:cNvPr id="3" name="Content Placeholder 2"/>
          <p:cNvSpPr>
            <a:spLocks noGrp="1"/>
          </p:cNvSpPr>
          <p:nvPr>
            <p:ph idx="1"/>
          </p:nvPr>
        </p:nvSpPr>
        <p:spPr/>
        <p:txBody>
          <a:bodyPr>
            <a:normAutofit/>
          </a:bodyPr>
          <a:lstStyle/>
          <a:p>
            <a:pPr marL="0" indent="0">
              <a:buNone/>
            </a:pPr>
            <a:r>
              <a:rPr lang="en-GB" dirty="0"/>
              <a:t>Examples of targets:</a:t>
            </a:r>
          </a:p>
          <a:p>
            <a:r>
              <a:rPr lang="en-GB" dirty="0"/>
              <a:t>Build models with other children.</a:t>
            </a:r>
          </a:p>
          <a:p>
            <a:r>
              <a:rPr lang="en-GB" dirty="0"/>
              <a:t>Initiate interaction with other children.</a:t>
            </a:r>
          </a:p>
          <a:p>
            <a:r>
              <a:rPr lang="en-GB" dirty="0"/>
              <a:t>Respond positively to other children.</a:t>
            </a:r>
          </a:p>
          <a:p>
            <a:r>
              <a:rPr lang="en-GB" dirty="0"/>
              <a:t>Take turns.</a:t>
            </a:r>
          </a:p>
          <a:p>
            <a:r>
              <a:rPr lang="en-GB" dirty="0"/>
              <a:t>Use strategies for compromise and negotiation.</a:t>
            </a:r>
          </a:p>
          <a:p>
            <a:r>
              <a:rPr lang="en-GB" dirty="0"/>
              <a:t>Use strategies for reconciliation.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752184" y="4797153"/>
            <a:ext cx="2304256" cy="1481065"/>
          </a:xfrm>
          <a:prstGeom prst="rect">
            <a:avLst/>
          </a:prstGeom>
        </p:spPr>
      </p:pic>
    </p:spTree>
    <p:extLst>
      <p:ext uri="{BB962C8B-B14F-4D97-AF65-F5344CB8AC3E}">
        <p14:creationId xmlns:p14="http://schemas.microsoft.com/office/powerpoint/2010/main" val="18130981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Top Tips</a:t>
            </a:r>
          </a:p>
        </p:txBody>
      </p:sp>
      <p:sp>
        <p:nvSpPr>
          <p:cNvPr id="3" name="Content Placeholder 2"/>
          <p:cNvSpPr>
            <a:spLocks noGrp="1"/>
          </p:cNvSpPr>
          <p:nvPr>
            <p:ph idx="1"/>
          </p:nvPr>
        </p:nvSpPr>
        <p:spPr/>
        <p:txBody>
          <a:bodyPr>
            <a:normAutofit/>
          </a:bodyPr>
          <a:lstStyle/>
          <a:p>
            <a:r>
              <a:rPr lang="en-GB" sz="2000" dirty="0"/>
              <a:t>Refer to ‘Lego club’ rather than ‘Lego Therapy’ when talking with participants and parents.</a:t>
            </a:r>
          </a:p>
          <a:p>
            <a:r>
              <a:rPr lang="en-GB" sz="2000" dirty="0"/>
              <a:t>Encourage participants to develop their own club rules.</a:t>
            </a:r>
          </a:p>
          <a:p>
            <a:r>
              <a:rPr lang="en-GB" sz="2000" dirty="0"/>
              <a:t>Facilitate participation and interaction – be aware of children or young people who may be overwhelmed or anxious – consider the make up of groups carefully.</a:t>
            </a:r>
          </a:p>
          <a:p>
            <a:r>
              <a:rPr lang="en-GB" sz="2000" dirty="0"/>
              <a:t>Consider how girls can be encouraged to participate. Let them show their talents and take leadership.</a:t>
            </a:r>
          </a:p>
          <a:p>
            <a:r>
              <a:rPr lang="en-GB" sz="2000" dirty="0"/>
              <a:t>Consider the extent to which the adult acts as facilitator.</a:t>
            </a:r>
          </a:p>
          <a:p>
            <a:r>
              <a:rPr lang="en-GB" sz="2000" dirty="0"/>
              <a:t>Keep in mind that it’s not really about the Lego. It’s about the social skills and communication development.</a:t>
            </a:r>
          </a:p>
          <a:p>
            <a:r>
              <a:rPr lang="en-GB" sz="2000" dirty="0"/>
              <a:t>Highlight achievements – pictures, certificates, web-sites. Consider permissions and confidentiality.</a:t>
            </a:r>
          </a:p>
        </p:txBody>
      </p:sp>
    </p:spTree>
    <p:extLst>
      <p:ext uri="{BB962C8B-B14F-4D97-AF65-F5344CB8AC3E}">
        <p14:creationId xmlns:p14="http://schemas.microsoft.com/office/powerpoint/2010/main" val="38732234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Using the Lego Therapy approach</a:t>
            </a:r>
          </a:p>
        </p:txBody>
      </p:sp>
      <p:sp>
        <p:nvSpPr>
          <p:cNvPr id="3" name="Content Placeholder 2"/>
          <p:cNvSpPr>
            <a:spLocks noGrp="1"/>
          </p:cNvSpPr>
          <p:nvPr>
            <p:ph idx="1"/>
          </p:nvPr>
        </p:nvSpPr>
        <p:spPr/>
        <p:txBody>
          <a:bodyPr>
            <a:normAutofit/>
          </a:bodyPr>
          <a:lstStyle/>
          <a:p>
            <a:pPr marL="0" indent="0">
              <a:buNone/>
            </a:pPr>
            <a:r>
              <a:rPr lang="en-GB" dirty="0"/>
              <a:t>Other construction resources: </a:t>
            </a:r>
            <a:r>
              <a:rPr lang="en-GB" dirty="0" err="1"/>
              <a:t>Knex</a:t>
            </a:r>
            <a:r>
              <a:rPr lang="en-GB" dirty="0"/>
              <a:t>, stickle bricks, </a:t>
            </a:r>
            <a:r>
              <a:rPr lang="en-GB" dirty="0" err="1"/>
              <a:t>Meccano</a:t>
            </a:r>
            <a:r>
              <a:rPr lang="en-GB" dirty="0"/>
              <a:t>. </a:t>
            </a:r>
          </a:p>
          <a:p>
            <a:r>
              <a:rPr lang="en-GB" dirty="0"/>
              <a:t>The approach may be used in other circumstances e.g. Marble runs, Mr Potato Head, cooking – recipes, gardening.</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51585" y="4365104"/>
            <a:ext cx="1993047" cy="1353944"/>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727848" y="4365104"/>
            <a:ext cx="2448272" cy="1584176"/>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76120" y="4299942"/>
            <a:ext cx="2304256" cy="1505322"/>
          </a:xfrm>
          <a:prstGeom prst="rect">
            <a:avLst/>
          </a:prstGeom>
        </p:spPr>
      </p:pic>
    </p:spTree>
    <p:extLst>
      <p:ext uri="{BB962C8B-B14F-4D97-AF65-F5344CB8AC3E}">
        <p14:creationId xmlns:p14="http://schemas.microsoft.com/office/powerpoint/2010/main" val="25681733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8455" y="0"/>
            <a:ext cx="8229600" cy="1143000"/>
          </a:xfrm>
        </p:spPr>
        <p:txBody>
          <a:bodyPr/>
          <a:lstStyle/>
          <a:p>
            <a:r>
              <a:rPr lang="en-GB" b="1" dirty="0"/>
              <a:t>Resources</a:t>
            </a:r>
          </a:p>
        </p:txBody>
      </p:sp>
      <p:sp>
        <p:nvSpPr>
          <p:cNvPr id="3" name="Content Placeholder 2"/>
          <p:cNvSpPr>
            <a:spLocks noGrp="1"/>
          </p:cNvSpPr>
          <p:nvPr>
            <p:ph idx="1"/>
          </p:nvPr>
        </p:nvSpPr>
        <p:spPr>
          <a:xfrm>
            <a:off x="1762899" y="1052737"/>
            <a:ext cx="8229600" cy="4525963"/>
          </a:xfrm>
        </p:spPr>
        <p:txBody>
          <a:bodyPr>
            <a:normAutofit/>
          </a:bodyPr>
          <a:lstStyle/>
          <a:p>
            <a:r>
              <a:rPr lang="en-GB" sz="2400" dirty="0"/>
              <a:t>Lego – Based Therapy. How to build social competence through Lego-Based clubs for children with autism and related conditions.  Jessica Kingsley Publications ISBN 978-1-84905-537-6</a:t>
            </a:r>
          </a:p>
          <a:p>
            <a:r>
              <a:rPr lang="en-GB" sz="2400" dirty="0"/>
              <a:t>Lego Digital Designer (App or PC)</a:t>
            </a:r>
          </a:p>
          <a:p>
            <a:r>
              <a:rPr lang="en-GB" sz="2400" dirty="0">
                <a:hlinkClick r:id="rId2"/>
              </a:rPr>
              <a:t>www.Legoclub.com</a:t>
            </a:r>
            <a:endParaRPr lang="en-GB" sz="2400" dirty="0"/>
          </a:p>
          <a:p>
            <a:r>
              <a:rPr lang="en-GB" sz="2400" dirty="0">
                <a:hlinkClick r:id="rId3"/>
              </a:rPr>
              <a:t>www.lego.co.uk</a:t>
            </a:r>
            <a:endParaRPr lang="en-GB" sz="2400" dirty="0"/>
          </a:p>
          <a:p>
            <a:r>
              <a:rPr lang="en-GB" sz="2400" dirty="0">
                <a:hlinkClick r:id="rId4"/>
              </a:rPr>
              <a:t>www.legotherapy.com</a:t>
            </a:r>
            <a:endParaRPr lang="en-GB" sz="2400" dirty="0"/>
          </a:p>
          <a:p>
            <a:endParaRPr lang="en-GB" sz="2400" dirty="0"/>
          </a:p>
          <a:p>
            <a:endParaRPr lang="en-GB" sz="2400" dirty="0"/>
          </a:p>
        </p:txBody>
      </p:sp>
      <p:sp>
        <p:nvSpPr>
          <p:cNvPr id="4" name="Rectangle 3">
            <a:extLst>
              <a:ext uri="{FF2B5EF4-FFF2-40B4-BE49-F238E27FC236}">
                <a16:creationId xmlns:a16="http://schemas.microsoft.com/office/drawing/2014/main" id="{59D570BE-BC4E-8621-3EB1-71C68E5F8B32}"/>
              </a:ext>
            </a:extLst>
          </p:cNvPr>
          <p:cNvSpPr txBox="1">
            <a:spLocks noChangeArrowheads="1"/>
          </p:cNvSpPr>
          <p:nvPr/>
        </p:nvSpPr>
        <p:spPr>
          <a:xfrm>
            <a:off x="1882776" y="4647655"/>
            <a:ext cx="8785225" cy="1862088"/>
          </a:xfrm>
          <a:prstGeom prst="rect">
            <a:avLst/>
          </a:prstGeom>
        </p:spPr>
        <p:txBody>
          <a:bodyPr vert="horz" lIns="91440" tIns="45720" rIns="91440" bIns="45720" rtlCol="0">
            <a:normAutofit fontScale="4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33400" indent="-533400">
              <a:lnSpc>
                <a:spcPct val="90000"/>
              </a:lnSpc>
              <a:buNone/>
            </a:pPr>
            <a:r>
              <a:rPr lang="en-US" altLang="en-US" sz="2000" b="1" dirty="0" err="1">
                <a:latin typeface="Comic Sans MS" panose="030F0702030302020204" pitchFamily="66" charset="0"/>
              </a:rPr>
              <a:t>LeGoff</a:t>
            </a:r>
            <a:r>
              <a:rPr lang="en-US" altLang="en-US" sz="2000" b="1" dirty="0">
                <a:latin typeface="Comic Sans MS" panose="030F0702030302020204" pitchFamily="66" charset="0"/>
              </a:rPr>
              <a:t>, D. B. (2004). Use of LEGO© as a therapeutic medium for</a:t>
            </a:r>
          </a:p>
          <a:p>
            <a:pPr marL="533400" indent="-533400">
              <a:lnSpc>
                <a:spcPct val="90000"/>
              </a:lnSpc>
              <a:buNone/>
            </a:pPr>
            <a:r>
              <a:rPr lang="en-US" altLang="en-US" sz="2000" b="1" dirty="0">
                <a:latin typeface="Comic Sans MS" panose="030F0702030302020204" pitchFamily="66" charset="0"/>
              </a:rPr>
              <a:t>improving social competence. </a:t>
            </a:r>
            <a:r>
              <a:rPr lang="en-US" altLang="en-US" sz="2000" b="1" i="1" dirty="0">
                <a:latin typeface="Comic Sans MS" panose="030F0702030302020204" pitchFamily="66" charset="0"/>
              </a:rPr>
              <a:t>Journal of Autism and Developmental</a:t>
            </a:r>
          </a:p>
          <a:p>
            <a:pPr marL="533400" indent="-533400">
              <a:lnSpc>
                <a:spcPct val="90000"/>
              </a:lnSpc>
              <a:buNone/>
            </a:pPr>
            <a:r>
              <a:rPr lang="en-US" altLang="en-US" sz="2000" b="1" i="1" dirty="0">
                <a:latin typeface="Comic Sans MS" panose="030F0702030302020204" pitchFamily="66" charset="0"/>
              </a:rPr>
              <a:t>Disorders</a:t>
            </a:r>
            <a:r>
              <a:rPr lang="en-US" altLang="en-US" sz="2000" b="1" dirty="0">
                <a:latin typeface="Comic Sans MS" panose="030F0702030302020204" pitchFamily="66" charset="0"/>
              </a:rPr>
              <a:t>, 34(5), 557–571.</a:t>
            </a:r>
          </a:p>
          <a:p>
            <a:pPr marL="533400" indent="-533400">
              <a:lnSpc>
                <a:spcPct val="90000"/>
              </a:lnSpc>
              <a:buNone/>
            </a:pPr>
            <a:endParaRPr lang="en-US" altLang="en-US" sz="2000" b="1" dirty="0">
              <a:latin typeface="Comic Sans MS" panose="030F0702030302020204" pitchFamily="66" charset="0"/>
            </a:endParaRPr>
          </a:p>
          <a:p>
            <a:pPr marL="533400" indent="-533400">
              <a:lnSpc>
                <a:spcPct val="90000"/>
              </a:lnSpc>
              <a:buNone/>
            </a:pPr>
            <a:r>
              <a:rPr lang="en-US" altLang="en-US" sz="2000" b="1" dirty="0" err="1">
                <a:latin typeface="Comic Sans MS" panose="030F0702030302020204" pitchFamily="66" charset="0"/>
              </a:rPr>
              <a:t>LeGoff</a:t>
            </a:r>
            <a:r>
              <a:rPr lang="en-US" altLang="en-US" sz="2000" b="1" dirty="0">
                <a:latin typeface="Comic Sans MS" panose="030F0702030302020204" pitchFamily="66" charset="0"/>
              </a:rPr>
              <a:t>, D. B., &amp; Sherman, M. (2006). Long-term outcome of social</a:t>
            </a:r>
          </a:p>
          <a:p>
            <a:pPr marL="533400" indent="-533400">
              <a:lnSpc>
                <a:spcPct val="90000"/>
              </a:lnSpc>
              <a:buNone/>
            </a:pPr>
            <a:r>
              <a:rPr lang="en-US" altLang="en-US" sz="2000" b="1" dirty="0">
                <a:latin typeface="Comic Sans MS" panose="030F0702030302020204" pitchFamily="66" charset="0"/>
              </a:rPr>
              <a:t>skills intervention based on interactive LEGO© play. </a:t>
            </a:r>
            <a:r>
              <a:rPr lang="en-US" altLang="en-US" sz="2000" b="1" i="1" dirty="0">
                <a:latin typeface="Comic Sans MS" panose="030F0702030302020204" pitchFamily="66" charset="0"/>
              </a:rPr>
              <a:t>Autism</a:t>
            </a:r>
            <a:r>
              <a:rPr lang="en-US" altLang="en-US" sz="2000" b="1" dirty="0">
                <a:latin typeface="Comic Sans MS" panose="030F0702030302020204" pitchFamily="66" charset="0"/>
              </a:rPr>
              <a:t>,</a:t>
            </a:r>
          </a:p>
          <a:p>
            <a:pPr marL="533400" indent="-533400">
              <a:lnSpc>
                <a:spcPct val="90000"/>
              </a:lnSpc>
              <a:buNone/>
            </a:pPr>
            <a:r>
              <a:rPr lang="en-US" altLang="en-US" sz="2000" b="1" dirty="0">
                <a:latin typeface="Comic Sans MS" panose="030F0702030302020204" pitchFamily="66" charset="0"/>
              </a:rPr>
              <a:t>10(4), 317–329.</a:t>
            </a:r>
          </a:p>
          <a:p>
            <a:pPr marL="533400" indent="-533400">
              <a:lnSpc>
                <a:spcPct val="90000"/>
              </a:lnSpc>
              <a:buNone/>
            </a:pPr>
            <a:endParaRPr lang="en-US" altLang="en-US" sz="2000" b="1" dirty="0">
              <a:latin typeface="Comic Sans MS" panose="030F0702030302020204" pitchFamily="66" charset="0"/>
            </a:endParaRPr>
          </a:p>
          <a:p>
            <a:pPr marL="533400" indent="-533400">
              <a:lnSpc>
                <a:spcPct val="90000"/>
              </a:lnSpc>
              <a:buNone/>
            </a:pPr>
            <a:r>
              <a:rPr lang="en-US" altLang="en-US" sz="2000" b="1" dirty="0">
                <a:latin typeface="Comic Sans MS" panose="030F0702030302020204" pitchFamily="66" charset="0"/>
              </a:rPr>
              <a:t>Owens, G., </a:t>
            </a:r>
            <a:r>
              <a:rPr lang="en-US" altLang="en-US" sz="2000" b="1" dirty="0" err="1">
                <a:latin typeface="Comic Sans MS" panose="030F0702030302020204" pitchFamily="66" charset="0"/>
              </a:rPr>
              <a:t>Granader</a:t>
            </a:r>
            <a:r>
              <a:rPr lang="en-US" altLang="en-US" sz="2000" b="1" dirty="0">
                <a:latin typeface="Comic Sans MS" panose="030F0702030302020204" pitchFamily="66" charset="0"/>
              </a:rPr>
              <a:t>, Y., Humphrey, A. &amp; Baron-Cohen, S. (2008). </a:t>
            </a:r>
          </a:p>
          <a:p>
            <a:pPr marL="533400" indent="-533400">
              <a:lnSpc>
                <a:spcPct val="90000"/>
              </a:lnSpc>
              <a:buNone/>
            </a:pPr>
            <a:r>
              <a:rPr lang="en-US" altLang="en-US" sz="2000" b="1" dirty="0">
                <a:latin typeface="Comic Sans MS" panose="030F0702030302020204" pitchFamily="66" charset="0"/>
              </a:rPr>
              <a:t>LEGO® therapy and the Social Use of Language </a:t>
            </a:r>
            <a:r>
              <a:rPr lang="en-US" altLang="en-US" sz="2000" b="1" dirty="0" err="1">
                <a:latin typeface="Comic Sans MS" panose="030F0702030302020204" pitchFamily="66" charset="0"/>
              </a:rPr>
              <a:t>Programme</a:t>
            </a:r>
            <a:r>
              <a:rPr lang="en-US" altLang="en-US" sz="2000" b="1" dirty="0">
                <a:latin typeface="Comic Sans MS" panose="030F0702030302020204" pitchFamily="66" charset="0"/>
              </a:rPr>
              <a:t>: an </a:t>
            </a:r>
          </a:p>
          <a:p>
            <a:pPr marL="533400" indent="-533400">
              <a:lnSpc>
                <a:spcPct val="90000"/>
              </a:lnSpc>
              <a:buNone/>
            </a:pPr>
            <a:r>
              <a:rPr lang="en-US" altLang="en-US" sz="2000" b="1" dirty="0">
                <a:latin typeface="Comic Sans MS" panose="030F0702030302020204" pitchFamily="66" charset="0"/>
              </a:rPr>
              <a:t>evaluation of two social skills interventions for children with high </a:t>
            </a:r>
          </a:p>
          <a:p>
            <a:pPr marL="533400" indent="-533400">
              <a:lnSpc>
                <a:spcPct val="90000"/>
              </a:lnSpc>
              <a:buNone/>
            </a:pPr>
            <a:r>
              <a:rPr lang="en-US" altLang="en-US" sz="2000" b="1" dirty="0">
                <a:latin typeface="Comic Sans MS" panose="030F0702030302020204" pitchFamily="66" charset="0"/>
              </a:rPr>
              <a:t>functioning autism and Asperger syndrome. </a:t>
            </a:r>
            <a:r>
              <a:rPr lang="en-US" altLang="en-US" sz="2000" b="1" i="1" dirty="0">
                <a:latin typeface="Comic Sans MS" panose="030F0702030302020204" pitchFamily="66" charset="0"/>
              </a:rPr>
              <a:t>Journal of Autism and </a:t>
            </a:r>
          </a:p>
          <a:p>
            <a:pPr marL="533400" indent="-533400">
              <a:lnSpc>
                <a:spcPct val="90000"/>
              </a:lnSpc>
              <a:buNone/>
            </a:pPr>
            <a:r>
              <a:rPr lang="en-US" altLang="en-US" sz="2000" b="1" i="1" dirty="0">
                <a:latin typeface="Comic Sans MS" panose="030F0702030302020204" pitchFamily="66" charset="0"/>
              </a:rPr>
              <a:t>Developmental Disorders</a:t>
            </a:r>
            <a:r>
              <a:rPr lang="en-US" altLang="en-US" sz="2000" b="1" dirty="0">
                <a:latin typeface="Comic Sans MS" panose="030F0702030302020204" pitchFamily="66" charset="0"/>
              </a:rPr>
              <a:t>, 38(10), 1944–1957.</a:t>
            </a:r>
          </a:p>
        </p:txBody>
      </p:sp>
    </p:spTree>
    <p:extLst>
      <p:ext uri="{BB962C8B-B14F-4D97-AF65-F5344CB8AC3E}">
        <p14:creationId xmlns:p14="http://schemas.microsoft.com/office/powerpoint/2010/main" val="15234872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1158</Words>
  <Application>Microsoft Office PowerPoint</Application>
  <PresentationFormat>Widescreen</PresentationFormat>
  <Paragraphs>122</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Comic Sans MS</vt:lpstr>
      <vt:lpstr>Office Theme</vt:lpstr>
      <vt:lpstr>Lego Therapy  </vt:lpstr>
      <vt:lpstr>What is Lego Therapy?</vt:lpstr>
      <vt:lpstr> Lego Therapy was originally conceived by Daniel B. LeGoff in the United states and researched by Gina Gomez de la Cuesta and colleagues at the autism Research Centre, University of Cambridge. </vt:lpstr>
      <vt:lpstr>PowerPoint Presentation</vt:lpstr>
      <vt:lpstr>Example of a mode of intervention</vt:lpstr>
      <vt:lpstr>PowerPoint Presentation</vt:lpstr>
      <vt:lpstr>PowerPoint Presentation</vt:lpstr>
      <vt:lpstr>LEGO® Club Rules</vt:lpstr>
      <vt:lpstr>PowerPoint Presentation</vt:lpstr>
      <vt:lpstr>PowerPoint Presentation</vt:lpstr>
      <vt:lpstr>Vocabulary</vt:lpstr>
      <vt:lpstr>Running the Lego session</vt:lpstr>
      <vt:lpstr>Target setting and evaluation</vt:lpstr>
      <vt:lpstr>Top Tips</vt:lpstr>
      <vt:lpstr>Using the Lego Therapy approach</vt:lpstr>
      <vt:lpstr>Resources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Lego Therapy  </dc:title>
  <dc:creator>Charlotte Greenway</dc:creator>
  <cp:lastModifiedBy>Charlotte Greenway</cp:lastModifiedBy>
  <cp:revision>1</cp:revision>
  <dcterms:created xsi:type="dcterms:W3CDTF">2024-02-16T11:42:49Z</dcterms:created>
  <dcterms:modified xsi:type="dcterms:W3CDTF">2024-02-16T11:52:31Z</dcterms:modified>
</cp:coreProperties>
</file>