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9" r:id="rId3"/>
    <p:sldId id="285" r:id="rId4"/>
    <p:sldId id="258" r:id="rId5"/>
    <p:sldId id="282" r:id="rId6"/>
    <p:sldId id="281" r:id="rId7"/>
    <p:sldId id="269" r:id="rId8"/>
    <p:sldId id="283" r:id="rId9"/>
    <p:sldId id="284" r:id="rId10"/>
    <p:sldId id="274" r:id="rId11"/>
    <p:sldId id="287" r:id="rId12"/>
    <p:sldId id="288" r:id="rId13"/>
    <p:sldId id="289" r:id="rId14"/>
    <p:sldId id="29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4"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8DCFC"/>
    <a:srgbClr val="B51BA6"/>
    <a:srgbClr val="CACD47"/>
    <a:srgbClr val="FFAC15"/>
    <a:srgbClr val="8FAAD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4463" autoAdjust="0"/>
  </p:normalViewPr>
  <p:slideViewPr>
    <p:cSldViewPr snapToGrid="0" showGuides="1">
      <p:cViewPr varScale="1">
        <p:scale>
          <a:sx n="45" d="100"/>
          <a:sy n="45" d="100"/>
        </p:scale>
        <p:origin x="2126" y="264"/>
      </p:cViewPr>
      <p:guideLst>
        <p:guide orient="horz" pos="2184"/>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18D786-B61E-4E30-B51B-B29A97C5462D}" type="doc">
      <dgm:prSet loTypeId="urn:microsoft.com/office/officeart/2005/8/layout/pyramid3" loCatId="pyramid" qsTypeId="urn:microsoft.com/office/officeart/2005/8/quickstyle/simple1" qsCatId="simple" csTypeId="urn:microsoft.com/office/officeart/2005/8/colors/accent0_2" csCatId="mainScheme" phldr="1"/>
      <dgm:spPr/>
    </dgm:pt>
    <dgm:pt modelId="{B941332D-6FFD-4A09-B127-99D253A6A61E}">
      <dgm:prSet phldrT="[Text]" custT="1"/>
      <dgm:spPr/>
      <dgm:t>
        <a:bodyPr/>
        <a:lstStyle/>
        <a:p>
          <a:r>
            <a:rPr lang="en-US" sz="2400" dirty="0">
              <a:latin typeface="Bell MT" panose="02020503060305020303" pitchFamily="18" charset="0"/>
            </a:rPr>
            <a:t>Qualitative Secondary Analysis</a:t>
          </a:r>
        </a:p>
      </dgm:t>
    </dgm:pt>
    <dgm:pt modelId="{44E873CA-876A-4818-98D9-04156078F8D0}" type="parTrans" cxnId="{0E32793E-957B-4F80-A3F7-95EDADB8280F}">
      <dgm:prSet/>
      <dgm:spPr/>
      <dgm:t>
        <a:bodyPr/>
        <a:lstStyle/>
        <a:p>
          <a:endParaRPr lang="en-US"/>
        </a:p>
      </dgm:t>
    </dgm:pt>
    <dgm:pt modelId="{FAFDC1A1-BEF7-499A-989E-B78A6E9A689D}" type="sibTrans" cxnId="{0E32793E-957B-4F80-A3F7-95EDADB8280F}">
      <dgm:prSet/>
      <dgm:spPr/>
      <dgm:t>
        <a:bodyPr/>
        <a:lstStyle/>
        <a:p>
          <a:endParaRPr lang="en-US"/>
        </a:p>
      </dgm:t>
    </dgm:pt>
    <dgm:pt modelId="{3A8DF787-119C-4090-9638-7972670D103F}">
      <dgm:prSet phldrT="[Text]" custT="1"/>
      <dgm:spPr/>
      <dgm:t>
        <a:bodyPr/>
        <a:lstStyle/>
        <a:p>
          <a:r>
            <a:rPr lang="en-US" sz="2400" dirty="0">
              <a:latin typeface="Bell MT" panose="02020503060305020303" pitchFamily="18" charset="0"/>
            </a:rPr>
            <a:t>Reputable Database</a:t>
          </a:r>
        </a:p>
      </dgm:t>
    </dgm:pt>
    <dgm:pt modelId="{BF0DF6DD-EE53-4704-BD1A-9CEAC99B7693}" type="parTrans" cxnId="{0284C5AE-0AFA-49AD-B6E0-AE4C63FF9F15}">
      <dgm:prSet/>
      <dgm:spPr/>
      <dgm:t>
        <a:bodyPr/>
        <a:lstStyle/>
        <a:p>
          <a:endParaRPr lang="en-US"/>
        </a:p>
      </dgm:t>
    </dgm:pt>
    <dgm:pt modelId="{0134BAA1-F8F6-4523-9400-041875A18582}" type="sibTrans" cxnId="{0284C5AE-0AFA-49AD-B6E0-AE4C63FF9F15}">
      <dgm:prSet/>
      <dgm:spPr/>
      <dgm:t>
        <a:bodyPr/>
        <a:lstStyle/>
        <a:p>
          <a:endParaRPr lang="en-US"/>
        </a:p>
      </dgm:t>
    </dgm:pt>
    <dgm:pt modelId="{774A10D2-270F-446E-9DA7-E1F5CDC9A5AA}">
      <dgm:prSet phldrT="[Text]" custT="1"/>
      <dgm:spPr/>
      <dgm:t>
        <a:bodyPr/>
        <a:lstStyle/>
        <a:p>
          <a:r>
            <a:rPr lang="en-US" sz="2400" dirty="0">
              <a:latin typeface="Bell MT" panose="02020503060305020303" pitchFamily="18" charset="0"/>
            </a:rPr>
            <a:t>Keywords</a:t>
          </a:r>
        </a:p>
      </dgm:t>
    </dgm:pt>
    <dgm:pt modelId="{EB91220F-A39F-4E50-9779-306D74FDE0AE}" type="parTrans" cxnId="{8307CFE1-06CE-4564-BE53-36BA41A40658}">
      <dgm:prSet/>
      <dgm:spPr/>
      <dgm:t>
        <a:bodyPr/>
        <a:lstStyle/>
        <a:p>
          <a:endParaRPr lang="en-US"/>
        </a:p>
      </dgm:t>
    </dgm:pt>
    <dgm:pt modelId="{F55FB93D-86F3-4D84-8B01-F850D6CFBEDE}" type="sibTrans" cxnId="{8307CFE1-06CE-4564-BE53-36BA41A40658}">
      <dgm:prSet/>
      <dgm:spPr/>
      <dgm:t>
        <a:bodyPr/>
        <a:lstStyle/>
        <a:p>
          <a:endParaRPr lang="en-US"/>
        </a:p>
      </dgm:t>
    </dgm:pt>
    <dgm:pt modelId="{36AF1D9E-59E2-4CF7-8B67-8C1E6B9B6007}">
      <dgm:prSet phldrT="[Text]" custT="1"/>
      <dgm:spPr/>
      <dgm:t>
        <a:bodyPr/>
        <a:lstStyle/>
        <a:p>
          <a:r>
            <a:rPr lang="en-US" sz="2400" dirty="0">
              <a:latin typeface="Bell MT" panose="02020503060305020303" pitchFamily="18" charset="0"/>
            </a:rPr>
            <a:t>Pragmatism Philosophy</a:t>
          </a:r>
        </a:p>
      </dgm:t>
    </dgm:pt>
    <dgm:pt modelId="{D3BDB913-26B6-44D2-8611-7C477912C7A6}" type="parTrans" cxnId="{E755C4E1-87B5-4FCF-9354-9E91B8E565E5}">
      <dgm:prSet/>
      <dgm:spPr/>
      <dgm:t>
        <a:bodyPr/>
        <a:lstStyle/>
        <a:p>
          <a:endParaRPr lang="en-US"/>
        </a:p>
      </dgm:t>
    </dgm:pt>
    <dgm:pt modelId="{8D285A5A-22B1-4226-B22C-887078380880}" type="sibTrans" cxnId="{E755C4E1-87B5-4FCF-9354-9E91B8E565E5}">
      <dgm:prSet/>
      <dgm:spPr/>
      <dgm:t>
        <a:bodyPr/>
        <a:lstStyle/>
        <a:p>
          <a:endParaRPr lang="en-US"/>
        </a:p>
      </dgm:t>
    </dgm:pt>
    <dgm:pt modelId="{346CA290-7A1C-477A-B493-1722C4AAC3A3}">
      <dgm:prSet phldrT="[Text]" custT="1"/>
      <dgm:spPr/>
      <dgm:t>
        <a:bodyPr/>
        <a:lstStyle/>
        <a:p>
          <a:r>
            <a:rPr lang="en-US" sz="2400" dirty="0">
              <a:latin typeface="Bell MT" panose="02020503060305020303" pitchFamily="18" charset="0"/>
            </a:rPr>
            <a:t>Boolean operators</a:t>
          </a:r>
        </a:p>
      </dgm:t>
    </dgm:pt>
    <dgm:pt modelId="{600A395B-6251-4ED8-9B65-CB328E4E8148}" type="parTrans" cxnId="{B0BAB49C-2285-430A-9943-DFCD7CFD569D}">
      <dgm:prSet/>
      <dgm:spPr/>
      <dgm:t>
        <a:bodyPr/>
        <a:lstStyle/>
        <a:p>
          <a:endParaRPr lang="en-US"/>
        </a:p>
      </dgm:t>
    </dgm:pt>
    <dgm:pt modelId="{93C35FD3-4233-43FF-8457-54111505E7A5}" type="sibTrans" cxnId="{B0BAB49C-2285-430A-9943-DFCD7CFD569D}">
      <dgm:prSet/>
      <dgm:spPr/>
      <dgm:t>
        <a:bodyPr/>
        <a:lstStyle/>
        <a:p>
          <a:endParaRPr lang="en-US"/>
        </a:p>
      </dgm:t>
    </dgm:pt>
    <dgm:pt modelId="{9524644D-5F88-41A0-A07B-68883C3C111E}" type="pres">
      <dgm:prSet presAssocID="{4118D786-B61E-4E30-B51B-B29A97C5462D}" presName="Name0" presStyleCnt="0">
        <dgm:presLayoutVars>
          <dgm:dir/>
          <dgm:animLvl val="lvl"/>
          <dgm:resizeHandles val="exact"/>
        </dgm:presLayoutVars>
      </dgm:prSet>
      <dgm:spPr/>
    </dgm:pt>
    <dgm:pt modelId="{10A9A690-F417-40DA-9774-835B70ED5F84}" type="pres">
      <dgm:prSet presAssocID="{B941332D-6FFD-4A09-B127-99D253A6A61E}" presName="Name8" presStyleCnt="0"/>
      <dgm:spPr/>
    </dgm:pt>
    <dgm:pt modelId="{09DCB11C-EC59-45FC-A110-AD3A5408AAEA}" type="pres">
      <dgm:prSet presAssocID="{B941332D-6FFD-4A09-B127-99D253A6A61E}" presName="level" presStyleLbl="node1" presStyleIdx="0" presStyleCnt="5" custLinFactNeighborX="11118" custLinFactNeighborY="-7943">
        <dgm:presLayoutVars>
          <dgm:chMax val="1"/>
          <dgm:bulletEnabled val="1"/>
        </dgm:presLayoutVars>
      </dgm:prSet>
      <dgm:spPr/>
    </dgm:pt>
    <dgm:pt modelId="{4D89136D-01E5-4D0D-8E4E-E03901268493}" type="pres">
      <dgm:prSet presAssocID="{B941332D-6FFD-4A09-B127-99D253A6A61E}" presName="levelTx" presStyleLbl="revTx" presStyleIdx="0" presStyleCnt="0">
        <dgm:presLayoutVars>
          <dgm:chMax val="1"/>
          <dgm:bulletEnabled val="1"/>
        </dgm:presLayoutVars>
      </dgm:prSet>
      <dgm:spPr/>
    </dgm:pt>
    <dgm:pt modelId="{2406E03B-1F8E-481F-8E8F-1BDCC5BE20A9}" type="pres">
      <dgm:prSet presAssocID="{36AF1D9E-59E2-4CF7-8B67-8C1E6B9B6007}" presName="Name8" presStyleCnt="0"/>
      <dgm:spPr/>
    </dgm:pt>
    <dgm:pt modelId="{78C900A6-2882-4F81-BD33-8D8EA78247E2}" type="pres">
      <dgm:prSet presAssocID="{36AF1D9E-59E2-4CF7-8B67-8C1E6B9B6007}" presName="level" presStyleLbl="node1" presStyleIdx="1" presStyleCnt="5" custLinFactNeighborX="-11962" custLinFactNeighborY="-1888">
        <dgm:presLayoutVars>
          <dgm:chMax val="1"/>
          <dgm:bulletEnabled val="1"/>
        </dgm:presLayoutVars>
      </dgm:prSet>
      <dgm:spPr/>
    </dgm:pt>
    <dgm:pt modelId="{139C63CD-3323-4E1F-9CD7-23974C8BB685}" type="pres">
      <dgm:prSet presAssocID="{36AF1D9E-59E2-4CF7-8B67-8C1E6B9B6007}" presName="levelTx" presStyleLbl="revTx" presStyleIdx="0" presStyleCnt="0">
        <dgm:presLayoutVars>
          <dgm:chMax val="1"/>
          <dgm:bulletEnabled val="1"/>
        </dgm:presLayoutVars>
      </dgm:prSet>
      <dgm:spPr/>
    </dgm:pt>
    <dgm:pt modelId="{A1F389DB-B51E-433D-9A10-23AA00E7CC08}" type="pres">
      <dgm:prSet presAssocID="{3A8DF787-119C-4090-9638-7972670D103F}" presName="Name8" presStyleCnt="0"/>
      <dgm:spPr/>
    </dgm:pt>
    <dgm:pt modelId="{BE26B53E-D413-4E03-AD59-FF7ADD793F25}" type="pres">
      <dgm:prSet presAssocID="{3A8DF787-119C-4090-9638-7972670D103F}" presName="level" presStyleLbl="node1" presStyleIdx="2" presStyleCnt="5" custLinFactNeighborX="6351" custLinFactNeighborY="-5216">
        <dgm:presLayoutVars>
          <dgm:chMax val="1"/>
          <dgm:bulletEnabled val="1"/>
        </dgm:presLayoutVars>
      </dgm:prSet>
      <dgm:spPr/>
    </dgm:pt>
    <dgm:pt modelId="{F661EF51-A9C5-43A6-A78B-2E8E432EA711}" type="pres">
      <dgm:prSet presAssocID="{3A8DF787-119C-4090-9638-7972670D103F}" presName="levelTx" presStyleLbl="revTx" presStyleIdx="0" presStyleCnt="0">
        <dgm:presLayoutVars>
          <dgm:chMax val="1"/>
          <dgm:bulletEnabled val="1"/>
        </dgm:presLayoutVars>
      </dgm:prSet>
      <dgm:spPr/>
    </dgm:pt>
    <dgm:pt modelId="{4318E17C-C215-4367-AB42-CE351DD0857B}" type="pres">
      <dgm:prSet presAssocID="{774A10D2-270F-446E-9DA7-E1F5CDC9A5AA}" presName="Name8" presStyleCnt="0"/>
      <dgm:spPr/>
    </dgm:pt>
    <dgm:pt modelId="{7DC3D263-F05D-4394-B35E-5D379D3C56F4}" type="pres">
      <dgm:prSet presAssocID="{774A10D2-270F-446E-9DA7-E1F5CDC9A5AA}" presName="level" presStyleLbl="node1" presStyleIdx="3" presStyleCnt="5" custLinFactNeighborX="-45453" custLinFactNeighborY="-1409">
        <dgm:presLayoutVars>
          <dgm:chMax val="1"/>
          <dgm:bulletEnabled val="1"/>
        </dgm:presLayoutVars>
      </dgm:prSet>
      <dgm:spPr/>
    </dgm:pt>
    <dgm:pt modelId="{D17DCD09-F2E3-4860-87C3-494AE9EAA92F}" type="pres">
      <dgm:prSet presAssocID="{774A10D2-270F-446E-9DA7-E1F5CDC9A5AA}" presName="levelTx" presStyleLbl="revTx" presStyleIdx="0" presStyleCnt="0">
        <dgm:presLayoutVars>
          <dgm:chMax val="1"/>
          <dgm:bulletEnabled val="1"/>
        </dgm:presLayoutVars>
      </dgm:prSet>
      <dgm:spPr/>
    </dgm:pt>
    <dgm:pt modelId="{A71F69B4-FDC7-4EFF-B7F7-19D9FF4246DF}" type="pres">
      <dgm:prSet presAssocID="{346CA290-7A1C-477A-B493-1722C4AAC3A3}" presName="Name8" presStyleCnt="0"/>
      <dgm:spPr/>
    </dgm:pt>
    <dgm:pt modelId="{0E1B74D0-F3CF-4F10-BBA3-9075DB1351E6}" type="pres">
      <dgm:prSet presAssocID="{346CA290-7A1C-477A-B493-1722C4AAC3A3}" presName="level" presStyleLbl="node1" presStyleIdx="4" presStyleCnt="5" custScaleX="136511" custScaleY="114345" custLinFactNeighborX="-22722" custLinFactNeighborY="-1409">
        <dgm:presLayoutVars>
          <dgm:chMax val="1"/>
          <dgm:bulletEnabled val="1"/>
        </dgm:presLayoutVars>
      </dgm:prSet>
      <dgm:spPr/>
    </dgm:pt>
    <dgm:pt modelId="{1AD46C77-EFC7-4F73-87D1-D7497ED6844A}" type="pres">
      <dgm:prSet presAssocID="{346CA290-7A1C-477A-B493-1722C4AAC3A3}" presName="levelTx" presStyleLbl="revTx" presStyleIdx="0" presStyleCnt="0">
        <dgm:presLayoutVars>
          <dgm:chMax val="1"/>
          <dgm:bulletEnabled val="1"/>
        </dgm:presLayoutVars>
      </dgm:prSet>
      <dgm:spPr/>
    </dgm:pt>
  </dgm:ptLst>
  <dgm:cxnLst>
    <dgm:cxn modelId="{E6014808-F28D-4C27-ABE7-C06B98AFDF53}" type="presOf" srcId="{B941332D-6FFD-4A09-B127-99D253A6A61E}" destId="{4D89136D-01E5-4D0D-8E4E-E03901268493}" srcOrd="1" destOrd="0" presId="urn:microsoft.com/office/officeart/2005/8/layout/pyramid3"/>
    <dgm:cxn modelId="{EBBBC015-F466-4C67-896D-2F86AE5C61DF}" type="presOf" srcId="{3A8DF787-119C-4090-9638-7972670D103F}" destId="{F661EF51-A9C5-43A6-A78B-2E8E432EA711}" srcOrd="1" destOrd="0" presId="urn:microsoft.com/office/officeart/2005/8/layout/pyramid3"/>
    <dgm:cxn modelId="{D98FE416-34BE-4D79-85D7-F1E5C6585D4D}" type="presOf" srcId="{36AF1D9E-59E2-4CF7-8B67-8C1E6B9B6007}" destId="{78C900A6-2882-4F81-BD33-8D8EA78247E2}" srcOrd="0" destOrd="0" presId="urn:microsoft.com/office/officeart/2005/8/layout/pyramid3"/>
    <dgm:cxn modelId="{8E28252E-32DB-4E97-9BB6-27087466A8AD}" type="presOf" srcId="{774A10D2-270F-446E-9DA7-E1F5CDC9A5AA}" destId="{7DC3D263-F05D-4394-B35E-5D379D3C56F4}" srcOrd="0" destOrd="0" presId="urn:microsoft.com/office/officeart/2005/8/layout/pyramid3"/>
    <dgm:cxn modelId="{0E32793E-957B-4F80-A3F7-95EDADB8280F}" srcId="{4118D786-B61E-4E30-B51B-B29A97C5462D}" destId="{B941332D-6FFD-4A09-B127-99D253A6A61E}" srcOrd="0" destOrd="0" parTransId="{44E873CA-876A-4818-98D9-04156078F8D0}" sibTransId="{FAFDC1A1-BEF7-499A-989E-B78A6E9A689D}"/>
    <dgm:cxn modelId="{A4FC4945-F664-4E40-B207-A069E13A9F75}" type="presOf" srcId="{36AF1D9E-59E2-4CF7-8B67-8C1E6B9B6007}" destId="{139C63CD-3323-4E1F-9CD7-23974C8BB685}" srcOrd="1" destOrd="0" presId="urn:microsoft.com/office/officeart/2005/8/layout/pyramid3"/>
    <dgm:cxn modelId="{FE2A2384-C01B-4DF7-9005-75D7E50DDC2A}" type="presOf" srcId="{3A8DF787-119C-4090-9638-7972670D103F}" destId="{BE26B53E-D413-4E03-AD59-FF7ADD793F25}" srcOrd="0" destOrd="0" presId="urn:microsoft.com/office/officeart/2005/8/layout/pyramid3"/>
    <dgm:cxn modelId="{B0BAB49C-2285-430A-9943-DFCD7CFD569D}" srcId="{4118D786-B61E-4E30-B51B-B29A97C5462D}" destId="{346CA290-7A1C-477A-B493-1722C4AAC3A3}" srcOrd="4" destOrd="0" parTransId="{600A395B-6251-4ED8-9B65-CB328E4E8148}" sibTransId="{93C35FD3-4233-43FF-8457-54111505E7A5}"/>
    <dgm:cxn modelId="{A2298CAA-8AB2-41C6-A5CE-DE73FEB6A0A5}" type="presOf" srcId="{346CA290-7A1C-477A-B493-1722C4AAC3A3}" destId="{0E1B74D0-F3CF-4F10-BBA3-9075DB1351E6}" srcOrd="0" destOrd="0" presId="urn:microsoft.com/office/officeart/2005/8/layout/pyramid3"/>
    <dgm:cxn modelId="{0284C5AE-0AFA-49AD-B6E0-AE4C63FF9F15}" srcId="{4118D786-B61E-4E30-B51B-B29A97C5462D}" destId="{3A8DF787-119C-4090-9638-7972670D103F}" srcOrd="2" destOrd="0" parTransId="{BF0DF6DD-EE53-4704-BD1A-9CEAC99B7693}" sibTransId="{0134BAA1-F8F6-4523-9400-041875A18582}"/>
    <dgm:cxn modelId="{85E5EEB9-A454-4F25-A3DE-6A5BB9BEAD88}" type="presOf" srcId="{4118D786-B61E-4E30-B51B-B29A97C5462D}" destId="{9524644D-5F88-41A0-A07B-68883C3C111E}" srcOrd="0" destOrd="0" presId="urn:microsoft.com/office/officeart/2005/8/layout/pyramid3"/>
    <dgm:cxn modelId="{2E2C4CBE-371A-4C84-B157-A8E7287FA059}" type="presOf" srcId="{B941332D-6FFD-4A09-B127-99D253A6A61E}" destId="{09DCB11C-EC59-45FC-A110-AD3A5408AAEA}" srcOrd="0" destOrd="0" presId="urn:microsoft.com/office/officeart/2005/8/layout/pyramid3"/>
    <dgm:cxn modelId="{9C20C8CA-9900-463A-89F1-2526015DD986}" type="presOf" srcId="{774A10D2-270F-446E-9DA7-E1F5CDC9A5AA}" destId="{D17DCD09-F2E3-4860-87C3-494AE9EAA92F}" srcOrd="1" destOrd="0" presId="urn:microsoft.com/office/officeart/2005/8/layout/pyramid3"/>
    <dgm:cxn modelId="{E755C4E1-87B5-4FCF-9354-9E91B8E565E5}" srcId="{4118D786-B61E-4E30-B51B-B29A97C5462D}" destId="{36AF1D9E-59E2-4CF7-8B67-8C1E6B9B6007}" srcOrd="1" destOrd="0" parTransId="{D3BDB913-26B6-44D2-8611-7C477912C7A6}" sibTransId="{8D285A5A-22B1-4226-B22C-887078380880}"/>
    <dgm:cxn modelId="{8307CFE1-06CE-4564-BE53-36BA41A40658}" srcId="{4118D786-B61E-4E30-B51B-B29A97C5462D}" destId="{774A10D2-270F-446E-9DA7-E1F5CDC9A5AA}" srcOrd="3" destOrd="0" parTransId="{EB91220F-A39F-4E50-9779-306D74FDE0AE}" sibTransId="{F55FB93D-86F3-4D84-8B01-F850D6CFBEDE}"/>
    <dgm:cxn modelId="{11B4F4E5-7891-4426-A3B2-9986B9463AF6}" type="presOf" srcId="{346CA290-7A1C-477A-B493-1722C4AAC3A3}" destId="{1AD46C77-EFC7-4F73-87D1-D7497ED6844A}" srcOrd="1" destOrd="0" presId="urn:microsoft.com/office/officeart/2005/8/layout/pyramid3"/>
    <dgm:cxn modelId="{1E2B5BE1-DB5B-45D5-B0F7-FC5A3A0BB807}" type="presParOf" srcId="{9524644D-5F88-41A0-A07B-68883C3C111E}" destId="{10A9A690-F417-40DA-9774-835B70ED5F84}" srcOrd="0" destOrd="0" presId="urn:microsoft.com/office/officeart/2005/8/layout/pyramid3"/>
    <dgm:cxn modelId="{306938CE-0AEF-4C3C-96A0-950DAB078C03}" type="presParOf" srcId="{10A9A690-F417-40DA-9774-835B70ED5F84}" destId="{09DCB11C-EC59-45FC-A110-AD3A5408AAEA}" srcOrd="0" destOrd="0" presId="urn:microsoft.com/office/officeart/2005/8/layout/pyramid3"/>
    <dgm:cxn modelId="{1D1FCA85-77F2-41A9-A332-4EF93FEFB95C}" type="presParOf" srcId="{10A9A690-F417-40DA-9774-835B70ED5F84}" destId="{4D89136D-01E5-4D0D-8E4E-E03901268493}" srcOrd="1" destOrd="0" presId="urn:microsoft.com/office/officeart/2005/8/layout/pyramid3"/>
    <dgm:cxn modelId="{719B2F5A-D423-4699-8645-43A19B5FE80B}" type="presParOf" srcId="{9524644D-5F88-41A0-A07B-68883C3C111E}" destId="{2406E03B-1F8E-481F-8E8F-1BDCC5BE20A9}" srcOrd="1" destOrd="0" presId="urn:microsoft.com/office/officeart/2005/8/layout/pyramid3"/>
    <dgm:cxn modelId="{1B505EED-03CA-4AE6-B128-414F4CF4446C}" type="presParOf" srcId="{2406E03B-1F8E-481F-8E8F-1BDCC5BE20A9}" destId="{78C900A6-2882-4F81-BD33-8D8EA78247E2}" srcOrd="0" destOrd="0" presId="urn:microsoft.com/office/officeart/2005/8/layout/pyramid3"/>
    <dgm:cxn modelId="{BB41F742-39D2-4366-AF73-E6058755A3C3}" type="presParOf" srcId="{2406E03B-1F8E-481F-8E8F-1BDCC5BE20A9}" destId="{139C63CD-3323-4E1F-9CD7-23974C8BB685}" srcOrd="1" destOrd="0" presId="urn:microsoft.com/office/officeart/2005/8/layout/pyramid3"/>
    <dgm:cxn modelId="{52841E3C-9472-4EE9-A184-89847A2DA732}" type="presParOf" srcId="{9524644D-5F88-41A0-A07B-68883C3C111E}" destId="{A1F389DB-B51E-433D-9A10-23AA00E7CC08}" srcOrd="2" destOrd="0" presId="urn:microsoft.com/office/officeart/2005/8/layout/pyramid3"/>
    <dgm:cxn modelId="{3F99DF3C-0801-495C-9C88-1A07055FA894}" type="presParOf" srcId="{A1F389DB-B51E-433D-9A10-23AA00E7CC08}" destId="{BE26B53E-D413-4E03-AD59-FF7ADD793F25}" srcOrd="0" destOrd="0" presId="urn:microsoft.com/office/officeart/2005/8/layout/pyramid3"/>
    <dgm:cxn modelId="{3E8272CC-A26A-4461-88BE-7A9B56DD7EF2}" type="presParOf" srcId="{A1F389DB-B51E-433D-9A10-23AA00E7CC08}" destId="{F661EF51-A9C5-43A6-A78B-2E8E432EA711}" srcOrd="1" destOrd="0" presId="urn:microsoft.com/office/officeart/2005/8/layout/pyramid3"/>
    <dgm:cxn modelId="{026DD632-8384-45DF-9C68-B618044C6B12}" type="presParOf" srcId="{9524644D-5F88-41A0-A07B-68883C3C111E}" destId="{4318E17C-C215-4367-AB42-CE351DD0857B}" srcOrd="3" destOrd="0" presId="urn:microsoft.com/office/officeart/2005/8/layout/pyramid3"/>
    <dgm:cxn modelId="{FF2462C4-035A-40EE-A6E9-DF771198C75F}" type="presParOf" srcId="{4318E17C-C215-4367-AB42-CE351DD0857B}" destId="{7DC3D263-F05D-4394-B35E-5D379D3C56F4}" srcOrd="0" destOrd="0" presId="urn:microsoft.com/office/officeart/2005/8/layout/pyramid3"/>
    <dgm:cxn modelId="{97AF3085-BAEC-4657-879C-9D563D723DF9}" type="presParOf" srcId="{4318E17C-C215-4367-AB42-CE351DD0857B}" destId="{D17DCD09-F2E3-4860-87C3-494AE9EAA92F}" srcOrd="1" destOrd="0" presId="urn:microsoft.com/office/officeart/2005/8/layout/pyramid3"/>
    <dgm:cxn modelId="{B41CACFA-F027-4A41-A4C9-9D0473ED6EFE}" type="presParOf" srcId="{9524644D-5F88-41A0-A07B-68883C3C111E}" destId="{A71F69B4-FDC7-4EFF-B7F7-19D9FF4246DF}" srcOrd="4" destOrd="0" presId="urn:microsoft.com/office/officeart/2005/8/layout/pyramid3"/>
    <dgm:cxn modelId="{9A246BEE-41BD-4F05-A3A8-D6EDFDCBB744}" type="presParOf" srcId="{A71F69B4-FDC7-4EFF-B7F7-19D9FF4246DF}" destId="{0E1B74D0-F3CF-4F10-BBA3-9075DB1351E6}" srcOrd="0" destOrd="0" presId="urn:microsoft.com/office/officeart/2005/8/layout/pyramid3"/>
    <dgm:cxn modelId="{B5851E76-2766-4198-ADEF-2F4171B16A6B}" type="presParOf" srcId="{A71F69B4-FDC7-4EFF-B7F7-19D9FF4246DF}" destId="{1AD46C77-EFC7-4F73-87D1-D7497ED6844A}" srcOrd="1" destOrd="0" presId="urn:microsoft.com/office/officeart/2005/8/layout/pyramid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1E07BE6-3549-46E3-807B-92B33DD3786D}" type="doc">
      <dgm:prSet loTypeId="urn:microsoft.com/office/officeart/2008/layout/IncreasingCircleProcess" loCatId="list" qsTypeId="urn:microsoft.com/office/officeart/2005/8/quickstyle/simple1" qsCatId="simple" csTypeId="urn:microsoft.com/office/officeart/2005/8/colors/accent1_2" csCatId="accent1" phldr="1"/>
      <dgm:spPr/>
      <dgm:t>
        <a:bodyPr/>
        <a:lstStyle/>
        <a:p>
          <a:endParaRPr lang="en-US"/>
        </a:p>
      </dgm:t>
    </dgm:pt>
    <dgm:pt modelId="{BDC976A6-0399-417E-8FC1-18D9344B1991}">
      <dgm:prSet phldrT="[Text]"/>
      <dgm:spPr/>
      <dgm:t>
        <a:bodyPr/>
        <a:lstStyle/>
        <a:p>
          <a:r>
            <a:rPr lang="en-US" b="1" dirty="0">
              <a:solidFill>
                <a:schemeClr val="accent6">
                  <a:lumMod val="50000"/>
                </a:schemeClr>
              </a:solidFill>
            </a:rPr>
            <a:t>Leveraging AI</a:t>
          </a:r>
        </a:p>
      </dgm:t>
    </dgm:pt>
    <dgm:pt modelId="{0A50F9A2-B21F-4727-9390-DA1C4AC337A6}" type="parTrans" cxnId="{EAA37026-B665-4028-ACF6-34DD7B6D422A}">
      <dgm:prSet/>
      <dgm:spPr/>
      <dgm:t>
        <a:bodyPr/>
        <a:lstStyle/>
        <a:p>
          <a:endParaRPr lang="en-US"/>
        </a:p>
      </dgm:t>
    </dgm:pt>
    <dgm:pt modelId="{42D8EFEE-E299-43C5-B960-E97CBF0BD47C}" type="sibTrans" cxnId="{EAA37026-B665-4028-ACF6-34DD7B6D422A}">
      <dgm:prSet/>
      <dgm:spPr/>
      <dgm:t>
        <a:bodyPr/>
        <a:lstStyle/>
        <a:p>
          <a:endParaRPr lang="en-US"/>
        </a:p>
      </dgm:t>
    </dgm:pt>
    <dgm:pt modelId="{BE803C39-2ADB-414B-8B48-834A2BC137F0}">
      <dgm:prSet phldrT="[Text]"/>
      <dgm:spPr/>
      <dgm:t>
        <a:bodyPr/>
        <a:lstStyle/>
        <a:p>
          <a:pPr>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High Initial cost</a:t>
          </a:r>
        </a:p>
        <a:p>
          <a:pPr>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Leverage Open-Source AI</a:t>
          </a:r>
        </a:p>
        <a:p>
          <a:pPr>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ChatGPT model -OpenAI Assistance API</a:t>
          </a:r>
        </a:p>
        <a:p>
          <a:pPr>
            <a:buFont typeface="Wingdings" panose="05000000000000000000" pitchFamily="2" charset="2"/>
            <a:buChar char="ü"/>
          </a:pPr>
          <a:r>
            <a:rPr lang="en-US" dirty="0">
              <a:latin typeface="Times New Roman" panose="02020603050405020304" pitchFamily="18" charset="0"/>
              <a:cs typeface="Times New Roman" panose="02020603050405020304" pitchFamily="18" charset="0"/>
            </a:rPr>
            <a:t>Develop virtual assistance </a:t>
          </a:r>
        </a:p>
      </dgm:t>
    </dgm:pt>
    <dgm:pt modelId="{7BDFD464-20FB-4A43-B8AC-FAD4FFADA555}" type="parTrans" cxnId="{A35A7D55-E2C8-4902-B07E-EA4A8CCEF5B1}">
      <dgm:prSet/>
      <dgm:spPr/>
      <dgm:t>
        <a:bodyPr/>
        <a:lstStyle/>
        <a:p>
          <a:endParaRPr lang="en-US"/>
        </a:p>
      </dgm:t>
    </dgm:pt>
    <dgm:pt modelId="{EED6F41F-C348-4439-93D0-92EA07F88328}" type="sibTrans" cxnId="{A35A7D55-E2C8-4902-B07E-EA4A8CCEF5B1}">
      <dgm:prSet/>
      <dgm:spPr/>
      <dgm:t>
        <a:bodyPr/>
        <a:lstStyle/>
        <a:p>
          <a:endParaRPr lang="en-US"/>
        </a:p>
      </dgm:t>
    </dgm:pt>
    <dgm:pt modelId="{971CB20D-F14B-40D9-8869-0C504615C16F}">
      <dgm:prSet phldrT="[Text]"/>
      <dgm:spPr/>
      <dgm:t>
        <a:bodyPr/>
        <a:lstStyle/>
        <a:p>
          <a:r>
            <a:rPr lang="en-US" b="1" dirty="0">
              <a:solidFill>
                <a:schemeClr val="accent6">
                  <a:lumMod val="50000"/>
                </a:schemeClr>
              </a:solidFill>
            </a:rPr>
            <a:t>AI Employee Preparedness</a:t>
          </a:r>
        </a:p>
      </dgm:t>
    </dgm:pt>
    <dgm:pt modelId="{EF27B6EB-26E7-4F54-B10F-0FF35AFBEB38}" type="parTrans" cxnId="{42A36BA9-742B-4D8D-9C16-2C1EA754FA71}">
      <dgm:prSet/>
      <dgm:spPr/>
      <dgm:t>
        <a:bodyPr/>
        <a:lstStyle/>
        <a:p>
          <a:endParaRPr lang="en-US"/>
        </a:p>
      </dgm:t>
    </dgm:pt>
    <dgm:pt modelId="{1687ED69-1F71-4C01-A80F-5DD0E5BEDD76}" type="sibTrans" cxnId="{42A36BA9-742B-4D8D-9C16-2C1EA754FA71}">
      <dgm:prSet/>
      <dgm:spPr/>
      <dgm:t>
        <a:bodyPr/>
        <a:lstStyle/>
        <a:p>
          <a:endParaRPr lang="en-US"/>
        </a:p>
      </dgm:t>
    </dgm:pt>
    <dgm:pt modelId="{F87E8479-27C1-4778-B868-18DE4BF9BCC0}">
      <dgm:prSet phldrT="[Text]"/>
      <dgm:spPr/>
      <dgm:t>
        <a:bodyPr/>
        <a:lstStyle/>
        <a:p>
          <a:r>
            <a:rPr lang="en-US" dirty="0">
              <a:latin typeface="Times New Roman" panose="02020603050405020304" pitchFamily="18" charset="0"/>
              <a:cs typeface="Times New Roman" panose="02020603050405020304" pitchFamily="18" charset="0"/>
            </a:rPr>
            <a:t>Fear of replacement by AI</a:t>
          </a:r>
        </a:p>
        <a:p>
          <a:r>
            <a:rPr lang="en-US" dirty="0">
              <a:latin typeface="Times New Roman" panose="02020603050405020304" pitchFamily="18" charset="0"/>
              <a:cs typeface="Times New Roman" panose="02020603050405020304" pitchFamily="18" charset="0"/>
            </a:rPr>
            <a:t>Training on AI use</a:t>
          </a:r>
        </a:p>
        <a:p>
          <a:r>
            <a:rPr lang="en-US" dirty="0">
              <a:latin typeface="Times New Roman" panose="02020603050405020304" pitchFamily="18" charset="0"/>
              <a:cs typeface="Times New Roman" panose="02020603050405020304" pitchFamily="18" charset="0"/>
            </a:rPr>
            <a:t>Shift attitudes towards AI use</a:t>
          </a:r>
        </a:p>
      </dgm:t>
    </dgm:pt>
    <dgm:pt modelId="{C18BCBF3-D325-428F-BF08-818FFF87DF81}" type="parTrans" cxnId="{248A8887-0DBD-4AF6-9145-90DF411ED7BA}">
      <dgm:prSet/>
      <dgm:spPr/>
      <dgm:t>
        <a:bodyPr/>
        <a:lstStyle/>
        <a:p>
          <a:endParaRPr lang="en-US"/>
        </a:p>
      </dgm:t>
    </dgm:pt>
    <dgm:pt modelId="{7C8AB9B8-BD48-48EC-AB54-35A32D1D7075}" type="sibTrans" cxnId="{248A8887-0DBD-4AF6-9145-90DF411ED7BA}">
      <dgm:prSet/>
      <dgm:spPr/>
      <dgm:t>
        <a:bodyPr/>
        <a:lstStyle/>
        <a:p>
          <a:endParaRPr lang="en-US"/>
        </a:p>
      </dgm:t>
    </dgm:pt>
    <dgm:pt modelId="{27EEAB61-C31C-454F-98A5-870DDF2C235B}">
      <dgm:prSet phldrT="[Text]"/>
      <dgm:spPr/>
      <dgm:t>
        <a:bodyPr/>
        <a:lstStyle/>
        <a:p>
          <a:r>
            <a:rPr lang="en-US" b="1" dirty="0">
              <a:solidFill>
                <a:schemeClr val="accent6">
                  <a:lumMod val="50000"/>
                </a:schemeClr>
              </a:solidFill>
            </a:rPr>
            <a:t>Compliance to Legal Framework</a:t>
          </a:r>
        </a:p>
      </dgm:t>
    </dgm:pt>
    <dgm:pt modelId="{AA257EEC-EE86-4C65-B5F5-B0F631E3D374}" type="parTrans" cxnId="{C1ED24E3-20D3-427A-ADE8-B5B60D2F2532}">
      <dgm:prSet/>
      <dgm:spPr/>
      <dgm:t>
        <a:bodyPr/>
        <a:lstStyle/>
        <a:p>
          <a:endParaRPr lang="en-US"/>
        </a:p>
      </dgm:t>
    </dgm:pt>
    <dgm:pt modelId="{6C5EC3C9-8547-426D-87C7-CAC23B464FB5}" type="sibTrans" cxnId="{C1ED24E3-20D3-427A-ADE8-B5B60D2F2532}">
      <dgm:prSet/>
      <dgm:spPr/>
      <dgm:t>
        <a:bodyPr/>
        <a:lstStyle/>
        <a:p>
          <a:endParaRPr lang="en-US"/>
        </a:p>
      </dgm:t>
    </dgm:pt>
    <dgm:pt modelId="{664B3BFB-0E41-446E-BE68-A5C8C4D37F49}">
      <dgm:prSet phldrT="[Text]"/>
      <dgm:spPr/>
      <dgm:t>
        <a:bodyPr/>
        <a:lstStyle/>
        <a:p>
          <a:r>
            <a:rPr lang="en-US" dirty="0">
              <a:latin typeface="Times New Roman" panose="02020603050405020304" pitchFamily="18" charset="0"/>
              <a:cs typeface="Times New Roman" panose="02020603050405020304" pitchFamily="18" charset="0"/>
            </a:rPr>
            <a:t>Compliant with data security and privacy</a:t>
          </a:r>
        </a:p>
        <a:p>
          <a:r>
            <a:rPr lang="en-US" dirty="0">
              <a:latin typeface="Times New Roman" panose="02020603050405020304" pitchFamily="18" charset="0"/>
              <a:cs typeface="Times New Roman" panose="02020603050405020304" pitchFamily="18" charset="0"/>
            </a:rPr>
            <a:t>Compliance to UK’s regulatory framework</a:t>
          </a:r>
        </a:p>
        <a:p>
          <a:r>
            <a:rPr lang="en-US" dirty="0">
              <a:latin typeface="Times New Roman" panose="02020603050405020304" pitchFamily="18" charset="0"/>
              <a:cs typeface="Times New Roman" panose="02020603050405020304" pitchFamily="18" charset="0"/>
            </a:rPr>
            <a:t>Institute Cybersecurity protocols </a:t>
          </a:r>
        </a:p>
      </dgm:t>
    </dgm:pt>
    <dgm:pt modelId="{11C2D854-9A26-40E5-BE96-F41725B2539A}" type="parTrans" cxnId="{F0222ECC-9C7A-4F4E-BF7E-BB40280B20BE}">
      <dgm:prSet/>
      <dgm:spPr/>
      <dgm:t>
        <a:bodyPr/>
        <a:lstStyle/>
        <a:p>
          <a:endParaRPr lang="en-US"/>
        </a:p>
      </dgm:t>
    </dgm:pt>
    <dgm:pt modelId="{7397C4FB-25ED-4C35-BA7D-129C4A61E282}" type="sibTrans" cxnId="{F0222ECC-9C7A-4F4E-BF7E-BB40280B20BE}">
      <dgm:prSet/>
      <dgm:spPr/>
      <dgm:t>
        <a:bodyPr/>
        <a:lstStyle/>
        <a:p>
          <a:endParaRPr lang="en-US"/>
        </a:p>
      </dgm:t>
    </dgm:pt>
    <dgm:pt modelId="{D61B875F-F99B-4B0E-A0D6-CFDB2C57E8ED}" type="pres">
      <dgm:prSet presAssocID="{D1E07BE6-3549-46E3-807B-92B33DD3786D}" presName="Name0" presStyleCnt="0">
        <dgm:presLayoutVars>
          <dgm:chMax val="7"/>
          <dgm:chPref val="7"/>
          <dgm:dir/>
          <dgm:animOne val="branch"/>
          <dgm:animLvl val="lvl"/>
        </dgm:presLayoutVars>
      </dgm:prSet>
      <dgm:spPr/>
    </dgm:pt>
    <dgm:pt modelId="{8D802EF8-ACA8-4DF1-BC57-354A32399924}" type="pres">
      <dgm:prSet presAssocID="{BDC976A6-0399-417E-8FC1-18D9344B1991}" presName="composite" presStyleCnt="0"/>
      <dgm:spPr/>
    </dgm:pt>
    <dgm:pt modelId="{198C4ED4-A8EB-4C7B-A047-224E76685FC7}" type="pres">
      <dgm:prSet presAssocID="{BDC976A6-0399-417E-8FC1-18D9344B1991}" presName="BackAccent" presStyleLbl="bgShp" presStyleIdx="0" presStyleCnt="3"/>
      <dgm:spPr/>
    </dgm:pt>
    <dgm:pt modelId="{1696E090-66FC-4A50-BD47-F871C57F1109}" type="pres">
      <dgm:prSet presAssocID="{BDC976A6-0399-417E-8FC1-18D9344B1991}" presName="Accent" presStyleLbl="alignNode1" presStyleIdx="0" presStyleCnt="3"/>
      <dgm:spPr/>
    </dgm:pt>
    <dgm:pt modelId="{0D9BCABD-ED2B-4988-B0D6-92902250DFFC}" type="pres">
      <dgm:prSet presAssocID="{BDC976A6-0399-417E-8FC1-18D9344B1991}" presName="Child" presStyleLbl="revTx" presStyleIdx="0" presStyleCnt="6">
        <dgm:presLayoutVars>
          <dgm:chMax val="0"/>
          <dgm:chPref val="0"/>
          <dgm:bulletEnabled val="1"/>
        </dgm:presLayoutVars>
      </dgm:prSet>
      <dgm:spPr/>
    </dgm:pt>
    <dgm:pt modelId="{0460610C-34FA-4FBD-8EDD-76A812F3286C}" type="pres">
      <dgm:prSet presAssocID="{BDC976A6-0399-417E-8FC1-18D9344B1991}" presName="Parent" presStyleLbl="revTx" presStyleIdx="1" presStyleCnt="6" custLinFactNeighborX="1014" custLinFactNeighborY="-21845">
        <dgm:presLayoutVars>
          <dgm:chMax val="1"/>
          <dgm:chPref val="1"/>
          <dgm:bulletEnabled val="1"/>
        </dgm:presLayoutVars>
      </dgm:prSet>
      <dgm:spPr/>
    </dgm:pt>
    <dgm:pt modelId="{BF235F5F-7DA2-4188-B0B1-0C86B1328AA3}" type="pres">
      <dgm:prSet presAssocID="{42D8EFEE-E299-43C5-B960-E97CBF0BD47C}" presName="sibTrans" presStyleCnt="0"/>
      <dgm:spPr/>
    </dgm:pt>
    <dgm:pt modelId="{E7705A66-B26B-4933-ABF9-74938D747CBE}" type="pres">
      <dgm:prSet presAssocID="{971CB20D-F14B-40D9-8869-0C504615C16F}" presName="composite" presStyleCnt="0"/>
      <dgm:spPr/>
    </dgm:pt>
    <dgm:pt modelId="{778B198C-D0D8-47C9-B5C7-86D1C120BE59}" type="pres">
      <dgm:prSet presAssocID="{971CB20D-F14B-40D9-8869-0C504615C16F}" presName="BackAccent" presStyleLbl="bgShp" presStyleIdx="1" presStyleCnt="3"/>
      <dgm:spPr/>
    </dgm:pt>
    <dgm:pt modelId="{C9DE51DD-9BF8-4B76-B441-308398D5DB81}" type="pres">
      <dgm:prSet presAssocID="{971CB20D-F14B-40D9-8869-0C504615C16F}" presName="Accent" presStyleLbl="alignNode1" presStyleIdx="1" presStyleCnt="3"/>
      <dgm:spPr/>
    </dgm:pt>
    <dgm:pt modelId="{50CAEDA9-27A2-4655-A91F-1602E7A8F49C}" type="pres">
      <dgm:prSet presAssocID="{971CB20D-F14B-40D9-8869-0C504615C16F}" presName="Child" presStyleLbl="revTx" presStyleIdx="2" presStyleCnt="6">
        <dgm:presLayoutVars>
          <dgm:chMax val="0"/>
          <dgm:chPref val="0"/>
          <dgm:bulletEnabled val="1"/>
        </dgm:presLayoutVars>
      </dgm:prSet>
      <dgm:spPr/>
    </dgm:pt>
    <dgm:pt modelId="{F8AF2AB7-F3F4-45BA-BC36-1A7E077A9B47}" type="pres">
      <dgm:prSet presAssocID="{971CB20D-F14B-40D9-8869-0C504615C16F}" presName="Parent" presStyleLbl="revTx" presStyleIdx="3" presStyleCnt="6">
        <dgm:presLayoutVars>
          <dgm:chMax val="1"/>
          <dgm:chPref val="1"/>
          <dgm:bulletEnabled val="1"/>
        </dgm:presLayoutVars>
      </dgm:prSet>
      <dgm:spPr/>
    </dgm:pt>
    <dgm:pt modelId="{492B792F-D8C9-4D29-AD3E-1CF7B7E591D4}" type="pres">
      <dgm:prSet presAssocID="{1687ED69-1F71-4C01-A80F-5DD0E5BEDD76}" presName="sibTrans" presStyleCnt="0"/>
      <dgm:spPr/>
    </dgm:pt>
    <dgm:pt modelId="{486BE2CF-A5B6-46D2-8BEC-FE915D55C0FE}" type="pres">
      <dgm:prSet presAssocID="{27EEAB61-C31C-454F-98A5-870DDF2C235B}" presName="composite" presStyleCnt="0"/>
      <dgm:spPr/>
    </dgm:pt>
    <dgm:pt modelId="{2FE462BF-65D3-41E5-979B-D3DADB68FCB1}" type="pres">
      <dgm:prSet presAssocID="{27EEAB61-C31C-454F-98A5-870DDF2C235B}" presName="BackAccent" presStyleLbl="bgShp" presStyleIdx="2" presStyleCnt="3"/>
      <dgm:spPr/>
    </dgm:pt>
    <dgm:pt modelId="{3BC2AA79-C85E-46E5-A6C4-9D296D5D52FE}" type="pres">
      <dgm:prSet presAssocID="{27EEAB61-C31C-454F-98A5-870DDF2C235B}" presName="Accent" presStyleLbl="alignNode1" presStyleIdx="2" presStyleCnt="3"/>
      <dgm:spPr/>
    </dgm:pt>
    <dgm:pt modelId="{54F8FB33-8C18-49CD-A5EA-4B666FB5AAF6}" type="pres">
      <dgm:prSet presAssocID="{27EEAB61-C31C-454F-98A5-870DDF2C235B}" presName="Child" presStyleLbl="revTx" presStyleIdx="4" presStyleCnt="6">
        <dgm:presLayoutVars>
          <dgm:chMax val="0"/>
          <dgm:chPref val="0"/>
          <dgm:bulletEnabled val="1"/>
        </dgm:presLayoutVars>
      </dgm:prSet>
      <dgm:spPr/>
    </dgm:pt>
    <dgm:pt modelId="{CBA92BCF-1BDE-4CF3-A9DB-21401E316A7A}" type="pres">
      <dgm:prSet presAssocID="{27EEAB61-C31C-454F-98A5-870DDF2C235B}" presName="Parent" presStyleLbl="revTx" presStyleIdx="5" presStyleCnt="6">
        <dgm:presLayoutVars>
          <dgm:chMax val="1"/>
          <dgm:chPref val="1"/>
          <dgm:bulletEnabled val="1"/>
        </dgm:presLayoutVars>
      </dgm:prSet>
      <dgm:spPr/>
    </dgm:pt>
  </dgm:ptLst>
  <dgm:cxnLst>
    <dgm:cxn modelId="{615FB70B-281E-41F6-82FC-E16E2EE2D638}" type="presOf" srcId="{971CB20D-F14B-40D9-8869-0C504615C16F}" destId="{F8AF2AB7-F3F4-45BA-BC36-1A7E077A9B47}" srcOrd="0" destOrd="0" presId="urn:microsoft.com/office/officeart/2008/layout/IncreasingCircleProcess"/>
    <dgm:cxn modelId="{5640CB0E-5971-4A81-9EBB-4133B40D50A3}" type="presOf" srcId="{BE803C39-2ADB-414B-8B48-834A2BC137F0}" destId="{0D9BCABD-ED2B-4988-B0D6-92902250DFFC}" srcOrd="0" destOrd="0" presId="urn:microsoft.com/office/officeart/2008/layout/IncreasingCircleProcess"/>
    <dgm:cxn modelId="{EAA37026-B665-4028-ACF6-34DD7B6D422A}" srcId="{D1E07BE6-3549-46E3-807B-92B33DD3786D}" destId="{BDC976A6-0399-417E-8FC1-18D9344B1991}" srcOrd="0" destOrd="0" parTransId="{0A50F9A2-B21F-4727-9390-DA1C4AC337A6}" sibTransId="{42D8EFEE-E299-43C5-B960-E97CBF0BD47C}"/>
    <dgm:cxn modelId="{735F6C53-18E6-401D-87A2-32849C3565FC}" type="presOf" srcId="{664B3BFB-0E41-446E-BE68-A5C8C4D37F49}" destId="{54F8FB33-8C18-49CD-A5EA-4B666FB5AAF6}" srcOrd="0" destOrd="0" presId="urn:microsoft.com/office/officeart/2008/layout/IncreasingCircleProcess"/>
    <dgm:cxn modelId="{A35A7D55-E2C8-4902-B07E-EA4A8CCEF5B1}" srcId="{BDC976A6-0399-417E-8FC1-18D9344B1991}" destId="{BE803C39-2ADB-414B-8B48-834A2BC137F0}" srcOrd="0" destOrd="0" parTransId="{7BDFD464-20FB-4A43-B8AC-FAD4FFADA555}" sibTransId="{EED6F41F-C348-4439-93D0-92EA07F88328}"/>
    <dgm:cxn modelId="{8EB91276-B667-469C-9052-03A4E2ED65B2}" type="presOf" srcId="{BDC976A6-0399-417E-8FC1-18D9344B1991}" destId="{0460610C-34FA-4FBD-8EDD-76A812F3286C}" srcOrd="0" destOrd="0" presId="urn:microsoft.com/office/officeart/2008/layout/IncreasingCircleProcess"/>
    <dgm:cxn modelId="{248A8887-0DBD-4AF6-9145-90DF411ED7BA}" srcId="{971CB20D-F14B-40D9-8869-0C504615C16F}" destId="{F87E8479-27C1-4778-B868-18DE4BF9BCC0}" srcOrd="0" destOrd="0" parTransId="{C18BCBF3-D325-428F-BF08-818FFF87DF81}" sibTransId="{7C8AB9B8-BD48-48EC-AB54-35A32D1D7075}"/>
    <dgm:cxn modelId="{42A36BA9-742B-4D8D-9C16-2C1EA754FA71}" srcId="{D1E07BE6-3549-46E3-807B-92B33DD3786D}" destId="{971CB20D-F14B-40D9-8869-0C504615C16F}" srcOrd="1" destOrd="0" parTransId="{EF27B6EB-26E7-4F54-B10F-0FF35AFBEB38}" sibTransId="{1687ED69-1F71-4C01-A80F-5DD0E5BEDD76}"/>
    <dgm:cxn modelId="{F0A8E0AD-C421-4323-898E-75A8A1B0BA8C}" type="presOf" srcId="{27EEAB61-C31C-454F-98A5-870DDF2C235B}" destId="{CBA92BCF-1BDE-4CF3-A9DB-21401E316A7A}" srcOrd="0" destOrd="0" presId="urn:microsoft.com/office/officeart/2008/layout/IncreasingCircleProcess"/>
    <dgm:cxn modelId="{4873A8AF-822B-43E7-85A1-3830E2EAF3F3}" type="presOf" srcId="{F87E8479-27C1-4778-B868-18DE4BF9BCC0}" destId="{50CAEDA9-27A2-4655-A91F-1602E7A8F49C}" srcOrd="0" destOrd="0" presId="urn:microsoft.com/office/officeart/2008/layout/IncreasingCircleProcess"/>
    <dgm:cxn modelId="{F0222ECC-9C7A-4F4E-BF7E-BB40280B20BE}" srcId="{27EEAB61-C31C-454F-98A5-870DDF2C235B}" destId="{664B3BFB-0E41-446E-BE68-A5C8C4D37F49}" srcOrd="0" destOrd="0" parTransId="{11C2D854-9A26-40E5-BE96-F41725B2539A}" sibTransId="{7397C4FB-25ED-4C35-BA7D-129C4A61E282}"/>
    <dgm:cxn modelId="{5A22F1CF-938B-4BED-9BF5-86D27B0C5CBD}" type="presOf" srcId="{D1E07BE6-3549-46E3-807B-92B33DD3786D}" destId="{D61B875F-F99B-4B0E-A0D6-CFDB2C57E8ED}" srcOrd="0" destOrd="0" presId="urn:microsoft.com/office/officeart/2008/layout/IncreasingCircleProcess"/>
    <dgm:cxn modelId="{C1ED24E3-20D3-427A-ADE8-B5B60D2F2532}" srcId="{D1E07BE6-3549-46E3-807B-92B33DD3786D}" destId="{27EEAB61-C31C-454F-98A5-870DDF2C235B}" srcOrd="2" destOrd="0" parTransId="{AA257EEC-EE86-4C65-B5F5-B0F631E3D374}" sibTransId="{6C5EC3C9-8547-426D-87C7-CAC23B464FB5}"/>
    <dgm:cxn modelId="{84FF7E9C-FCFE-4422-91C2-2A3C27EAD2D3}" type="presParOf" srcId="{D61B875F-F99B-4B0E-A0D6-CFDB2C57E8ED}" destId="{8D802EF8-ACA8-4DF1-BC57-354A32399924}" srcOrd="0" destOrd="0" presId="urn:microsoft.com/office/officeart/2008/layout/IncreasingCircleProcess"/>
    <dgm:cxn modelId="{3A195079-C26E-482B-A0AA-0B8D9684A76B}" type="presParOf" srcId="{8D802EF8-ACA8-4DF1-BC57-354A32399924}" destId="{198C4ED4-A8EB-4C7B-A047-224E76685FC7}" srcOrd="0" destOrd="0" presId="urn:microsoft.com/office/officeart/2008/layout/IncreasingCircleProcess"/>
    <dgm:cxn modelId="{FF4C1E65-E5C3-46AD-BE44-1481299D0411}" type="presParOf" srcId="{8D802EF8-ACA8-4DF1-BC57-354A32399924}" destId="{1696E090-66FC-4A50-BD47-F871C57F1109}" srcOrd="1" destOrd="0" presId="urn:microsoft.com/office/officeart/2008/layout/IncreasingCircleProcess"/>
    <dgm:cxn modelId="{E0FA0C44-C60B-40FD-85DF-44B4074C9561}" type="presParOf" srcId="{8D802EF8-ACA8-4DF1-BC57-354A32399924}" destId="{0D9BCABD-ED2B-4988-B0D6-92902250DFFC}" srcOrd="2" destOrd="0" presId="urn:microsoft.com/office/officeart/2008/layout/IncreasingCircleProcess"/>
    <dgm:cxn modelId="{C421FD23-2A8C-4311-8237-6D82910FB27A}" type="presParOf" srcId="{8D802EF8-ACA8-4DF1-BC57-354A32399924}" destId="{0460610C-34FA-4FBD-8EDD-76A812F3286C}" srcOrd="3" destOrd="0" presId="urn:microsoft.com/office/officeart/2008/layout/IncreasingCircleProcess"/>
    <dgm:cxn modelId="{583C1B5A-5504-46C5-A1B1-4B6BF900ED32}" type="presParOf" srcId="{D61B875F-F99B-4B0E-A0D6-CFDB2C57E8ED}" destId="{BF235F5F-7DA2-4188-B0B1-0C86B1328AA3}" srcOrd="1" destOrd="0" presId="urn:microsoft.com/office/officeart/2008/layout/IncreasingCircleProcess"/>
    <dgm:cxn modelId="{8859F4FB-E9A9-448E-A89F-9D1EA210743F}" type="presParOf" srcId="{D61B875F-F99B-4B0E-A0D6-CFDB2C57E8ED}" destId="{E7705A66-B26B-4933-ABF9-74938D747CBE}" srcOrd="2" destOrd="0" presId="urn:microsoft.com/office/officeart/2008/layout/IncreasingCircleProcess"/>
    <dgm:cxn modelId="{84E06147-B188-444A-80BA-EADE119E0C38}" type="presParOf" srcId="{E7705A66-B26B-4933-ABF9-74938D747CBE}" destId="{778B198C-D0D8-47C9-B5C7-86D1C120BE59}" srcOrd="0" destOrd="0" presId="urn:microsoft.com/office/officeart/2008/layout/IncreasingCircleProcess"/>
    <dgm:cxn modelId="{2099A63B-B05F-4E34-B196-7EE0A0D952DB}" type="presParOf" srcId="{E7705A66-B26B-4933-ABF9-74938D747CBE}" destId="{C9DE51DD-9BF8-4B76-B441-308398D5DB81}" srcOrd="1" destOrd="0" presId="urn:microsoft.com/office/officeart/2008/layout/IncreasingCircleProcess"/>
    <dgm:cxn modelId="{62F3F49D-E262-4D80-A699-774729679FEA}" type="presParOf" srcId="{E7705A66-B26B-4933-ABF9-74938D747CBE}" destId="{50CAEDA9-27A2-4655-A91F-1602E7A8F49C}" srcOrd="2" destOrd="0" presId="urn:microsoft.com/office/officeart/2008/layout/IncreasingCircleProcess"/>
    <dgm:cxn modelId="{DF0155F1-A67F-440E-A9A7-E137CA0B64EE}" type="presParOf" srcId="{E7705A66-B26B-4933-ABF9-74938D747CBE}" destId="{F8AF2AB7-F3F4-45BA-BC36-1A7E077A9B47}" srcOrd="3" destOrd="0" presId="urn:microsoft.com/office/officeart/2008/layout/IncreasingCircleProcess"/>
    <dgm:cxn modelId="{D04AA142-8867-4C80-981C-A07C4426E4A5}" type="presParOf" srcId="{D61B875F-F99B-4B0E-A0D6-CFDB2C57E8ED}" destId="{492B792F-D8C9-4D29-AD3E-1CF7B7E591D4}" srcOrd="3" destOrd="0" presId="urn:microsoft.com/office/officeart/2008/layout/IncreasingCircleProcess"/>
    <dgm:cxn modelId="{01CA42A6-7D1C-4B36-A829-2AF6A3709F75}" type="presParOf" srcId="{D61B875F-F99B-4B0E-A0D6-CFDB2C57E8ED}" destId="{486BE2CF-A5B6-46D2-8BEC-FE915D55C0FE}" srcOrd="4" destOrd="0" presId="urn:microsoft.com/office/officeart/2008/layout/IncreasingCircleProcess"/>
    <dgm:cxn modelId="{A7A82EE3-8A41-44F8-9A92-C3DAD5C3DF05}" type="presParOf" srcId="{486BE2CF-A5B6-46D2-8BEC-FE915D55C0FE}" destId="{2FE462BF-65D3-41E5-979B-D3DADB68FCB1}" srcOrd="0" destOrd="0" presId="urn:microsoft.com/office/officeart/2008/layout/IncreasingCircleProcess"/>
    <dgm:cxn modelId="{8B542968-A375-4149-BFC6-B59CA46F3FD2}" type="presParOf" srcId="{486BE2CF-A5B6-46D2-8BEC-FE915D55C0FE}" destId="{3BC2AA79-C85E-46E5-A6C4-9D296D5D52FE}" srcOrd="1" destOrd="0" presId="urn:microsoft.com/office/officeart/2008/layout/IncreasingCircleProcess"/>
    <dgm:cxn modelId="{F03125FA-DB1A-4BF5-9AFE-DC6B9892B401}" type="presParOf" srcId="{486BE2CF-A5B6-46D2-8BEC-FE915D55C0FE}" destId="{54F8FB33-8C18-49CD-A5EA-4B666FB5AAF6}" srcOrd="2" destOrd="0" presId="urn:microsoft.com/office/officeart/2008/layout/IncreasingCircleProcess"/>
    <dgm:cxn modelId="{273C9B2A-ED57-438B-8797-81CEAFB31AD0}" type="presParOf" srcId="{486BE2CF-A5B6-46D2-8BEC-FE915D55C0FE}" destId="{CBA92BCF-1BDE-4CF3-A9DB-21401E316A7A}" srcOrd="3" destOrd="0" presId="urn:microsoft.com/office/officeart/2008/layout/Increasing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DCB11C-EC59-45FC-A110-AD3A5408AAEA}">
      <dsp:nvSpPr>
        <dsp:cNvPr id="0" name=""/>
        <dsp:cNvSpPr/>
      </dsp:nvSpPr>
      <dsp:spPr>
        <a:xfrm rot="10800000">
          <a:off x="0" y="0"/>
          <a:ext cx="7069015" cy="1073035"/>
        </a:xfrm>
        <a:prstGeom prst="trapezoid">
          <a:avLst>
            <a:gd name="adj" fmla="val 64041"/>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Bell MT" panose="02020503060305020303" pitchFamily="18" charset="0"/>
            </a:rPr>
            <a:t>Qualitative Secondary Analysis</a:t>
          </a:r>
        </a:p>
      </dsp:txBody>
      <dsp:txXfrm rot="-10800000">
        <a:off x="1237077" y="0"/>
        <a:ext cx="4594859" cy="1073035"/>
      </dsp:txXfrm>
    </dsp:sp>
    <dsp:sp modelId="{78C900A6-2882-4F81-BD33-8D8EA78247E2}">
      <dsp:nvSpPr>
        <dsp:cNvPr id="0" name=""/>
        <dsp:cNvSpPr/>
      </dsp:nvSpPr>
      <dsp:spPr>
        <a:xfrm rot="10800000">
          <a:off x="5992" y="1052776"/>
          <a:ext cx="5694642" cy="1073035"/>
        </a:xfrm>
        <a:prstGeom prst="trapezoid">
          <a:avLst>
            <a:gd name="adj" fmla="val 64041"/>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Bell MT" panose="02020503060305020303" pitchFamily="18" charset="0"/>
            </a:rPr>
            <a:t>Pragmatism Philosophy</a:t>
          </a:r>
        </a:p>
      </dsp:txBody>
      <dsp:txXfrm rot="-10800000">
        <a:off x="1002555" y="1052776"/>
        <a:ext cx="3701517" cy="1073035"/>
      </dsp:txXfrm>
    </dsp:sp>
    <dsp:sp modelId="{BE26B53E-D413-4E03-AD59-FF7ADD793F25}">
      <dsp:nvSpPr>
        <dsp:cNvPr id="0" name=""/>
        <dsp:cNvSpPr/>
      </dsp:nvSpPr>
      <dsp:spPr>
        <a:xfrm rot="10800000">
          <a:off x="1648752" y="2090100"/>
          <a:ext cx="4320270" cy="1073035"/>
        </a:xfrm>
        <a:prstGeom prst="trapezoid">
          <a:avLst>
            <a:gd name="adj" fmla="val 64041"/>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Bell MT" panose="02020503060305020303" pitchFamily="18" charset="0"/>
            </a:rPr>
            <a:t>Reputable Database</a:t>
          </a:r>
        </a:p>
      </dsp:txBody>
      <dsp:txXfrm rot="-10800000">
        <a:off x="2404799" y="2090100"/>
        <a:ext cx="2808175" cy="1073035"/>
      </dsp:txXfrm>
    </dsp:sp>
    <dsp:sp modelId="{7DC3D263-F05D-4394-B35E-5D379D3C56F4}">
      <dsp:nvSpPr>
        <dsp:cNvPr id="0" name=""/>
        <dsp:cNvSpPr/>
      </dsp:nvSpPr>
      <dsp:spPr>
        <a:xfrm rot="10800000">
          <a:off x="722559" y="3203986"/>
          <a:ext cx="2945898" cy="1073035"/>
        </a:xfrm>
        <a:prstGeom prst="trapezoid">
          <a:avLst>
            <a:gd name="adj" fmla="val 64041"/>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Bell MT" panose="02020503060305020303" pitchFamily="18" charset="0"/>
            </a:rPr>
            <a:t>Keywords</a:t>
          </a:r>
        </a:p>
      </dsp:txBody>
      <dsp:txXfrm rot="-10800000">
        <a:off x="1238091" y="3203986"/>
        <a:ext cx="1914833" cy="1073035"/>
      </dsp:txXfrm>
    </dsp:sp>
    <dsp:sp modelId="{0E1B74D0-F3CF-4F10-BBA3-9075DB1351E6}">
      <dsp:nvSpPr>
        <dsp:cNvPr id="0" name=""/>
        <dsp:cNvSpPr/>
      </dsp:nvSpPr>
      <dsp:spPr>
        <a:xfrm rot="10800000">
          <a:off x="2104772" y="4277021"/>
          <a:ext cx="2145305" cy="1226962"/>
        </a:xfrm>
        <a:prstGeom prst="trapezoid">
          <a:avLst>
            <a:gd name="adj" fmla="val 64041"/>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Bell MT" panose="02020503060305020303" pitchFamily="18" charset="0"/>
            </a:rPr>
            <a:t>Boolean operators</a:t>
          </a:r>
        </a:p>
      </dsp:txBody>
      <dsp:txXfrm rot="-10800000">
        <a:off x="2104772" y="4277021"/>
        <a:ext cx="2145305" cy="12269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8C4ED4-A8EB-4C7B-A047-224E76685FC7}">
      <dsp:nvSpPr>
        <dsp:cNvPr id="0" name=""/>
        <dsp:cNvSpPr/>
      </dsp:nvSpPr>
      <dsp:spPr>
        <a:xfrm>
          <a:off x="3956" y="0"/>
          <a:ext cx="829681" cy="82968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96E090-66FC-4A50-BD47-F871C57F1109}">
      <dsp:nvSpPr>
        <dsp:cNvPr id="0" name=""/>
        <dsp:cNvSpPr/>
      </dsp:nvSpPr>
      <dsp:spPr>
        <a:xfrm>
          <a:off x="86924" y="82968"/>
          <a:ext cx="663745" cy="663745"/>
        </a:xfrm>
        <a:prstGeom prst="chord">
          <a:avLst>
            <a:gd name="adj1" fmla="val 1168272"/>
            <a:gd name="adj2" fmla="val 9631728"/>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9BCABD-ED2B-4988-B0D6-92902250DFFC}">
      <dsp:nvSpPr>
        <dsp:cNvPr id="0" name=""/>
        <dsp:cNvSpPr/>
      </dsp:nvSpPr>
      <dsp:spPr>
        <a:xfrm>
          <a:off x="1006487" y="829681"/>
          <a:ext cx="2454473" cy="3491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00" tIns="63500" rIns="63500" bIns="63500" numCol="1" spcCol="1270" anchor="t" anchorCtr="0">
          <a:noAutofit/>
        </a:bodyPr>
        <a:lstStyle/>
        <a:p>
          <a:pPr marL="0" lvl="0" indent="0" algn="l" defTabSz="1111250">
            <a:lnSpc>
              <a:spcPct val="90000"/>
            </a:lnSpc>
            <a:spcBef>
              <a:spcPct val="0"/>
            </a:spcBef>
            <a:spcAft>
              <a:spcPct val="35000"/>
            </a:spcAft>
            <a:buFont typeface="Wingdings" panose="05000000000000000000" pitchFamily="2" charset="2"/>
            <a:buNone/>
          </a:pPr>
          <a:r>
            <a:rPr lang="en-US" sz="2500" kern="1200" dirty="0">
              <a:latin typeface="Times New Roman" panose="02020603050405020304" pitchFamily="18" charset="0"/>
              <a:cs typeface="Times New Roman" panose="02020603050405020304" pitchFamily="18" charset="0"/>
            </a:rPr>
            <a:t>High Initial cost</a:t>
          </a:r>
        </a:p>
        <a:p>
          <a:pPr marL="0" lvl="0" indent="0" algn="l" defTabSz="1111250">
            <a:lnSpc>
              <a:spcPct val="90000"/>
            </a:lnSpc>
            <a:spcBef>
              <a:spcPct val="0"/>
            </a:spcBef>
            <a:spcAft>
              <a:spcPct val="35000"/>
            </a:spcAft>
            <a:buFont typeface="Wingdings" panose="05000000000000000000" pitchFamily="2" charset="2"/>
            <a:buNone/>
          </a:pPr>
          <a:r>
            <a:rPr lang="en-US" sz="2500" kern="1200" dirty="0">
              <a:latin typeface="Times New Roman" panose="02020603050405020304" pitchFamily="18" charset="0"/>
              <a:cs typeface="Times New Roman" panose="02020603050405020304" pitchFamily="18" charset="0"/>
            </a:rPr>
            <a:t>Leverage Open-Source AI</a:t>
          </a:r>
        </a:p>
        <a:p>
          <a:pPr marL="0" lvl="0" indent="0" algn="l" defTabSz="1111250">
            <a:lnSpc>
              <a:spcPct val="90000"/>
            </a:lnSpc>
            <a:spcBef>
              <a:spcPct val="0"/>
            </a:spcBef>
            <a:spcAft>
              <a:spcPct val="35000"/>
            </a:spcAft>
            <a:buFont typeface="Wingdings" panose="05000000000000000000" pitchFamily="2" charset="2"/>
            <a:buNone/>
          </a:pPr>
          <a:r>
            <a:rPr lang="en-US" sz="2500" kern="1200" dirty="0">
              <a:latin typeface="Times New Roman" panose="02020603050405020304" pitchFamily="18" charset="0"/>
              <a:cs typeface="Times New Roman" panose="02020603050405020304" pitchFamily="18" charset="0"/>
            </a:rPr>
            <a:t>ChatGPT model -OpenAI Assistance API</a:t>
          </a:r>
        </a:p>
        <a:p>
          <a:pPr marL="0" lvl="0" indent="0" algn="l" defTabSz="1111250">
            <a:lnSpc>
              <a:spcPct val="90000"/>
            </a:lnSpc>
            <a:spcBef>
              <a:spcPct val="0"/>
            </a:spcBef>
            <a:spcAft>
              <a:spcPct val="35000"/>
            </a:spcAft>
            <a:buFont typeface="Wingdings" panose="05000000000000000000" pitchFamily="2" charset="2"/>
            <a:buNone/>
          </a:pPr>
          <a:r>
            <a:rPr lang="en-US" sz="2500" kern="1200" dirty="0">
              <a:latin typeface="Times New Roman" panose="02020603050405020304" pitchFamily="18" charset="0"/>
              <a:cs typeface="Times New Roman" panose="02020603050405020304" pitchFamily="18" charset="0"/>
            </a:rPr>
            <a:t>Develop virtual assistance </a:t>
          </a:r>
        </a:p>
      </dsp:txBody>
      <dsp:txXfrm>
        <a:off x="1006487" y="829681"/>
        <a:ext cx="2454473" cy="3491575"/>
      </dsp:txXfrm>
    </dsp:sp>
    <dsp:sp modelId="{0460610C-34FA-4FBD-8EDD-76A812F3286C}">
      <dsp:nvSpPr>
        <dsp:cNvPr id="0" name=""/>
        <dsp:cNvSpPr/>
      </dsp:nvSpPr>
      <dsp:spPr>
        <a:xfrm>
          <a:off x="1031376" y="0"/>
          <a:ext cx="2454473" cy="829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00" tIns="63500" rIns="63500" bIns="63500" numCol="1" spcCol="1270" anchor="b" anchorCtr="0">
          <a:noAutofit/>
        </a:bodyPr>
        <a:lstStyle/>
        <a:p>
          <a:pPr marL="0" lvl="0" indent="0" algn="l" defTabSz="1111250">
            <a:lnSpc>
              <a:spcPct val="90000"/>
            </a:lnSpc>
            <a:spcBef>
              <a:spcPct val="0"/>
            </a:spcBef>
            <a:spcAft>
              <a:spcPct val="35000"/>
            </a:spcAft>
            <a:buNone/>
          </a:pPr>
          <a:r>
            <a:rPr lang="en-US" sz="2500" b="1" kern="1200" dirty="0">
              <a:solidFill>
                <a:schemeClr val="accent6">
                  <a:lumMod val="50000"/>
                </a:schemeClr>
              </a:solidFill>
            </a:rPr>
            <a:t>Leveraging AI</a:t>
          </a:r>
        </a:p>
      </dsp:txBody>
      <dsp:txXfrm>
        <a:off x="1031376" y="0"/>
        <a:ext cx="2454473" cy="829681"/>
      </dsp:txXfrm>
    </dsp:sp>
    <dsp:sp modelId="{778B198C-D0D8-47C9-B5C7-86D1C120BE59}">
      <dsp:nvSpPr>
        <dsp:cNvPr id="0" name=""/>
        <dsp:cNvSpPr/>
      </dsp:nvSpPr>
      <dsp:spPr>
        <a:xfrm>
          <a:off x="3633812" y="0"/>
          <a:ext cx="829681" cy="82968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DE51DD-9BF8-4B76-B441-308398D5DB81}">
      <dsp:nvSpPr>
        <dsp:cNvPr id="0" name=""/>
        <dsp:cNvSpPr/>
      </dsp:nvSpPr>
      <dsp:spPr>
        <a:xfrm>
          <a:off x="3716780" y="82968"/>
          <a:ext cx="663745" cy="663745"/>
        </a:xfrm>
        <a:prstGeom prst="chord">
          <a:avLst>
            <a:gd name="adj1" fmla="val 20431728"/>
            <a:gd name="adj2" fmla="val 11968272"/>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CAEDA9-27A2-4655-A91F-1602E7A8F49C}">
      <dsp:nvSpPr>
        <dsp:cNvPr id="0" name=""/>
        <dsp:cNvSpPr/>
      </dsp:nvSpPr>
      <dsp:spPr>
        <a:xfrm>
          <a:off x="4636343" y="829681"/>
          <a:ext cx="2454473" cy="3491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00" tIns="63500" rIns="63500" bIns="63500" numCol="1" spcCol="1270" anchor="t" anchorCtr="0">
          <a:noAutofit/>
        </a:bodyPr>
        <a:lstStyle/>
        <a:p>
          <a:pPr marL="0" lvl="0" indent="0" algn="l" defTabSz="1111250">
            <a:lnSpc>
              <a:spcPct val="90000"/>
            </a:lnSpc>
            <a:spcBef>
              <a:spcPct val="0"/>
            </a:spcBef>
            <a:spcAft>
              <a:spcPct val="35000"/>
            </a:spcAft>
            <a:buNone/>
          </a:pPr>
          <a:r>
            <a:rPr lang="en-US" sz="2500" kern="1200" dirty="0">
              <a:latin typeface="Times New Roman" panose="02020603050405020304" pitchFamily="18" charset="0"/>
              <a:cs typeface="Times New Roman" panose="02020603050405020304" pitchFamily="18" charset="0"/>
            </a:rPr>
            <a:t>Fear of replacement by AI</a:t>
          </a:r>
        </a:p>
        <a:p>
          <a:pPr marL="0" lvl="0" indent="0" algn="l" defTabSz="1111250">
            <a:lnSpc>
              <a:spcPct val="90000"/>
            </a:lnSpc>
            <a:spcBef>
              <a:spcPct val="0"/>
            </a:spcBef>
            <a:spcAft>
              <a:spcPct val="35000"/>
            </a:spcAft>
            <a:buNone/>
          </a:pPr>
          <a:r>
            <a:rPr lang="en-US" sz="2500" kern="1200" dirty="0">
              <a:latin typeface="Times New Roman" panose="02020603050405020304" pitchFamily="18" charset="0"/>
              <a:cs typeface="Times New Roman" panose="02020603050405020304" pitchFamily="18" charset="0"/>
            </a:rPr>
            <a:t>Training on AI use</a:t>
          </a:r>
        </a:p>
        <a:p>
          <a:pPr marL="0" lvl="0" indent="0" algn="l" defTabSz="1111250">
            <a:lnSpc>
              <a:spcPct val="90000"/>
            </a:lnSpc>
            <a:spcBef>
              <a:spcPct val="0"/>
            </a:spcBef>
            <a:spcAft>
              <a:spcPct val="35000"/>
            </a:spcAft>
            <a:buNone/>
          </a:pPr>
          <a:r>
            <a:rPr lang="en-US" sz="2500" kern="1200" dirty="0">
              <a:latin typeface="Times New Roman" panose="02020603050405020304" pitchFamily="18" charset="0"/>
              <a:cs typeface="Times New Roman" panose="02020603050405020304" pitchFamily="18" charset="0"/>
            </a:rPr>
            <a:t>Shift attitudes towards AI use</a:t>
          </a:r>
        </a:p>
      </dsp:txBody>
      <dsp:txXfrm>
        <a:off x="4636343" y="829681"/>
        <a:ext cx="2454473" cy="3491575"/>
      </dsp:txXfrm>
    </dsp:sp>
    <dsp:sp modelId="{F8AF2AB7-F3F4-45BA-BC36-1A7E077A9B47}">
      <dsp:nvSpPr>
        <dsp:cNvPr id="0" name=""/>
        <dsp:cNvSpPr/>
      </dsp:nvSpPr>
      <dsp:spPr>
        <a:xfrm>
          <a:off x="4636343" y="0"/>
          <a:ext cx="2454473" cy="829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00" tIns="63500" rIns="63500" bIns="63500" numCol="1" spcCol="1270" anchor="b" anchorCtr="0">
          <a:noAutofit/>
        </a:bodyPr>
        <a:lstStyle/>
        <a:p>
          <a:pPr marL="0" lvl="0" indent="0" algn="l" defTabSz="1111250">
            <a:lnSpc>
              <a:spcPct val="90000"/>
            </a:lnSpc>
            <a:spcBef>
              <a:spcPct val="0"/>
            </a:spcBef>
            <a:spcAft>
              <a:spcPct val="35000"/>
            </a:spcAft>
            <a:buNone/>
          </a:pPr>
          <a:r>
            <a:rPr lang="en-US" sz="2500" b="1" kern="1200" dirty="0">
              <a:solidFill>
                <a:schemeClr val="accent6">
                  <a:lumMod val="50000"/>
                </a:schemeClr>
              </a:solidFill>
            </a:rPr>
            <a:t>AI Employee Preparedness</a:t>
          </a:r>
        </a:p>
      </dsp:txBody>
      <dsp:txXfrm>
        <a:off x="4636343" y="0"/>
        <a:ext cx="2454473" cy="829681"/>
      </dsp:txXfrm>
    </dsp:sp>
    <dsp:sp modelId="{2FE462BF-65D3-41E5-979B-D3DADB68FCB1}">
      <dsp:nvSpPr>
        <dsp:cNvPr id="0" name=""/>
        <dsp:cNvSpPr/>
      </dsp:nvSpPr>
      <dsp:spPr>
        <a:xfrm>
          <a:off x="7263668" y="0"/>
          <a:ext cx="829681" cy="829681"/>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C2AA79-C85E-46E5-A6C4-9D296D5D52FE}">
      <dsp:nvSpPr>
        <dsp:cNvPr id="0" name=""/>
        <dsp:cNvSpPr/>
      </dsp:nvSpPr>
      <dsp:spPr>
        <a:xfrm>
          <a:off x="7346636" y="82968"/>
          <a:ext cx="663745" cy="663745"/>
        </a:xfrm>
        <a:prstGeom prst="chord">
          <a:avLst>
            <a:gd name="adj1" fmla="val 16200000"/>
            <a:gd name="adj2" fmla="val 16200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F8FB33-8C18-49CD-A5EA-4B666FB5AAF6}">
      <dsp:nvSpPr>
        <dsp:cNvPr id="0" name=""/>
        <dsp:cNvSpPr/>
      </dsp:nvSpPr>
      <dsp:spPr>
        <a:xfrm>
          <a:off x="8266199" y="829681"/>
          <a:ext cx="2454473" cy="3491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00" tIns="63500" rIns="63500" bIns="63500" numCol="1" spcCol="1270" anchor="t" anchorCtr="0">
          <a:noAutofit/>
        </a:bodyPr>
        <a:lstStyle/>
        <a:p>
          <a:pPr marL="0" lvl="0" indent="0" algn="l" defTabSz="1111250">
            <a:lnSpc>
              <a:spcPct val="90000"/>
            </a:lnSpc>
            <a:spcBef>
              <a:spcPct val="0"/>
            </a:spcBef>
            <a:spcAft>
              <a:spcPct val="35000"/>
            </a:spcAft>
            <a:buNone/>
          </a:pPr>
          <a:r>
            <a:rPr lang="en-US" sz="2500" kern="1200" dirty="0">
              <a:latin typeface="Times New Roman" panose="02020603050405020304" pitchFamily="18" charset="0"/>
              <a:cs typeface="Times New Roman" panose="02020603050405020304" pitchFamily="18" charset="0"/>
            </a:rPr>
            <a:t>Compliant with data security and privacy</a:t>
          </a:r>
        </a:p>
        <a:p>
          <a:pPr marL="0" lvl="0" indent="0" algn="l" defTabSz="1111250">
            <a:lnSpc>
              <a:spcPct val="90000"/>
            </a:lnSpc>
            <a:spcBef>
              <a:spcPct val="0"/>
            </a:spcBef>
            <a:spcAft>
              <a:spcPct val="35000"/>
            </a:spcAft>
            <a:buNone/>
          </a:pPr>
          <a:r>
            <a:rPr lang="en-US" sz="2500" kern="1200" dirty="0">
              <a:latin typeface="Times New Roman" panose="02020603050405020304" pitchFamily="18" charset="0"/>
              <a:cs typeface="Times New Roman" panose="02020603050405020304" pitchFamily="18" charset="0"/>
            </a:rPr>
            <a:t>Compliance to UK’s regulatory framework</a:t>
          </a:r>
        </a:p>
        <a:p>
          <a:pPr marL="0" lvl="0" indent="0" algn="l" defTabSz="1111250">
            <a:lnSpc>
              <a:spcPct val="90000"/>
            </a:lnSpc>
            <a:spcBef>
              <a:spcPct val="0"/>
            </a:spcBef>
            <a:spcAft>
              <a:spcPct val="35000"/>
            </a:spcAft>
            <a:buNone/>
          </a:pPr>
          <a:r>
            <a:rPr lang="en-US" sz="2500" kern="1200" dirty="0">
              <a:latin typeface="Times New Roman" panose="02020603050405020304" pitchFamily="18" charset="0"/>
              <a:cs typeface="Times New Roman" panose="02020603050405020304" pitchFamily="18" charset="0"/>
            </a:rPr>
            <a:t>Institute Cybersecurity protocols </a:t>
          </a:r>
        </a:p>
      </dsp:txBody>
      <dsp:txXfrm>
        <a:off x="8266199" y="829681"/>
        <a:ext cx="2454473" cy="3491575"/>
      </dsp:txXfrm>
    </dsp:sp>
    <dsp:sp modelId="{CBA92BCF-1BDE-4CF3-A9DB-21401E316A7A}">
      <dsp:nvSpPr>
        <dsp:cNvPr id="0" name=""/>
        <dsp:cNvSpPr/>
      </dsp:nvSpPr>
      <dsp:spPr>
        <a:xfrm>
          <a:off x="8266199" y="0"/>
          <a:ext cx="2454473" cy="8296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00" tIns="63500" rIns="63500" bIns="63500" numCol="1" spcCol="1270" anchor="b" anchorCtr="0">
          <a:noAutofit/>
        </a:bodyPr>
        <a:lstStyle/>
        <a:p>
          <a:pPr marL="0" lvl="0" indent="0" algn="l" defTabSz="1111250">
            <a:lnSpc>
              <a:spcPct val="90000"/>
            </a:lnSpc>
            <a:spcBef>
              <a:spcPct val="0"/>
            </a:spcBef>
            <a:spcAft>
              <a:spcPct val="35000"/>
            </a:spcAft>
            <a:buNone/>
          </a:pPr>
          <a:r>
            <a:rPr lang="en-US" sz="2500" b="1" kern="1200" dirty="0">
              <a:solidFill>
                <a:schemeClr val="accent6">
                  <a:lumMod val="50000"/>
                </a:schemeClr>
              </a:solidFill>
            </a:rPr>
            <a:t>Compliance to Legal Framework</a:t>
          </a:r>
        </a:p>
      </dsp:txBody>
      <dsp:txXfrm>
        <a:off x="8266199" y="0"/>
        <a:ext cx="2454473" cy="829681"/>
      </dsp:txXfrm>
    </dsp:sp>
  </dsp:spTree>
</dsp:drawing>
</file>

<file path=ppt/diagrams/layout1.xml><?xml version="1.0" encoding="utf-8"?>
<dgm:layoutDef xmlns:dgm="http://schemas.openxmlformats.org/drawingml/2006/diagram" xmlns:a="http://schemas.openxmlformats.org/drawingml/2006/main" uniqueId="urn:microsoft.com/office/officeart/2005/8/layout/pyramid3">
  <dgm:title val=""/>
  <dgm:desc val=""/>
  <dgm:catLst>
    <dgm:cat type="pyramid" pri="2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T"/>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T"/>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rev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t"/>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IncreasingCircleProcess">
  <dgm:title val=""/>
  <dgm:desc val=""/>
  <dgm:catLst>
    <dgm:cat type="list" pri="8300"/>
    <dgm:cat type="process" pri="43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7"/>
      <dgm:chPref val="7"/>
      <dgm:dir/>
      <dgm:animOne val="branch"/>
      <dgm:animLvl val="lvl"/>
    </dgm:varLst>
    <dgm:choose name="Name1">
      <dgm:if name="Name2" func="var" arg="dir" op="equ" val="norm">
        <dgm:alg type="lin">
          <dgm:param type="linDir" val="fromL"/>
          <dgm:param type="horzAlign" val="ctr"/>
          <dgm:param type="vertAlign" val="t"/>
        </dgm:alg>
      </dgm:if>
      <dgm:else name="Name3">
        <dgm:alg type="lin">
          <dgm:param type="linDir" val="fromR"/>
          <dgm:param type="horzAlign" val="ctr"/>
          <dgm:param type="vertAlign" val="t"/>
        </dgm:alg>
      </dgm:else>
    </dgm:choose>
    <dgm:shape xmlns:r="http://schemas.openxmlformats.org/officeDocument/2006/relationships" r:blip="">
      <dgm:adjLst/>
    </dgm:shape>
    <dgm:constrLst>
      <dgm:constr type="primFontSz" for="des" forName="Child" val="65"/>
      <dgm:constr type="primFontSz" for="des" forName="Parent" val="65"/>
      <dgm:constr type="primFontSz" for="des" forName="Child" refType="primFontSz" refFor="des" refForName="Parent" op="lte"/>
      <dgm:constr type="w" for="ch" forName="composite" refType="w"/>
      <dgm:constr type="h" for="ch" forName="composite" refType="h"/>
      <dgm:constr type="sp" refType="w" refFor="ch" refForName="composite" op="equ" fact="0.05"/>
      <dgm:constr type="w" for="ch" forName="sibTrans" refType="h" refFor="ch" refForName="composite" op="equ" fact="0.04"/>
    </dgm:constrLst>
    <dgm:forEach name="nodesForEach" axis="ch" ptType="node" cnt="7">
      <dgm:layoutNode name="composite">
        <dgm:alg type="composite">
          <dgm:param type="ar" val="0.8"/>
        </dgm:alg>
        <dgm:choose name="Name4">
          <dgm:if name="Name5" func="var" arg="dir" op="equ" val="norm">
            <dgm:constrLst>
              <dgm:constr type="l" for="ch" forName="Child" refType="w" fact="0.29"/>
              <dgm:constr type="t" for="ch" forName="Child" refType="h" fact="0.192"/>
              <dgm:constr type="w" for="ch" forName="Child" refType="w" fact="0.71"/>
              <dgm:constr type="h" for="ch" forName="Child" refType="h" fact="0.808"/>
              <dgm:constr type="l" for="ch" forName="Parent" refType="w" fact="0.29"/>
              <dgm:constr type="t" for="ch" forName="Parent" refType="h" fact="0"/>
              <dgm:constr type="w" for="ch" forName="Parent" refType="w" fact="0.71"/>
              <dgm:constr type="h" for="ch" forName="Parent" refType="h" fact="0.192"/>
              <dgm:constr type="l" for="ch" forName="BackAccent" refType="w" fact="0"/>
              <dgm:constr type="t" for="ch" forName="BackAccent" refType="h" fact="0"/>
              <dgm:constr type="w" for="ch" forName="BackAccent" refType="w" fact="0.24"/>
              <dgm:constr type="h" for="ch" forName="BackAccent" refType="h" fact="0.192"/>
              <dgm:constr type="l" for="ch" forName="Accent" refType="w" fact="0.024"/>
              <dgm:constr type="t" for="ch" forName="Accent" refType="h" fact="0.0192"/>
              <dgm:constr type="w" for="ch" forName="Accent" refType="w" fact="0.192"/>
              <dgm:constr type="h" for="ch" forName="Accent" refType="h" fact="0.1536"/>
            </dgm:constrLst>
          </dgm:if>
          <dgm:else name="Name6">
            <dgm:constrLst>
              <dgm:constr type="r" for="ch" forName="Child" refType="w" fact="0.71"/>
              <dgm:constr type="t" for="ch" forName="Child" refType="h" fact="0.192"/>
              <dgm:constr type="w" for="ch" forName="Child" refType="w" fact="0.71"/>
              <dgm:constr type="h" for="ch" forName="Child" refType="h" fact="0.808"/>
              <dgm:constr type="r" for="ch" forName="Parent" refType="w" fact="0.71"/>
              <dgm:constr type="t" for="ch" forName="Parent" refType="h" fact="0"/>
              <dgm:constr type="w" for="ch" forName="Parent" refType="w" fact="0.71"/>
              <dgm:constr type="h" for="ch" forName="Parent" refType="h" fact="0.192"/>
              <dgm:constr type="r" for="ch" forName="BackAccent" refType="w"/>
              <dgm:constr type="t" for="ch" forName="BackAccent" refType="h" fact="0"/>
              <dgm:constr type="w" for="ch" forName="BackAccent" refType="w" fact="0.24"/>
              <dgm:constr type="h" for="ch" forName="BackAccent" refType="h" fact="0.192"/>
              <dgm:constr type="r" for="ch" forName="Accent" refType="w" fact="0.976"/>
              <dgm:constr type="t" for="ch" forName="Accent" refType="h" fact="0.0192"/>
              <dgm:constr type="w" for="ch" forName="Accent" refType="w" fact="0.192"/>
              <dgm:constr type="h" for="ch" forName="Accent" refType="h" fact="0.1536"/>
            </dgm:constrLst>
          </dgm:else>
        </dgm:choose>
        <dgm:layoutNode name="BackAccent" styleLbl="bgShp">
          <dgm:alg type="sp"/>
          <dgm:shape xmlns:r="http://schemas.openxmlformats.org/officeDocument/2006/relationships" type="ellipse" r:blip="">
            <dgm:adjLst/>
          </dgm:shape>
          <dgm:presOf/>
        </dgm:layoutNode>
        <dgm:layoutNode name="Accent" styleLbl="alignNode1">
          <dgm:alg type="sp"/>
          <dgm:choose name="Name7">
            <dgm:if name="Name8" axis="precedSib" ptType="node" func="cnt" op="equ" val="0">
              <dgm:choose name="Name9">
                <dgm:if name="Name10" axis="followSib" ptType="node" func="cnt" op="equ" val="0">
                  <dgm:shape xmlns:r="http://schemas.openxmlformats.org/officeDocument/2006/relationships" type="chord" r:blip="">
                    <dgm:adjLst>
                      <dgm:adj idx="1" val="-90"/>
                      <dgm:adj idx="2" val="-90"/>
                    </dgm:adjLst>
                  </dgm:shape>
                </dgm:if>
                <dgm:if name="Name11" axis="followSib" ptType="node" func="cnt" op="equ" val="1">
                  <dgm:shape xmlns:r="http://schemas.openxmlformats.org/officeDocument/2006/relationships" type="chord" r:blip="">
                    <dgm:adjLst>
                      <dgm:adj idx="1" val="0"/>
                      <dgm:adj idx="2" val="180"/>
                    </dgm:adjLst>
                  </dgm:shape>
                </dgm:if>
                <dgm:if name="Name12" axis="followSib" ptType="node" func="cnt" op="equ" val="2">
                  <dgm:shape xmlns:r="http://schemas.openxmlformats.org/officeDocument/2006/relationships" type="chord" r:blip="">
                    <dgm:adjLst>
                      <dgm:adj idx="1" val="19.4712"/>
                      <dgm:adj idx="2" val="160.5288"/>
                    </dgm:adjLst>
                  </dgm:shape>
                </dgm:if>
                <dgm:if name="Name13" axis="followSib" ptType="node" func="cnt" op="equ" val="3">
                  <dgm:shape xmlns:r="http://schemas.openxmlformats.org/officeDocument/2006/relationships" type="chord" r:blip="">
                    <dgm:adjLst>
                      <dgm:adj idx="1" val="30"/>
                      <dgm:adj idx="2" val="150"/>
                    </dgm:adjLst>
                  </dgm:shape>
                </dgm:if>
                <dgm:if name="Name14" axis="followSib" ptType="node" func="cnt" op="equ" val="4">
                  <dgm:shape xmlns:r="http://schemas.openxmlformats.org/officeDocument/2006/relationships" type="chord" r:blip="">
                    <dgm:adjLst>
                      <dgm:adj idx="1" val="38.8699"/>
                      <dgm:adj idx="2" val="143.1301"/>
                    </dgm:adjLst>
                  </dgm:shape>
                </dgm:if>
                <dgm:if name="Name15" axis="followSib" ptType="node" func="cnt" op="equ" val="5">
                  <dgm:shape xmlns:r="http://schemas.openxmlformats.org/officeDocument/2006/relationships" type="chord" r:blip="">
                    <dgm:adjLst>
                      <dgm:adj idx="1" val="41.8103"/>
                      <dgm:adj idx="2" val="138.1897"/>
                    </dgm:adjLst>
                  </dgm:shape>
                </dgm:if>
                <dgm:else name="Name16">
                  <dgm:shape xmlns:r="http://schemas.openxmlformats.org/officeDocument/2006/relationships" type="chord" r:blip="">
                    <dgm:adjLst>
                      <dgm:adj idx="1" val="45.5847"/>
                      <dgm:adj idx="2" val="134.4153"/>
                    </dgm:adjLst>
                  </dgm:shape>
                </dgm:else>
              </dgm:choose>
            </dgm:if>
            <dgm:if name="Name17" axis="precedSib" ptType="node" func="cnt" op="equ" val="1">
              <dgm:choose name="Name18">
                <dgm:if name="Name19" axis="followSib" ptType="node" func="cnt" op="equ" val="0">
                  <dgm:shape xmlns:r="http://schemas.openxmlformats.org/officeDocument/2006/relationships" type="chord" r:blip="">
                    <dgm:adjLst>
                      <dgm:adj idx="1" val="-90"/>
                      <dgm:adj idx="2" val="-90"/>
                    </dgm:adjLst>
                  </dgm:shape>
                </dgm:if>
                <dgm:if name="Name20" axis="followSib" ptType="node" func="cnt" op="equ" val="1">
                  <dgm:shape xmlns:r="http://schemas.openxmlformats.org/officeDocument/2006/relationships" type="chord" r:blip="">
                    <dgm:adjLst>
                      <dgm:adj idx="1" val="-19.4712"/>
                      <dgm:adj idx="2" val="-160.5288"/>
                    </dgm:adjLst>
                  </dgm:shape>
                </dgm:if>
                <dgm:if name="Name21" axis="followSib" ptType="node" func="cnt" op="equ" val="2">
                  <dgm:shape xmlns:r="http://schemas.openxmlformats.org/officeDocument/2006/relationships" type="chord" r:blip="">
                    <dgm:adjLst>
                      <dgm:adj idx="1" val="0"/>
                      <dgm:adj idx="2" val="180"/>
                    </dgm:adjLst>
                  </dgm:shape>
                </dgm:if>
                <dgm:if name="Name22" axis="followSib" ptType="node" func="cnt" op="equ" val="3">
                  <dgm:shape xmlns:r="http://schemas.openxmlformats.org/officeDocument/2006/relationships" type="chord" r:blip="">
                    <dgm:adjLst>
                      <dgm:adj idx="1" val="11.537"/>
                      <dgm:adj idx="2" val="168.463"/>
                    </dgm:adjLst>
                  </dgm:shape>
                </dgm:if>
                <dgm:if name="Name23" axis="followSib" ptType="node" func="cnt" op="equ" val="4">
                  <dgm:shape xmlns:r="http://schemas.openxmlformats.org/officeDocument/2006/relationships" type="chord" r:blip="">
                    <dgm:adjLst>
                      <dgm:adj idx="1" val="19.4712"/>
                      <dgm:adj idx="2" val="160.5288"/>
                    </dgm:adjLst>
                  </dgm:shape>
                </dgm:if>
                <dgm:else name="Name24">
                  <dgm:shape xmlns:r="http://schemas.openxmlformats.org/officeDocument/2006/relationships" type="chord" r:blip="">
                    <dgm:adjLst>
                      <dgm:adj idx="1" val="25.3769"/>
                      <dgm:adj idx="2" val="154.6231"/>
                    </dgm:adjLst>
                  </dgm:shape>
                </dgm:else>
              </dgm:choose>
            </dgm:if>
            <dgm:if name="Name25" axis="precedSib" ptType="node" func="cnt" op="equ" val="2">
              <dgm:choose name="Name26">
                <dgm:if name="Name27" axis="followSib" ptType="node" func="cnt" op="equ" val="0">
                  <dgm:shape xmlns:r="http://schemas.openxmlformats.org/officeDocument/2006/relationships" type="chord" r:blip="">
                    <dgm:adjLst>
                      <dgm:adj idx="1" val="-90"/>
                      <dgm:adj idx="2" val="-90"/>
                    </dgm:adjLst>
                  </dgm:shape>
                </dgm:if>
                <dgm:if name="Name28" axis="followSib" ptType="node" func="cnt" op="equ" val="1">
                  <dgm:shape xmlns:r="http://schemas.openxmlformats.org/officeDocument/2006/relationships" type="chord" r:blip="">
                    <dgm:adjLst>
                      <dgm:adj idx="1" val="-30"/>
                      <dgm:adj idx="2" val="-150"/>
                    </dgm:adjLst>
                  </dgm:shape>
                </dgm:if>
                <dgm:if name="Name29" axis="followSib" ptType="node" func="cnt" op="equ" val="2">
                  <dgm:shape xmlns:r="http://schemas.openxmlformats.org/officeDocument/2006/relationships" type="chord" r:blip="">
                    <dgm:adjLst>
                      <dgm:adj idx="1" val="-11.537"/>
                      <dgm:adj idx="2" val="-168.463"/>
                    </dgm:adjLst>
                  </dgm:shape>
                </dgm:if>
                <dgm:if name="Name30" axis="followSib" ptType="node" func="cnt" op="equ" val="3">
                  <dgm:shape xmlns:r="http://schemas.openxmlformats.org/officeDocument/2006/relationships" type="chord" r:blip="">
                    <dgm:adjLst>
                      <dgm:adj idx="1" val="0"/>
                      <dgm:adj idx="2" val="180"/>
                    </dgm:adjLst>
                  </dgm:shape>
                </dgm:if>
                <dgm:else name="Name31">
                  <dgm:shape xmlns:r="http://schemas.openxmlformats.org/officeDocument/2006/relationships" type="chord" r:blip="">
                    <dgm:adjLst>
                      <dgm:adj idx="1" val="8.2133"/>
                      <dgm:adj idx="2" val="171.7867"/>
                    </dgm:adjLst>
                  </dgm:shape>
                </dgm:else>
              </dgm:choose>
            </dgm:if>
            <dgm:if name="Name32" axis="precedSib" ptType="node" func="cnt" op="equ" val="3">
              <dgm:choose name="Name33">
                <dgm:if name="Name34" axis="followSib" ptType="node" func="cnt" op="equ" val="0">
                  <dgm:shape xmlns:r="http://schemas.openxmlformats.org/officeDocument/2006/relationships" type="chord" r:blip="">
                    <dgm:adjLst>
                      <dgm:adj idx="1" val="-90"/>
                      <dgm:adj idx="2" val="-90"/>
                    </dgm:adjLst>
                  </dgm:shape>
                </dgm:if>
                <dgm:if name="Name35" axis="followSib" ptType="node" func="cnt" op="equ" val="1">
                  <dgm:shape xmlns:r="http://schemas.openxmlformats.org/officeDocument/2006/relationships" type="chord" r:blip="">
                    <dgm:adjLst>
                      <dgm:adj idx="1" val="-38.8699"/>
                      <dgm:adj idx="2" val="-143.1301"/>
                    </dgm:adjLst>
                  </dgm:shape>
                </dgm:if>
                <dgm:if name="Name36" axis="followSib" ptType="node" func="cnt" op="equ" val="2">
                  <dgm:shape xmlns:r="http://schemas.openxmlformats.org/officeDocument/2006/relationships" type="chord" r:blip="">
                    <dgm:adjLst>
                      <dgm:adj idx="1" val="-19.4712"/>
                      <dgm:adj idx="2" val="-160.5288"/>
                    </dgm:adjLst>
                  </dgm:shape>
                </dgm:if>
                <dgm:else name="Name37">
                  <dgm:shape xmlns:r="http://schemas.openxmlformats.org/officeDocument/2006/relationships" type="chord" r:blip="">
                    <dgm:adjLst>
                      <dgm:adj idx="1" val="-8.2133"/>
                      <dgm:adj idx="2" val="-171.7867"/>
                    </dgm:adjLst>
                  </dgm:shape>
                </dgm:else>
              </dgm:choose>
            </dgm:if>
            <dgm:if name="Name38" axis="precedSib" ptType="node" func="cnt" op="equ" val="4">
              <dgm:choose name="Name39">
                <dgm:if name="Name40" axis="followSib" ptType="node" func="cnt" op="equ" val="0">
                  <dgm:shape xmlns:r="http://schemas.openxmlformats.org/officeDocument/2006/relationships" type="chord" r:blip="">
                    <dgm:adjLst>
                      <dgm:adj idx="1" val="-90"/>
                      <dgm:adj idx="2" val="-90"/>
                    </dgm:adjLst>
                  </dgm:shape>
                </dgm:if>
                <dgm:if name="Name41" axis="followSib" ptType="node" func="cnt" op="equ" val="1">
                  <dgm:shape xmlns:r="http://schemas.openxmlformats.org/officeDocument/2006/relationships" type="chord" r:blip="">
                    <dgm:adjLst>
                      <dgm:adj idx="1" val="-41.8103"/>
                      <dgm:adj idx="2" val="-138.1897"/>
                    </dgm:adjLst>
                  </dgm:shape>
                </dgm:if>
                <dgm:else name="Name42">
                  <dgm:shape xmlns:r="http://schemas.openxmlformats.org/officeDocument/2006/relationships" type="chord" r:blip="">
                    <dgm:adjLst>
                      <dgm:adj idx="1" val="-25.3769"/>
                      <dgm:adj idx="2" val="-154.6231"/>
                    </dgm:adjLst>
                  </dgm:shape>
                </dgm:else>
              </dgm:choose>
            </dgm:if>
            <dgm:if name="Name43" axis="precedSib" ptType="node" func="cnt" op="equ" val="5">
              <dgm:choose name="Name44">
                <dgm:if name="Name45" axis="followSib" ptType="node" func="cnt" op="equ" val="0">
                  <dgm:shape xmlns:r="http://schemas.openxmlformats.org/officeDocument/2006/relationships" type="chord" r:blip="">
                    <dgm:adjLst>
                      <dgm:adj idx="1" val="-90"/>
                      <dgm:adj idx="2" val="-90"/>
                    </dgm:adjLst>
                  </dgm:shape>
                </dgm:if>
                <dgm:else name="Name46">
                  <dgm:shape xmlns:r="http://schemas.openxmlformats.org/officeDocument/2006/relationships" type="chord" r:blip="">
                    <dgm:adjLst>
                      <dgm:adj idx="1" val="-45.5847"/>
                      <dgm:adj idx="2" val="-134.4153"/>
                    </dgm:adjLst>
                  </dgm:shape>
                </dgm:else>
              </dgm:choose>
            </dgm:if>
            <dgm:else name="Name47">
              <dgm:shape xmlns:r="http://schemas.openxmlformats.org/officeDocument/2006/relationships" type="chord" r:blip="">
                <dgm:adjLst>
                  <dgm:adj idx="1" val="-90"/>
                  <dgm:adj idx="2" val="-90"/>
                </dgm:adjLst>
              </dgm:shape>
            </dgm:else>
          </dgm:choose>
          <dgm:presOf/>
        </dgm:layoutNode>
        <dgm:layoutNode name="Child" styleLbl="revTx">
          <dgm:varLst>
            <dgm:chMax val="0"/>
            <dgm:chPref val="0"/>
            <dgm:bulletEnabled val="1"/>
          </dgm:varLst>
          <dgm:choose name="Name48">
            <dgm:if name="Name49" func="var" arg="dir" op="equ" val="norm">
              <dgm:alg type="tx">
                <dgm:param type="parTxLTRAlign" val="l"/>
                <dgm:param type="parTxRTLAlign" val="l"/>
                <dgm:param type="txAnchorVert" val="t"/>
              </dgm:alg>
            </dgm:if>
            <dgm:else name="Name50">
              <dgm:alg type="tx">
                <dgm:param type="parTxLTRAlign" val="r"/>
                <dgm:param type="parTxRTLAlign" val="r"/>
                <dgm:param type="txAnchorVert" val="t"/>
              </dgm:alg>
            </dgm:else>
          </dgm:choose>
          <dgm:choose name="Name51">
            <dgm:if name="Name52" axis="ch" ptType="node" func="cnt" op="gte" val="1">
              <dgm:shape xmlns:r="http://schemas.openxmlformats.org/officeDocument/2006/relationships" type="rect" r:blip="">
                <dgm:adjLst/>
              </dgm:shape>
            </dgm:if>
            <dgm:else name="Name53">
              <dgm:shape xmlns:r="http://schemas.openxmlformats.org/officeDocument/2006/relationships" type="rect" r:blip="" hideGeom="1">
                <dgm:adjLst/>
              </dgm:shape>
            </dgm:else>
          </dgm:choose>
          <dgm:choose name="Name54">
            <dgm:if name="Name55" axis="ch" ptType="node" func="cnt" op="gte" val="1">
              <dgm:presOf axis="des" ptType="node"/>
            </dgm:if>
            <dgm:else name="Name56">
              <dgm:presOf/>
            </dgm:else>
          </dgm:choos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Parent" styleLbl="revTx">
          <dgm:varLst>
            <dgm:chMax val="1"/>
            <dgm:chPref val="1"/>
            <dgm:bulletEnabled val="1"/>
          </dgm:varLst>
          <dgm:choose name="Name57">
            <dgm:if name="Name58" func="var" arg="dir" op="equ" val="norm">
              <dgm:alg type="tx">
                <dgm:param type="parTxLTRAlign" val="l"/>
                <dgm:param type="parTxRTLAlign" val="l"/>
                <dgm:param type="shpTxLTRAlignCh" val="l"/>
                <dgm:param type="shpTxRTLAlignCh" val="l"/>
                <dgm:param type="txAnchorVert" val="b"/>
                <dgm:param type="txAnchorVertCh" val="b"/>
              </dgm:alg>
            </dgm:if>
            <dgm:else name="Name59">
              <dgm:alg type="tx">
                <dgm:param type="parTxLTRAlign" val="r"/>
                <dgm:param type="parTxRTLAlign" val="r"/>
                <dgm:param type="shpTxLTRAlignCh" val="r"/>
                <dgm:param type="shpTxRTLAlignCh" val="r"/>
                <dgm:param type="txAnchorVert" val="b"/>
                <dgm:param type="txAnchorVertCh" val="b"/>
              </dgm:alg>
            </dgm:else>
          </dgm:choose>
          <dgm:shape xmlns:r="http://schemas.openxmlformats.org/officeDocument/2006/relationships" type="rect" r:blip="">
            <dgm:adjLst/>
          </dgm:shape>
          <dgm:presOf axis="self"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48CB9B-B107-411A-AE2F-C72F48BC9420}" type="datetimeFigureOut">
              <a:rPr lang="en-US" smtClean="0"/>
              <a:t>2/23/2025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0FBD58A-7BA6-4039-BC47-638CD08CD6EA}" type="slidenum">
              <a:rPr lang="en-US" smtClean="0"/>
              <a:t>‹#›</a:t>
            </a:fld>
            <a:endParaRPr lang="en-US"/>
          </a:p>
        </p:txBody>
      </p:sp>
    </p:spTree>
    <p:extLst>
      <p:ext uri="{BB962C8B-B14F-4D97-AF65-F5344CB8AC3E}">
        <p14:creationId xmlns:p14="http://schemas.microsoft.com/office/powerpoint/2010/main" val="14135033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0FBD58A-7BA6-4039-BC47-638CD08CD6EA}" type="slidenum">
              <a:rPr lang="en-US" smtClean="0"/>
              <a:t>1</a:t>
            </a:fld>
            <a:endParaRPr lang="en-US"/>
          </a:p>
        </p:txBody>
      </p:sp>
    </p:spTree>
    <p:extLst>
      <p:ext uri="{BB962C8B-B14F-4D97-AF65-F5344CB8AC3E}">
        <p14:creationId xmlns:p14="http://schemas.microsoft.com/office/powerpoint/2010/main" val="28407847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Arial" panose="020B0604020202020204" pitchFamily="34" charset="0"/>
                <a:ea typeface="Calibri" panose="020F0502020204030204" pitchFamily="34" charset="0"/>
              </a:rPr>
              <a:t>Let's begin this presentation by reviewing why AI technologies in hospitality and it has grown exponentially. The hospitality and tourism industry has made significant strides in being part of the fourth industrial revolution where technologies aim to make systems autonomous. Sousa et al. (2024) note that the hospitality and tourism industry has incorporated AI in many of its sectors such as enhancing customer experience such as chatbots, augmented reality, QR codes, drones, robotics, AI-powered site search systems, booking systems, voice assistants, self-service screens and virtual reality. Sousa et al. (2024) note that examples of AI use are chatbots that can help guest book their holiday destinations. There are numerous examples of the hospitality and tourism sector incorporating AI in their functioning. For example, leading hospitality company Marriott International is paving the way for AI use in its operations. The Homes &amp; Villas by Marriott Bonvoy employs a generative AI that helps its guests describe ideal holiday destinations and it selects an ideal location and recommends it to the customers thus enhancing customer experience because it offers a seamless booking experience and personalized service (Marriott International, 2024). In addition, travel and tourism giant Booking.com has also integrated AI-powered systems. Booking.com uses generative AI through its AI Trip Planner (Booking.com, 2023). </a:t>
            </a:r>
            <a:endParaRPr lang="en-US" dirty="0"/>
          </a:p>
        </p:txBody>
      </p:sp>
      <p:sp>
        <p:nvSpPr>
          <p:cNvPr id="4" name="Slide Number Placeholder 3"/>
          <p:cNvSpPr>
            <a:spLocks noGrp="1"/>
          </p:cNvSpPr>
          <p:nvPr>
            <p:ph type="sldNum" sz="quarter" idx="5"/>
          </p:nvPr>
        </p:nvSpPr>
        <p:spPr/>
        <p:txBody>
          <a:bodyPr/>
          <a:lstStyle/>
          <a:p>
            <a:fld id="{20FBD58A-7BA6-4039-BC47-638CD08CD6EA}" type="slidenum">
              <a:rPr lang="en-US" smtClean="0"/>
              <a:t>2</a:t>
            </a:fld>
            <a:endParaRPr lang="en-US"/>
          </a:p>
        </p:txBody>
      </p:sp>
    </p:spTree>
    <p:extLst>
      <p:ext uri="{BB962C8B-B14F-4D97-AF65-F5344CB8AC3E}">
        <p14:creationId xmlns:p14="http://schemas.microsoft.com/office/powerpoint/2010/main" val="36286326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slide, obtained from Canary, here are some of the examples AI technologies are employed in hospitality. If you look at that this slide, we see its used in trip planning for apps like TripAdvisor and Booking.com. It’s also used as voice assistant, machine learning and hotel chatbots.</a:t>
            </a:r>
          </a:p>
        </p:txBody>
      </p:sp>
      <p:sp>
        <p:nvSpPr>
          <p:cNvPr id="4" name="Slide Number Placeholder 3"/>
          <p:cNvSpPr>
            <a:spLocks noGrp="1"/>
          </p:cNvSpPr>
          <p:nvPr>
            <p:ph type="sldNum" sz="quarter" idx="5"/>
          </p:nvPr>
        </p:nvSpPr>
        <p:spPr/>
        <p:txBody>
          <a:bodyPr/>
          <a:lstStyle/>
          <a:p>
            <a:fld id="{20FBD58A-7BA6-4039-BC47-638CD08CD6EA}" type="slidenum">
              <a:rPr lang="en-US" smtClean="0"/>
              <a:t>3</a:t>
            </a:fld>
            <a:endParaRPr lang="en-US"/>
          </a:p>
        </p:txBody>
      </p:sp>
    </p:spTree>
    <p:extLst>
      <p:ext uri="{BB962C8B-B14F-4D97-AF65-F5344CB8AC3E}">
        <p14:creationId xmlns:p14="http://schemas.microsoft.com/office/powerpoint/2010/main" val="33664159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highlight>
                  <a:srgbClr val="FFFF00"/>
                </a:highlight>
                <a:latin typeface="Arial" panose="020B0604020202020204" pitchFamily="34" charset="0"/>
                <a:ea typeface="Calibri" panose="020F0502020204030204" pitchFamily="34" charset="0"/>
                <a:cs typeface="Times New Roman" panose="02020603050405020304" pitchFamily="18" charset="0"/>
              </a:rPr>
              <a:t>AI technologies have numerous applications in the hospitality and tourism sectors. AI in hospitality and tourism has made significant advancements in enhancing customer experience and improving hotel operations, inventory and revenue management, and other functionalities. For example, AI-based virtual agents and chatbots are being used by major fast-food chains such as Expedia, Subway, </a:t>
            </a:r>
            <a:r>
              <a:rPr lang="en-US" sz="1800" kern="100" dirty="0" err="1">
                <a:effectLst/>
                <a:highlight>
                  <a:srgbClr val="FFFF00"/>
                </a:highlight>
                <a:latin typeface="Arial" panose="020B0604020202020204" pitchFamily="34" charset="0"/>
                <a:ea typeface="Calibri" panose="020F0502020204030204" pitchFamily="34" charset="0"/>
                <a:cs typeface="Times New Roman" panose="02020603050405020304" pitchFamily="18" charset="0"/>
              </a:rPr>
              <a:t>Glovo</a:t>
            </a:r>
            <a:r>
              <a:rPr lang="en-US" sz="1800" kern="100" dirty="0">
                <a:effectLst/>
                <a:highlight>
                  <a:srgbClr val="FFFF00"/>
                </a:highlight>
                <a:latin typeface="Arial" panose="020B0604020202020204" pitchFamily="34" charset="0"/>
                <a:ea typeface="Calibri" panose="020F0502020204030204" pitchFamily="34" charset="0"/>
                <a:cs typeface="Times New Roman" panose="02020603050405020304" pitchFamily="18" charset="0"/>
              </a:rPr>
              <a:t>, and Starbucks (Kim et al., 2024). AI-based robotics is used in restaurants, airports, and hotels such as “Connie,” which is Hilton’s concierge robot. Today, customers can utilize virtual reality and artificial reality to simulate a digital environment thus improving customers booking experience and it’s currently used by ETIPS (Kim et al., 2024).</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0FBD58A-7BA6-4039-BC47-638CD08CD6EA}" type="slidenum">
              <a:rPr lang="en-US" smtClean="0"/>
              <a:t>4</a:t>
            </a:fld>
            <a:endParaRPr lang="en-US"/>
          </a:p>
        </p:txBody>
      </p:sp>
    </p:spTree>
    <p:extLst>
      <p:ext uri="{BB962C8B-B14F-4D97-AF65-F5344CB8AC3E}">
        <p14:creationId xmlns:p14="http://schemas.microsoft.com/office/powerpoint/2010/main" val="41754213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Arial" panose="020B0604020202020204" pitchFamily="34" charset="0"/>
                <a:ea typeface="Calibri" panose="020F0502020204030204" pitchFamily="34" charset="0"/>
              </a:rPr>
              <a:t>AI technologies in hospitality prove to be beneficial to the hospitality and tourism industry. Ruel and Njoku (2020) highlight that AI technologies help the hospitality and tourism industry to work smarter, better, and efficiently thus bringing positive outcomes to the industry. </a:t>
            </a:r>
            <a:r>
              <a:rPr lang="en-US" sz="1800" dirty="0" err="1">
                <a:effectLst/>
                <a:latin typeface="Arial" panose="020B0604020202020204" pitchFamily="34" charset="0"/>
                <a:ea typeface="Calibri" panose="020F0502020204030204" pitchFamily="34" charset="0"/>
              </a:rPr>
              <a:t>Limna</a:t>
            </a:r>
            <a:r>
              <a:rPr lang="en-US" sz="1800" dirty="0">
                <a:effectLst/>
                <a:latin typeface="Arial" panose="020B0604020202020204" pitchFamily="34" charset="0"/>
                <a:ea typeface="Calibri" panose="020F0502020204030204" pitchFamily="34" charset="0"/>
              </a:rPr>
              <a:t> (2023) highlights that AI technologies are a step towards the transformation of the digital economy of the hospitality industry. This implies that AI systems in hospitality effectively help in revenue management systems, property management systems, incorporation and monitoring of key performance indicators, and customer relationship management. AI technologies effectively provide personalized offerings that cater to the customer's individual preferences. The use of AI virtual assistants and chatbots enhances customer relationships because they allow employees to communicate, engage, and connect with customers and provide individualized recommendations. </a:t>
            </a:r>
            <a:endParaRPr lang="en-US" dirty="0"/>
          </a:p>
        </p:txBody>
      </p:sp>
      <p:sp>
        <p:nvSpPr>
          <p:cNvPr id="4" name="Slide Number Placeholder 3"/>
          <p:cNvSpPr>
            <a:spLocks noGrp="1"/>
          </p:cNvSpPr>
          <p:nvPr>
            <p:ph type="sldNum" sz="quarter" idx="5"/>
          </p:nvPr>
        </p:nvSpPr>
        <p:spPr/>
        <p:txBody>
          <a:bodyPr/>
          <a:lstStyle/>
          <a:p>
            <a:fld id="{20FBD58A-7BA6-4039-BC47-638CD08CD6EA}" type="slidenum">
              <a:rPr lang="en-US" smtClean="0"/>
              <a:t>5</a:t>
            </a:fld>
            <a:endParaRPr lang="en-US"/>
          </a:p>
        </p:txBody>
      </p:sp>
    </p:spTree>
    <p:extLst>
      <p:ext uri="{BB962C8B-B14F-4D97-AF65-F5344CB8AC3E}">
        <p14:creationId xmlns:p14="http://schemas.microsoft.com/office/powerpoint/2010/main" val="26473611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Arial" panose="020B0604020202020204" pitchFamily="34" charset="0"/>
                <a:ea typeface="Calibri" panose="020F0502020204030204" pitchFamily="34" charset="0"/>
              </a:rPr>
              <a:t>However, it’s not all good and jolly with AI-driven technologies in the hospitality sector. Ruel and Njoku (2020) note that AI technologies threaten human talent as they promise to replace the hospitality workforce. </a:t>
            </a:r>
            <a:r>
              <a:rPr lang="en-US" sz="1800" dirty="0" err="1">
                <a:effectLst/>
                <a:latin typeface="Arial" panose="020B0604020202020204" pitchFamily="34" charset="0"/>
                <a:ea typeface="Calibri" panose="020F0502020204030204" pitchFamily="34" charset="0"/>
              </a:rPr>
              <a:t>Hajal</a:t>
            </a:r>
            <a:r>
              <a:rPr lang="en-US" sz="1800" dirty="0">
                <a:effectLst/>
                <a:latin typeface="Arial" panose="020B0604020202020204" pitchFamily="34" charset="0"/>
                <a:ea typeface="Calibri" panose="020F0502020204030204" pitchFamily="34" charset="0"/>
              </a:rPr>
              <a:t> and Yeoman (2024) highlight that since the innovation of AI technologies in the hospitality sector, the future of the hospitality industry remains uncertain. The proliferation of AI technologies threatens the hospitality industry with high employee turnover and job loss because some of the jobs previously occupied by humans are being replaced with more effective and cheap AI technologies. </a:t>
            </a:r>
            <a:r>
              <a:rPr lang="en-US" sz="1800" dirty="0" err="1">
                <a:effectLst/>
                <a:latin typeface="Arial" panose="020B0604020202020204" pitchFamily="34" charset="0"/>
                <a:ea typeface="Calibri" panose="020F0502020204030204" pitchFamily="34" charset="0"/>
              </a:rPr>
              <a:t>Hajal</a:t>
            </a:r>
            <a:r>
              <a:rPr lang="en-US" sz="1800" dirty="0">
                <a:effectLst/>
                <a:latin typeface="Arial" panose="020B0604020202020204" pitchFamily="34" charset="0"/>
                <a:ea typeface="Calibri" panose="020F0502020204030204" pitchFamily="34" charset="0"/>
              </a:rPr>
              <a:t> and Yeoman (2024) highlight that AI technology also comes with data privacy concerns among guests because they collect private information from customers to provide personalized experiences. Customers in hospitality are concerned about their data being hacked or sold to third parties thus jeopardizing their private information. </a:t>
            </a:r>
            <a:endParaRPr lang="en-US" dirty="0"/>
          </a:p>
        </p:txBody>
      </p:sp>
      <p:sp>
        <p:nvSpPr>
          <p:cNvPr id="4" name="Slide Number Placeholder 3"/>
          <p:cNvSpPr>
            <a:spLocks noGrp="1"/>
          </p:cNvSpPr>
          <p:nvPr>
            <p:ph type="sldNum" sz="quarter" idx="5"/>
          </p:nvPr>
        </p:nvSpPr>
        <p:spPr/>
        <p:txBody>
          <a:bodyPr/>
          <a:lstStyle/>
          <a:p>
            <a:fld id="{20FBD58A-7BA6-4039-BC47-638CD08CD6EA}" type="slidenum">
              <a:rPr lang="en-US" smtClean="0"/>
              <a:t>6</a:t>
            </a:fld>
            <a:endParaRPr lang="en-US"/>
          </a:p>
        </p:txBody>
      </p:sp>
    </p:spTree>
    <p:extLst>
      <p:ext uri="{BB962C8B-B14F-4D97-AF65-F5344CB8AC3E}">
        <p14:creationId xmlns:p14="http://schemas.microsoft.com/office/powerpoint/2010/main" val="28574638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section, I am going to talk about the methodology I employed in this study. The research methodology in this paper will be qualitative secondary analysis because qualitative studies are effective in obtaining data that will provide nuanced and deep descriptions and secondary analysis because it is feasible, time-conscious, and simple approach to collecting and analyzing information. The research philosophy selected for the project is pragmatism because this philosophical position allows for “generic” or “basic” research and great flexibility in describing and interpreting obtained information. The data will be collected from reputable academic databases in the school’s online library. I then developed specific keywords that will enable the search of articles through academic databases. Keywords such as: “AI,” “Artificial Intelligence,” “consequences,” “negative impacts,” “positive impacts,” “hospitality,” “hotels,” and “tourism.” I employed the inclusion criteria that all articles that made it into the study were no older than 5 years old, had access to full articles, and addressed the topic of AI in hospitality and tourism. In addition, industry reports and recent news articles will be obtained from the internet through Google search to provide supportive evidence of developments.</a:t>
            </a:r>
          </a:p>
        </p:txBody>
      </p:sp>
      <p:sp>
        <p:nvSpPr>
          <p:cNvPr id="4" name="Slide Number Placeholder 3"/>
          <p:cNvSpPr>
            <a:spLocks noGrp="1"/>
          </p:cNvSpPr>
          <p:nvPr>
            <p:ph type="sldNum" sz="quarter" idx="5"/>
          </p:nvPr>
        </p:nvSpPr>
        <p:spPr/>
        <p:txBody>
          <a:bodyPr/>
          <a:lstStyle/>
          <a:p>
            <a:fld id="{20FBD58A-7BA6-4039-BC47-638CD08CD6EA}" type="slidenum">
              <a:rPr lang="en-US" smtClean="0"/>
              <a:t>7</a:t>
            </a:fld>
            <a:endParaRPr lang="en-US"/>
          </a:p>
        </p:txBody>
      </p:sp>
    </p:spTree>
    <p:extLst>
      <p:ext uri="{BB962C8B-B14F-4D97-AF65-F5344CB8AC3E}">
        <p14:creationId xmlns:p14="http://schemas.microsoft.com/office/powerpoint/2010/main" val="18681320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Arial" panose="020B0604020202020204" pitchFamily="34" charset="0"/>
                <a:ea typeface="Calibri" panose="020F0502020204030204" pitchFamily="34" charset="0"/>
              </a:rPr>
              <a:t>On thematic analysis we conducted a PEST analysis. The Chartered Institute of Personnel and Development (2025) highlights that PEST analysis is a common and effective analysis of the key external factors bordering the new technology’s political, economic, social, and technological spheres. Let’s start with political. Since AI technology is a viably new technology, customers are worried about data privacy and security implications. The concern is supported by policymakers in the UK who are concerned about the security and privacy of the customer's private data. The UK government developed policy frameworks for AI regulation and use which might affect the hospitality and tourism industry readiness and adoption of the technology. The UK government through its Department for Science, Innovation and Technology (DSIT) developed the General Data Protection Regulation (GDPR) on artificial intelligence  and AI Act that might affect hotels adoption because they must be compliant.</a:t>
            </a:r>
          </a:p>
          <a:p>
            <a:r>
              <a:rPr lang="en-US" sz="1800" dirty="0">
                <a:effectLst/>
                <a:latin typeface="Arial" panose="020B0604020202020204" pitchFamily="34" charset="0"/>
                <a:ea typeface="Calibri" panose="020F0502020204030204" pitchFamily="34" charset="0"/>
              </a:rPr>
              <a:t>On the other hand, on economic factors, the cost of developing generative AI technologies costs millions and billions of dollars. In fact, hospitality giant Marriott’s full-year investment in technology including AI technologies was expected to be between $1 billion to $1.2 billion. This might affect ability of small hotels to US AI.</a:t>
            </a:r>
            <a:endParaRPr lang="en-US" dirty="0"/>
          </a:p>
        </p:txBody>
      </p:sp>
      <p:sp>
        <p:nvSpPr>
          <p:cNvPr id="4" name="Slide Number Placeholder 3"/>
          <p:cNvSpPr>
            <a:spLocks noGrp="1"/>
          </p:cNvSpPr>
          <p:nvPr>
            <p:ph type="sldNum" sz="quarter" idx="5"/>
          </p:nvPr>
        </p:nvSpPr>
        <p:spPr/>
        <p:txBody>
          <a:bodyPr/>
          <a:lstStyle/>
          <a:p>
            <a:fld id="{20FBD58A-7BA6-4039-BC47-638CD08CD6EA}" type="slidenum">
              <a:rPr lang="en-US" smtClean="0"/>
              <a:t>8</a:t>
            </a:fld>
            <a:endParaRPr lang="en-US"/>
          </a:p>
        </p:txBody>
      </p:sp>
    </p:spTree>
    <p:extLst>
      <p:ext uri="{BB962C8B-B14F-4D97-AF65-F5344CB8AC3E}">
        <p14:creationId xmlns:p14="http://schemas.microsoft.com/office/powerpoint/2010/main" val="24425797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Arial" panose="020B0604020202020204" pitchFamily="34" charset="0"/>
                <a:ea typeface="Calibri" panose="020F0502020204030204" pitchFamily="34" charset="0"/>
              </a:rPr>
              <a:t>On social factors, AI technologies in the hospitality industry promise to provide personalized and tailored services to guests. AI technologies in hotels promise to optimize guest experience by providing tailored guest interactions at all stages during their stay. However, there is a concern that there is a need to balance human interaction and AI integration. The hospitality industry is deeply human-centered and AI threatens to disrupt human interaction that contributes to guest experience.</a:t>
            </a:r>
          </a:p>
          <a:p>
            <a:r>
              <a:rPr lang="en-US" sz="1800" dirty="0">
                <a:effectLst/>
                <a:latin typeface="Arial" panose="020B0604020202020204" pitchFamily="34" charset="0"/>
                <a:ea typeface="Calibri" panose="020F0502020204030204" pitchFamily="34" charset="0"/>
              </a:rPr>
              <a:t>On technological factors, AI technologies have been enhanced with the increase of natural language processing.  The rapid adoption of AI technologies in the hospitality industry is a consequence of the proliferation of AI technologies. The AI readiness and literacy of employees working in the hospitality industry enhance the adaptability and feasibility of the technology. </a:t>
            </a:r>
            <a:endParaRPr lang="en-US" dirty="0"/>
          </a:p>
        </p:txBody>
      </p:sp>
      <p:sp>
        <p:nvSpPr>
          <p:cNvPr id="4" name="Slide Number Placeholder 3"/>
          <p:cNvSpPr>
            <a:spLocks noGrp="1"/>
          </p:cNvSpPr>
          <p:nvPr>
            <p:ph type="sldNum" sz="quarter" idx="5"/>
          </p:nvPr>
        </p:nvSpPr>
        <p:spPr/>
        <p:txBody>
          <a:bodyPr/>
          <a:lstStyle/>
          <a:p>
            <a:fld id="{20FBD58A-7BA6-4039-BC47-638CD08CD6EA}" type="slidenum">
              <a:rPr lang="en-US" smtClean="0"/>
              <a:t>9</a:t>
            </a:fld>
            <a:endParaRPr lang="en-US"/>
          </a:p>
        </p:txBody>
      </p:sp>
    </p:spTree>
    <p:extLst>
      <p:ext uri="{BB962C8B-B14F-4D97-AF65-F5344CB8AC3E}">
        <p14:creationId xmlns:p14="http://schemas.microsoft.com/office/powerpoint/2010/main" val="15400556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following are my recommendations: Smaller companies and organizations in hospitality without huge capital investment can leverage open-source AI technologies to enhance their operations. ChatGPT model has the OpenAI Assistance API that allows hotels to develop AI assistants that can answer guest queries interact with customers and provide accurate information about different services and amenities. </a:t>
            </a:r>
          </a:p>
          <a:p>
            <a:r>
              <a:rPr lang="en-US" dirty="0"/>
              <a:t>Secondly, One of the challenges of AI use is employee fear of replacement by AI technologies and this happens because of lack of employee training and competency in AI that can help shift their attitudes towards AI replacing them or job insecurity. Employee training on AI use is crucial because AI technologies are not completely autonomous and AI systems are still operated by human resources. </a:t>
            </a:r>
          </a:p>
          <a:p>
            <a:r>
              <a:rPr lang="en-US" dirty="0"/>
              <a:t>Finally, The hospitality and tourism customers and guests are concerned about their data security and privacy.  However, compliance with the UK’s regulatory framework such as cybersecurity procedures and protocols can safeguard their guest's privacy and security. </a:t>
            </a:r>
          </a:p>
        </p:txBody>
      </p:sp>
      <p:sp>
        <p:nvSpPr>
          <p:cNvPr id="4" name="Slide Number Placeholder 3"/>
          <p:cNvSpPr>
            <a:spLocks noGrp="1"/>
          </p:cNvSpPr>
          <p:nvPr>
            <p:ph type="sldNum" sz="quarter" idx="5"/>
          </p:nvPr>
        </p:nvSpPr>
        <p:spPr/>
        <p:txBody>
          <a:bodyPr/>
          <a:lstStyle/>
          <a:p>
            <a:fld id="{20FBD58A-7BA6-4039-BC47-638CD08CD6EA}" type="slidenum">
              <a:rPr lang="en-US" smtClean="0"/>
              <a:t>10</a:t>
            </a:fld>
            <a:endParaRPr lang="en-US"/>
          </a:p>
        </p:txBody>
      </p:sp>
    </p:spTree>
    <p:extLst>
      <p:ext uri="{BB962C8B-B14F-4D97-AF65-F5344CB8AC3E}">
        <p14:creationId xmlns:p14="http://schemas.microsoft.com/office/powerpoint/2010/main" val="15186613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AI technologies are very helpful in hospitality industry. AI adoption into the UK’s tourism and hospitality sector promises to improve the customer experience and operational activities of hotels. Also, they can help in revenue management systems, property management systems, incorporation and monitoring of key performance indicators, and customer relationship management. The current AI technologies used in hospitality are: chatbots, augmented reality, QR codes, drones, robotics, AI-powered site search systems, booking systems, voice assistants, self-service screens, and virtual reality. However, there are challenges with using AI such as risks of privacy and confidentiality and employee fears of job loss. Based on the theme impact analysis, AI adoption in the UK requires stringent adherence to UK policymaker’s legislation towards AI use and development. Secondly, AI development faces significant economic hurdles as it’s an expensive venture for most organizations. However, successful adoption promises to offset the huge financial implications. AI promises to enhance the personalization of guest experience but there are concerns that it lacks the authenticity of human experience.</a:t>
            </a:r>
          </a:p>
        </p:txBody>
      </p:sp>
      <p:sp>
        <p:nvSpPr>
          <p:cNvPr id="4" name="Slide Number Placeholder 3"/>
          <p:cNvSpPr>
            <a:spLocks noGrp="1"/>
          </p:cNvSpPr>
          <p:nvPr>
            <p:ph type="sldNum" sz="quarter" idx="5"/>
          </p:nvPr>
        </p:nvSpPr>
        <p:spPr/>
        <p:txBody>
          <a:bodyPr/>
          <a:lstStyle/>
          <a:p>
            <a:fld id="{20FBD58A-7BA6-4039-BC47-638CD08CD6EA}" type="slidenum">
              <a:rPr lang="en-US" smtClean="0"/>
              <a:t>11</a:t>
            </a:fld>
            <a:endParaRPr lang="en-US"/>
          </a:p>
        </p:txBody>
      </p:sp>
    </p:spTree>
    <p:extLst>
      <p:ext uri="{BB962C8B-B14F-4D97-AF65-F5344CB8AC3E}">
        <p14:creationId xmlns:p14="http://schemas.microsoft.com/office/powerpoint/2010/main" val="39005790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17CF2-3F39-514C-9343-0D781988EB5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2467537-1776-D9BD-9AD1-2DB9A2DB149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8D1D030-8AA8-7B2E-D9CD-9F35B3965B83}"/>
              </a:ext>
            </a:extLst>
          </p:cNvPr>
          <p:cNvSpPr>
            <a:spLocks noGrp="1"/>
          </p:cNvSpPr>
          <p:nvPr>
            <p:ph type="dt" sz="half" idx="10"/>
          </p:nvPr>
        </p:nvSpPr>
        <p:spPr/>
        <p:txBody>
          <a:bodyPr/>
          <a:lstStyle/>
          <a:p>
            <a:fld id="{ABD6A7BE-14C2-4E9F-90CA-5290813A9A7D}" type="datetimeFigureOut">
              <a:rPr lang="en-US" smtClean="0"/>
              <a:t>2/23/2025</a:t>
            </a:fld>
            <a:endParaRPr lang="en-US"/>
          </a:p>
        </p:txBody>
      </p:sp>
      <p:sp>
        <p:nvSpPr>
          <p:cNvPr id="5" name="Footer Placeholder 4">
            <a:extLst>
              <a:ext uri="{FF2B5EF4-FFF2-40B4-BE49-F238E27FC236}">
                <a16:creationId xmlns:a16="http://schemas.microsoft.com/office/drawing/2014/main" id="{D58684D4-58CE-7173-1790-2AE07466024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E9E50DD-7703-F340-C5AC-0F8B4CA8C35B}"/>
              </a:ext>
            </a:extLst>
          </p:cNvPr>
          <p:cNvSpPr>
            <a:spLocks noGrp="1"/>
          </p:cNvSpPr>
          <p:nvPr>
            <p:ph type="sldNum" sz="quarter" idx="12"/>
          </p:nvPr>
        </p:nvSpPr>
        <p:spPr/>
        <p:txBody>
          <a:bodyPr/>
          <a:lstStyle/>
          <a:p>
            <a:fld id="{BB3A50FF-D7B1-4270-97E6-026A2EBB823D}" type="slidenum">
              <a:rPr lang="en-US" smtClean="0"/>
              <a:t>‹#›</a:t>
            </a:fld>
            <a:endParaRPr lang="en-US"/>
          </a:p>
        </p:txBody>
      </p:sp>
    </p:spTree>
    <p:extLst>
      <p:ext uri="{BB962C8B-B14F-4D97-AF65-F5344CB8AC3E}">
        <p14:creationId xmlns:p14="http://schemas.microsoft.com/office/powerpoint/2010/main" val="30595185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4988F-9730-1344-6647-73F35678F2A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6D79959-5155-1EFE-277D-444A76F8A2F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27C3E7D-EE0B-C2BB-141C-E8D0CA12DA5E}"/>
              </a:ext>
            </a:extLst>
          </p:cNvPr>
          <p:cNvSpPr>
            <a:spLocks noGrp="1"/>
          </p:cNvSpPr>
          <p:nvPr>
            <p:ph type="dt" sz="half" idx="10"/>
          </p:nvPr>
        </p:nvSpPr>
        <p:spPr/>
        <p:txBody>
          <a:bodyPr/>
          <a:lstStyle/>
          <a:p>
            <a:fld id="{ABD6A7BE-14C2-4E9F-90CA-5290813A9A7D}" type="datetimeFigureOut">
              <a:rPr lang="en-US" smtClean="0"/>
              <a:t>2/23/2025</a:t>
            </a:fld>
            <a:endParaRPr lang="en-US"/>
          </a:p>
        </p:txBody>
      </p:sp>
      <p:sp>
        <p:nvSpPr>
          <p:cNvPr id="5" name="Footer Placeholder 4">
            <a:extLst>
              <a:ext uri="{FF2B5EF4-FFF2-40B4-BE49-F238E27FC236}">
                <a16:creationId xmlns:a16="http://schemas.microsoft.com/office/drawing/2014/main" id="{57ED9B16-6C8C-413E-1859-C4D0BE6319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B0025D-60F8-ADFE-7220-9E540C2ED7CC}"/>
              </a:ext>
            </a:extLst>
          </p:cNvPr>
          <p:cNvSpPr>
            <a:spLocks noGrp="1"/>
          </p:cNvSpPr>
          <p:nvPr>
            <p:ph type="sldNum" sz="quarter" idx="12"/>
          </p:nvPr>
        </p:nvSpPr>
        <p:spPr/>
        <p:txBody>
          <a:bodyPr/>
          <a:lstStyle/>
          <a:p>
            <a:fld id="{BB3A50FF-D7B1-4270-97E6-026A2EBB823D}" type="slidenum">
              <a:rPr lang="en-US" smtClean="0"/>
              <a:t>‹#›</a:t>
            </a:fld>
            <a:endParaRPr lang="en-US"/>
          </a:p>
        </p:txBody>
      </p:sp>
    </p:spTree>
    <p:extLst>
      <p:ext uri="{BB962C8B-B14F-4D97-AF65-F5344CB8AC3E}">
        <p14:creationId xmlns:p14="http://schemas.microsoft.com/office/powerpoint/2010/main" val="28583835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A57E3-F34B-840A-3D04-9AACFFD3B4D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DA5A9A3-F10B-BCDB-2744-B0D33B10DD1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0FA53FC-D8CD-0251-295C-44290675956F}"/>
              </a:ext>
            </a:extLst>
          </p:cNvPr>
          <p:cNvSpPr>
            <a:spLocks noGrp="1"/>
          </p:cNvSpPr>
          <p:nvPr>
            <p:ph type="dt" sz="half" idx="10"/>
          </p:nvPr>
        </p:nvSpPr>
        <p:spPr/>
        <p:txBody>
          <a:bodyPr/>
          <a:lstStyle/>
          <a:p>
            <a:fld id="{ABD6A7BE-14C2-4E9F-90CA-5290813A9A7D}" type="datetimeFigureOut">
              <a:rPr lang="en-US" smtClean="0"/>
              <a:t>2/23/2025</a:t>
            </a:fld>
            <a:endParaRPr lang="en-US"/>
          </a:p>
        </p:txBody>
      </p:sp>
      <p:sp>
        <p:nvSpPr>
          <p:cNvPr id="5" name="Footer Placeholder 4">
            <a:extLst>
              <a:ext uri="{FF2B5EF4-FFF2-40B4-BE49-F238E27FC236}">
                <a16:creationId xmlns:a16="http://schemas.microsoft.com/office/drawing/2014/main" id="{076D7A99-4927-1F10-B13E-4292EB20E36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DDEB7-3CB6-3252-15C0-9D14CEA57518}"/>
              </a:ext>
            </a:extLst>
          </p:cNvPr>
          <p:cNvSpPr>
            <a:spLocks noGrp="1"/>
          </p:cNvSpPr>
          <p:nvPr>
            <p:ph type="sldNum" sz="quarter" idx="12"/>
          </p:nvPr>
        </p:nvSpPr>
        <p:spPr/>
        <p:txBody>
          <a:bodyPr/>
          <a:lstStyle/>
          <a:p>
            <a:fld id="{BB3A50FF-D7B1-4270-97E6-026A2EBB823D}" type="slidenum">
              <a:rPr lang="en-US" smtClean="0"/>
              <a:t>‹#›</a:t>
            </a:fld>
            <a:endParaRPr lang="en-US"/>
          </a:p>
        </p:txBody>
      </p:sp>
    </p:spTree>
    <p:extLst>
      <p:ext uri="{BB962C8B-B14F-4D97-AF65-F5344CB8AC3E}">
        <p14:creationId xmlns:p14="http://schemas.microsoft.com/office/powerpoint/2010/main" val="2469373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0C74E-D7DC-4960-38D2-9E623C45590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95E6B68-C471-52A8-D0EE-B0B5A6BE541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A91F609-F0A9-B576-8994-38237692349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334856C-1C15-3473-93CC-1A9A0E61F591}"/>
              </a:ext>
            </a:extLst>
          </p:cNvPr>
          <p:cNvSpPr>
            <a:spLocks noGrp="1"/>
          </p:cNvSpPr>
          <p:nvPr>
            <p:ph type="dt" sz="half" idx="10"/>
          </p:nvPr>
        </p:nvSpPr>
        <p:spPr/>
        <p:txBody>
          <a:bodyPr/>
          <a:lstStyle/>
          <a:p>
            <a:fld id="{ABD6A7BE-14C2-4E9F-90CA-5290813A9A7D}" type="datetimeFigureOut">
              <a:rPr lang="en-US" smtClean="0"/>
              <a:t>2/23/2025</a:t>
            </a:fld>
            <a:endParaRPr lang="en-US"/>
          </a:p>
        </p:txBody>
      </p:sp>
      <p:sp>
        <p:nvSpPr>
          <p:cNvPr id="6" name="Footer Placeholder 5">
            <a:extLst>
              <a:ext uri="{FF2B5EF4-FFF2-40B4-BE49-F238E27FC236}">
                <a16:creationId xmlns:a16="http://schemas.microsoft.com/office/drawing/2014/main" id="{B9D86AA0-3734-C5D3-22A9-AF4822F10AC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C86FAF-DA26-E8E5-E425-5676EAE4E101}"/>
              </a:ext>
            </a:extLst>
          </p:cNvPr>
          <p:cNvSpPr>
            <a:spLocks noGrp="1"/>
          </p:cNvSpPr>
          <p:nvPr>
            <p:ph type="sldNum" sz="quarter" idx="12"/>
          </p:nvPr>
        </p:nvSpPr>
        <p:spPr/>
        <p:txBody>
          <a:bodyPr/>
          <a:lstStyle/>
          <a:p>
            <a:fld id="{BB3A50FF-D7B1-4270-97E6-026A2EBB823D}" type="slidenum">
              <a:rPr lang="en-US" smtClean="0"/>
              <a:t>‹#›</a:t>
            </a:fld>
            <a:endParaRPr lang="en-US"/>
          </a:p>
        </p:txBody>
      </p:sp>
    </p:spTree>
    <p:extLst>
      <p:ext uri="{BB962C8B-B14F-4D97-AF65-F5344CB8AC3E}">
        <p14:creationId xmlns:p14="http://schemas.microsoft.com/office/powerpoint/2010/main" val="11120396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47315-4D6F-3EF6-8A98-9FD82F7F7EE0}"/>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EA89429-EAF9-FD40-43B7-5B6309DF550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1A7F7C-7EC8-12B6-2800-864EFBF6F58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43EB011-4D2E-1C82-9A53-015D55A079C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FBDCDFD-83E5-283D-6E00-1BD4559CAF8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3BF53E0-98A5-E27E-0688-E8772BA58E64}"/>
              </a:ext>
            </a:extLst>
          </p:cNvPr>
          <p:cNvSpPr>
            <a:spLocks noGrp="1"/>
          </p:cNvSpPr>
          <p:nvPr>
            <p:ph type="dt" sz="half" idx="10"/>
          </p:nvPr>
        </p:nvSpPr>
        <p:spPr/>
        <p:txBody>
          <a:bodyPr/>
          <a:lstStyle/>
          <a:p>
            <a:fld id="{ABD6A7BE-14C2-4E9F-90CA-5290813A9A7D}" type="datetimeFigureOut">
              <a:rPr lang="en-US" smtClean="0"/>
              <a:t>2/23/2025</a:t>
            </a:fld>
            <a:endParaRPr lang="en-US"/>
          </a:p>
        </p:txBody>
      </p:sp>
      <p:sp>
        <p:nvSpPr>
          <p:cNvPr id="8" name="Footer Placeholder 7">
            <a:extLst>
              <a:ext uri="{FF2B5EF4-FFF2-40B4-BE49-F238E27FC236}">
                <a16:creationId xmlns:a16="http://schemas.microsoft.com/office/drawing/2014/main" id="{E8EA17E7-D37D-AC68-C968-C8DADA01123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6734E8B-CBF1-3B7B-C98E-168D30EC77AC}"/>
              </a:ext>
            </a:extLst>
          </p:cNvPr>
          <p:cNvSpPr>
            <a:spLocks noGrp="1"/>
          </p:cNvSpPr>
          <p:nvPr>
            <p:ph type="sldNum" sz="quarter" idx="12"/>
          </p:nvPr>
        </p:nvSpPr>
        <p:spPr/>
        <p:txBody>
          <a:bodyPr/>
          <a:lstStyle/>
          <a:p>
            <a:fld id="{BB3A50FF-D7B1-4270-97E6-026A2EBB823D}" type="slidenum">
              <a:rPr lang="en-US" smtClean="0"/>
              <a:t>‹#›</a:t>
            </a:fld>
            <a:endParaRPr lang="en-US"/>
          </a:p>
        </p:txBody>
      </p:sp>
    </p:spTree>
    <p:extLst>
      <p:ext uri="{BB962C8B-B14F-4D97-AF65-F5344CB8AC3E}">
        <p14:creationId xmlns:p14="http://schemas.microsoft.com/office/powerpoint/2010/main" val="33206689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D1BE1-7656-DFD9-9414-ECE758402AD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18A0614-E351-6903-234F-7541F0CCA165}"/>
              </a:ext>
            </a:extLst>
          </p:cNvPr>
          <p:cNvSpPr>
            <a:spLocks noGrp="1"/>
          </p:cNvSpPr>
          <p:nvPr>
            <p:ph type="dt" sz="half" idx="10"/>
          </p:nvPr>
        </p:nvSpPr>
        <p:spPr/>
        <p:txBody>
          <a:bodyPr/>
          <a:lstStyle/>
          <a:p>
            <a:fld id="{ABD6A7BE-14C2-4E9F-90CA-5290813A9A7D}" type="datetimeFigureOut">
              <a:rPr lang="en-US" smtClean="0"/>
              <a:t>2/23/2025</a:t>
            </a:fld>
            <a:endParaRPr lang="en-US"/>
          </a:p>
        </p:txBody>
      </p:sp>
      <p:sp>
        <p:nvSpPr>
          <p:cNvPr id="4" name="Footer Placeholder 3">
            <a:extLst>
              <a:ext uri="{FF2B5EF4-FFF2-40B4-BE49-F238E27FC236}">
                <a16:creationId xmlns:a16="http://schemas.microsoft.com/office/drawing/2014/main" id="{CB605AFE-4351-87B5-87FE-2EDAE08CEED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AB47630-A8FD-5EBD-A01B-C1625C656FF2}"/>
              </a:ext>
            </a:extLst>
          </p:cNvPr>
          <p:cNvSpPr>
            <a:spLocks noGrp="1"/>
          </p:cNvSpPr>
          <p:nvPr>
            <p:ph type="sldNum" sz="quarter" idx="12"/>
          </p:nvPr>
        </p:nvSpPr>
        <p:spPr/>
        <p:txBody>
          <a:bodyPr/>
          <a:lstStyle/>
          <a:p>
            <a:fld id="{BB3A50FF-D7B1-4270-97E6-026A2EBB823D}" type="slidenum">
              <a:rPr lang="en-US" smtClean="0"/>
              <a:t>‹#›</a:t>
            </a:fld>
            <a:endParaRPr lang="en-US"/>
          </a:p>
        </p:txBody>
      </p:sp>
    </p:spTree>
    <p:extLst>
      <p:ext uri="{BB962C8B-B14F-4D97-AF65-F5344CB8AC3E}">
        <p14:creationId xmlns:p14="http://schemas.microsoft.com/office/powerpoint/2010/main" val="26773759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87C4BB-AF90-4BA2-C326-8B5E44602CC5}"/>
              </a:ext>
            </a:extLst>
          </p:cNvPr>
          <p:cNvSpPr>
            <a:spLocks noGrp="1"/>
          </p:cNvSpPr>
          <p:nvPr>
            <p:ph type="dt" sz="half" idx="10"/>
          </p:nvPr>
        </p:nvSpPr>
        <p:spPr/>
        <p:txBody>
          <a:bodyPr/>
          <a:lstStyle/>
          <a:p>
            <a:fld id="{ABD6A7BE-14C2-4E9F-90CA-5290813A9A7D}" type="datetimeFigureOut">
              <a:rPr lang="en-US" smtClean="0"/>
              <a:t>2/23/2025</a:t>
            </a:fld>
            <a:endParaRPr lang="en-US"/>
          </a:p>
        </p:txBody>
      </p:sp>
      <p:sp>
        <p:nvSpPr>
          <p:cNvPr id="3" name="Footer Placeholder 2">
            <a:extLst>
              <a:ext uri="{FF2B5EF4-FFF2-40B4-BE49-F238E27FC236}">
                <a16:creationId xmlns:a16="http://schemas.microsoft.com/office/drawing/2014/main" id="{87D9113A-9ACD-2A57-DFD1-4480DC09249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98E07D0-AFF9-4197-4566-6B44CF6ACADD}"/>
              </a:ext>
            </a:extLst>
          </p:cNvPr>
          <p:cNvSpPr>
            <a:spLocks noGrp="1"/>
          </p:cNvSpPr>
          <p:nvPr>
            <p:ph type="sldNum" sz="quarter" idx="12"/>
          </p:nvPr>
        </p:nvSpPr>
        <p:spPr/>
        <p:txBody>
          <a:bodyPr/>
          <a:lstStyle/>
          <a:p>
            <a:fld id="{BB3A50FF-D7B1-4270-97E6-026A2EBB823D}" type="slidenum">
              <a:rPr lang="en-US" smtClean="0"/>
              <a:t>‹#›</a:t>
            </a:fld>
            <a:endParaRPr lang="en-US"/>
          </a:p>
        </p:txBody>
      </p:sp>
    </p:spTree>
    <p:extLst>
      <p:ext uri="{BB962C8B-B14F-4D97-AF65-F5344CB8AC3E}">
        <p14:creationId xmlns:p14="http://schemas.microsoft.com/office/powerpoint/2010/main" val="14929343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A50AD-D868-AD05-9ADC-F443F82597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AFADED9-6969-32D5-7CE2-4C053D96C2F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8C4A26D-56D2-D056-1A0C-187DBA9400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EDE956-680B-D3BA-9D08-AE33D8A63B11}"/>
              </a:ext>
            </a:extLst>
          </p:cNvPr>
          <p:cNvSpPr>
            <a:spLocks noGrp="1"/>
          </p:cNvSpPr>
          <p:nvPr>
            <p:ph type="dt" sz="half" idx="10"/>
          </p:nvPr>
        </p:nvSpPr>
        <p:spPr/>
        <p:txBody>
          <a:bodyPr/>
          <a:lstStyle/>
          <a:p>
            <a:fld id="{ABD6A7BE-14C2-4E9F-90CA-5290813A9A7D}" type="datetimeFigureOut">
              <a:rPr lang="en-US" smtClean="0"/>
              <a:t>2/23/2025</a:t>
            </a:fld>
            <a:endParaRPr lang="en-US"/>
          </a:p>
        </p:txBody>
      </p:sp>
      <p:sp>
        <p:nvSpPr>
          <p:cNvPr id="6" name="Footer Placeholder 5">
            <a:extLst>
              <a:ext uri="{FF2B5EF4-FFF2-40B4-BE49-F238E27FC236}">
                <a16:creationId xmlns:a16="http://schemas.microsoft.com/office/drawing/2014/main" id="{86A476C2-B7EB-5069-9F3C-D8C65CD0FB5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4EE57B1-FEA6-8F54-0B85-9724F1CCF7B0}"/>
              </a:ext>
            </a:extLst>
          </p:cNvPr>
          <p:cNvSpPr>
            <a:spLocks noGrp="1"/>
          </p:cNvSpPr>
          <p:nvPr>
            <p:ph type="sldNum" sz="quarter" idx="12"/>
          </p:nvPr>
        </p:nvSpPr>
        <p:spPr/>
        <p:txBody>
          <a:bodyPr/>
          <a:lstStyle/>
          <a:p>
            <a:fld id="{BB3A50FF-D7B1-4270-97E6-026A2EBB823D}" type="slidenum">
              <a:rPr lang="en-US" smtClean="0"/>
              <a:t>‹#›</a:t>
            </a:fld>
            <a:endParaRPr lang="en-US"/>
          </a:p>
        </p:txBody>
      </p:sp>
    </p:spTree>
    <p:extLst>
      <p:ext uri="{BB962C8B-B14F-4D97-AF65-F5344CB8AC3E}">
        <p14:creationId xmlns:p14="http://schemas.microsoft.com/office/powerpoint/2010/main" val="42891107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F142E-1E17-221A-678F-9057DCFAB2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E20328B-BC81-12C1-6F01-41C26571552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A84CA74-3F8E-551F-3BA1-2CD1634900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E96736-E2D6-5B61-D74B-F4DFD3B9721D}"/>
              </a:ext>
            </a:extLst>
          </p:cNvPr>
          <p:cNvSpPr>
            <a:spLocks noGrp="1"/>
          </p:cNvSpPr>
          <p:nvPr>
            <p:ph type="dt" sz="half" idx="10"/>
          </p:nvPr>
        </p:nvSpPr>
        <p:spPr/>
        <p:txBody>
          <a:bodyPr/>
          <a:lstStyle/>
          <a:p>
            <a:fld id="{ABD6A7BE-14C2-4E9F-90CA-5290813A9A7D}" type="datetimeFigureOut">
              <a:rPr lang="en-US" smtClean="0"/>
              <a:t>2/23/2025</a:t>
            </a:fld>
            <a:endParaRPr lang="en-US"/>
          </a:p>
        </p:txBody>
      </p:sp>
      <p:sp>
        <p:nvSpPr>
          <p:cNvPr id="6" name="Footer Placeholder 5">
            <a:extLst>
              <a:ext uri="{FF2B5EF4-FFF2-40B4-BE49-F238E27FC236}">
                <a16:creationId xmlns:a16="http://schemas.microsoft.com/office/drawing/2014/main" id="{368368D9-657A-BD42-1A7C-BA128AA03E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B235FF0-3522-F4AE-F845-DE42E87BDC1F}"/>
              </a:ext>
            </a:extLst>
          </p:cNvPr>
          <p:cNvSpPr>
            <a:spLocks noGrp="1"/>
          </p:cNvSpPr>
          <p:nvPr>
            <p:ph type="sldNum" sz="quarter" idx="12"/>
          </p:nvPr>
        </p:nvSpPr>
        <p:spPr/>
        <p:txBody>
          <a:bodyPr/>
          <a:lstStyle/>
          <a:p>
            <a:fld id="{BB3A50FF-D7B1-4270-97E6-026A2EBB823D}" type="slidenum">
              <a:rPr lang="en-US" smtClean="0"/>
              <a:t>‹#›</a:t>
            </a:fld>
            <a:endParaRPr lang="en-US"/>
          </a:p>
        </p:txBody>
      </p:sp>
    </p:spTree>
    <p:extLst>
      <p:ext uri="{BB962C8B-B14F-4D97-AF65-F5344CB8AC3E}">
        <p14:creationId xmlns:p14="http://schemas.microsoft.com/office/powerpoint/2010/main" val="17782985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07975-2FEB-AF9A-005E-C3ACD73FAAD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394D684-0D6E-386C-3153-A68DBAE6480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78A6D06-B5C2-F1A7-9A52-63BAAA6A68A9}"/>
              </a:ext>
            </a:extLst>
          </p:cNvPr>
          <p:cNvSpPr>
            <a:spLocks noGrp="1"/>
          </p:cNvSpPr>
          <p:nvPr>
            <p:ph type="dt" sz="half" idx="10"/>
          </p:nvPr>
        </p:nvSpPr>
        <p:spPr/>
        <p:txBody>
          <a:bodyPr/>
          <a:lstStyle/>
          <a:p>
            <a:fld id="{ABD6A7BE-14C2-4E9F-90CA-5290813A9A7D}" type="datetimeFigureOut">
              <a:rPr lang="en-US" smtClean="0"/>
              <a:t>2/23/2025</a:t>
            </a:fld>
            <a:endParaRPr lang="en-US"/>
          </a:p>
        </p:txBody>
      </p:sp>
      <p:sp>
        <p:nvSpPr>
          <p:cNvPr id="5" name="Footer Placeholder 4">
            <a:extLst>
              <a:ext uri="{FF2B5EF4-FFF2-40B4-BE49-F238E27FC236}">
                <a16:creationId xmlns:a16="http://schemas.microsoft.com/office/drawing/2014/main" id="{D3517956-1D56-00B5-F68D-08D5769CD4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7649480-B845-BE7C-2211-58871B132BE0}"/>
              </a:ext>
            </a:extLst>
          </p:cNvPr>
          <p:cNvSpPr>
            <a:spLocks noGrp="1"/>
          </p:cNvSpPr>
          <p:nvPr>
            <p:ph type="sldNum" sz="quarter" idx="12"/>
          </p:nvPr>
        </p:nvSpPr>
        <p:spPr/>
        <p:txBody>
          <a:bodyPr/>
          <a:lstStyle/>
          <a:p>
            <a:fld id="{BB3A50FF-D7B1-4270-97E6-026A2EBB823D}" type="slidenum">
              <a:rPr lang="en-US" smtClean="0"/>
              <a:t>‹#›</a:t>
            </a:fld>
            <a:endParaRPr lang="en-US"/>
          </a:p>
        </p:txBody>
      </p:sp>
    </p:spTree>
    <p:extLst>
      <p:ext uri="{BB962C8B-B14F-4D97-AF65-F5344CB8AC3E}">
        <p14:creationId xmlns:p14="http://schemas.microsoft.com/office/powerpoint/2010/main" val="18934624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4B679B-B262-368F-F609-51103AE3EE1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6081D93-1158-50CA-4B3A-FC77A61234A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7F9BDF7-1CC4-B6C1-8DDB-6AA9DF21517E}"/>
              </a:ext>
            </a:extLst>
          </p:cNvPr>
          <p:cNvSpPr>
            <a:spLocks noGrp="1"/>
          </p:cNvSpPr>
          <p:nvPr>
            <p:ph type="dt" sz="half" idx="10"/>
          </p:nvPr>
        </p:nvSpPr>
        <p:spPr/>
        <p:txBody>
          <a:bodyPr/>
          <a:lstStyle/>
          <a:p>
            <a:fld id="{ABD6A7BE-14C2-4E9F-90CA-5290813A9A7D}" type="datetimeFigureOut">
              <a:rPr lang="en-US" smtClean="0"/>
              <a:t>2/23/2025</a:t>
            </a:fld>
            <a:endParaRPr lang="en-US"/>
          </a:p>
        </p:txBody>
      </p:sp>
      <p:sp>
        <p:nvSpPr>
          <p:cNvPr id="5" name="Footer Placeholder 4">
            <a:extLst>
              <a:ext uri="{FF2B5EF4-FFF2-40B4-BE49-F238E27FC236}">
                <a16:creationId xmlns:a16="http://schemas.microsoft.com/office/drawing/2014/main" id="{91E7FAC5-5D2B-2FE4-7143-E0D0550F70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B826231-C211-A200-99D2-6C83BEB13DD3}"/>
              </a:ext>
            </a:extLst>
          </p:cNvPr>
          <p:cNvSpPr>
            <a:spLocks noGrp="1"/>
          </p:cNvSpPr>
          <p:nvPr>
            <p:ph type="sldNum" sz="quarter" idx="12"/>
          </p:nvPr>
        </p:nvSpPr>
        <p:spPr/>
        <p:txBody>
          <a:bodyPr/>
          <a:lstStyle/>
          <a:p>
            <a:fld id="{BB3A50FF-D7B1-4270-97E6-026A2EBB823D}" type="slidenum">
              <a:rPr lang="en-US" smtClean="0"/>
              <a:t>‹#›</a:t>
            </a:fld>
            <a:endParaRPr lang="en-US"/>
          </a:p>
        </p:txBody>
      </p:sp>
    </p:spTree>
    <p:extLst>
      <p:ext uri="{BB962C8B-B14F-4D97-AF65-F5344CB8AC3E}">
        <p14:creationId xmlns:p14="http://schemas.microsoft.com/office/powerpoint/2010/main" val="15380581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6C743E9-CF3E-DB11-B5C4-499F8DD258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6132322-A383-2760-D839-398383C710A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B62BF05-8DBB-6407-401D-F59FA417438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BD6A7BE-14C2-4E9F-90CA-5290813A9A7D}" type="datetimeFigureOut">
              <a:rPr lang="en-US" smtClean="0"/>
              <a:t>2/23/2025</a:t>
            </a:fld>
            <a:endParaRPr lang="en-US"/>
          </a:p>
        </p:txBody>
      </p:sp>
      <p:sp>
        <p:nvSpPr>
          <p:cNvPr id="5" name="Footer Placeholder 4">
            <a:extLst>
              <a:ext uri="{FF2B5EF4-FFF2-40B4-BE49-F238E27FC236}">
                <a16:creationId xmlns:a16="http://schemas.microsoft.com/office/drawing/2014/main" id="{DA53B87F-5290-AAAD-9596-84542526460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1533045-455B-B1C4-64E5-91BF44FB40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B3A50FF-D7B1-4270-97E6-026A2EBB823D}" type="slidenum">
              <a:rPr lang="en-US" smtClean="0"/>
              <a:t>‹#›</a:t>
            </a:fld>
            <a:endParaRPr lang="en-US"/>
          </a:p>
        </p:txBody>
      </p:sp>
    </p:spTree>
    <p:extLst>
      <p:ext uri="{BB962C8B-B14F-4D97-AF65-F5344CB8AC3E}">
        <p14:creationId xmlns:p14="http://schemas.microsoft.com/office/powerpoint/2010/main" val="41498559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8.png"/><Relationship Id="rId7" Type="http://schemas.openxmlformats.org/officeDocument/2006/relationships/diagramQuickStyle" Target="../diagrams/quickStyle1.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4" Type="http://schemas.microsoft.com/office/2007/relationships/hdphoto" Target="../media/hdphoto1.wdp"/><Relationship Id="rId9" Type="http://schemas.microsoft.com/office/2007/relationships/diagramDrawing" Target="../diagrams/drawing1.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microsoft.com/office/2007/relationships/hdphoto" Target="../media/hdphoto2.wdp"/><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openxmlformats.org/officeDocument/2006/relationships/hyperlink" Target="https://www.deloitte.com/uk/en/Industries/financial-services/blogs/the-uks-framework-for-ai-regulation.html" TargetMode="External"/><Relationship Id="rId3" Type="http://schemas.openxmlformats.org/officeDocument/2006/relationships/hyperlink" Target="https://news.booking.com/bookingcom-launches-new-ai-trip-planner-to-enhance-travel-planning-experience/" TargetMode="External"/><Relationship Id="rId7" Type="http://schemas.openxmlformats.org/officeDocument/2006/relationships/hyperlink" Target="https://doi.org/10.3390/smartcities7010019" TargetMode="External"/><Relationship Id="rId2" Type="http://schemas.openxmlformats.org/officeDocument/2006/relationships/hyperlink" Target="https://doi.org/10.4236/ajibm.2025.151003" TargetMode="External"/><Relationship Id="rId1" Type="http://schemas.openxmlformats.org/officeDocument/2006/relationships/slideLayout" Target="../slideLayouts/slideLayout7.xml"/><Relationship Id="rId6" Type="http://schemas.openxmlformats.org/officeDocument/2006/relationships/hyperlink" Target="https://doi.org/10.1016/j.caeo.2024.100171" TargetMode="External"/><Relationship Id="rId5" Type="http://schemas.openxmlformats.org/officeDocument/2006/relationships/hyperlink" Target="https://doi.org/10.1177/16094069231180160" TargetMode="External"/><Relationship Id="rId10" Type="http://schemas.openxmlformats.org/officeDocument/2006/relationships/hyperlink" Target="https://doi.org/10.1080/13683500.2024.2370385" TargetMode="External"/><Relationship Id="rId4" Type="http://schemas.openxmlformats.org/officeDocument/2006/relationships/hyperlink" Target="https://www.twobirds.com/en/insights/2024/global/deploying-ai-in-a-hotel-chain-how-to-mitigate-privacy-and-digital-regulatory-risk" TargetMode="External"/><Relationship Id="rId9" Type="http://schemas.openxmlformats.org/officeDocument/2006/relationships/hyperlink" Target="https://www.cnn.com/2025/01/27/tech/deepseek-stocks-ai-china/index.html"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3390/info15110700" TargetMode="External"/><Relationship Id="rId3" Type="http://schemas.openxmlformats.org/officeDocument/2006/relationships/hyperlink" Target="https://doi.org/10.1007/978-3-031-51038-0_101" TargetMode="External"/><Relationship Id="rId7" Type="http://schemas.openxmlformats.org/officeDocument/2006/relationships/hyperlink" Target="https://doi.org/10.25147/ijcsr.2017.001.1.103" TargetMode="External"/><Relationship Id="rId2" Type="http://schemas.openxmlformats.org/officeDocument/2006/relationships/hyperlink" Target="https://doi.org/10.33168/jliss.2024.0530" TargetMode="External"/><Relationship Id="rId1" Type="http://schemas.openxmlformats.org/officeDocument/2006/relationships/slideLayout" Target="../slideLayouts/slideLayout7.xml"/><Relationship Id="rId6" Type="http://schemas.openxmlformats.org/officeDocument/2006/relationships/hyperlink" Target="https://doi.org/10.1016/j.ijhm.2024.103986" TargetMode="External"/><Relationship Id="rId5" Type="http://schemas.openxmlformats.org/officeDocument/2006/relationships/hyperlink" Target="https://doi.org/10.1177/10963480241229235" TargetMode="External"/><Relationship Id="rId10" Type="http://schemas.openxmlformats.org/officeDocument/2006/relationships/hyperlink" Target="https://doi.org/10.4324/9781003488248-13" TargetMode="External"/><Relationship Id="rId4" Type="http://schemas.openxmlformats.org/officeDocument/2006/relationships/hyperlink" Target="https://doi.org/10.1007/978-3-031-58839-6_27" TargetMode="External"/><Relationship Id="rId9" Type="http://schemas.openxmlformats.org/officeDocument/2006/relationships/hyperlink" Target="https://news.marriott.com/news/2024/03/21/homes-villas-by-marriott-bonvoy-makes-finding-a-vacation-home-easy-with-gen-ai-and-intuitive-with-innovative-search-tool-powered-by-generative-ai-launching-today"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doi.org/10.54254/2755-2721/2024.20576" TargetMode="External"/><Relationship Id="rId3" Type="http://schemas.openxmlformats.org/officeDocument/2006/relationships/hyperlink" Target="https://doi.org/10.3390/admsci14080165" TargetMode="External"/><Relationship Id="rId7" Type="http://schemas.openxmlformats.org/officeDocument/2006/relationships/hyperlink" Target="https://doi.org/10.3390/bs15020127" TargetMode="External"/><Relationship Id="rId2" Type="http://schemas.openxmlformats.org/officeDocument/2006/relationships/hyperlink" Target="https://doi.org/10.1108/jtf-03-2020-0032" TargetMode="External"/><Relationship Id="rId1" Type="http://schemas.openxmlformats.org/officeDocument/2006/relationships/slideLayout" Target="../slideLayouts/slideLayout7.xml"/><Relationship Id="rId6" Type="http://schemas.openxmlformats.org/officeDocument/2006/relationships/hyperlink" Target="https://www.cipd.org/en/knowledge/factsheets/pestle-analysis-factsheet/" TargetMode="External"/><Relationship Id="rId5" Type="http://schemas.openxmlformats.org/officeDocument/2006/relationships/hyperlink" Target="https://doi.org/10.1016/j.pedhc.2017.09.007" TargetMode="External"/><Relationship Id="rId4" Type="http://schemas.openxmlformats.org/officeDocument/2006/relationships/hyperlink" Target="https://doi.org/10.26634/jaim.2.1.20291" TargetMode="External"/><Relationship Id="rId9" Type="http://schemas.openxmlformats.org/officeDocument/2006/relationships/hyperlink" Target="https://www.ciodive.com/news/marriott-international-tech-spend-digital-transformation-plan-ai/71503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C46D658-45F0-0657-7CD4-8AD233FADFF4}"/>
              </a:ext>
            </a:extLst>
          </p:cNvPr>
          <p:cNvPicPr>
            <a:picLocks noChangeAspect="1"/>
          </p:cNvPicPr>
          <p:nvPr/>
        </p:nvPicPr>
        <p:blipFill>
          <a:blip r:embed="rId3">
            <a:alphaModFix amt="22000"/>
          </a:blip>
          <a:stretch>
            <a:fillRect/>
          </a:stretch>
        </p:blipFill>
        <p:spPr>
          <a:xfrm>
            <a:off x="0" y="0"/>
            <a:ext cx="12192000" cy="6858000"/>
          </a:xfrm>
          <a:prstGeom prst="rect">
            <a:avLst/>
          </a:prstGeom>
          <a:noFill/>
          <a:ln>
            <a:gradFill>
              <a:gsLst>
                <a:gs pos="100000">
                  <a:schemeClr val="accent1">
                    <a:alpha val="0"/>
                    <a:lumMod val="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pic>
      <p:sp>
        <p:nvSpPr>
          <p:cNvPr id="4" name="TextBox 3">
            <a:extLst>
              <a:ext uri="{FF2B5EF4-FFF2-40B4-BE49-F238E27FC236}">
                <a16:creationId xmlns:a16="http://schemas.microsoft.com/office/drawing/2014/main" id="{610D0320-4C96-F3E6-5053-70B923427353}"/>
              </a:ext>
            </a:extLst>
          </p:cNvPr>
          <p:cNvSpPr txBox="1"/>
          <p:nvPr/>
        </p:nvSpPr>
        <p:spPr>
          <a:xfrm>
            <a:off x="0" y="2579906"/>
            <a:ext cx="7857066" cy="3416320"/>
          </a:xfrm>
          <a:prstGeom prst="rect">
            <a:avLst/>
          </a:prstGeom>
          <a:solidFill>
            <a:schemeClr val="bg1">
              <a:alpha val="72000"/>
            </a:schemeClr>
          </a:solidFill>
          <a:effectLst>
            <a:softEdge rad="317500"/>
          </a:effectLst>
        </p:spPr>
        <p:txBody>
          <a:bodyPr wrap="square" rtlCol="0">
            <a:spAutoFit/>
          </a:bodyPr>
          <a:lstStyle/>
          <a:p>
            <a:r>
              <a:rPr lang="en-US" sz="4000" b="1" dirty="0">
                <a:solidFill>
                  <a:schemeClr val="accent5">
                    <a:lumMod val="50000"/>
                    <a:alpha val="75000"/>
                  </a:schemeClr>
                </a:solidFill>
                <a:latin typeface="Bell MT" panose="02020503060305020303" pitchFamily="18" charset="0"/>
              </a:rPr>
              <a:t>Artificial Intelligence in Hospitality</a:t>
            </a:r>
          </a:p>
          <a:p>
            <a:r>
              <a:rPr lang="en-US" sz="4000" b="1" dirty="0">
                <a:solidFill>
                  <a:schemeClr val="accent5">
                    <a:lumMod val="50000"/>
                    <a:alpha val="75000"/>
                  </a:schemeClr>
                </a:solidFill>
                <a:latin typeface="Bell MT" panose="02020503060305020303" pitchFamily="18" charset="0"/>
              </a:rPr>
              <a:t>The Future of Hospitality</a:t>
            </a:r>
          </a:p>
          <a:p>
            <a:r>
              <a:rPr lang="en-US" sz="2400" b="1" dirty="0">
                <a:solidFill>
                  <a:schemeClr val="accent5">
                    <a:lumMod val="50000"/>
                    <a:alpha val="75000"/>
                  </a:schemeClr>
                </a:solidFill>
                <a:latin typeface="Bell MT" panose="02020503060305020303" pitchFamily="18" charset="0"/>
              </a:rPr>
              <a:t>Petronela Gardea</a:t>
            </a:r>
          </a:p>
          <a:p>
            <a:r>
              <a:rPr lang="en-US" sz="2400" b="1" dirty="0">
                <a:solidFill>
                  <a:schemeClr val="accent5">
                    <a:lumMod val="50000"/>
                    <a:alpha val="75000"/>
                  </a:schemeClr>
                </a:solidFill>
                <a:latin typeface="Bell MT" panose="02020503060305020303" pitchFamily="18" charset="0"/>
              </a:rPr>
              <a:t>Student ID number: 2122794</a:t>
            </a:r>
          </a:p>
          <a:p>
            <a:r>
              <a:rPr lang="en-US" sz="2400" b="1" dirty="0">
                <a:solidFill>
                  <a:schemeClr val="accent5">
                    <a:lumMod val="50000"/>
                    <a:alpha val="75000"/>
                  </a:schemeClr>
                </a:solidFill>
                <a:latin typeface="Bell MT" panose="02020503060305020303" pitchFamily="18" charset="0"/>
              </a:rPr>
              <a:t>Lecturer: Natalie Brailsford</a:t>
            </a:r>
          </a:p>
          <a:p>
            <a:r>
              <a:rPr lang="en-US" sz="2400" b="1" dirty="0">
                <a:solidFill>
                  <a:schemeClr val="accent5">
                    <a:lumMod val="50000"/>
                    <a:alpha val="75000"/>
                  </a:schemeClr>
                </a:solidFill>
                <a:latin typeface="Bell MT" panose="02020503060305020303" pitchFamily="18" charset="0"/>
              </a:rPr>
              <a:t>BMIH6001</a:t>
            </a:r>
          </a:p>
        </p:txBody>
      </p:sp>
    </p:spTree>
    <p:extLst>
      <p:ext uri="{BB962C8B-B14F-4D97-AF65-F5344CB8AC3E}">
        <p14:creationId xmlns:p14="http://schemas.microsoft.com/office/powerpoint/2010/main" val="30906239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0D0320-4C96-F3E6-5053-70B923427353}"/>
              </a:ext>
            </a:extLst>
          </p:cNvPr>
          <p:cNvSpPr txBox="1"/>
          <p:nvPr/>
        </p:nvSpPr>
        <p:spPr>
          <a:xfrm>
            <a:off x="0" y="0"/>
            <a:ext cx="12192000" cy="523220"/>
          </a:xfrm>
          <a:prstGeom prst="rect">
            <a:avLst/>
          </a:prstGeom>
          <a:noFill/>
        </p:spPr>
        <p:txBody>
          <a:bodyPr wrap="square" rtlCol="0">
            <a:spAutoFit/>
          </a:bodyPr>
          <a:lstStyle/>
          <a:p>
            <a:pPr algn="ctr"/>
            <a:r>
              <a:rPr lang="en-US" sz="2800" b="1" dirty="0">
                <a:solidFill>
                  <a:schemeClr val="accent6">
                    <a:lumMod val="50000"/>
                  </a:schemeClr>
                </a:solidFill>
                <a:latin typeface="Times New Roman" panose="02020603050405020304" pitchFamily="18" charset="0"/>
                <a:cs typeface="Times New Roman" panose="02020603050405020304" pitchFamily="18" charset="0"/>
              </a:rPr>
              <a:t>INTRODUCTION</a:t>
            </a:r>
          </a:p>
        </p:txBody>
      </p:sp>
      <p:sp>
        <p:nvSpPr>
          <p:cNvPr id="3" name="TextBox 2">
            <a:extLst>
              <a:ext uri="{FF2B5EF4-FFF2-40B4-BE49-F238E27FC236}">
                <a16:creationId xmlns:a16="http://schemas.microsoft.com/office/drawing/2014/main" id="{0EF47CEA-7374-1536-04F1-36508086F63D}"/>
              </a:ext>
            </a:extLst>
          </p:cNvPr>
          <p:cNvSpPr txBox="1"/>
          <p:nvPr/>
        </p:nvSpPr>
        <p:spPr>
          <a:xfrm>
            <a:off x="1" y="523220"/>
            <a:ext cx="8723372" cy="6478184"/>
          </a:xfrm>
          <a:prstGeom prst="rect">
            <a:avLst/>
          </a:prstGeom>
          <a:noFill/>
        </p:spPr>
        <p:txBody>
          <a:bodyPr wrap="square">
            <a:spAutoFit/>
          </a:bodyPr>
          <a:lstStyle/>
          <a:p>
            <a:pPr marL="457200" marR="0" lvl="0" indent="-457200" algn="l" defTabSz="914400" rtl="0" eaLnBrk="1" fontAlgn="auto" latinLnBrk="0" hangingPunct="1">
              <a:lnSpc>
                <a:spcPct val="150000"/>
              </a:lnSpc>
              <a:spcBef>
                <a:spcPts val="0"/>
              </a:spcBef>
              <a:spcAft>
                <a:spcPts val="0"/>
              </a:spcAft>
              <a:buClrTx/>
              <a:buSzTx/>
              <a:buFont typeface="Wingdings" panose="05000000000000000000" pitchFamily="2" charset="2"/>
              <a:buChar char="ü"/>
              <a:tabLst/>
              <a:defRPr/>
            </a:pPr>
            <a:r>
              <a:rPr kumimoji="0" lang="en-US" sz="2800" b="0" i="0" u="none" strike="noStrike" kern="1200" cap="none" spc="0" normalizeH="0" baseline="0" noProof="0" dirty="0">
                <a:ln>
                  <a:noFill/>
                </a:ln>
                <a:solidFill>
                  <a:srgbClr val="4472C4">
                    <a:lumMod val="50000"/>
                  </a:srgbClr>
                </a:solidFill>
                <a:effectLst/>
                <a:uLnTx/>
                <a:uFillTx/>
                <a:latin typeface="Times New Roman" panose="02020603050405020304" pitchFamily="18" charset="0"/>
                <a:ea typeface="+mn-ea"/>
                <a:cs typeface="Times New Roman" panose="02020603050405020304" pitchFamily="18" charset="0"/>
              </a:rPr>
              <a:t>In the 4th Industrial revolution, one of the key traits is making systems autonomous (Sousa et al., 2024) </a:t>
            </a:r>
          </a:p>
          <a:p>
            <a:pPr marL="457200" marR="0" lvl="0" indent="-457200" algn="l" defTabSz="914400" rtl="0" eaLnBrk="1" fontAlgn="auto" latinLnBrk="0" hangingPunct="1">
              <a:lnSpc>
                <a:spcPct val="150000"/>
              </a:lnSpc>
              <a:spcBef>
                <a:spcPts val="0"/>
              </a:spcBef>
              <a:spcAft>
                <a:spcPts val="0"/>
              </a:spcAft>
              <a:buClrTx/>
              <a:buSzTx/>
              <a:buFont typeface="Wingdings" panose="05000000000000000000" pitchFamily="2" charset="2"/>
              <a:buChar char="ü"/>
              <a:tabLst/>
              <a:defRPr/>
            </a:pPr>
            <a:r>
              <a:rPr kumimoji="0" lang="en-US" sz="2800" b="0" i="0" u="none" strike="noStrike" kern="1200" cap="none" spc="0" normalizeH="0" baseline="0" noProof="0" dirty="0">
                <a:ln>
                  <a:noFill/>
                </a:ln>
                <a:solidFill>
                  <a:srgbClr val="4472C4">
                    <a:lumMod val="50000"/>
                  </a:srgbClr>
                </a:solidFill>
                <a:effectLst/>
                <a:uLnTx/>
                <a:uFillTx/>
                <a:latin typeface="Times New Roman" panose="02020603050405020304" pitchFamily="18" charset="0"/>
                <a:ea typeface="+mn-ea"/>
                <a:cs typeface="Times New Roman" panose="02020603050405020304" pitchFamily="18" charset="0"/>
              </a:rPr>
              <a:t>AI technologies promise autonomy in the hospitality sector.</a:t>
            </a:r>
          </a:p>
          <a:p>
            <a:pPr marL="457200" marR="0" lvl="0" indent="-457200" algn="l" defTabSz="914400" rtl="0" eaLnBrk="1" fontAlgn="auto" latinLnBrk="0" hangingPunct="1">
              <a:lnSpc>
                <a:spcPct val="150000"/>
              </a:lnSpc>
              <a:spcBef>
                <a:spcPts val="0"/>
              </a:spcBef>
              <a:spcAft>
                <a:spcPts val="0"/>
              </a:spcAft>
              <a:buClrTx/>
              <a:buSzTx/>
              <a:buFont typeface="Wingdings" panose="05000000000000000000" pitchFamily="2" charset="2"/>
              <a:buChar char="ü"/>
              <a:tabLst/>
              <a:defRPr/>
            </a:pPr>
            <a:r>
              <a:rPr kumimoji="0" lang="en-US" sz="2800" b="0" i="0" u="none" strike="noStrike" kern="1200" cap="none" spc="0" normalizeH="0" baseline="0" noProof="0" dirty="0">
                <a:ln>
                  <a:noFill/>
                </a:ln>
                <a:solidFill>
                  <a:srgbClr val="4472C4">
                    <a:lumMod val="50000"/>
                  </a:srgbClr>
                </a:solidFill>
                <a:effectLst/>
                <a:uLnTx/>
                <a:uFillTx/>
                <a:latin typeface="Times New Roman" panose="02020603050405020304" pitchFamily="18" charset="0"/>
                <a:ea typeface="+mn-ea"/>
                <a:cs typeface="Times New Roman" panose="02020603050405020304" pitchFamily="18" charset="0"/>
              </a:rPr>
              <a:t>There are different types of AI-powered apps, systems and features in hospitality.</a:t>
            </a:r>
          </a:p>
          <a:p>
            <a:pPr marL="457200" marR="0" lvl="0" indent="-457200" algn="l" defTabSz="914400" rtl="0" eaLnBrk="1" fontAlgn="auto" latinLnBrk="0" hangingPunct="1">
              <a:lnSpc>
                <a:spcPct val="150000"/>
              </a:lnSpc>
              <a:spcBef>
                <a:spcPts val="0"/>
              </a:spcBef>
              <a:spcAft>
                <a:spcPts val="0"/>
              </a:spcAft>
              <a:buClrTx/>
              <a:buSzTx/>
              <a:buFont typeface="Wingdings" panose="05000000000000000000" pitchFamily="2" charset="2"/>
              <a:buChar char="ü"/>
              <a:tabLst/>
              <a:defRPr/>
            </a:pPr>
            <a:r>
              <a:rPr kumimoji="0" lang="en-US" sz="2800" b="1" i="0" u="none" strike="noStrike" kern="1200" cap="none" spc="0" normalizeH="0" baseline="0" noProof="0" dirty="0">
                <a:ln>
                  <a:noFill/>
                </a:ln>
                <a:solidFill>
                  <a:srgbClr val="4472C4">
                    <a:lumMod val="50000"/>
                  </a:srgbClr>
                </a:solidFill>
                <a:effectLst/>
                <a:uLnTx/>
                <a:uFillTx/>
                <a:latin typeface="Times New Roman" panose="02020603050405020304" pitchFamily="18" charset="0"/>
                <a:ea typeface="+mn-ea"/>
                <a:cs typeface="Times New Roman" panose="02020603050405020304" pitchFamily="18" charset="0"/>
              </a:rPr>
              <a:t>Example: </a:t>
            </a:r>
            <a:r>
              <a:rPr kumimoji="0" lang="en-US" sz="2800" b="0" i="0" u="none" strike="noStrike" kern="1200" cap="none" spc="0" normalizeH="0" baseline="0" noProof="0" dirty="0">
                <a:ln>
                  <a:noFill/>
                </a:ln>
                <a:solidFill>
                  <a:srgbClr val="4472C4">
                    <a:lumMod val="50000"/>
                  </a:srgbClr>
                </a:solidFill>
                <a:effectLst/>
                <a:uLnTx/>
                <a:uFillTx/>
                <a:latin typeface="Times New Roman" panose="02020603050405020304" pitchFamily="18" charset="0"/>
                <a:ea typeface="+mn-ea"/>
                <a:cs typeface="Times New Roman" panose="02020603050405020304" pitchFamily="18" charset="0"/>
              </a:rPr>
              <a:t>Homes &amp; Villas by Marriott Bonvoy use Gen AI to provide guest with ideal destinations, itineraries and booking experience (Marriott International, 2024). </a:t>
            </a:r>
          </a:p>
          <a:p>
            <a:pPr marL="457200" marR="0" lvl="0" indent="-457200" algn="l" defTabSz="914400" rtl="0" eaLnBrk="1" fontAlgn="auto" latinLnBrk="0" hangingPunct="1">
              <a:lnSpc>
                <a:spcPct val="150000"/>
              </a:lnSpc>
              <a:spcBef>
                <a:spcPts val="0"/>
              </a:spcBef>
              <a:spcAft>
                <a:spcPts val="0"/>
              </a:spcAft>
              <a:buClrTx/>
              <a:buSzTx/>
              <a:buFont typeface="Wingdings" panose="05000000000000000000" pitchFamily="2" charset="2"/>
              <a:buChar char="ü"/>
              <a:tabLst/>
              <a:defRPr/>
            </a:pPr>
            <a:r>
              <a:rPr kumimoji="0" lang="en-US" sz="2800" b="0" i="0" u="none" strike="noStrike" kern="1200" cap="none" spc="0" normalizeH="0" baseline="0" noProof="0" dirty="0">
                <a:ln>
                  <a:noFill/>
                </a:ln>
                <a:solidFill>
                  <a:srgbClr val="4472C4">
                    <a:lumMod val="50000"/>
                  </a:srgbClr>
                </a:solidFill>
                <a:effectLst/>
                <a:uLnTx/>
                <a:uFillTx/>
                <a:latin typeface="Times New Roman" panose="02020603050405020304" pitchFamily="18" charset="0"/>
                <a:ea typeface="+mn-ea"/>
                <a:cs typeface="Times New Roman" panose="02020603050405020304" pitchFamily="18" charset="0"/>
              </a:rPr>
              <a:t>Thus, enhance customer experience.</a:t>
            </a:r>
          </a:p>
        </p:txBody>
      </p:sp>
      <p:pic>
        <p:nvPicPr>
          <p:cNvPr id="9" name="Picture 8">
            <a:extLst>
              <a:ext uri="{FF2B5EF4-FFF2-40B4-BE49-F238E27FC236}">
                <a16:creationId xmlns:a16="http://schemas.microsoft.com/office/drawing/2014/main" id="{121952A7-4987-42AA-BD04-BEED6C3B8D50}"/>
              </a:ext>
            </a:extLst>
          </p:cNvPr>
          <p:cNvPicPr>
            <a:picLocks noChangeAspect="1"/>
          </p:cNvPicPr>
          <p:nvPr/>
        </p:nvPicPr>
        <p:blipFill>
          <a:blip r:embed="rId3"/>
          <a:stretch>
            <a:fillRect/>
          </a:stretch>
        </p:blipFill>
        <p:spPr>
          <a:xfrm>
            <a:off x="8723374" y="0"/>
            <a:ext cx="3468625" cy="6858000"/>
          </a:xfrm>
          <a:prstGeom prst="rect">
            <a:avLst/>
          </a:prstGeom>
        </p:spPr>
      </p:pic>
    </p:spTree>
    <p:extLst>
      <p:ext uri="{BB962C8B-B14F-4D97-AF65-F5344CB8AC3E}">
        <p14:creationId xmlns:p14="http://schemas.microsoft.com/office/powerpoint/2010/main" val="14585757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a:extLst>
            <a:ext uri="{FF2B5EF4-FFF2-40B4-BE49-F238E27FC236}">
              <a16:creationId xmlns:a16="http://schemas.microsoft.com/office/drawing/2014/main" id="{80A3067B-B19C-E09C-20CC-3E2278812B3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E37F36B-ABDB-BF42-4A04-7627D58807F5}"/>
              </a:ext>
            </a:extLst>
          </p:cNvPr>
          <p:cNvSpPr txBox="1"/>
          <p:nvPr/>
        </p:nvSpPr>
        <p:spPr>
          <a:xfrm>
            <a:off x="0" y="610136"/>
            <a:ext cx="10786532" cy="584775"/>
          </a:xfrm>
          <a:prstGeom prst="rect">
            <a:avLst/>
          </a:prstGeom>
          <a:noFill/>
        </p:spPr>
        <p:txBody>
          <a:bodyPr wrap="square" rtlCol="0">
            <a:spAutoFit/>
          </a:bodyPr>
          <a:lstStyle/>
          <a:p>
            <a:pPr algn="ctr"/>
            <a:r>
              <a:rPr lang="en-US" sz="3200" b="1" dirty="0">
                <a:solidFill>
                  <a:schemeClr val="accent6">
                    <a:lumMod val="50000"/>
                  </a:schemeClr>
                </a:solidFill>
                <a:latin typeface="Bell MT" panose="02020503060305020303" pitchFamily="18" charset="0"/>
              </a:rPr>
              <a:t>AI in Hospitality</a:t>
            </a:r>
          </a:p>
        </p:txBody>
      </p:sp>
      <p:pic>
        <p:nvPicPr>
          <p:cNvPr id="2" name="Picture 1">
            <a:extLst>
              <a:ext uri="{FF2B5EF4-FFF2-40B4-BE49-F238E27FC236}">
                <a16:creationId xmlns:a16="http://schemas.microsoft.com/office/drawing/2014/main" id="{CDA24ED8-46FA-87C8-7121-37B95A8364EE}"/>
              </a:ext>
            </a:extLst>
          </p:cNvPr>
          <p:cNvPicPr>
            <a:picLocks noChangeAspect="1"/>
          </p:cNvPicPr>
          <p:nvPr/>
        </p:nvPicPr>
        <p:blipFill>
          <a:blip r:embed="rId3"/>
          <a:srcRect t="25514"/>
          <a:stretch/>
        </p:blipFill>
        <p:spPr>
          <a:xfrm>
            <a:off x="0" y="1454197"/>
            <a:ext cx="12192000" cy="5157618"/>
          </a:xfrm>
          <a:prstGeom prst="rect">
            <a:avLst/>
          </a:prstGeom>
        </p:spPr>
      </p:pic>
    </p:spTree>
    <p:extLst>
      <p:ext uri="{BB962C8B-B14F-4D97-AF65-F5344CB8AC3E}">
        <p14:creationId xmlns:p14="http://schemas.microsoft.com/office/powerpoint/2010/main" val="18399585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0D0320-4C96-F3E6-5053-70B923427353}"/>
              </a:ext>
            </a:extLst>
          </p:cNvPr>
          <p:cNvSpPr txBox="1"/>
          <p:nvPr/>
        </p:nvSpPr>
        <p:spPr>
          <a:xfrm>
            <a:off x="29598" y="1190485"/>
            <a:ext cx="7567204" cy="5851730"/>
          </a:xfrm>
          <a:prstGeom prst="rect">
            <a:avLst/>
          </a:prstGeom>
          <a:noFill/>
        </p:spPr>
        <p:txBody>
          <a:bodyPr wrap="square" rtlCol="0">
            <a:spAutoFit/>
          </a:bodyPr>
          <a:lstStyle/>
          <a:p>
            <a:pPr marL="457200" indent="-457200">
              <a:lnSpc>
                <a:spcPct val="150000"/>
              </a:lnSpc>
              <a:buFont typeface="Wingdings" panose="05000000000000000000" pitchFamily="2" charset="2"/>
              <a:buChar char="ü"/>
            </a:pPr>
            <a:r>
              <a:rPr lang="en-US" sz="2800" dirty="0">
                <a:latin typeface="Times New Roman" panose="02020603050405020304" pitchFamily="18" charset="0"/>
                <a:cs typeface="Times New Roman" panose="02020603050405020304" pitchFamily="18" charset="0"/>
              </a:rPr>
              <a:t>AI has significant benefits to the hospitality sector:</a:t>
            </a:r>
          </a:p>
          <a:p>
            <a:pPr marL="914400" lvl="1" indent="-457200">
              <a:lnSpc>
                <a:spcPct val="150000"/>
              </a:lnSpc>
              <a:buFont typeface="Wingdings" panose="05000000000000000000" pitchFamily="2" charset="2"/>
              <a:buChar char="ü"/>
            </a:pPr>
            <a:r>
              <a:rPr lang="en-US" sz="2800" dirty="0">
                <a:latin typeface="Times New Roman" panose="02020603050405020304" pitchFamily="18" charset="0"/>
                <a:cs typeface="Times New Roman" panose="02020603050405020304" pitchFamily="18" charset="0"/>
              </a:rPr>
              <a:t>Customer experience</a:t>
            </a:r>
          </a:p>
          <a:p>
            <a:pPr marL="914400" lvl="1" indent="-457200">
              <a:lnSpc>
                <a:spcPct val="150000"/>
              </a:lnSpc>
              <a:buFont typeface="Wingdings" panose="05000000000000000000" pitchFamily="2" charset="2"/>
              <a:buChar char="ü"/>
            </a:pPr>
            <a:r>
              <a:rPr lang="en-US" sz="2800" dirty="0">
                <a:latin typeface="Times New Roman" panose="02020603050405020304" pitchFamily="18" charset="0"/>
                <a:cs typeface="Times New Roman" panose="02020603050405020304" pitchFamily="18" charset="0"/>
              </a:rPr>
              <a:t>Hotel operations (Kim et al., 2024).</a:t>
            </a:r>
          </a:p>
          <a:p>
            <a:pPr marL="914400" lvl="1" indent="-457200">
              <a:lnSpc>
                <a:spcPct val="150000"/>
              </a:lnSpc>
              <a:buFont typeface="Wingdings" panose="05000000000000000000" pitchFamily="2" charset="2"/>
              <a:buChar char="ü"/>
            </a:pPr>
            <a:r>
              <a:rPr lang="en-US" sz="2800" dirty="0">
                <a:latin typeface="Times New Roman" panose="02020603050405020304" pitchFamily="18" charset="0"/>
                <a:cs typeface="Times New Roman" panose="02020603050405020304" pitchFamily="18" charset="0"/>
              </a:rPr>
              <a:t>Revenue management</a:t>
            </a:r>
          </a:p>
          <a:p>
            <a:pPr marL="914400" lvl="1" indent="-457200">
              <a:lnSpc>
                <a:spcPct val="150000"/>
              </a:lnSpc>
              <a:buFont typeface="Wingdings" panose="05000000000000000000" pitchFamily="2" charset="2"/>
              <a:buChar char="ü"/>
            </a:pPr>
            <a:r>
              <a:rPr lang="en-US" sz="2800" dirty="0">
                <a:latin typeface="Times New Roman" panose="02020603050405020304" pitchFamily="18" charset="0"/>
                <a:cs typeface="Times New Roman" panose="02020603050405020304" pitchFamily="18" charset="0"/>
              </a:rPr>
              <a:t>Order management</a:t>
            </a:r>
          </a:p>
          <a:p>
            <a:pPr marL="914400" lvl="1" indent="-457200">
              <a:lnSpc>
                <a:spcPct val="150000"/>
              </a:lnSpc>
              <a:buFont typeface="Wingdings" panose="05000000000000000000" pitchFamily="2" charset="2"/>
              <a:buChar char="ü"/>
            </a:pPr>
            <a:r>
              <a:rPr lang="en-US" sz="2800" dirty="0">
                <a:latin typeface="Times New Roman" panose="02020603050405020304" pitchFamily="18" charset="0"/>
                <a:cs typeface="Times New Roman" panose="02020603050405020304" pitchFamily="18" charset="0"/>
              </a:rPr>
              <a:t>Inventory management</a:t>
            </a:r>
          </a:p>
          <a:p>
            <a:pPr marL="457200" indent="-457200">
              <a:lnSpc>
                <a:spcPct val="150000"/>
              </a:lnSpc>
              <a:buFont typeface="Wingdings" panose="05000000000000000000" pitchFamily="2" charset="2"/>
              <a:buChar char="ü"/>
            </a:pPr>
            <a:r>
              <a:rPr lang="en-US" sz="2800" dirty="0">
                <a:latin typeface="Times New Roman" panose="02020603050405020304" pitchFamily="18" charset="0"/>
                <a:cs typeface="Times New Roman" panose="02020603050405020304" pitchFamily="18" charset="0"/>
              </a:rPr>
              <a:t>Examples are “Connie” Hilton’s Concierge that enhance customer experience</a:t>
            </a:r>
          </a:p>
        </p:txBody>
      </p:sp>
      <p:sp>
        <p:nvSpPr>
          <p:cNvPr id="3" name="TextBox 2">
            <a:extLst>
              <a:ext uri="{FF2B5EF4-FFF2-40B4-BE49-F238E27FC236}">
                <a16:creationId xmlns:a16="http://schemas.microsoft.com/office/drawing/2014/main" id="{FD50CF90-B46C-9D38-9348-D8DAB36FC42B}"/>
              </a:ext>
            </a:extLst>
          </p:cNvPr>
          <p:cNvSpPr txBox="1"/>
          <p:nvPr/>
        </p:nvSpPr>
        <p:spPr>
          <a:xfrm>
            <a:off x="372970" y="473031"/>
            <a:ext cx="6180666"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chemeClr val="bg1"/>
                </a:solidFill>
                <a:effectLst/>
                <a:uLnTx/>
                <a:uFillTx/>
                <a:latin typeface="Bell MT" panose="02020503060305020303" pitchFamily="18" charset="0"/>
                <a:ea typeface="+mn-ea"/>
                <a:cs typeface="+mn-cs"/>
              </a:rPr>
              <a:t>Literature Review</a:t>
            </a:r>
          </a:p>
        </p:txBody>
      </p:sp>
      <p:cxnSp>
        <p:nvCxnSpPr>
          <p:cNvPr id="10" name="Straight Connector 9">
            <a:extLst>
              <a:ext uri="{FF2B5EF4-FFF2-40B4-BE49-F238E27FC236}">
                <a16:creationId xmlns:a16="http://schemas.microsoft.com/office/drawing/2014/main" id="{2E637848-D397-55A9-3B22-6B46F8C7D146}"/>
              </a:ext>
            </a:extLst>
          </p:cNvPr>
          <p:cNvCxnSpPr>
            <a:cxnSpLocks/>
          </p:cNvCxnSpPr>
          <p:nvPr/>
        </p:nvCxnSpPr>
        <p:spPr>
          <a:xfrm>
            <a:off x="328000" y="1190485"/>
            <a:ext cx="4267200"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pic>
        <p:nvPicPr>
          <p:cNvPr id="2" name="Picture 1">
            <a:extLst>
              <a:ext uri="{FF2B5EF4-FFF2-40B4-BE49-F238E27FC236}">
                <a16:creationId xmlns:a16="http://schemas.microsoft.com/office/drawing/2014/main" id="{0DD63724-F40D-82D4-4C71-86CB163A7DFC}"/>
              </a:ext>
            </a:extLst>
          </p:cNvPr>
          <p:cNvPicPr>
            <a:picLocks noChangeAspect="1"/>
          </p:cNvPicPr>
          <p:nvPr/>
        </p:nvPicPr>
        <p:blipFill>
          <a:blip r:embed="rId3"/>
          <a:stretch>
            <a:fillRect/>
          </a:stretch>
        </p:blipFill>
        <p:spPr>
          <a:xfrm>
            <a:off x="7596802" y="946904"/>
            <a:ext cx="4565600" cy="6095311"/>
          </a:xfrm>
          <a:prstGeom prst="rect">
            <a:avLst/>
          </a:prstGeom>
        </p:spPr>
      </p:pic>
    </p:spTree>
    <p:extLst>
      <p:ext uri="{BB962C8B-B14F-4D97-AF65-F5344CB8AC3E}">
        <p14:creationId xmlns:p14="http://schemas.microsoft.com/office/powerpoint/2010/main" val="8370803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a:extLst>
            <a:ext uri="{FF2B5EF4-FFF2-40B4-BE49-F238E27FC236}">
              <a16:creationId xmlns:a16="http://schemas.microsoft.com/office/drawing/2014/main" id="{036D2B02-1C0B-7514-5B5B-F9888F2E3CB7}"/>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FE3914D-76F4-27B0-0AA6-9452A102B0FE}"/>
              </a:ext>
            </a:extLst>
          </p:cNvPr>
          <p:cNvSpPr txBox="1"/>
          <p:nvPr/>
        </p:nvSpPr>
        <p:spPr>
          <a:xfrm>
            <a:off x="5638364" y="1190485"/>
            <a:ext cx="6553636" cy="5205399"/>
          </a:xfrm>
          <a:prstGeom prst="rect">
            <a:avLst/>
          </a:prstGeom>
          <a:noFill/>
        </p:spPr>
        <p:txBody>
          <a:bodyPr wrap="square" rtlCol="0">
            <a:spAutoFit/>
          </a:bodyPr>
          <a:lstStyle/>
          <a:p>
            <a:pPr marL="457200" indent="-457200">
              <a:lnSpc>
                <a:spcPct val="150000"/>
              </a:lnSpc>
              <a:buFont typeface="Wingdings" panose="05000000000000000000" pitchFamily="2" charset="2"/>
              <a:buChar char="ü"/>
            </a:pPr>
            <a:r>
              <a:rPr lang="en-US" sz="2800" dirty="0">
                <a:latin typeface="Times New Roman" panose="02020603050405020304" pitchFamily="18" charset="0"/>
                <a:cs typeface="Times New Roman" panose="02020603050405020304" pitchFamily="18" charset="0"/>
              </a:rPr>
              <a:t>AI helps improve hotel efficiency</a:t>
            </a:r>
          </a:p>
          <a:p>
            <a:pPr marL="457200" indent="-457200">
              <a:lnSpc>
                <a:spcPct val="150000"/>
              </a:lnSpc>
              <a:buFont typeface="Wingdings" panose="05000000000000000000" pitchFamily="2" charset="2"/>
              <a:buChar char="ü"/>
            </a:pPr>
            <a:r>
              <a:rPr lang="en-US" sz="2800" dirty="0">
                <a:latin typeface="Times New Roman" panose="02020603050405020304" pitchFamily="18" charset="0"/>
                <a:cs typeface="Times New Roman" panose="02020603050405020304" pitchFamily="18" charset="0"/>
              </a:rPr>
              <a:t>They can help in customer relationship management.</a:t>
            </a:r>
          </a:p>
          <a:p>
            <a:pPr marL="457200" indent="-457200">
              <a:lnSpc>
                <a:spcPct val="150000"/>
              </a:lnSpc>
              <a:buFont typeface="Wingdings" panose="05000000000000000000" pitchFamily="2" charset="2"/>
              <a:buChar char="ü"/>
            </a:pPr>
            <a:r>
              <a:rPr lang="en-US" sz="2800" dirty="0">
                <a:latin typeface="Times New Roman" panose="02020603050405020304" pitchFamily="18" charset="0"/>
                <a:cs typeface="Times New Roman" panose="02020603050405020304" pitchFamily="18" charset="0"/>
              </a:rPr>
              <a:t>AI technologies improve employee experience thus improve service delivery</a:t>
            </a:r>
          </a:p>
          <a:p>
            <a:pPr marL="457200" indent="-457200">
              <a:lnSpc>
                <a:spcPct val="150000"/>
              </a:lnSpc>
              <a:buFont typeface="Wingdings" panose="05000000000000000000" pitchFamily="2" charset="2"/>
              <a:buChar char="ü"/>
            </a:pPr>
            <a:r>
              <a:rPr lang="en-US" sz="2800" dirty="0">
                <a:latin typeface="Times New Roman" panose="02020603050405020304" pitchFamily="18" charset="0"/>
                <a:cs typeface="Times New Roman" panose="02020603050405020304" pitchFamily="18" charset="0"/>
              </a:rPr>
              <a:t>In inventory management, they help in streamlining operations and real-time tracking of inventory.</a:t>
            </a:r>
          </a:p>
        </p:txBody>
      </p:sp>
      <p:sp>
        <p:nvSpPr>
          <p:cNvPr id="3" name="TextBox 2">
            <a:extLst>
              <a:ext uri="{FF2B5EF4-FFF2-40B4-BE49-F238E27FC236}">
                <a16:creationId xmlns:a16="http://schemas.microsoft.com/office/drawing/2014/main" id="{6B5EC7EC-AB1E-E050-D9B6-8C6E8AA8F8D3}"/>
              </a:ext>
            </a:extLst>
          </p:cNvPr>
          <p:cNvSpPr txBox="1"/>
          <p:nvPr/>
        </p:nvSpPr>
        <p:spPr>
          <a:xfrm>
            <a:off x="372970" y="473031"/>
            <a:ext cx="6180666"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chemeClr val="bg1"/>
                </a:solidFill>
                <a:effectLst/>
                <a:uLnTx/>
                <a:uFillTx/>
                <a:latin typeface="Bell MT" panose="02020503060305020303" pitchFamily="18" charset="0"/>
                <a:ea typeface="+mn-ea"/>
                <a:cs typeface="+mn-cs"/>
              </a:rPr>
              <a:t>Literature Review</a:t>
            </a:r>
          </a:p>
        </p:txBody>
      </p:sp>
      <p:cxnSp>
        <p:nvCxnSpPr>
          <p:cNvPr id="10" name="Straight Connector 9">
            <a:extLst>
              <a:ext uri="{FF2B5EF4-FFF2-40B4-BE49-F238E27FC236}">
                <a16:creationId xmlns:a16="http://schemas.microsoft.com/office/drawing/2014/main" id="{29BA6817-7DD5-22CE-940B-1F3593BDD99A}"/>
              </a:ext>
            </a:extLst>
          </p:cNvPr>
          <p:cNvCxnSpPr>
            <a:cxnSpLocks/>
          </p:cNvCxnSpPr>
          <p:nvPr/>
        </p:nvCxnSpPr>
        <p:spPr>
          <a:xfrm>
            <a:off x="328000" y="1190485"/>
            <a:ext cx="4267200"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pic>
        <p:nvPicPr>
          <p:cNvPr id="2" name="Picture 1">
            <a:extLst>
              <a:ext uri="{FF2B5EF4-FFF2-40B4-BE49-F238E27FC236}">
                <a16:creationId xmlns:a16="http://schemas.microsoft.com/office/drawing/2014/main" id="{6EFC86EE-34A0-C7E3-0A4C-61CFAC295524}"/>
              </a:ext>
            </a:extLst>
          </p:cNvPr>
          <p:cNvPicPr>
            <a:picLocks noChangeAspect="1"/>
          </p:cNvPicPr>
          <p:nvPr/>
        </p:nvPicPr>
        <p:blipFill>
          <a:blip r:embed="rId3"/>
          <a:stretch>
            <a:fillRect/>
          </a:stretch>
        </p:blipFill>
        <p:spPr>
          <a:xfrm>
            <a:off x="0" y="2557462"/>
            <a:ext cx="5528867" cy="3827503"/>
          </a:xfrm>
          <a:prstGeom prst="rect">
            <a:avLst/>
          </a:prstGeom>
        </p:spPr>
      </p:pic>
    </p:spTree>
    <p:extLst>
      <p:ext uri="{BB962C8B-B14F-4D97-AF65-F5344CB8AC3E}">
        <p14:creationId xmlns:p14="http://schemas.microsoft.com/office/powerpoint/2010/main" val="25139760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a:extLst>
            <a:ext uri="{FF2B5EF4-FFF2-40B4-BE49-F238E27FC236}">
              <a16:creationId xmlns:a16="http://schemas.microsoft.com/office/drawing/2014/main" id="{7C01DCA6-A3DD-BD4E-CB4C-4210DC0E8962}"/>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4E71B86-610F-8EE6-8B8B-CCA89E69CC1F}"/>
              </a:ext>
            </a:extLst>
          </p:cNvPr>
          <p:cNvSpPr txBox="1"/>
          <p:nvPr/>
        </p:nvSpPr>
        <p:spPr>
          <a:xfrm>
            <a:off x="0" y="4165303"/>
            <a:ext cx="8616462" cy="2241960"/>
          </a:xfrm>
          <a:prstGeom prst="rect">
            <a:avLst/>
          </a:prstGeom>
          <a:noFill/>
        </p:spPr>
        <p:txBody>
          <a:bodyPr wrap="square" rtlCol="0">
            <a:spAutoFit/>
          </a:bodyPr>
          <a:lstStyle/>
          <a:p>
            <a:pPr marL="457200" indent="-457200">
              <a:lnSpc>
                <a:spcPct val="150000"/>
              </a:lnSpc>
              <a:buFont typeface="Wingdings" panose="05000000000000000000" pitchFamily="2" charset="2"/>
              <a:buChar char="ü"/>
            </a:pPr>
            <a:r>
              <a:rPr lang="en-US" sz="2400" dirty="0">
                <a:latin typeface="Times New Roman" panose="02020603050405020304" pitchFamily="18" charset="0"/>
                <a:cs typeface="Times New Roman" panose="02020603050405020304" pitchFamily="18" charset="0"/>
              </a:rPr>
              <a:t>There are data privacy concern (Haid et al., 2024).</a:t>
            </a:r>
          </a:p>
          <a:p>
            <a:pPr marL="457200" indent="-457200">
              <a:lnSpc>
                <a:spcPct val="150000"/>
              </a:lnSpc>
              <a:buFont typeface="Wingdings" panose="05000000000000000000" pitchFamily="2" charset="2"/>
              <a:buChar char="ü"/>
            </a:pPr>
            <a:r>
              <a:rPr lang="en-US" sz="2400" dirty="0">
                <a:latin typeface="Times New Roman" panose="02020603050405020304" pitchFamily="18" charset="0"/>
                <a:cs typeface="Times New Roman" panose="02020603050405020304" pitchFamily="18" charset="0"/>
              </a:rPr>
              <a:t>Hacking of hotels can lead to leakage of private and confidential information (</a:t>
            </a:r>
            <a:r>
              <a:rPr lang="en-US" sz="2400" dirty="0" err="1">
                <a:latin typeface="Times New Roman" panose="02020603050405020304" pitchFamily="18" charset="0"/>
                <a:cs typeface="Times New Roman" panose="02020603050405020304" pitchFamily="18" charset="0"/>
              </a:rPr>
              <a:t>Hajal</a:t>
            </a:r>
            <a:r>
              <a:rPr lang="en-US" sz="2400" dirty="0">
                <a:latin typeface="Times New Roman" panose="02020603050405020304" pitchFamily="18" charset="0"/>
                <a:cs typeface="Times New Roman" panose="02020603050405020304" pitchFamily="18" charset="0"/>
              </a:rPr>
              <a:t> and Yeoman, 2024; Kumawat et al., 2025).</a:t>
            </a:r>
          </a:p>
          <a:p>
            <a:pPr marL="457200" indent="-457200">
              <a:lnSpc>
                <a:spcPct val="150000"/>
              </a:lnSpc>
              <a:buFont typeface="Wingdings" panose="05000000000000000000" pitchFamily="2" charset="2"/>
              <a:buChar char="ü"/>
            </a:pPr>
            <a:r>
              <a:rPr lang="en-US" sz="2400" dirty="0">
                <a:latin typeface="Times New Roman" panose="02020603050405020304" pitchFamily="18" charset="0"/>
                <a:cs typeface="Times New Roman" panose="02020603050405020304" pitchFamily="18" charset="0"/>
              </a:rPr>
              <a:t>Emotional discomfort from fear of job loss.</a:t>
            </a:r>
          </a:p>
        </p:txBody>
      </p:sp>
      <p:sp>
        <p:nvSpPr>
          <p:cNvPr id="3" name="TextBox 2">
            <a:extLst>
              <a:ext uri="{FF2B5EF4-FFF2-40B4-BE49-F238E27FC236}">
                <a16:creationId xmlns:a16="http://schemas.microsoft.com/office/drawing/2014/main" id="{B270A813-16A0-BFA0-B3DE-B55D7A4DA677}"/>
              </a:ext>
            </a:extLst>
          </p:cNvPr>
          <p:cNvSpPr txBox="1"/>
          <p:nvPr/>
        </p:nvSpPr>
        <p:spPr>
          <a:xfrm>
            <a:off x="372970" y="473031"/>
            <a:ext cx="6180666"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chemeClr val="bg1"/>
                </a:solidFill>
                <a:effectLst/>
                <a:uLnTx/>
                <a:uFillTx/>
                <a:latin typeface="Bell MT" panose="02020503060305020303" pitchFamily="18" charset="0"/>
                <a:ea typeface="+mn-ea"/>
                <a:cs typeface="+mn-cs"/>
              </a:rPr>
              <a:t>Literature Review</a:t>
            </a:r>
          </a:p>
        </p:txBody>
      </p:sp>
      <p:cxnSp>
        <p:nvCxnSpPr>
          <p:cNvPr id="10" name="Straight Connector 9">
            <a:extLst>
              <a:ext uri="{FF2B5EF4-FFF2-40B4-BE49-F238E27FC236}">
                <a16:creationId xmlns:a16="http://schemas.microsoft.com/office/drawing/2014/main" id="{45BF1180-8F8F-921F-0571-3BF6D7229700}"/>
              </a:ext>
            </a:extLst>
          </p:cNvPr>
          <p:cNvCxnSpPr>
            <a:cxnSpLocks/>
          </p:cNvCxnSpPr>
          <p:nvPr/>
        </p:nvCxnSpPr>
        <p:spPr>
          <a:xfrm>
            <a:off x="328000" y="1190485"/>
            <a:ext cx="4267200" cy="0"/>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pic>
        <p:nvPicPr>
          <p:cNvPr id="2" name="Picture 1">
            <a:extLst>
              <a:ext uri="{FF2B5EF4-FFF2-40B4-BE49-F238E27FC236}">
                <a16:creationId xmlns:a16="http://schemas.microsoft.com/office/drawing/2014/main" id="{47F86CBF-15DC-884E-D28D-BEBEC5C7598D}"/>
              </a:ext>
            </a:extLst>
          </p:cNvPr>
          <p:cNvPicPr>
            <a:picLocks noChangeAspect="1"/>
          </p:cNvPicPr>
          <p:nvPr/>
        </p:nvPicPr>
        <p:blipFill>
          <a:blip r:embed="rId3"/>
          <a:stretch>
            <a:fillRect/>
          </a:stretch>
        </p:blipFill>
        <p:spPr>
          <a:xfrm>
            <a:off x="8370276" y="4126523"/>
            <a:ext cx="2731477" cy="2731477"/>
          </a:xfrm>
          <a:prstGeom prst="rect">
            <a:avLst/>
          </a:prstGeom>
        </p:spPr>
      </p:pic>
      <p:pic>
        <p:nvPicPr>
          <p:cNvPr id="5" name="Picture 4">
            <a:extLst>
              <a:ext uri="{FF2B5EF4-FFF2-40B4-BE49-F238E27FC236}">
                <a16:creationId xmlns:a16="http://schemas.microsoft.com/office/drawing/2014/main" id="{9FB77420-8299-458D-6CC3-D04471F2BAAB}"/>
              </a:ext>
            </a:extLst>
          </p:cNvPr>
          <p:cNvPicPr>
            <a:picLocks noChangeAspect="1"/>
          </p:cNvPicPr>
          <p:nvPr/>
        </p:nvPicPr>
        <p:blipFill>
          <a:blip r:embed="rId4"/>
          <a:stretch>
            <a:fillRect/>
          </a:stretch>
        </p:blipFill>
        <p:spPr>
          <a:xfrm>
            <a:off x="372970" y="1322425"/>
            <a:ext cx="3307229" cy="2731477"/>
          </a:xfrm>
          <a:prstGeom prst="rect">
            <a:avLst/>
          </a:prstGeom>
        </p:spPr>
      </p:pic>
      <p:sp>
        <p:nvSpPr>
          <p:cNvPr id="7" name="TextBox 6">
            <a:extLst>
              <a:ext uri="{FF2B5EF4-FFF2-40B4-BE49-F238E27FC236}">
                <a16:creationId xmlns:a16="http://schemas.microsoft.com/office/drawing/2014/main" id="{0D81CBA3-CA0E-5E40-ED20-DCC0E0429E20}"/>
              </a:ext>
            </a:extLst>
          </p:cNvPr>
          <p:cNvSpPr txBox="1"/>
          <p:nvPr/>
        </p:nvSpPr>
        <p:spPr>
          <a:xfrm>
            <a:off x="4308231" y="1369345"/>
            <a:ext cx="7121769" cy="2795958"/>
          </a:xfrm>
          <a:prstGeom prst="rect">
            <a:avLst/>
          </a:prstGeom>
          <a:noFill/>
        </p:spPr>
        <p:txBody>
          <a:bodyPr wrap="square">
            <a:spAutoFit/>
          </a:bodyPr>
          <a:lstStyle/>
          <a:p>
            <a:pPr>
              <a:lnSpc>
                <a:spcPct val="150000"/>
              </a:lnSpc>
            </a:pPr>
            <a:r>
              <a:rPr lang="en-US" sz="2400" dirty="0">
                <a:latin typeface="Times New Roman" panose="02020603050405020304" pitchFamily="18" charset="0"/>
                <a:cs typeface="Times New Roman" panose="02020603050405020304" pitchFamily="18" charset="0"/>
              </a:rPr>
              <a:t>On the flip side:</a:t>
            </a:r>
          </a:p>
          <a:p>
            <a:pPr marL="457200" indent="-457200">
              <a:lnSpc>
                <a:spcPct val="150000"/>
              </a:lnSpc>
              <a:buFont typeface="Wingdings" panose="05000000000000000000" pitchFamily="2" charset="2"/>
              <a:buChar char="ü"/>
            </a:pPr>
            <a:r>
              <a:rPr lang="en-US" sz="2400" dirty="0">
                <a:latin typeface="Times New Roman" panose="02020603050405020304" pitchFamily="18" charset="0"/>
                <a:cs typeface="Times New Roman" panose="02020603050405020304" pitchFamily="18" charset="0"/>
              </a:rPr>
              <a:t>AI threaten eradicating human talent resulting in high job turnover and loss (Ruel and Njoku, 2020) </a:t>
            </a:r>
          </a:p>
          <a:p>
            <a:pPr marL="457200" indent="-457200">
              <a:lnSpc>
                <a:spcPct val="150000"/>
              </a:lnSpc>
              <a:buFont typeface="Wingdings" panose="05000000000000000000" pitchFamily="2" charset="2"/>
              <a:buChar char="ü"/>
            </a:pPr>
            <a:r>
              <a:rPr lang="en-US" sz="2400" dirty="0">
                <a:latin typeface="Times New Roman" panose="02020603050405020304" pitchFamily="18" charset="0"/>
                <a:cs typeface="Times New Roman" panose="02020603050405020304" pitchFamily="18" charset="0"/>
              </a:rPr>
              <a:t>On the other hand, AI technologies will require human integration.</a:t>
            </a:r>
          </a:p>
        </p:txBody>
      </p:sp>
    </p:spTree>
    <p:extLst>
      <p:ext uri="{BB962C8B-B14F-4D97-AF65-F5344CB8AC3E}">
        <p14:creationId xmlns:p14="http://schemas.microsoft.com/office/powerpoint/2010/main" val="1403041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8DCFC"/>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D50CF90-B46C-9D38-9348-D8DAB36FC42B}"/>
              </a:ext>
            </a:extLst>
          </p:cNvPr>
          <p:cNvSpPr txBox="1"/>
          <p:nvPr/>
        </p:nvSpPr>
        <p:spPr>
          <a:xfrm>
            <a:off x="459620" y="560489"/>
            <a:ext cx="7721600"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3200" b="1" dirty="0">
                <a:solidFill>
                  <a:prstClr val="black"/>
                </a:solidFill>
                <a:latin typeface="Bell MT" panose="02020503060305020303" pitchFamily="18" charset="0"/>
              </a:rPr>
              <a:t>Methodology</a:t>
            </a:r>
            <a:endParaRPr kumimoji="0" lang="en-US" sz="3200" b="1" i="0" u="none" strike="noStrike" kern="1200" cap="none" spc="0" normalizeH="0" baseline="0" noProof="0" dirty="0">
              <a:ln>
                <a:noFill/>
              </a:ln>
              <a:solidFill>
                <a:prstClr val="black"/>
              </a:solidFill>
              <a:effectLst/>
              <a:uLnTx/>
              <a:uFillTx/>
              <a:latin typeface="Bell MT" panose="02020503060305020303" pitchFamily="18" charset="0"/>
              <a:ea typeface="+mn-ea"/>
              <a:cs typeface="+mn-cs"/>
            </a:endParaRPr>
          </a:p>
        </p:txBody>
      </p:sp>
      <p:cxnSp>
        <p:nvCxnSpPr>
          <p:cNvPr id="2" name="Straight Connector 1">
            <a:extLst>
              <a:ext uri="{FF2B5EF4-FFF2-40B4-BE49-F238E27FC236}">
                <a16:creationId xmlns:a16="http://schemas.microsoft.com/office/drawing/2014/main" id="{CA4265FB-B9AE-4301-F5AD-227217C852EF}"/>
              </a:ext>
            </a:extLst>
          </p:cNvPr>
          <p:cNvCxnSpPr>
            <a:cxnSpLocks/>
          </p:cNvCxnSpPr>
          <p:nvPr/>
        </p:nvCxnSpPr>
        <p:spPr>
          <a:xfrm>
            <a:off x="459620" y="1242079"/>
            <a:ext cx="2670442" cy="0"/>
          </a:xfrm>
          <a:prstGeom prst="line">
            <a:avLst/>
          </a:prstGeom>
          <a:ln w="28575"/>
        </p:spPr>
        <p:style>
          <a:lnRef idx="1">
            <a:schemeClr val="dk1"/>
          </a:lnRef>
          <a:fillRef idx="0">
            <a:schemeClr val="dk1"/>
          </a:fillRef>
          <a:effectRef idx="0">
            <a:schemeClr val="dk1"/>
          </a:effectRef>
          <a:fontRef idx="minor">
            <a:schemeClr val="tx1"/>
          </a:fontRef>
        </p:style>
      </p:cxnSp>
      <p:pic>
        <p:nvPicPr>
          <p:cNvPr id="4" name="Picture 3">
            <a:extLst>
              <a:ext uri="{FF2B5EF4-FFF2-40B4-BE49-F238E27FC236}">
                <a16:creationId xmlns:a16="http://schemas.microsoft.com/office/drawing/2014/main" id="{667AA0DF-A201-D529-AD4F-CE8F576D2B86}"/>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9013" b="94421" l="8295" r="94009">
                        <a14:foregroundMark x1="58065" y1="39914" x2="58065" y2="39914"/>
                        <a14:foregroundMark x1="55300" y1="48927" x2="55300" y2="48927"/>
                        <a14:foregroundMark x1="11982" y1="33047" x2="11982" y2="33047"/>
                        <a14:foregroundMark x1="8295" y1="33906" x2="8295" y2="33906"/>
                        <a14:foregroundMark x1="8295" y1="33906" x2="8295" y2="33906"/>
                        <a14:foregroundMark x1="13825" y1="62232" x2="13825" y2="62232"/>
                        <a14:foregroundMark x1="13825" y1="62232" x2="13825" y2="62232"/>
                        <a14:foregroundMark x1="55300" y1="13305" x2="55300" y2="13305"/>
                        <a14:foregroundMark x1="55300" y1="13305" x2="55300" y2="13305"/>
                        <a14:foregroundMark x1="85714" y1="23176" x2="85714" y2="23176"/>
                        <a14:foregroundMark x1="85714" y1="23176" x2="85714" y2="23176"/>
                        <a14:foregroundMark x1="76498" y1="25751" x2="76498" y2="25751"/>
                        <a14:foregroundMark x1="76498" y1="25751" x2="76498" y2="25751"/>
                        <a14:foregroundMark x1="76498" y1="25751" x2="76498" y2="25751"/>
                        <a14:foregroundMark x1="76498" y1="24893" x2="76498" y2="24893"/>
                        <a14:foregroundMark x1="76498" y1="24893" x2="76498" y2="24893"/>
                        <a14:foregroundMark x1="76498" y1="24893" x2="76498" y2="24893"/>
                        <a14:foregroundMark x1="94470" y1="56223" x2="94470" y2="56223"/>
                        <a14:foregroundMark x1="93548" y1="55365" x2="93548" y2="55365"/>
                        <a14:foregroundMark x1="78341" y1="94421" x2="78341" y2="94421"/>
                        <a14:foregroundMark x1="81106" y1="91845" x2="81106" y2="91845"/>
                        <a14:foregroundMark x1="84793" y1="81974" x2="84793" y2="81974"/>
                        <a14:foregroundMark x1="57143" y1="73820" x2="57143" y2="73820"/>
                        <a14:foregroundMark x1="79263" y1="25751" x2="79263" y2="25751"/>
                        <a14:foregroundMark x1="79263" y1="25751" x2="79263" y2="25751"/>
                        <a14:foregroundMark x1="82949" y1="22318" x2="82949" y2="22318"/>
                        <a14:foregroundMark x1="11060" y1="56223" x2="11060" y2="56223"/>
                        <a14:foregroundMark x1="9217" y1="60515" x2="9217" y2="60515"/>
                        <a14:foregroundMark x1="75576" y1="42918" x2="75576" y2="42918"/>
                        <a14:foregroundMark x1="75576" y1="42918" x2="75576" y2="42918"/>
                        <a14:foregroundMark x1="55300" y1="69528" x2="55300" y2="69528"/>
                        <a14:foregroundMark x1="66820" y1="60515" x2="66820" y2="60515"/>
                        <a14:foregroundMark x1="71429" y1="56223" x2="71429" y2="56223"/>
                        <a14:foregroundMark x1="64055" y1="47210" x2="64055" y2="47210"/>
                        <a14:foregroundMark x1="61751" y1="34764" x2="61751" y2="34764"/>
                        <a14:foregroundMark x1="46544" y1="35622" x2="46544" y2="35622"/>
                        <a14:foregroundMark x1="32258" y1="39914" x2="32258" y2="39914"/>
                        <a14:foregroundMark x1="32258" y1="39914" x2="32258" y2="39914"/>
                        <a14:foregroundMark x1="34101" y1="54506" x2="34101" y2="54506"/>
                        <a14:foregroundMark x1="34101" y1="54506" x2="34101" y2="54506"/>
                        <a14:foregroundMark x1="31336" y1="55365" x2="31336" y2="55365"/>
                      </a14:backgroundRemoval>
                    </a14:imgEffect>
                  </a14:imgLayer>
                </a14:imgProps>
              </a:ext>
            </a:extLst>
          </a:blip>
          <a:stretch>
            <a:fillRect/>
          </a:stretch>
        </p:blipFill>
        <p:spPr>
          <a:xfrm>
            <a:off x="7051889" y="1338895"/>
            <a:ext cx="5140111" cy="5519105"/>
          </a:xfrm>
          <a:prstGeom prst="rect">
            <a:avLst/>
          </a:prstGeom>
        </p:spPr>
      </p:pic>
      <p:graphicFrame>
        <p:nvGraphicFramePr>
          <p:cNvPr id="9" name="Diagram 8">
            <a:extLst>
              <a:ext uri="{FF2B5EF4-FFF2-40B4-BE49-F238E27FC236}">
                <a16:creationId xmlns:a16="http://schemas.microsoft.com/office/drawing/2014/main" id="{E0851E8E-3348-53BB-4D75-55A63C1BE526}"/>
              </a:ext>
            </a:extLst>
          </p:cNvPr>
          <p:cNvGraphicFramePr/>
          <p:nvPr>
            <p:extLst>
              <p:ext uri="{D42A27DB-BD31-4B8C-83A1-F6EECF244321}">
                <p14:modId xmlns:p14="http://schemas.microsoft.com/office/powerpoint/2010/main" val="1520561569"/>
              </p:ext>
            </p:extLst>
          </p:nvPr>
        </p:nvGraphicFramePr>
        <p:xfrm>
          <a:off x="-1" y="1338895"/>
          <a:ext cx="7069015" cy="551910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6" name="TextBox 5">
            <a:extLst>
              <a:ext uri="{FF2B5EF4-FFF2-40B4-BE49-F238E27FC236}">
                <a16:creationId xmlns:a16="http://schemas.microsoft.com/office/drawing/2014/main" id="{D8A9A0C0-B0BE-6EAF-267B-D9D179D717A9}"/>
              </a:ext>
            </a:extLst>
          </p:cNvPr>
          <p:cNvSpPr txBox="1"/>
          <p:nvPr/>
        </p:nvSpPr>
        <p:spPr>
          <a:xfrm>
            <a:off x="3534506" y="6422278"/>
            <a:ext cx="6108700" cy="461665"/>
          </a:xfrm>
          <a:prstGeom prst="rect">
            <a:avLst/>
          </a:prstGeom>
          <a:noFill/>
        </p:spPr>
        <p:txBody>
          <a:bodyPr wrap="square">
            <a:spAutoFit/>
          </a:bodyPr>
          <a:lstStyle/>
          <a:p>
            <a:r>
              <a:rPr lang="en-US" sz="2400" dirty="0">
                <a:latin typeface="Times New Roman" panose="02020603050405020304" pitchFamily="18" charset="0"/>
                <a:cs typeface="Times New Roman" panose="02020603050405020304" pitchFamily="18" charset="0"/>
              </a:rPr>
              <a:t>(Tate and Happ, 2019; Cheong et al., 2023) </a:t>
            </a:r>
          </a:p>
        </p:txBody>
      </p:sp>
    </p:spTree>
    <p:extLst>
      <p:ext uri="{BB962C8B-B14F-4D97-AF65-F5344CB8AC3E}">
        <p14:creationId xmlns:p14="http://schemas.microsoft.com/office/powerpoint/2010/main" val="18294016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a:extLst>
            <a:ext uri="{FF2B5EF4-FFF2-40B4-BE49-F238E27FC236}">
              <a16:creationId xmlns:a16="http://schemas.microsoft.com/office/drawing/2014/main" id="{68FBCD7E-16C2-AB7F-DDED-0DC213DE532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397E1ED-A334-A258-B5D4-01B99DDBB228}"/>
              </a:ext>
            </a:extLst>
          </p:cNvPr>
          <p:cNvSpPr txBox="1"/>
          <p:nvPr/>
        </p:nvSpPr>
        <p:spPr>
          <a:xfrm>
            <a:off x="381000" y="477052"/>
            <a:ext cx="7721600" cy="107721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3200" b="1" dirty="0">
                <a:solidFill>
                  <a:prstClr val="black"/>
                </a:solidFill>
                <a:latin typeface="Bell MT" panose="02020503060305020303" pitchFamily="18" charset="0"/>
              </a:rPr>
              <a:t>Theme Impact Analysis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Bell MT" panose="02020503060305020303" pitchFamily="18" charset="0"/>
                <a:ea typeface="+mn-ea"/>
                <a:cs typeface="+mn-cs"/>
              </a:rPr>
              <a:t>PEST Analysis</a:t>
            </a:r>
          </a:p>
        </p:txBody>
      </p:sp>
      <p:cxnSp>
        <p:nvCxnSpPr>
          <p:cNvPr id="2" name="Straight Connector 1">
            <a:extLst>
              <a:ext uri="{FF2B5EF4-FFF2-40B4-BE49-F238E27FC236}">
                <a16:creationId xmlns:a16="http://schemas.microsoft.com/office/drawing/2014/main" id="{BA46A8BE-70D2-1468-C73D-3AEACD24C7E1}"/>
              </a:ext>
            </a:extLst>
          </p:cNvPr>
          <p:cNvCxnSpPr>
            <a:cxnSpLocks/>
          </p:cNvCxnSpPr>
          <p:nvPr/>
        </p:nvCxnSpPr>
        <p:spPr>
          <a:xfrm>
            <a:off x="353261" y="1481044"/>
            <a:ext cx="5723466" cy="0"/>
          </a:xfrm>
          <a:prstGeom prst="line">
            <a:avLst/>
          </a:prstGeom>
          <a:ln w="28575"/>
        </p:spPr>
        <p:style>
          <a:lnRef idx="1">
            <a:schemeClr val="dk1"/>
          </a:lnRef>
          <a:fillRef idx="0">
            <a:schemeClr val="dk1"/>
          </a:fillRef>
          <a:effectRef idx="0">
            <a:schemeClr val="dk1"/>
          </a:effectRef>
          <a:fontRef idx="minor">
            <a:schemeClr val="tx1"/>
          </a:fontRef>
        </p:style>
      </p:cxnSp>
      <p:sp>
        <p:nvSpPr>
          <p:cNvPr id="6" name="TextBox 5">
            <a:extLst>
              <a:ext uri="{FF2B5EF4-FFF2-40B4-BE49-F238E27FC236}">
                <a16:creationId xmlns:a16="http://schemas.microsoft.com/office/drawing/2014/main" id="{95C9CAA4-44AB-EFF2-D605-DDDCFE5F5A2E}"/>
              </a:ext>
            </a:extLst>
          </p:cNvPr>
          <p:cNvSpPr txBox="1"/>
          <p:nvPr/>
        </p:nvSpPr>
        <p:spPr>
          <a:xfrm>
            <a:off x="6076727" y="0"/>
            <a:ext cx="6177642" cy="4585871"/>
          </a:xfrm>
          <a:prstGeom prst="rect">
            <a:avLst/>
          </a:prstGeom>
          <a:noFill/>
        </p:spPr>
        <p:txBody>
          <a:bodyPr wrap="square">
            <a:spAutoFit/>
          </a:bodyPr>
          <a:lstStyle/>
          <a:p>
            <a:pPr algn="just"/>
            <a:r>
              <a:rPr lang="en-US" sz="4000" b="1" dirty="0">
                <a:solidFill>
                  <a:schemeClr val="accent6">
                    <a:lumMod val="50000"/>
                  </a:schemeClr>
                </a:solidFill>
                <a:latin typeface="Times New Roman" panose="02020603050405020304" pitchFamily="18" charset="0"/>
                <a:cs typeface="Times New Roman" panose="02020603050405020304" pitchFamily="18" charset="0"/>
              </a:rPr>
              <a:t>Political Factors</a:t>
            </a:r>
            <a:r>
              <a:rPr lang="en-US" sz="2800" dirty="0">
                <a:latin typeface="Times New Roman" panose="02020603050405020304" pitchFamily="18" charset="0"/>
                <a:cs typeface="Times New Roman" panose="02020603050405020304" pitchFamily="18" charset="0"/>
              </a:rPr>
              <a:t>.</a:t>
            </a:r>
          </a:p>
          <a:p>
            <a:pPr marL="457200" indent="-457200" algn="just">
              <a:buFont typeface="Wingdings" panose="05000000000000000000" pitchFamily="2" charset="2"/>
              <a:buChar char="ü"/>
            </a:pPr>
            <a:r>
              <a:rPr lang="en-US" sz="2800" dirty="0">
                <a:latin typeface="Times New Roman" panose="02020603050405020304" pitchFamily="18" charset="0"/>
                <a:cs typeface="Times New Roman" panose="02020603050405020304" pitchFamily="18" charset="0"/>
              </a:rPr>
              <a:t>.Policymakers concerned about guest privacy and security during AI use.</a:t>
            </a:r>
          </a:p>
          <a:p>
            <a:pPr marL="457200" indent="-457200" algn="just">
              <a:buFont typeface="Wingdings" panose="05000000000000000000" pitchFamily="2" charset="2"/>
              <a:buChar char="ü"/>
            </a:pPr>
            <a:r>
              <a:rPr lang="en-US" sz="2800" dirty="0">
                <a:latin typeface="Times New Roman" panose="02020603050405020304" pitchFamily="18" charset="0"/>
                <a:cs typeface="Times New Roman" panose="02020603050405020304" pitchFamily="18" charset="0"/>
              </a:rPr>
              <a:t>UK Government's DSIT department oversees regulation of AI use</a:t>
            </a:r>
          </a:p>
          <a:p>
            <a:pPr marL="457200" indent="-457200" algn="just">
              <a:buFont typeface="Wingdings" panose="05000000000000000000" pitchFamily="2" charset="2"/>
              <a:buChar char="ü"/>
            </a:pPr>
            <a:r>
              <a:rPr lang="en-US" sz="2800" dirty="0">
                <a:latin typeface="Times New Roman" panose="02020603050405020304" pitchFamily="18" charset="0"/>
                <a:cs typeface="Times New Roman" panose="02020603050405020304" pitchFamily="18" charset="0"/>
              </a:rPr>
              <a:t>Framework covers all General Purpose AI </a:t>
            </a:r>
            <a:r>
              <a:rPr lang="en-US" sz="2800" dirty="0" err="1">
                <a:latin typeface="Times New Roman" panose="02020603050405020304" pitchFamily="18" charset="0"/>
                <a:cs typeface="Times New Roman" panose="02020603050405020304" pitchFamily="18" charset="0"/>
              </a:rPr>
              <a:t>systms</a:t>
            </a:r>
            <a:r>
              <a:rPr lang="en-US" sz="2800" dirty="0">
                <a:latin typeface="Times New Roman" panose="02020603050405020304" pitchFamily="18" charset="0"/>
                <a:cs typeface="Times New Roman" panose="02020603050405020304" pitchFamily="18" charset="0"/>
              </a:rPr>
              <a:t> e.g. hospitality’s</a:t>
            </a:r>
          </a:p>
          <a:p>
            <a:pPr marL="457200" indent="-457200" algn="just">
              <a:buFont typeface="Wingdings" panose="05000000000000000000" pitchFamily="2" charset="2"/>
              <a:buChar char="ü"/>
            </a:pPr>
            <a:r>
              <a:rPr lang="en-US" sz="2800" dirty="0">
                <a:latin typeface="Times New Roman" panose="02020603050405020304" pitchFamily="18" charset="0"/>
                <a:cs typeface="Times New Roman" panose="02020603050405020304" pitchFamily="18" charset="0"/>
              </a:rPr>
              <a:t>Hotels subjected to compliance to General Data Protection Regulation (GDPR) and AI Act</a:t>
            </a:r>
          </a:p>
        </p:txBody>
      </p:sp>
      <p:sp>
        <p:nvSpPr>
          <p:cNvPr id="4" name="TextBox 3">
            <a:extLst>
              <a:ext uri="{FF2B5EF4-FFF2-40B4-BE49-F238E27FC236}">
                <a16:creationId xmlns:a16="http://schemas.microsoft.com/office/drawing/2014/main" id="{275342D4-E223-3E67-795A-8F5857A1CDBD}"/>
              </a:ext>
            </a:extLst>
          </p:cNvPr>
          <p:cNvSpPr txBox="1"/>
          <p:nvPr/>
        </p:nvSpPr>
        <p:spPr>
          <a:xfrm>
            <a:off x="-81642" y="4081193"/>
            <a:ext cx="6177642" cy="2862322"/>
          </a:xfrm>
          <a:prstGeom prst="rect">
            <a:avLst/>
          </a:prstGeom>
          <a:noFill/>
        </p:spPr>
        <p:txBody>
          <a:bodyPr wrap="square">
            <a:spAutoFit/>
          </a:bodyPr>
          <a:lstStyle/>
          <a:p>
            <a:pPr algn="just"/>
            <a:r>
              <a:rPr lang="en-US" sz="4000" b="1" dirty="0">
                <a:solidFill>
                  <a:schemeClr val="accent6">
                    <a:lumMod val="50000"/>
                  </a:schemeClr>
                </a:solidFill>
                <a:latin typeface="Times New Roman" panose="02020603050405020304" pitchFamily="18" charset="0"/>
                <a:cs typeface="Times New Roman" panose="02020603050405020304" pitchFamily="18" charset="0"/>
              </a:rPr>
              <a:t>Economical Factors.</a:t>
            </a:r>
          </a:p>
          <a:p>
            <a:pPr marL="457200" indent="-457200" algn="just">
              <a:buFont typeface="Wingdings" panose="05000000000000000000" pitchFamily="2" charset="2"/>
              <a:buChar char="ü"/>
            </a:pPr>
            <a:r>
              <a:rPr lang="en-US" sz="2800" dirty="0">
                <a:latin typeface="Times New Roman" panose="02020603050405020304" pitchFamily="18" charset="0"/>
                <a:cs typeface="Times New Roman" panose="02020603050405020304" pitchFamily="18" charset="0"/>
              </a:rPr>
              <a:t>Gen AI’s cost billions (</a:t>
            </a:r>
            <a:r>
              <a:rPr lang="en-US" sz="2000" dirty="0">
                <a:latin typeface="Times New Roman" panose="02020603050405020304" pitchFamily="18" charset="0"/>
                <a:cs typeface="Times New Roman" panose="02020603050405020304" pitchFamily="18" charset="0"/>
              </a:rPr>
              <a:t>Goldman and Egan</a:t>
            </a:r>
            <a:r>
              <a:rPr lang="en-US" sz="2800" dirty="0">
                <a:latin typeface="Times New Roman" panose="02020603050405020304" pitchFamily="18" charset="0"/>
                <a:cs typeface="Times New Roman" panose="02020603050405020304" pitchFamily="18" charset="0"/>
              </a:rPr>
              <a:t>).</a:t>
            </a:r>
          </a:p>
          <a:p>
            <a:pPr marL="457200" indent="-457200" algn="just">
              <a:buFont typeface="Wingdings" panose="05000000000000000000" pitchFamily="2" charset="2"/>
              <a:buChar char="ü"/>
            </a:pPr>
            <a:r>
              <a:rPr lang="en-US" sz="2800" dirty="0">
                <a:latin typeface="Times New Roman" panose="02020603050405020304" pitchFamily="18" charset="0"/>
                <a:cs typeface="Times New Roman" panose="02020603050405020304" pitchFamily="18" charset="0"/>
              </a:rPr>
              <a:t>Meta (US company) spent $65 billion</a:t>
            </a:r>
          </a:p>
          <a:p>
            <a:pPr marL="457200" indent="-457200" algn="just">
              <a:buFont typeface="Wingdings" panose="05000000000000000000" pitchFamily="2" charset="2"/>
              <a:buChar char="ü"/>
            </a:pPr>
            <a:r>
              <a:rPr lang="en-US" sz="2800" dirty="0">
                <a:latin typeface="Times New Roman" panose="02020603050405020304" pitchFamily="18" charset="0"/>
                <a:cs typeface="Times New Roman" panose="02020603050405020304" pitchFamily="18" charset="0"/>
              </a:rPr>
              <a:t>Marriott allocated  $1- 1.3 billion for AI development (Wilkinson2, 024)</a:t>
            </a:r>
          </a:p>
          <a:p>
            <a:pPr marL="457200" indent="-457200" algn="just">
              <a:buFont typeface="Wingdings" panose="05000000000000000000" pitchFamily="2" charset="2"/>
              <a:buChar char="ü"/>
            </a:pPr>
            <a:r>
              <a:rPr lang="en-US" sz="2800" dirty="0">
                <a:latin typeface="Times New Roman" panose="02020603050405020304" pitchFamily="18" charset="0"/>
                <a:cs typeface="Times New Roman" panose="02020603050405020304" pitchFamily="18" charset="0"/>
              </a:rPr>
              <a:t>Very expensive for small hotels</a:t>
            </a:r>
          </a:p>
        </p:txBody>
      </p:sp>
      <p:pic>
        <p:nvPicPr>
          <p:cNvPr id="5" name="Picture 4">
            <a:extLst>
              <a:ext uri="{FF2B5EF4-FFF2-40B4-BE49-F238E27FC236}">
                <a16:creationId xmlns:a16="http://schemas.microsoft.com/office/drawing/2014/main" id="{E88E1991-2BDC-9FC3-C4F0-B59A4E7C8A15}"/>
              </a:ext>
            </a:extLst>
          </p:cNvPr>
          <p:cNvPicPr>
            <a:picLocks noChangeAspect="1"/>
          </p:cNvPicPr>
          <p:nvPr/>
        </p:nvPicPr>
        <p:blipFill>
          <a:blip r:embed="rId3"/>
          <a:stretch>
            <a:fillRect/>
          </a:stretch>
        </p:blipFill>
        <p:spPr>
          <a:xfrm>
            <a:off x="1233704" y="1554270"/>
            <a:ext cx="2552849" cy="2552849"/>
          </a:xfrm>
          <a:prstGeom prst="rect">
            <a:avLst/>
          </a:prstGeom>
        </p:spPr>
      </p:pic>
      <p:pic>
        <p:nvPicPr>
          <p:cNvPr id="10" name="Picture 9">
            <a:extLst>
              <a:ext uri="{FF2B5EF4-FFF2-40B4-BE49-F238E27FC236}">
                <a16:creationId xmlns:a16="http://schemas.microsoft.com/office/drawing/2014/main" id="{977D8CF8-8DE2-FB55-6519-9CEB0E3C78E4}"/>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9922" b="89883" l="9918" r="90761">
                        <a14:foregroundMark x1="34647" y1="53696" x2="34647" y2="53696"/>
                        <a14:foregroundMark x1="25000" y1="69650" x2="25000" y2="69650"/>
                        <a14:foregroundMark x1="30571" y1="68872" x2="30571" y2="68872"/>
                        <a14:foregroundMark x1="10462" y1="15759" x2="10462" y2="15759"/>
                        <a14:foregroundMark x1="90761" y1="16342" x2="90761" y2="16342"/>
                        <a14:foregroundMark x1="55707" y1="65175" x2="55707" y2="65175"/>
                        <a14:foregroundMark x1="60734" y1="53696" x2="60734" y2="53696"/>
                        <a14:foregroundMark x1="54212" y1="50195" x2="54212" y2="50195"/>
                        <a14:foregroundMark x1="52174" y1="56615" x2="52174" y2="56615"/>
                        <a14:foregroundMark x1="53125" y1="68872" x2="53125" y2="68872"/>
                        <a14:foregroundMark x1="64674" y1="78210" x2="64674" y2="78210"/>
                        <a14:foregroundMark x1="70245" y1="87549" x2="70245" y2="87549"/>
                        <a14:foregroundMark x1="38587" y1="86187" x2="38587" y2="86187"/>
                      </a14:backgroundRemoval>
                    </a14:imgEffect>
                  </a14:imgLayer>
                </a14:imgProps>
              </a:ext>
            </a:extLst>
          </a:blip>
          <a:stretch>
            <a:fillRect/>
          </a:stretch>
        </p:blipFill>
        <p:spPr>
          <a:xfrm>
            <a:off x="5876305" y="4035086"/>
            <a:ext cx="4452589" cy="3109553"/>
          </a:xfrm>
          <a:prstGeom prst="rect">
            <a:avLst/>
          </a:prstGeom>
        </p:spPr>
      </p:pic>
    </p:spTree>
    <p:extLst>
      <p:ext uri="{BB962C8B-B14F-4D97-AF65-F5344CB8AC3E}">
        <p14:creationId xmlns:p14="http://schemas.microsoft.com/office/powerpoint/2010/main" val="40515183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a:extLst>
            <a:ext uri="{FF2B5EF4-FFF2-40B4-BE49-F238E27FC236}">
              <a16:creationId xmlns:a16="http://schemas.microsoft.com/office/drawing/2014/main" id="{5F56384F-FF5C-6BCE-EA0D-4EC77246B32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054375F7-0359-BA48-A14C-1D032BF55894}"/>
              </a:ext>
            </a:extLst>
          </p:cNvPr>
          <p:cNvSpPr txBox="1"/>
          <p:nvPr/>
        </p:nvSpPr>
        <p:spPr>
          <a:xfrm>
            <a:off x="353261" y="62363"/>
            <a:ext cx="7721600" cy="107721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3200" b="1" dirty="0">
                <a:solidFill>
                  <a:prstClr val="black"/>
                </a:solidFill>
                <a:latin typeface="Bell MT" panose="02020503060305020303" pitchFamily="18" charset="0"/>
              </a:rPr>
              <a:t>Theme Impact Analysis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Bell MT" panose="02020503060305020303" pitchFamily="18" charset="0"/>
                <a:ea typeface="+mn-ea"/>
                <a:cs typeface="+mn-cs"/>
              </a:rPr>
              <a:t>PEST Analysis</a:t>
            </a:r>
          </a:p>
        </p:txBody>
      </p:sp>
      <p:cxnSp>
        <p:nvCxnSpPr>
          <p:cNvPr id="2" name="Straight Connector 1">
            <a:extLst>
              <a:ext uri="{FF2B5EF4-FFF2-40B4-BE49-F238E27FC236}">
                <a16:creationId xmlns:a16="http://schemas.microsoft.com/office/drawing/2014/main" id="{F0F61561-3593-2734-0FC4-19B8EC307D29}"/>
              </a:ext>
            </a:extLst>
          </p:cNvPr>
          <p:cNvCxnSpPr>
            <a:cxnSpLocks/>
          </p:cNvCxnSpPr>
          <p:nvPr/>
        </p:nvCxnSpPr>
        <p:spPr>
          <a:xfrm>
            <a:off x="353261" y="1139581"/>
            <a:ext cx="5723466" cy="0"/>
          </a:xfrm>
          <a:prstGeom prst="line">
            <a:avLst/>
          </a:prstGeom>
          <a:ln w="28575"/>
        </p:spPr>
        <p:style>
          <a:lnRef idx="1">
            <a:schemeClr val="dk1"/>
          </a:lnRef>
          <a:fillRef idx="0">
            <a:schemeClr val="dk1"/>
          </a:fillRef>
          <a:effectRef idx="0">
            <a:schemeClr val="dk1"/>
          </a:effectRef>
          <a:fontRef idx="minor">
            <a:schemeClr val="tx1"/>
          </a:fontRef>
        </p:style>
      </p:cxnSp>
      <p:sp>
        <p:nvSpPr>
          <p:cNvPr id="6" name="TextBox 5">
            <a:extLst>
              <a:ext uri="{FF2B5EF4-FFF2-40B4-BE49-F238E27FC236}">
                <a16:creationId xmlns:a16="http://schemas.microsoft.com/office/drawing/2014/main" id="{9A6F089F-7F77-0AB8-2720-31DCEF6B7102}"/>
              </a:ext>
            </a:extLst>
          </p:cNvPr>
          <p:cNvSpPr txBox="1"/>
          <p:nvPr/>
        </p:nvSpPr>
        <p:spPr>
          <a:xfrm>
            <a:off x="0" y="1048408"/>
            <a:ext cx="6303815" cy="4585871"/>
          </a:xfrm>
          <a:prstGeom prst="rect">
            <a:avLst/>
          </a:prstGeom>
          <a:noFill/>
        </p:spPr>
        <p:txBody>
          <a:bodyPr wrap="square">
            <a:spAutoFit/>
          </a:bodyPr>
          <a:lstStyle/>
          <a:p>
            <a:pPr marL="457200" indent="-457200" algn="just">
              <a:buFont typeface="Wingdings" panose="05000000000000000000" pitchFamily="2" charset="2"/>
              <a:buChar char="ü"/>
            </a:pPr>
            <a:r>
              <a:rPr lang="en-US" sz="4000" b="1" dirty="0">
                <a:solidFill>
                  <a:schemeClr val="accent6">
                    <a:lumMod val="50000"/>
                  </a:schemeClr>
                </a:solidFill>
                <a:latin typeface="Times New Roman" panose="02020603050405020304" pitchFamily="18" charset="0"/>
                <a:cs typeface="Times New Roman" panose="02020603050405020304" pitchFamily="18" charset="0"/>
              </a:rPr>
              <a:t>Social Factors</a:t>
            </a:r>
          </a:p>
          <a:p>
            <a:pPr marL="457200" indent="-457200">
              <a:buFont typeface="Wingdings" panose="05000000000000000000" pitchFamily="2" charset="2"/>
              <a:buChar char="ü"/>
            </a:pPr>
            <a:r>
              <a:rPr lang="en-US" sz="2800" dirty="0">
                <a:latin typeface="Times New Roman" panose="02020603050405020304" pitchFamily="18" charset="0"/>
                <a:cs typeface="Times New Roman" panose="02020603050405020304" pitchFamily="18" charset="0"/>
              </a:rPr>
              <a:t>Personalize service to guests thus enhance experience (</a:t>
            </a:r>
            <a:r>
              <a:rPr lang="en-US" sz="2800" dirty="0" err="1">
                <a:latin typeface="Times New Roman" panose="02020603050405020304" pitchFamily="18" charset="0"/>
                <a:cs typeface="Times New Roman" panose="02020603050405020304" pitchFamily="18" charset="0"/>
              </a:rPr>
              <a:t>Makivić</a:t>
            </a:r>
            <a:r>
              <a:rPr lang="en-US" sz="2800" dirty="0">
                <a:latin typeface="Times New Roman" panose="02020603050405020304" pitchFamily="18" charset="0"/>
                <a:cs typeface="Times New Roman" panose="02020603050405020304" pitchFamily="18" charset="0"/>
              </a:rPr>
              <a:t> et al., 2024).</a:t>
            </a:r>
          </a:p>
          <a:p>
            <a:pPr marL="457200" indent="-457200" algn="just">
              <a:buFont typeface="Wingdings" panose="05000000000000000000" pitchFamily="2" charset="2"/>
              <a:buChar char="ü"/>
            </a:pPr>
            <a:r>
              <a:rPr lang="en-US" sz="2800" dirty="0">
                <a:latin typeface="Times New Roman" panose="02020603050405020304" pitchFamily="18" charset="0"/>
                <a:cs typeface="Times New Roman" panose="02020603050405020304" pitchFamily="18" charset="0"/>
              </a:rPr>
              <a:t>AI provide room recommendations.</a:t>
            </a:r>
          </a:p>
          <a:p>
            <a:pPr marL="457200" indent="-457200" algn="just">
              <a:buFont typeface="Wingdings" panose="05000000000000000000" pitchFamily="2" charset="2"/>
              <a:buChar char="ü"/>
            </a:pPr>
            <a:r>
              <a:rPr lang="en-US" sz="2800" dirty="0">
                <a:latin typeface="Times New Roman" panose="02020603050405020304" pitchFamily="18" charset="0"/>
                <a:cs typeface="Times New Roman" panose="02020603050405020304" pitchFamily="18" charset="0"/>
              </a:rPr>
              <a:t>Improve check-in experience.</a:t>
            </a:r>
          </a:p>
          <a:p>
            <a:pPr marL="457200" indent="-457200" algn="just">
              <a:buFont typeface="Wingdings" panose="05000000000000000000" pitchFamily="2" charset="2"/>
              <a:buChar char="ü"/>
            </a:pPr>
            <a:r>
              <a:rPr lang="en-US" sz="2800" dirty="0">
                <a:latin typeface="Times New Roman" panose="02020603050405020304" pitchFamily="18" charset="0"/>
                <a:cs typeface="Times New Roman" panose="02020603050405020304" pitchFamily="18" charset="0"/>
              </a:rPr>
              <a:t>The need to balance human and AI interaction (Noor et al., 2024).</a:t>
            </a:r>
          </a:p>
          <a:p>
            <a:pPr marL="457200" indent="-457200" algn="just">
              <a:buFont typeface="Wingdings" panose="05000000000000000000" pitchFamily="2" charset="2"/>
              <a:buChar char="ü"/>
            </a:pPr>
            <a:r>
              <a:rPr lang="en-US" sz="2800" dirty="0">
                <a:latin typeface="Times New Roman" panose="02020603050405020304" pitchFamily="18" charset="0"/>
                <a:cs typeface="Times New Roman" panose="02020603050405020304" pitchFamily="18" charset="0"/>
              </a:rPr>
              <a:t>AI should not take out human experience</a:t>
            </a:r>
          </a:p>
        </p:txBody>
      </p:sp>
      <p:sp>
        <p:nvSpPr>
          <p:cNvPr id="4" name="TextBox 3">
            <a:extLst>
              <a:ext uri="{FF2B5EF4-FFF2-40B4-BE49-F238E27FC236}">
                <a16:creationId xmlns:a16="http://schemas.microsoft.com/office/drawing/2014/main" id="{BA29D6F7-C2FD-0EC0-5F51-D8A15CFE8306}"/>
              </a:ext>
            </a:extLst>
          </p:cNvPr>
          <p:cNvSpPr txBox="1"/>
          <p:nvPr/>
        </p:nvSpPr>
        <p:spPr>
          <a:xfrm>
            <a:off x="6096000" y="3133904"/>
            <a:ext cx="6177642" cy="3724096"/>
          </a:xfrm>
          <a:prstGeom prst="rect">
            <a:avLst/>
          </a:prstGeom>
          <a:noFill/>
        </p:spPr>
        <p:txBody>
          <a:bodyPr wrap="square">
            <a:spAutoFit/>
          </a:bodyPr>
          <a:lstStyle/>
          <a:p>
            <a:pPr marL="457200" indent="-457200" algn="just">
              <a:buFont typeface="Wingdings" panose="05000000000000000000" pitchFamily="2" charset="2"/>
              <a:buChar char="ü"/>
            </a:pPr>
            <a:r>
              <a:rPr lang="en-US" sz="4000" b="1" dirty="0">
                <a:solidFill>
                  <a:schemeClr val="accent6">
                    <a:lumMod val="50000"/>
                  </a:schemeClr>
                </a:solidFill>
                <a:latin typeface="Times New Roman" panose="02020603050405020304" pitchFamily="18" charset="0"/>
                <a:cs typeface="Times New Roman" panose="02020603050405020304" pitchFamily="18" charset="0"/>
              </a:rPr>
              <a:t>Technological Factors</a:t>
            </a:r>
          </a:p>
          <a:p>
            <a:pPr marL="457200" indent="-457200" algn="just">
              <a:buFont typeface="Wingdings" panose="05000000000000000000" pitchFamily="2" charset="2"/>
              <a:buChar char="ü"/>
            </a:pPr>
            <a:r>
              <a:rPr lang="en-US" sz="2800" dirty="0">
                <a:latin typeface="Times New Roman" panose="02020603050405020304" pitchFamily="18" charset="0"/>
                <a:cs typeface="Times New Roman" panose="02020603050405020304" pitchFamily="18" charset="0"/>
              </a:rPr>
              <a:t>Advancement in natural language processing increased AI use in hospitality (Chiu et al., 2024)</a:t>
            </a:r>
          </a:p>
          <a:p>
            <a:pPr marL="457200" indent="-457200" algn="just">
              <a:buFont typeface="Wingdings" panose="05000000000000000000" pitchFamily="2" charset="2"/>
              <a:buChar char="ü"/>
            </a:pPr>
            <a:r>
              <a:rPr lang="en-US" sz="2800" dirty="0">
                <a:latin typeface="Times New Roman" panose="02020603050405020304" pitchFamily="18" charset="0"/>
                <a:cs typeface="Times New Roman" panose="02020603050405020304" pitchFamily="18" charset="0"/>
              </a:rPr>
              <a:t>Increase in AI literacy and competency increased use.</a:t>
            </a:r>
          </a:p>
          <a:p>
            <a:pPr marL="457200" indent="-457200" algn="just">
              <a:buFont typeface="Wingdings" panose="05000000000000000000" pitchFamily="2" charset="2"/>
              <a:buChar char="ü"/>
            </a:pPr>
            <a:r>
              <a:rPr lang="en-US" sz="2800" dirty="0">
                <a:latin typeface="Times New Roman" panose="02020603050405020304" pitchFamily="18" charset="0"/>
                <a:cs typeface="Times New Roman" panose="02020603050405020304" pitchFamily="18" charset="0"/>
              </a:rPr>
              <a:t>Emergency of Gen AIs led to use in hospitality</a:t>
            </a:r>
          </a:p>
        </p:txBody>
      </p:sp>
      <p:pic>
        <p:nvPicPr>
          <p:cNvPr id="5" name="Picture 4">
            <a:extLst>
              <a:ext uri="{FF2B5EF4-FFF2-40B4-BE49-F238E27FC236}">
                <a16:creationId xmlns:a16="http://schemas.microsoft.com/office/drawing/2014/main" id="{EB35AE82-AA3B-AED1-0E6B-ACF32E478027}"/>
              </a:ext>
            </a:extLst>
          </p:cNvPr>
          <p:cNvPicPr>
            <a:picLocks noChangeAspect="1"/>
          </p:cNvPicPr>
          <p:nvPr/>
        </p:nvPicPr>
        <p:blipFill>
          <a:blip r:embed="rId3"/>
          <a:stretch>
            <a:fillRect/>
          </a:stretch>
        </p:blipFill>
        <p:spPr>
          <a:xfrm>
            <a:off x="7234454" y="7321"/>
            <a:ext cx="4831373" cy="2922391"/>
          </a:xfrm>
          <a:prstGeom prst="rect">
            <a:avLst/>
          </a:prstGeom>
        </p:spPr>
      </p:pic>
      <p:pic>
        <p:nvPicPr>
          <p:cNvPr id="7" name="Picture 6">
            <a:extLst>
              <a:ext uri="{FF2B5EF4-FFF2-40B4-BE49-F238E27FC236}">
                <a16:creationId xmlns:a16="http://schemas.microsoft.com/office/drawing/2014/main" id="{2A2CF90B-1E3A-0CBE-F8B4-E8159482FE18}"/>
              </a:ext>
            </a:extLst>
          </p:cNvPr>
          <p:cNvPicPr>
            <a:picLocks noChangeAspect="1"/>
          </p:cNvPicPr>
          <p:nvPr/>
        </p:nvPicPr>
        <p:blipFill>
          <a:blip r:embed="rId4"/>
          <a:stretch>
            <a:fillRect/>
          </a:stretch>
        </p:blipFill>
        <p:spPr>
          <a:xfrm>
            <a:off x="4090301" y="5376956"/>
            <a:ext cx="1481044" cy="1481044"/>
          </a:xfrm>
          <a:prstGeom prst="rect">
            <a:avLst/>
          </a:prstGeom>
        </p:spPr>
      </p:pic>
      <p:pic>
        <p:nvPicPr>
          <p:cNvPr id="8" name="Picture 7">
            <a:extLst>
              <a:ext uri="{FF2B5EF4-FFF2-40B4-BE49-F238E27FC236}">
                <a16:creationId xmlns:a16="http://schemas.microsoft.com/office/drawing/2014/main" id="{B1C40259-CA79-966A-8A2D-FBF4A72BA5DE}"/>
              </a:ext>
            </a:extLst>
          </p:cNvPr>
          <p:cNvPicPr>
            <a:picLocks noChangeAspect="1"/>
          </p:cNvPicPr>
          <p:nvPr/>
        </p:nvPicPr>
        <p:blipFill>
          <a:blip r:embed="rId4"/>
          <a:stretch>
            <a:fillRect/>
          </a:stretch>
        </p:blipFill>
        <p:spPr>
          <a:xfrm>
            <a:off x="2045150" y="5543105"/>
            <a:ext cx="1481044" cy="1481044"/>
          </a:xfrm>
          <a:prstGeom prst="rect">
            <a:avLst/>
          </a:prstGeom>
        </p:spPr>
      </p:pic>
      <p:pic>
        <p:nvPicPr>
          <p:cNvPr id="9" name="Picture 8">
            <a:extLst>
              <a:ext uri="{FF2B5EF4-FFF2-40B4-BE49-F238E27FC236}">
                <a16:creationId xmlns:a16="http://schemas.microsoft.com/office/drawing/2014/main" id="{9F3C1277-5DD7-F74D-E748-0B70DCEE2F52}"/>
              </a:ext>
            </a:extLst>
          </p:cNvPr>
          <p:cNvPicPr>
            <a:picLocks noChangeAspect="1"/>
          </p:cNvPicPr>
          <p:nvPr/>
        </p:nvPicPr>
        <p:blipFill>
          <a:blip r:embed="rId4"/>
          <a:stretch>
            <a:fillRect/>
          </a:stretch>
        </p:blipFill>
        <p:spPr>
          <a:xfrm>
            <a:off x="0" y="5543105"/>
            <a:ext cx="1481044" cy="1481044"/>
          </a:xfrm>
          <a:prstGeom prst="rect">
            <a:avLst/>
          </a:prstGeom>
        </p:spPr>
      </p:pic>
    </p:spTree>
    <p:extLst>
      <p:ext uri="{BB962C8B-B14F-4D97-AF65-F5344CB8AC3E}">
        <p14:creationId xmlns:p14="http://schemas.microsoft.com/office/powerpoint/2010/main" val="22007948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D50CF90-B46C-9D38-9348-D8DAB36FC42B}"/>
              </a:ext>
            </a:extLst>
          </p:cNvPr>
          <p:cNvSpPr txBox="1"/>
          <p:nvPr/>
        </p:nvSpPr>
        <p:spPr>
          <a:xfrm>
            <a:off x="382299" y="641555"/>
            <a:ext cx="7721600"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4000" b="1" dirty="0">
                <a:solidFill>
                  <a:prstClr val="black"/>
                </a:solidFill>
                <a:latin typeface="Bell MT" panose="02020503060305020303" pitchFamily="18" charset="0"/>
              </a:rPr>
              <a:t>Recommendations</a:t>
            </a:r>
            <a:endParaRPr kumimoji="0" lang="en-US" sz="4000" b="1" i="0" u="none" strike="noStrike" kern="1200" cap="none" spc="0" normalizeH="0" baseline="0" noProof="0" dirty="0">
              <a:ln>
                <a:noFill/>
              </a:ln>
              <a:solidFill>
                <a:prstClr val="black"/>
              </a:solidFill>
              <a:effectLst/>
              <a:uLnTx/>
              <a:uFillTx/>
              <a:latin typeface="Bell MT" panose="02020503060305020303" pitchFamily="18" charset="0"/>
              <a:ea typeface="+mn-ea"/>
              <a:cs typeface="+mn-cs"/>
            </a:endParaRPr>
          </a:p>
        </p:txBody>
      </p:sp>
      <p:cxnSp>
        <p:nvCxnSpPr>
          <p:cNvPr id="2" name="Straight Connector 1">
            <a:extLst>
              <a:ext uri="{FF2B5EF4-FFF2-40B4-BE49-F238E27FC236}">
                <a16:creationId xmlns:a16="http://schemas.microsoft.com/office/drawing/2014/main" id="{A7115599-98A5-F2F6-42FB-B22FD965E711}"/>
              </a:ext>
            </a:extLst>
          </p:cNvPr>
          <p:cNvCxnSpPr>
            <a:cxnSpLocks/>
          </p:cNvCxnSpPr>
          <p:nvPr/>
        </p:nvCxnSpPr>
        <p:spPr>
          <a:xfrm>
            <a:off x="537112" y="1339660"/>
            <a:ext cx="3461451" cy="0"/>
          </a:xfrm>
          <a:prstGeom prst="line">
            <a:avLst/>
          </a:prstGeom>
          <a:ln w="28575"/>
        </p:spPr>
        <p:style>
          <a:lnRef idx="1">
            <a:schemeClr val="dk1"/>
          </a:lnRef>
          <a:fillRef idx="0">
            <a:schemeClr val="dk1"/>
          </a:fillRef>
          <a:effectRef idx="0">
            <a:schemeClr val="dk1"/>
          </a:effectRef>
          <a:fontRef idx="minor">
            <a:schemeClr val="tx1"/>
          </a:fontRef>
        </p:style>
      </p:cxnSp>
      <p:graphicFrame>
        <p:nvGraphicFramePr>
          <p:cNvPr id="7" name="Diagram 6">
            <a:extLst>
              <a:ext uri="{FF2B5EF4-FFF2-40B4-BE49-F238E27FC236}">
                <a16:creationId xmlns:a16="http://schemas.microsoft.com/office/drawing/2014/main" id="{3B52A765-32EA-44D3-A5F8-360D62F7FC8D}"/>
              </a:ext>
            </a:extLst>
          </p:cNvPr>
          <p:cNvGraphicFramePr/>
          <p:nvPr>
            <p:extLst>
              <p:ext uri="{D42A27DB-BD31-4B8C-83A1-F6EECF244321}">
                <p14:modId xmlns:p14="http://schemas.microsoft.com/office/powerpoint/2010/main" val="2257356329"/>
              </p:ext>
            </p:extLst>
          </p:nvPr>
        </p:nvGraphicFramePr>
        <p:xfrm>
          <a:off x="862767" y="1813948"/>
          <a:ext cx="10724630" cy="47275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17" name="Straight Connector 16">
            <a:extLst>
              <a:ext uri="{FF2B5EF4-FFF2-40B4-BE49-F238E27FC236}">
                <a16:creationId xmlns:a16="http://schemas.microsoft.com/office/drawing/2014/main" id="{EE0C3295-A406-3002-5B14-3DA6D38E9F91}"/>
              </a:ext>
            </a:extLst>
          </p:cNvPr>
          <p:cNvCxnSpPr>
            <a:cxnSpLocks/>
          </p:cNvCxnSpPr>
          <p:nvPr/>
        </p:nvCxnSpPr>
        <p:spPr>
          <a:xfrm>
            <a:off x="4348606" y="1813948"/>
            <a:ext cx="0" cy="3953806"/>
          </a:xfrm>
          <a:prstGeom prst="line">
            <a:avLst/>
          </a:prstGeom>
          <a:ln w="28575">
            <a:solidFill>
              <a:schemeClr val="accent6">
                <a:lumMod val="50000"/>
              </a:schemeClr>
            </a:solidFill>
            <a:prstDash val="sysDash"/>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64C359A-3B8E-32FA-B43F-96F258CC7FD9}"/>
              </a:ext>
            </a:extLst>
          </p:cNvPr>
          <p:cNvCxnSpPr>
            <a:cxnSpLocks/>
          </p:cNvCxnSpPr>
          <p:nvPr/>
        </p:nvCxnSpPr>
        <p:spPr>
          <a:xfrm>
            <a:off x="8103243" y="1813948"/>
            <a:ext cx="0" cy="3953806"/>
          </a:xfrm>
          <a:prstGeom prst="line">
            <a:avLst/>
          </a:prstGeom>
          <a:ln w="28575">
            <a:solidFill>
              <a:schemeClr val="accent6">
                <a:lumMod val="50000"/>
              </a:schemeClr>
            </a:solidFill>
            <a:prstDash val="sys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68769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a:extLst>
            <a:ext uri="{FF2B5EF4-FFF2-40B4-BE49-F238E27FC236}">
              <a16:creationId xmlns:a16="http://schemas.microsoft.com/office/drawing/2014/main" id="{04AD4DE7-5640-7109-CA44-91A19965CDD2}"/>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3D513F2E-AF8F-3E86-E197-335FDAB7CC94}"/>
              </a:ext>
            </a:extLst>
          </p:cNvPr>
          <p:cNvSpPr txBox="1"/>
          <p:nvPr/>
        </p:nvSpPr>
        <p:spPr>
          <a:xfrm>
            <a:off x="537112" y="138173"/>
            <a:ext cx="7721600"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3200" b="1" dirty="0">
                <a:solidFill>
                  <a:prstClr val="black"/>
                </a:solidFill>
                <a:latin typeface="Bell MT" panose="02020503060305020303" pitchFamily="18" charset="0"/>
              </a:rPr>
              <a:t>Recap</a:t>
            </a:r>
            <a:endParaRPr kumimoji="0" lang="en-US" sz="3200" b="1" i="0" u="none" strike="noStrike" kern="1200" cap="none" spc="0" normalizeH="0" baseline="0" noProof="0" dirty="0">
              <a:ln>
                <a:noFill/>
              </a:ln>
              <a:solidFill>
                <a:prstClr val="black"/>
              </a:solidFill>
              <a:effectLst/>
              <a:uLnTx/>
              <a:uFillTx/>
              <a:latin typeface="Bell MT" panose="02020503060305020303" pitchFamily="18" charset="0"/>
              <a:ea typeface="+mn-ea"/>
              <a:cs typeface="+mn-cs"/>
            </a:endParaRPr>
          </a:p>
        </p:txBody>
      </p:sp>
      <p:cxnSp>
        <p:nvCxnSpPr>
          <p:cNvPr id="2" name="Straight Connector 1">
            <a:extLst>
              <a:ext uri="{FF2B5EF4-FFF2-40B4-BE49-F238E27FC236}">
                <a16:creationId xmlns:a16="http://schemas.microsoft.com/office/drawing/2014/main" id="{9A64B5BE-532D-5B57-B997-5AECDF33ED5A}"/>
              </a:ext>
            </a:extLst>
          </p:cNvPr>
          <p:cNvCxnSpPr>
            <a:cxnSpLocks/>
          </p:cNvCxnSpPr>
          <p:nvPr/>
        </p:nvCxnSpPr>
        <p:spPr>
          <a:xfrm>
            <a:off x="537112" y="718374"/>
            <a:ext cx="2400960" cy="0"/>
          </a:xfrm>
          <a:prstGeom prst="line">
            <a:avLst/>
          </a:prstGeom>
          <a:ln w="28575"/>
        </p:spPr>
        <p:style>
          <a:lnRef idx="1">
            <a:schemeClr val="dk1"/>
          </a:lnRef>
          <a:fillRef idx="0">
            <a:schemeClr val="dk1"/>
          </a:fillRef>
          <a:effectRef idx="0">
            <a:schemeClr val="dk1"/>
          </a:effectRef>
          <a:fontRef idx="minor">
            <a:schemeClr val="tx1"/>
          </a:fontRef>
        </p:style>
      </p:cxnSp>
      <p:sp>
        <p:nvSpPr>
          <p:cNvPr id="5" name="TextBox 4">
            <a:extLst>
              <a:ext uri="{FF2B5EF4-FFF2-40B4-BE49-F238E27FC236}">
                <a16:creationId xmlns:a16="http://schemas.microsoft.com/office/drawing/2014/main" id="{010D7F7D-31CD-A37A-3009-728CB4D381D5}"/>
              </a:ext>
            </a:extLst>
          </p:cNvPr>
          <p:cNvSpPr txBox="1"/>
          <p:nvPr/>
        </p:nvSpPr>
        <p:spPr>
          <a:xfrm>
            <a:off x="0" y="698194"/>
            <a:ext cx="8510954" cy="6478184"/>
          </a:xfrm>
          <a:prstGeom prst="rect">
            <a:avLst/>
          </a:prstGeom>
          <a:noFill/>
        </p:spPr>
        <p:txBody>
          <a:bodyPr wrap="square">
            <a:spAutoFit/>
          </a:bodyPr>
          <a:lstStyle/>
          <a:p>
            <a:pPr marL="457200" indent="-457200">
              <a:lnSpc>
                <a:spcPct val="150000"/>
              </a:lnSpc>
              <a:buFont typeface="Wingdings" panose="05000000000000000000" pitchFamily="2" charset="2"/>
              <a:buChar char="ü"/>
            </a:pPr>
            <a:r>
              <a:rPr lang="en-US" sz="2800" dirty="0">
                <a:latin typeface="Times New Roman" panose="02020603050405020304" pitchFamily="18" charset="0"/>
                <a:cs typeface="Times New Roman" panose="02020603050405020304" pitchFamily="18" charset="0"/>
              </a:rPr>
              <a:t>UK hospitality industry rapidly adopting AI.</a:t>
            </a:r>
          </a:p>
          <a:p>
            <a:pPr marL="457200" indent="-457200">
              <a:lnSpc>
                <a:spcPct val="150000"/>
              </a:lnSpc>
              <a:buFont typeface="Wingdings" panose="05000000000000000000" pitchFamily="2" charset="2"/>
              <a:buChar char="ü"/>
            </a:pPr>
            <a:r>
              <a:rPr lang="en-US" sz="2800" dirty="0">
                <a:latin typeface="Times New Roman" panose="02020603050405020304" pitchFamily="18" charset="0"/>
                <a:cs typeface="Times New Roman" panose="02020603050405020304" pitchFamily="18" charset="0"/>
              </a:rPr>
              <a:t>AI improve customer experience and operational effectiveness.</a:t>
            </a:r>
          </a:p>
          <a:p>
            <a:pPr marL="457200" indent="-457200">
              <a:lnSpc>
                <a:spcPct val="150000"/>
              </a:lnSpc>
              <a:buFont typeface="Wingdings" panose="05000000000000000000" pitchFamily="2" charset="2"/>
              <a:buChar char="ü"/>
            </a:pPr>
            <a:r>
              <a:rPr lang="en-US" sz="2800" dirty="0">
                <a:latin typeface="Times New Roman" panose="02020603050405020304" pitchFamily="18" charset="0"/>
                <a:cs typeface="Times New Roman" panose="02020603050405020304" pitchFamily="18" charset="0"/>
              </a:rPr>
              <a:t>Can be chatbots, robots, AR, VR, site search systems and voice assistants.</a:t>
            </a:r>
          </a:p>
          <a:p>
            <a:pPr marL="457200" indent="-457200">
              <a:lnSpc>
                <a:spcPct val="150000"/>
              </a:lnSpc>
              <a:buFont typeface="Wingdings" panose="05000000000000000000" pitchFamily="2" charset="2"/>
              <a:buChar char="ü"/>
            </a:pPr>
            <a:r>
              <a:rPr lang="en-US" sz="2800" dirty="0">
                <a:latin typeface="Times New Roman" panose="02020603050405020304" pitchFamily="18" charset="0"/>
                <a:cs typeface="Times New Roman" panose="02020603050405020304" pitchFamily="18" charset="0"/>
              </a:rPr>
              <a:t>In hospitality can be used for customer relationship management, property management, inventory and revenue management</a:t>
            </a:r>
          </a:p>
          <a:p>
            <a:pPr marL="457200" indent="-457200">
              <a:lnSpc>
                <a:spcPct val="150000"/>
              </a:lnSpc>
              <a:buFont typeface="Wingdings" panose="05000000000000000000" pitchFamily="2" charset="2"/>
              <a:buChar char="ü"/>
            </a:pPr>
            <a:r>
              <a:rPr lang="en-US" sz="2800" dirty="0">
                <a:latin typeface="Times New Roman" panose="02020603050405020304" pitchFamily="18" charset="0"/>
                <a:cs typeface="Times New Roman" panose="02020603050405020304" pitchFamily="18" charset="0"/>
              </a:rPr>
              <a:t>Concerns about guest privacy and security and employee job loss.</a:t>
            </a:r>
          </a:p>
        </p:txBody>
      </p:sp>
      <p:pic>
        <p:nvPicPr>
          <p:cNvPr id="6" name="Picture 5">
            <a:extLst>
              <a:ext uri="{FF2B5EF4-FFF2-40B4-BE49-F238E27FC236}">
                <a16:creationId xmlns:a16="http://schemas.microsoft.com/office/drawing/2014/main" id="{595D598F-A30A-7110-875F-C7D7F35FF0D8}"/>
              </a:ext>
            </a:extLst>
          </p:cNvPr>
          <p:cNvPicPr>
            <a:picLocks noChangeAspect="1"/>
          </p:cNvPicPr>
          <p:nvPr/>
        </p:nvPicPr>
        <p:blipFill>
          <a:blip r:embed="rId3"/>
          <a:stretch>
            <a:fillRect/>
          </a:stretch>
        </p:blipFill>
        <p:spPr>
          <a:xfrm>
            <a:off x="8510954" y="1339660"/>
            <a:ext cx="3681046" cy="4674278"/>
          </a:xfrm>
          <a:prstGeom prst="rect">
            <a:avLst/>
          </a:prstGeom>
        </p:spPr>
      </p:pic>
    </p:spTree>
    <p:extLst>
      <p:ext uri="{BB962C8B-B14F-4D97-AF65-F5344CB8AC3E}">
        <p14:creationId xmlns:p14="http://schemas.microsoft.com/office/powerpoint/2010/main" val="32115763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a:extLst>
            <a:ext uri="{FF2B5EF4-FFF2-40B4-BE49-F238E27FC236}">
              <a16:creationId xmlns:a16="http://schemas.microsoft.com/office/drawing/2014/main" id="{45219588-4E8A-8845-D064-1CF2C702E290}"/>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16BF9B4-C590-60FA-1B46-18F404392FBD}"/>
              </a:ext>
            </a:extLst>
          </p:cNvPr>
          <p:cNvSpPr txBox="1"/>
          <p:nvPr/>
        </p:nvSpPr>
        <p:spPr>
          <a:xfrm>
            <a:off x="0" y="0"/>
            <a:ext cx="7721600"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3200" b="1" dirty="0">
                <a:solidFill>
                  <a:prstClr val="black"/>
                </a:solidFill>
                <a:latin typeface="Bell MT" panose="02020503060305020303" pitchFamily="18" charset="0"/>
              </a:rPr>
              <a:t>References</a:t>
            </a:r>
            <a:endParaRPr kumimoji="0" lang="en-US" sz="3200" b="1" i="0" u="none" strike="noStrike" kern="1200" cap="none" spc="0" normalizeH="0" baseline="0" noProof="0" dirty="0">
              <a:ln>
                <a:noFill/>
              </a:ln>
              <a:solidFill>
                <a:prstClr val="black"/>
              </a:solidFill>
              <a:effectLst/>
              <a:uLnTx/>
              <a:uFillTx/>
              <a:latin typeface="Bell MT" panose="02020503060305020303" pitchFamily="18" charset="0"/>
              <a:ea typeface="+mn-ea"/>
              <a:cs typeface="+mn-cs"/>
            </a:endParaRPr>
          </a:p>
        </p:txBody>
      </p:sp>
      <p:cxnSp>
        <p:nvCxnSpPr>
          <p:cNvPr id="2" name="Straight Connector 1">
            <a:extLst>
              <a:ext uri="{FF2B5EF4-FFF2-40B4-BE49-F238E27FC236}">
                <a16:creationId xmlns:a16="http://schemas.microsoft.com/office/drawing/2014/main" id="{4FC00BBF-4A10-1F1D-44C6-F73706C2D73D}"/>
              </a:ext>
            </a:extLst>
          </p:cNvPr>
          <p:cNvCxnSpPr>
            <a:cxnSpLocks/>
          </p:cNvCxnSpPr>
          <p:nvPr/>
        </p:nvCxnSpPr>
        <p:spPr>
          <a:xfrm>
            <a:off x="0" y="584775"/>
            <a:ext cx="2400960" cy="0"/>
          </a:xfrm>
          <a:prstGeom prst="line">
            <a:avLst/>
          </a:prstGeom>
          <a:ln w="28575"/>
        </p:spPr>
        <p:style>
          <a:lnRef idx="1">
            <a:schemeClr val="dk1"/>
          </a:lnRef>
          <a:fillRef idx="0">
            <a:schemeClr val="dk1"/>
          </a:fillRef>
          <a:effectRef idx="0">
            <a:schemeClr val="dk1"/>
          </a:effectRef>
          <a:fontRef idx="minor">
            <a:schemeClr val="tx1"/>
          </a:fontRef>
        </p:style>
      </p:cxnSp>
      <p:sp>
        <p:nvSpPr>
          <p:cNvPr id="5" name="TextBox 4">
            <a:extLst>
              <a:ext uri="{FF2B5EF4-FFF2-40B4-BE49-F238E27FC236}">
                <a16:creationId xmlns:a16="http://schemas.microsoft.com/office/drawing/2014/main" id="{E836E209-623E-213A-8645-8C24B1A3A496}"/>
              </a:ext>
            </a:extLst>
          </p:cNvPr>
          <p:cNvSpPr txBox="1"/>
          <p:nvPr/>
        </p:nvSpPr>
        <p:spPr>
          <a:xfrm>
            <a:off x="0" y="730082"/>
            <a:ext cx="12192000" cy="6348020"/>
          </a:xfrm>
          <a:prstGeom prst="rect">
            <a:avLst/>
          </a:prstGeom>
          <a:noFill/>
        </p:spPr>
        <p:txBody>
          <a:bodyPr wrap="square">
            <a:spAutoFit/>
          </a:bodyPr>
          <a:lstStyle/>
          <a:p>
            <a:pPr marL="457200" marR="0" indent="-457200">
              <a:lnSpc>
                <a:spcPct val="150000"/>
              </a:lnSpc>
              <a:spcAft>
                <a:spcPts val="1000"/>
              </a:spcAft>
            </a:pP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Alawami</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Alawami</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M., Obaid, A.,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Alrushaydan</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M.,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Boudjedra</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M. L.,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Boudjedra</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B. E., Alharbi, M.,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Alzoori</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H.,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Abosaif</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S.,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Bshir</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G.,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Alawami</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H., and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Abufawr</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M. (2025) ‘A systematic review of AI-driven innovations in the hospitality sector: Implications on restaurant management,’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American Journal of Industrial and Business Management</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15</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(01), pp. 30-40. Available at: </a:t>
            </a:r>
            <a:r>
              <a:rPr lang="en-US" sz="12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https://doi.org/10.4236/ajibm.2025.151003</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(Accessed: 30 January 2025).</a:t>
            </a:r>
          </a:p>
          <a:p>
            <a:pPr marL="457200" marR="0" indent="-457200">
              <a:lnSpc>
                <a:spcPct val="150000"/>
              </a:lnSpc>
              <a:spcAft>
                <a:spcPts val="1000"/>
              </a:spcAft>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Booking.com (2023) ‘Booking.com launches new AI trip planner to enhance travel planning experience,’ 27 June. Available at: </a:t>
            </a:r>
            <a:r>
              <a:rPr lang="en-US" sz="12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https://news.booking.com/bookingcom-launches-new-ai-trip-planner-to-enhance-travel-planning-experience/</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(Accessed: 30 January 2025).</a:t>
            </a:r>
          </a:p>
          <a:p>
            <a:pPr marL="457200" marR="0" indent="-457200">
              <a:lnSpc>
                <a:spcPct val="150000"/>
              </a:lnSpc>
              <a:spcAft>
                <a:spcPts val="1000"/>
              </a:spcAft>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Catchpole, H. (2024) ‘Deploying AI in a hotel chain? How to mitigate privacy &amp; digital regulatory risk,’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Bird &amp; Bird</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US" sz="12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https://www.twobirds.com/en/insights/2024/global/deploying-ai-in-a-hotel-chain-how-to-mitigate-privacy-and-digital-regulatory-risk</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(Accessed: 30 January 2025).</a:t>
            </a:r>
          </a:p>
          <a:p>
            <a:pPr marL="457200" marR="0" indent="-457200">
              <a:lnSpc>
                <a:spcPct val="150000"/>
              </a:lnSpc>
              <a:spcAft>
                <a:spcPts val="1000"/>
              </a:spcAft>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Cheong, H., Lyons, A., Houghton, R., and Majumdar, A. (2023) ‘Secondary qualitative research methodology using online data within the context of social sciences,’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Qualitative Methods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22</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US" sz="12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https://doi.org/10.1177/16094069231180160</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(Accessed: 30 January 2025).</a:t>
            </a:r>
          </a:p>
          <a:p>
            <a:pPr marL="457200" marR="0" indent="-457200">
              <a:lnSpc>
                <a:spcPct val="150000"/>
              </a:lnSpc>
              <a:spcAft>
                <a:spcPts val="1000"/>
              </a:spcAft>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Chiu, T. K., Ahmad, Z.,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Ismailov</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M., and Sanusi, I. T. (2024) ‘What are artificial intelligence literacy and competency? A comprehensive framework to support them,’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Computers and Education Open</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6</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100171. Available at: </a:t>
            </a:r>
            <a:r>
              <a:rPr lang="en-US" sz="12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https://doi.org/10.1016/j.caeo.2024.100171</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(Accessed: 30 January 2025).</a:t>
            </a:r>
          </a:p>
          <a:p>
            <a:pPr marL="457200" marR="0" indent="-457200">
              <a:lnSpc>
                <a:spcPct val="150000"/>
              </a:lnSpc>
              <a:spcAft>
                <a:spcPts val="1000"/>
              </a:spcAft>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Florido-Benítez, L. (2024) ‘The cybersecurity applied by online travel agencies and hotels to protect users’ private data in smart cities,’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Smart Cities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7</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(1), pp. 475-495. Available at: </a:t>
            </a:r>
            <a:r>
              <a:rPr lang="en-US" sz="12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https://doi.org/10.3390/smartcities7010019</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(Accessed: 30 January 2025).</a:t>
            </a:r>
          </a:p>
          <a:p>
            <a:pPr marL="457200" marR="0" indent="-457200">
              <a:lnSpc>
                <a:spcPct val="150000"/>
              </a:lnSpc>
              <a:spcAft>
                <a:spcPts val="1000"/>
              </a:spcAft>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Gallo, V., and Nair, S. (2024) ‘The UK’s framework for AI regulation,’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Deloitte United Kingdom</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21 February. Available at: </a:t>
            </a:r>
            <a:r>
              <a:rPr lang="en-US" sz="12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https://www.deloitte.com/uk/en/Industries/financial-services/blogs/the-uks-framework-for-ai-regulation.html</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(Accessed: 30 January 2025).</a:t>
            </a:r>
          </a:p>
          <a:p>
            <a:pPr marL="457200" marR="0" indent="-457200">
              <a:lnSpc>
                <a:spcPct val="150000"/>
              </a:lnSpc>
              <a:spcAft>
                <a:spcPts val="1000"/>
              </a:spcAft>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Goldman, D., and Egan, M. (2025) ‘A shocking Chinese AI advancement called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DeepSeek</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is sending US stocks plunging,’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CNN Business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27 January. Available at: </a:t>
            </a:r>
            <a:r>
              <a:rPr lang="en-US" sz="12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9"/>
              </a:rPr>
              <a:t>https://www.cnn.com/2025/01/27/tech/deepseek-stocks-ai-china/index.html</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(Accessed: 30 January 2025).</a:t>
            </a:r>
          </a:p>
          <a:p>
            <a:pPr marL="457200" marR="0" indent="-457200">
              <a:lnSpc>
                <a:spcPct val="150000"/>
              </a:lnSpc>
              <a:spcAft>
                <a:spcPts val="1000"/>
              </a:spcAft>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Haid, M., Albrecht, J. N.,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Niederkofler</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C., and Moser, D. (2024) ‘Appreciation in hospitality workplaces, a job characteristics model application from a Generation Z perspective,’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Current Issues in Tourism</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pp. 1-15. Available at: </a:t>
            </a:r>
            <a:r>
              <a:rPr lang="en-US" sz="12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0"/>
              </a:rPr>
              <a:t>https://doi.org/10.1080/13683500.2024.2370385</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(Accessed: 30 January 2025).</a:t>
            </a:r>
          </a:p>
        </p:txBody>
      </p:sp>
    </p:spTree>
    <p:extLst>
      <p:ext uri="{BB962C8B-B14F-4D97-AF65-F5344CB8AC3E}">
        <p14:creationId xmlns:p14="http://schemas.microsoft.com/office/powerpoint/2010/main" val="37633370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a:extLst>
            <a:ext uri="{FF2B5EF4-FFF2-40B4-BE49-F238E27FC236}">
              <a16:creationId xmlns:a16="http://schemas.microsoft.com/office/drawing/2014/main" id="{07E3C8D7-BCE3-0A4B-2B41-066C331B8C4F}"/>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7D48C943-C0B4-DE7D-C845-401F3E925ED4}"/>
              </a:ext>
            </a:extLst>
          </p:cNvPr>
          <p:cNvSpPr txBox="1"/>
          <p:nvPr/>
        </p:nvSpPr>
        <p:spPr>
          <a:xfrm>
            <a:off x="0" y="254990"/>
            <a:ext cx="12192000" cy="6348020"/>
          </a:xfrm>
          <a:prstGeom prst="rect">
            <a:avLst/>
          </a:prstGeom>
          <a:noFill/>
        </p:spPr>
        <p:txBody>
          <a:bodyPr wrap="square">
            <a:spAutoFit/>
          </a:bodyPr>
          <a:lstStyle/>
          <a:p>
            <a:pPr marL="457200" marR="0" indent="-457200">
              <a:lnSpc>
                <a:spcPct val="150000"/>
              </a:lnSpc>
              <a:spcAft>
                <a:spcPts val="1000"/>
              </a:spcAft>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Hassan, A. I., Baquero, A., Salama, W. M., and Khairy, H. A. (2024) ‘Engaging hotel employees in the era of artificial intelligence: The interplay of artificial intelligence awareness, job insecurity, and technical self-efficacy,’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Journal of Logistics, Informatics and Service Science</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11</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(5). Available at: </a:t>
            </a:r>
            <a:r>
              <a:rPr lang="en-US" sz="12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https://doi.org/10.33168/jliss.2024.0530</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(Accessed: 30 January 2025).</a:t>
            </a:r>
          </a:p>
          <a:p>
            <a:pPr marL="457200" marR="0" indent="-457200">
              <a:lnSpc>
                <a:spcPct val="150000"/>
              </a:lnSpc>
              <a:spcAft>
                <a:spcPts val="1000"/>
              </a:spcAft>
            </a:pP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Katartis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K.,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Skordoulis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M.,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Panagopoulou</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D.,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Chalikias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M.,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Sidiropoulos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G., and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Ntanos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S. (2024) ‘Guests’ perceptions of smart technology security and privacy: The case of hotels in Athens metropolitan area,’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Springer Proceedings in Business and Economics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pp. 939-946. Available at: </a:t>
            </a:r>
            <a:r>
              <a:rPr lang="en-US" sz="12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https://doi.org/10.1007/978-3-031-51038-0_101</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(Accessed: 30 January 2025).</a:t>
            </a:r>
          </a:p>
          <a:p>
            <a:pPr marL="457200" marR="0" indent="-457200">
              <a:lnSpc>
                <a:spcPct val="150000"/>
              </a:lnSpc>
              <a:spcAft>
                <a:spcPts val="1000"/>
              </a:spcAft>
            </a:pP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Khlusevich</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Inversini</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 and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Schegg</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R. (2024) ‘Artificial intelligence and hospitality: A challenging relationship,’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Springer Proceedings in Business and Economics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pp. 247-258. Available at: </a:t>
            </a:r>
            <a:r>
              <a:rPr lang="en-US" sz="12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https://doi.org/10.1007/978-3-031-58839-6_27</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(Accessed: 30 January 2025).</a:t>
            </a:r>
          </a:p>
          <a:p>
            <a:pPr marL="457200" marR="0" indent="-457200">
              <a:lnSpc>
                <a:spcPct val="150000"/>
              </a:lnSpc>
              <a:spcAft>
                <a:spcPts val="1000"/>
              </a:spcAft>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Kim, H., So, K. K., Shin, S., and Li, J. (2024) ‘Artificial intelligence in hospitality and tourism: Insights from industry practices, research literature, and expert opinions,’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Journal of Hospitality &amp; Tourism Research</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49</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(2), pp. 366-385. Available at: </a:t>
            </a:r>
            <a:r>
              <a:rPr lang="en-US" sz="12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https://doi.org/10.1177/10963480241229235</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(Accessed: 30 January 2025).</a:t>
            </a:r>
          </a:p>
          <a:p>
            <a:pPr marL="457200" marR="0" indent="-457200">
              <a:lnSpc>
                <a:spcPct val="150000"/>
              </a:lnSpc>
              <a:spcAft>
                <a:spcPts val="1000"/>
              </a:spcAft>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Kumawat, E., Datta, A., Prentice, C., and Leung, R. (2025) ‘Artificial intelligence through the lens of hospitality employees: A systematic review,’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124</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103986. Available at: </a:t>
            </a:r>
            <a:r>
              <a:rPr lang="en-US" sz="12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https://doi.org/10.1016/j.ijhm.2024.103986</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(Accessed: 30 January 2025).</a:t>
            </a:r>
          </a:p>
          <a:p>
            <a:pPr marL="457200" marR="0" indent="-457200">
              <a:lnSpc>
                <a:spcPct val="150000"/>
              </a:lnSpc>
              <a:spcAft>
                <a:spcPts val="1000"/>
              </a:spcAft>
            </a:pP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Limna</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P. (2023) ‘Artificial Intelligence (AI) in the hospitality industry: A review article,’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Computing Sciences Research</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7, pp. 1306-1317. Available at: </a:t>
            </a:r>
            <a:r>
              <a:rPr lang="en-US" sz="12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https://doi.org/10.25147/ijcsr.2017.001.1.103</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(Accessed: 30 January 2025).</a:t>
            </a:r>
          </a:p>
          <a:p>
            <a:pPr marL="457200" marR="0" indent="-457200">
              <a:lnSpc>
                <a:spcPct val="150000"/>
              </a:lnSpc>
              <a:spcAft>
                <a:spcPts val="1000"/>
              </a:spcAft>
            </a:pP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Makivić</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R.,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Vukolić</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D.,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Veljović</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S.,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Bolesnikov</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M., Dávid, L. D.,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Ivanišević</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Silić</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M., and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Gajić</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T. (2024) ‘AI impact on hotel guest satisfaction via tailor-made services: A case study of Serbia and Hungary,’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Information</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15</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(11), p. 700. Available at: </a:t>
            </a:r>
            <a:r>
              <a:rPr lang="en-US" sz="12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https://doi.org/10.3390/info15110700</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(Accessed: 30 January 2025).</a:t>
            </a:r>
          </a:p>
          <a:p>
            <a:pPr marL="457200" marR="0" indent="-457200">
              <a:lnSpc>
                <a:spcPct val="150000"/>
              </a:lnSpc>
              <a:spcAft>
                <a:spcPts val="1000"/>
              </a:spcAft>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Marriott (2024) ‘Homes &amp; villas by Marriott Bonvoy makes finding a vacation home easy with generative AI,’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Marriott News Center</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21 March. Available at: </a:t>
            </a:r>
            <a:r>
              <a:rPr lang="en-US" sz="12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9"/>
              </a:rPr>
              <a:t>https://news.marriott.com/news/2024/03/21/homes-villas-by-marriott-bonvoy-makes-finding-a-vacation-home-easy-with-gen-ai-and-intuitive-with-innovative-search-tool-powered-by-generative-ai-launching-today</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(Accessed: 30 January 2025).</a:t>
            </a:r>
          </a:p>
          <a:p>
            <a:pPr marL="457200" marR="0" indent="-457200">
              <a:lnSpc>
                <a:spcPct val="150000"/>
              </a:lnSpc>
              <a:spcAft>
                <a:spcPts val="1000"/>
              </a:spcAft>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Noor, N.,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Zainol</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Z., and Tong, A. (2024) ‘Enhancing Hospitality Service Quality with Artificial Intelligence,’ In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Thaichon</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P., Dutta, P.K.,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Chelliah</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P.R., Gupta, S. (Eds.),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Technology and Luxury Hospitality</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Routledge. Available at: </a:t>
            </a:r>
            <a:r>
              <a:rPr lang="en-US" sz="12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10"/>
              </a:rPr>
              <a:t>https://doi.org/10.4324/9781003488248-13</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(Accessed: 30 January 2025).</a:t>
            </a:r>
          </a:p>
        </p:txBody>
      </p:sp>
    </p:spTree>
    <p:extLst>
      <p:ext uri="{BB962C8B-B14F-4D97-AF65-F5344CB8AC3E}">
        <p14:creationId xmlns:p14="http://schemas.microsoft.com/office/powerpoint/2010/main" val="13996234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a:extLst>
            <a:ext uri="{FF2B5EF4-FFF2-40B4-BE49-F238E27FC236}">
              <a16:creationId xmlns:a16="http://schemas.microsoft.com/office/drawing/2014/main" id="{CF41E6A1-F9A2-E49A-8E92-421FA796D175}"/>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BA391E32-1D19-40DA-C5A4-6F6E9E0FBB41}"/>
              </a:ext>
            </a:extLst>
          </p:cNvPr>
          <p:cNvSpPr txBox="1"/>
          <p:nvPr/>
        </p:nvSpPr>
        <p:spPr>
          <a:xfrm>
            <a:off x="0" y="0"/>
            <a:ext cx="12192000" cy="5388783"/>
          </a:xfrm>
          <a:prstGeom prst="rect">
            <a:avLst/>
          </a:prstGeom>
          <a:noFill/>
        </p:spPr>
        <p:txBody>
          <a:bodyPr wrap="square">
            <a:spAutoFit/>
          </a:bodyPr>
          <a:lstStyle/>
          <a:p>
            <a:pPr marL="457200" marR="0" indent="-457200">
              <a:lnSpc>
                <a:spcPct val="150000"/>
              </a:lnSpc>
              <a:spcAft>
                <a:spcPts val="1000"/>
              </a:spcAft>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Ruel, H., and Njoku, E. (2020) ‘AI redefining the hospitality industry,’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Journal of Tourism Futures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7</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(1), pp. 53-66. Available at: </a:t>
            </a:r>
            <a:r>
              <a:rPr lang="en-US" sz="12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https://doi.org/10.1108/jtf-03-2020-0032</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(Accessed: 30 January 2025).</a:t>
            </a:r>
          </a:p>
          <a:p>
            <a:pPr marL="457200" marR="0" indent="-457200">
              <a:lnSpc>
                <a:spcPct val="150000"/>
              </a:lnSpc>
              <a:spcAft>
                <a:spcPts val="1000"/>
              </a:spcAft>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Sousa, A.E., Cardoso, P. and Dias, F., (2024) ‘The use of artificial intelligence systems in tourism and hospitality: the tourists’ perspective,’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Administrative Sciences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14</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(8), p.165. Available at: </a:t>
            </a:r>
            <a:r>
              <a:rPr lang="en-US" sz="12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https://doi.org/10.3390/admsci14080165</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(Accessed: 30 January 2025).</a:t>
            </a:r>
          </a:p>
          <a:p>
            <a:pPr marL="457200" marR="0" indent="-457200">
              <a:lnSpc>
                <a:spcPct val="150000"/>
              </a:lnSpc>
              <a:spcAft>
                <a:spcPts val="1000"/>
              </a:spcAft>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Talukder, M. B., and Das, I. R. (2024) ‘The technology impacts and AI solutions in hospitality,’ </a:t>
            </a:r>
            <a:r>
              <a:rPr lang="en-US" sz="1200" i="1" kern="100" dirty="0" err="1">
                <a:effectLst/>
                <a:latin typeface="Times New Roman" panose="02020603050405020304" pitchFamily="18" charset="0"/>
                <a:ea typeface="Calibri" panose="020F0502020204030204" pitchFamily="34" charset="0"/>
                <a:cs typeface="Times New Roman" panose="02020603050405020304" pitchFamily="18" charset="0"/>
              </a:rPr>
              <a:t>i</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-manager’s Journal on Artificial Intelligence &amp; Machine Learning</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2</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(1), pp. 56-71. Available at: </a:t>
            </a:r>
            <a:r>
              <a:rPr lang="en-US" sz="12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https://doi.org/10.26634/jaim.2.1.20291</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(Accessed: 30 January 2025).</a:t>
            </a:r>
          </a:p>
          <a:p>
            <a:pPr marL="457200" marR="0" indent="-457200">
              <a:lnSpc>
                <a:spcPct val="150000"/>
              </a:lnSpc>
              <a:spcAft>
                <a:spcPts val="1000"/>
              </a:spcAft>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Tate, J. A., and Happ, M. B. (2018) ‘Qualitative Secondary Analysis: A Case Exemplar,’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Journal of pediatric health care: Official publication of National Association of Pediatric Nurse Associates &amp; Practitioners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32</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(3), pp. 308–312. Available at: </a:t>
            </a:r>
            <a:r>
              <a:rPr lang="en-US" sz="12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https://doi.org/10.1016/j.pedhc.2017.09.007</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(Accessed: 30 January 2025).</a:t>
            </a:r>
          </a:p>
          <a:p>
            <a:pPr marL="457200" marR="0" indent="-457200">
              <a:lnSpc>
                <a:spcPct val="150000"/>
              </a:lnSpc>
              <a:spcAft>
                <a:spcPts val="1000"/>
              </a:spcAft>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The Chartered Institute of Personnel and Development. (2025) ‘PESTLE Analysis,’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CIPD</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US" sz="12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https://www.cipd.org/en/knowledge/factsheets/pestle-analysis-factsheet/</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(Accessed: 30 January 2025).</a:t>
            </a:r>
          </a:p>
          <a:p>
            <a:pPr marL="457200" marR="0" indent="-457200">
              <a:lnSpc>
                <a:spcPct val="150000"/>
              </a:lnSpc>
              <a:spcAft>
                <a:spcPts val="1000"/>
              </a:spcAft>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Wang, P., and Hou, Y. (2025) ‘The effects of hotel employees’ attitude toward the use of AI on customer orientation: The role of usage attitudes and proactive personality,’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Behavioral Sciences</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15</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(2), p. 127. Available at: </a:t>
            </a:r>
            <a:r>
              <a:rPr lang="en-US" sz="12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https://doi.org/10.3390/bs15020127</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(Accessed: 30 January 2025).</a:t>
            </a:r>
          </a:p>
          <a:p>
            <a:pPr marL="457200" marR="0" indent="-457200">
              <a:lnSpc>
                <a:spcPct val="150000"/>
              </a:lnSpc>
              <a:spcAft>
                <a:spcPts val="1000"/>
              </a:spcAft>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Wang, S., Wang, C., and Wu, J. (2025) ‘Develop intelligent travel assistant using OpenAI API to provide personalized services,’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Applied and Computational Engineering</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131</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(1), pp. 149-161. Available at: </a:t>
            </a:r>
            <a:r>
              <a:rPr lang="en-US" sz="12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https://doi.org/10.54254/2755-2721/2024.20576</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(Accessed: 30 January 2025).</a:t>
            </a:r>
          </a:p>
          <a:p>
            <a:pPr marL="457200" marR="0" indent="-457200">
              <a:lnSpc>
                <a:spcPct val="150000"/>
              </a:lnSpc>
              <a:spcAft>
                <a:spcPts val="1000"/>
              </a:spcAft>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Wilkinson, L. (2024) ‘Marriott Gears Up For Another Year Of Major Tech Spending,’ </a:t>
            </a:r>
            <a:r>
              <a:rPr lang="en-US" sz="1200" i="1" kern="100" dirty="0">
                <a:effectLst/>
                <a:latin typeface="Times New Roman" panose="02020603050405020304" pitchFamily="18" charset="0"/>
                <a:ea typeface="Calibri" panose="020F0502020204030204" pitchFamily="34" charset="0"/>
                <a:cs typeface="Times New Roman" panose="02020603050405020304" pitchFamily="18" charset="0"/>
              </a:rPr>
              <a:t>CIO Dive</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2 May. Available at: </a:t>
            </a:r>
            <a:r>
              <a:rPr lang="en-US" sz="1200" u="sng" kern="100"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9"/>
              </a:rPr>
              <a:t>https://www.ciodive.com/news/marriott-international-tech-spend-digital-transformation-plan-ai/715036/</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(Accessed: 30 January 2025).</a:t>
            </a:r>
          </a:p>
        </p:txBody>
      </p:sp>
    </p:spTree>
    <p:extLst>
      <p:ext uri="{BB962C8B-B14F-4D97-AF65-F5344CB8AC3E}">
        <p14:creationId xmlns:p14="http://schemas.microsoft.com/office/powerpoint/2010/main" val="9029426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Midrange</Template>
  <TotalTime>247</TotalTime>
  <Words>3922</Words>
  <Application>Microsoft Office PowerPoint</Application>
  <PresentationFormat>Widescreen</PresentationFormat>
  <Paragraphs>136</Paragraphs>
  <Slides>14</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Bell MT</vt:lpstr>
      <vt:lpstr>Calibri</vt:lpstr>
      <vt:lpstr>Calibri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Gordon Owaka</dc:creator>
  <cp:lastModifiedBy>patronela gardea</cp:lastModifiedBy>
  <cp:revision>50</cp:revision>
  <dcterms:created xsi:type="dcterms:W3CDTF">2025-02-22T17:02:02Z</dcterms:created>
  <dcterms:modified xsi:type="dcterms:W3CDTF">2025-02-23T16:43:02Z</dcterms:modified>
</cp:coreProperties>
</file>