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8"/>
  </p:notesMasterIdLst>
  <p:sldIdLst>
    <p:sldId id="719" r:id="rId7"/>
    <p:sldId id="770" r:id="rId8"/>
    <p:sldId id="775" r:id="rId9"/>
    <p:sldId id="880" r:id="rId10"/>
    <p:sldId id="828" r:id="rId11"/>
    <p:sldId id="865" r:id="rId12"/>
    <p:sldId id="866" r:id="rId13"/>
    <p:sldId id="867" r:id="rId14"/>
    <p:sldId id="868" r:id="rId15"/>
    <p:sldId id="870" r:id="rId16"/>
    <p:sldId id="871" r:id="rId17"/>
    <p:sldId id="872" r:id="rId18"/>
    <p:sldId id="873" r:id="rId19"/>
    <p:sldId id="874" r:id="rId20"/>
    <p:sldId id="875" r:id="rId21"/>
    <p:sldId id="876" r:id="rId22"/>
    <p:sldId id="878" r:id="rId23"/>
    <p:sldId id="879" r:id="rId24"/>
    <p:sldId id="881" r:id="rId25"/>
    <p:sldId id="884" r:id="rId26"/>
    <p:sldId id="883" r:id="rId27"/>
    <p:sldId id="887" r:id="rId28"/>
    <p:sldId id="886" r:id="rId29"/>
    <p:sldId id="890" r:id="rId30"/>
    <p:sldId id="891" r:id="rId31"/>
    <p:sldId id="885" r:id="rId32"/>
    <p:sldId id="889" r:id="rId33"/>
    <p:sldId id="888" r:id="rId34"/>
    <p:sldId id="256" r:id="rId35"/>
    <p:sldId id="774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6BEF56-4C57-4A3F-A86F-DB5EA2166E6F}" v="2" dt="2026-06-08T06:44:51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69022" autoAdjust="0"/>
  </p:normalViewPr>
  <p:slideViewPr>
    <p:cSldViewPr snapToGrid="0">
      <p:cViewPr varScale="1">
        <p:scale>
          <a:sx n="67" d="100"/>
          <a:sy n="67" d="100"/>
        </p:scale>
        <p:origin x="1234" y="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gs" Target="tags/tag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delSld modSld">
      <pc:chgData name="Stalin Jacob Wilson Packia Dhas" userId="050d7d71-3621-4503-95e8-1c9a9d962492" providerId="ADAL" clId="{3FBC77E1-FE42-4F9E-B4B2-3759F3328945}" dt="2026-06-08T08:18:57.147" v="53" actId="47"/>
      <pc:docMkLst>
        <pc:docMk/>
      </pc:docMkLst>
      <pc:sldChg chg="addSp modSp add mod">
        <pc:chgData name="Stalin Jacob Wilson Packia Dhas" userId="050d7d71-3621-4503-95e8-1c9a9d962492" providerId="ADAL" clId="{3FBC77E1-FE42-4F9E-B4B2-3759F3328945}" dt="2026-06-08T06:43:16.841" v="21" actId="20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06-08T06:43:16.841" v="21" actId="207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8T06:42:53.143" v="5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8T06:42:53.155" v="14"/>
          <ac:spMkLst>
            <pc:docMk/>
            <pc:sldMk cId="1635377456" sldId="256"/>
            <ac:spMk id="4" creationId="{9C51E9C9-E609-497D-ADA6-987000DB00BF}"/>
          </ac:spMkLst>
        </pc:spChg>
        <pc:picChg chg="add mod">
          <ac:chgData name="Stalin Jacob Wilson Packia Dhas" userId="050d7d71-3621-4503-95e8-1c9a9d962492" providerId="ADAL" clId="{3FBC77E1-FE42-4F9E-B4B2-3759F3328945}" dt="2026-06-08T06:42:53.221" v="18"/>
          <ac:picMkLst>
            <pc:docMk/>
            <pc:sldMk cId="1635377456" sldId="256"/>
            <ac:picMk id="5" creationId="{7DC28BDA-BC53-6FE5-1E91-E2A959D6B59D}"/>
          </ac:picMkLst>
        </pc:picChg>
      </pc:sldChg>
      <pc:sldChg chg="modNotesTx">
        <pc:chgData name="Stalin Jacob Wilson Packia Dhas" userId="050d7d71-3621-4503-95e8-1c9a9d962492" providerId="ADAL" clId="{3FBC77E1-FE42-4F9E-B4B2-3759F3328945}" dt="2026-06-08T08:17:23.829" v="24" actId="20577"/>
        <pc:sldMkLst>
          <pc:docMk/>
          <pc:sldMk cId="3446985590" sldId="828"/>
        </pc:sldMkLst>
      </pc:sldChg>
      <pc:sldChg chg="modNotesTx">
        <pc:chgData name="Stalin Jacob Wilson Packia Dhas" userId="050d7d71-3621-4503-95e8-1c9a9d962492" providerId="ADAL" clId="{3FBC77E1-FE42-4F9E-B4B2-3759F3328945}" dt="2026-06-08T08:17:30.540" v="25" actId="20577"/>
        <pc:sldMkLst>
          <pc:docMk/>
          <pc:sldMk cId="1904447285" sldId="865"/>
        </pc:sldMkLst>
      </pc:sldChg>
      <pc:sldChg chg="modNotesTx">
        <pc:chgData name="Stalin Jacob Wilson Packia Dhas" userId="050d7d71-3621-4503-95e8-1c9a9d962492" providerId="ADAL" clId="{3FBC77E1-FE42-4F9E-B4B2-3759F3328945}" dt="2026-06-08T08:17:35.136" v="26" actId="20577"/>
        <pc:sldMkLst>
          <pc:docMk/>
          <pc:sldMk cId="2345656790" sldId="866"/>
        </pc:sldMkLst>
      </pc:sldChg>
      <pc:sldChg chg="modNotesTx">
        <pc:chgData name="Stalin Jacob Wilson Packia Dhas" userId="050d7d71-3621-4503-95e8-1c9a9d962492" providerId="ADAL" clId="{3FBC77E1-FE42-4F9E-B4B2-3759F3328945}" dt="2026-06-08T08:17:39.861" v="27" actId="20577"/>
        <pc:sldMkLst>
          <pc:docMk/>
          <pc:sldMk cId="2769819442" sldId="867"/>
        </pc:sldMkLst>
      </pc:sldChg>
      <pc:sldChg chg="modNotesTx">
        <pc:chgData name="Stalin Jacob Wilson Packia Dhas" userId="050d7d71-3621-4503-95e8-1c9a9d962492" providerId="ADAL" clId="{3FBC77E1-FE42-4F9E-B4B2-3759F3328945}" dt="2026-06-08T08:17:45.474" v="28" actId="6549"/>
        <pc:sldMkLst>
          <pc:docMk/>
          <pc:sldMk cId="2267844578" sldId="870"/>
        </pc:sldMkLst>
      </pc:sldChg>
      <pc:sldChg chg="modNotesTx">
        <pc:chgData name="Stalin Jacob Wilson Packia Dhas" userId="050d7d71-3621-4503-95e8-1c9a9d962492" providerId="ADAL" clId="{3FBC77E1-FE42-4F9E-B4B2-3759F3328945}" dt="2026-06-08T08:17:51.359" v="29" actId="6549"/>
        <pc:sldMkLst>
          <pc:docMk/>
          <pc:sldMk cId="1459702404" sldId="871"/>
        </pc:sldMkLst>
      </pc:sldChg>
      <pc:sldChg chg="modNotesTx">
        <pc:chgData name="Stalin Jacob Wilson Packia Dhas" userId="050d7d71-3621-4503-95e8-1c9a9d962492" providerId="ADAL" clId="{3FBC77E1-FE42-4F9E-B4B2-3759F3328945}" dt="2026-06-08T08:17:55.708" v="30" actId="6549"/>
        <pc:sldMkLst>
          <pc:docMk/>
          <pc:sldMk cId="1871980629" sldId="872"/>
        </pc:sldMkLst>
      </pc:sldChg>
      <pc:sldChg chg="modNotesTx">
        <pc:chgData name="Stalin Jacob Wilson Packia Dhas" userId="050d7d71-3621-4503-95e8-1c9a9d962492" providerId="ADAL" clId="{3FBC77E1-FE42-4F9E-B4B2-3759F3328945}" dt="2026-06-08T08:18:00.718" v="31" actId="6549"/>
        <pc:sldMkLst>
          <pc:docMk/>
          <pc:sldMk cId="532214014" sldId="874"/>
        </pc:sldMkLst>
      </pc:sldChg>
      <pc:sldChg chg="modNotesTx">
        <pc:chgData name="Stalin Jacob Wilson Packia Dhas" userId="050d7d71-3621-4503-95e8-1c9a9d962492" providerId="ADAL" clId="{3FBC77E1-FE42-4F9E-B4B2-3759F3328945}" dt="2026-06-08T08:18:05.510" v="32" actId="6549"/>
        <pc:sldMkLst>
          <pc:docMk/>
          <pc:sldMk cId="1350186620" sldId="875"/>
        </pc:sldMkLst>
      </pc:sldChg>
      <pc:sldChg chg="modNotesTx">
        <pc:chgData name="Stalin Jacob Wilson Packia Dhas" userId="050d7d71-3621-4503-95e8-1c9a9d962492" providerId="ADAL" clId="{3FBC77E1-FE42-4F9E-B4B2-3759F3328945}" dt="2026-06-08T08:18:09.373" v="33" actId="6549"/>
        <pc:sldMkLst>
          <pc:docMk/>
          <pc:sldMk cId="3412369488" sldId="876"/>
        </pc:sldMkLst>
      </pc:sldChg>
      <pc:sldChg chg="modNotesTx">
        <pc:chgData name="Stalin Jacob Wilson Packia Dhas" userId="050d7d71-3621-4503-95e8-1c9a9d962492" providerId="ADAL" clId="{3FBC77E1-FE42-4F9E-B4B2-3759F3328945}" dt="2026-06-08T08:18:17.271" v="34" actId="6549"/>
        <pc:sldMkLst>
          <pc:docMk/>
          <pc:sldMk cId="1276179943" sldId="881"/>
        </pc:sldMkLst>
      </pc:sldChg>
      <pc:sldChg chg="modNotesTx">
        <pc:chgData name="Stalin Jacob Wilson Packia Dhas" userId="050d7d71-3621-4503-95e8-1c9a9d962492" providerId="ADAL" clId="{3FBC77E1-FE42-4F9E-B4B2-3759F3328945}" dt="2026-06-08T08:18:31.427" v="36" actId="6549"/>
        <pc:sldMkLst>
          <pc:docMk/>
          <pc:sldMk cId="4198642315" sldId="883"/>
        </pc:sldMkLst>
      </pc:sldChg>
      <pc:sldChg chg="modNotesTx">
        <pc:chgData name="Stalin Jacob Wilson Packia Dhas" userId="050d7d71-3621-4503-95e8-1c9a9d962492" providerId="ADAL" clId="{3FBC77E1-FE42-4F9E-B4B2-3759F3328945}" dt="2026-06-08T08:18:21.011" v="35" actId="6549"/>
        <pc:sldMkLst>
          <pc:docMk/>
          <pc:sldMk cId="3664219132" sldId="884"/>
        </pc:sldMkLst>
      </pc:sldChg>
      <pc:sldChg chg="modNotesTx">
        <pc:chgData name="Stalin Jacob Wilson Packia Dhas" userId="050d7d71-3621-4503-95e8-1c9a9d962492" providerId="ADAL" clId="{3FBC77E1-FE42-4F9E-B4B2-3759F3328945}" dt="2026-06-08T08:18:41.816" v="38" actId="6549"/>
        <pc:sldMkLst>
          <pc:docMk/>
          <pc:sldMk cId="1735862253" sldId="885"/>
        </pc:sldMkLst>
      </pc:sldChg>
      <pc:sldChg chg="modSp mod">
        <pc:chgData name="Stalin Jacob Wilson Packia Dhas" userId="050d7d71-3621-4503-95e8-1c9a9d962492" providerId="ADAL" clId="{3FBC77E1-FE42-4F9E-B4B2-3759F3328945}" dt="2026-06-08T06:31:26.027" v="2" actId="1076"/>
        <pc:sldMkLst>
          <pc:docMk/>
          <pc:sldMk cId="3315201712" sldId="886"/>
        </pc:sldMkLst>
        <pc:spChg chg="mod">
          <ac:chgData name="Stalin Jacob Wilson Packia Dhas" userId="050d7d71-3621-4503-95e8-1c9a9d962492" providerId="ADAL" clId="{3FBC77E1-FE42-4F9E-B4B2-3759F3328945}" dt="2026-06-08T06:31:26.027" v="2" actId="1076"/>
          <ac:spMkLst>
            <pc:docMk/>
            <pc:sldMk cId="3315201712" sldId="886"/>
            <ac:spMk id="7" creationId="{B247BDBD-0B9F-BE85-20A3-8D20E13BBC1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08T08:18:34.864" v="37" actId="20577"/>
        <pc:sldMkLst>
          <pc:docMk/>
          <pc:sldMk cId="800549396" sldId="887"/>
        </pc:sldMkLst>
      </pc:sldChg>
      <pc:sldChg chg="modNotesTx">
        <pc:chgData name="Stalin Jacob Wilson Packia Dhas" userId="050d7d71-3621-4503-95e8-1c9a9d962492" providerId="ADAL" clId="{3FBC77E1-FE42-4F9E-B4B2-3759F3328945}" dt="2026-06-08T08:18:50.597" v="40" actId="6549"/>
        <pc:sldMkLst>
          <pc:docMk/>
          <pc:sldMk cId="2781839519" sldId="888"/>
        </pc:sldMkLst>
      </pc:sldChg>
      <pc:sldChg chg="modNotesTx">
        <pc:chgData name="Stalin Jacob Wilson Packia Dhas" userId="050d7d71-3621-4503-95e8-1c9a9d962492" providerId="ADAL" clId="{3FBC77E1-FE42-4F9E-B4B2-3759F3328945}" dt="2026-06-08T08:18:46.297" v="39" actId="6549"/>
        <pc:sldMkLst>
          <pc:docMk/>
          <pc:sldMk cId="3806911367" sldId="889"/>
        </pc:sldMkLst>
      </pc:sldChg>
      <pc:sldChg chg="modSp del mod">
        <pc:chgData name="Stalin Jacob Wilson Packia Dhas" userId="050d7d71-3621-4503-95e8-1c9a9d962492" providerId="ADAL" clId="{3FBC77E1-FE42-4F9E-B4B2-3759F3328945}" dt="2026-06-08T08:18:54.851" v="41" actId="47"/>
        <pc:sldMkLst>
          <pc:docMk/>
          <pc:sldMk cId="2600263918" sldId="893"/>
        </pc:sldMkLst>
        <pc:spChg chg="mod">
          <ac:chgData name="Stalin Jacob Wilson Packia Dhas" userId="050d7d71-3621-4503-95e8-1c9a9d962492" providerId="ADAL" clId="{3FBC77E1-FE42-4F9E-B4B2-3759F3328945}" dt="2026-06-08T06:44:51.944" v="23" actId="27636"/>
          <ac:spMkLst>
            <pc:docMk/>
            <pc:sldMk cId="2600263918" sldId="893"/>
            <ac:spMk id="3" creationId="{BCF4DD43-E054-D277-47B9-FD016A7304BB}"/>
          </ac:spMkLst>
        </pc:spChg>
      </pc:sldChg>
      <pc:sldChg chg="del">
        <pc:chgData name="Stalin Jacob Wilson Packia Dhas" userId="050d7d71-3621-4503-95e8-1c9a9d962492" providerId="ADAL" clId="{3FBC77E1-FE42-4F9E-B4B2-3759F3328945}" dt="2026-06-08T08:18:55.018" v="42" actId="47"/>
        <pc:sldMkLst>
          <pc:docMk/>
          <pc:sldMk cId="639056485" sldId="894"/>
        </pc:sldMkLst>
      </pc:sldChg>
      <pc:sldChg chg="del">
        <pc:chgData name="Stalin Jacob Wilson Packia Dhas" userId="050d7d71-3621-4503-95e8-1c9a9d962492" providerId="ADAL" clId="{3FBC77E1-FE42-4F9E-B4B2-3759F3328945}" dt="2026-06-08T08:18:55.168" v="43" actId="47"/>
        <pc:sldMkLst>
          <pc:docMk/>
          <pc:sldMk cId="1851458036" sldId="895"/>
        </pc:sldMkLst>
      </pc:sldChg>
      <pc:sldChg chg="del">
        <pc:chgData name="Stalin Jacob Wilson Packia Dhas" userId="050d7d71-3621-4503-95e8-1c9a9d962492" providerId="ADAL" clId="{3FBC77E1-FE42-4F9E-B4B2-3759F3328945}" dt="2026-06-08T08:18:55.293" v="44" actId="47"/>
        <pc:sldMkLst>
          <pc:docMk/>
          <pc:sldMk cId="2475646980" sldId="896"/>
        </pc:sldMkLst>
      </pc:sldChg>
      <pc:sldChg chg="del">
        <pc:chgData name="Stalin Jacob Wilson Packia Dhas" userId="050d7d71-3621-4503-95e8-1c9a9d962492" providerId="ADAL" clId="{3FBC77E1-FE42-4F9E-B4B2-3759F3328945}" dt="2026-06-08T08:18:55.446" v="45" actId="47"/>
        <pc:sldMkLst>
          <pc:docMk/>
          <pc:sldMk cId="1792248793" sldId="897"/>
        </pc:sldMkLst>
      </pc:sldChg>
      <pc:sldChg chg="del">
        <pc:chgData name="Stalin Jacob Wilson Packia Dhas" userId="050d7d71-3621-4503-95e8-1c9a9d962492" providerId="ADAL" clId="{3FBC77E1-FE42-4F9E-B4B2-3759F3328945}" dt="2026-06-08T08:18:55.577" v="46" actId="47"/>
        <pc:sldMkLst>
          <pc:docMk/>
          <pc:sldMk cId="3658408656" sldId="898"/>
        </pc:sldMkLst>
      </pc:sldChg>
      <pc:sldChg chg="del">
        <pc:chgData name="Stalin Jacob Wilson Packia Dhas" userId="050d7d71-3621-4503-95e8-1c9a9d962492" providerId="ADAL" clId="{3FBC77E1-FE42-4F9E-B4B2-3759F3328945}" dt="2026-06-08T08:18:55.727" v="47" actId="47"/>
        <pc:sldMkLst>
          <pc:docMk/>
          <pc:sldMk cId="846778300" sldId="899"/>
        </pc:sldMkLst>
      </pc:sldChg>
      <pc:sldChg chg="del">
        <pc:chgData name="Stalin Jacob Wilson Packia Dhas" userId="050d7d71-3621-4503-95e8-1c9a9d962492" providerId="ADAL" clId="{3FBC77E1-FE42-4F9E-B4B2-3759F3328945}" dt="2026-06-08T08:18:55.870" v="48" actId="47"/>
        <pc:sldMkLst>
          <pc:docMk/>
          <pc:sldMk cId="3163194100" sldId="900"/>
        </pc:sldMkLst>
      </pc:sldChg>
      <pc:sldChg chg="del">
        <pc:chgData name="Stalin Jacob Wilson Packia Dhas" userId="050d7d71-3621-4503-95e8-1c9a9d962492" providerId="ADAL" clId="{3FBC77E1-FE42-4F9E-B4B2-3759F3328945}" dt="2026-06-08T08:18:56.020" v="49" actId="47"/>
        <pc:sldMkLst>
          <pc:docMk/>
          <pc:sldMk cId="4103833234" sldId="901"/>
        </pc:sldMkLst>
      </pc:sldChg>
      <pc:sldChg chg="del">
        <pc:chgData name="Stalin Jacob Wilson Packia Dhas" userId="050d7d71-3621-4503-95e8-1c9a9d962492" providerId="ADAL" clId="{3FBC77E1-FE42-4F9E-B4B2-3759F3328945}" dt="2026-06-08T08:18:56.159" v="50" actId="47"/>
        <pc:sldMkLst>
          <pc:docMk/>
          <pc:sldMk cId="4263225944" sldId="902"/>
        </pc:sldMkLst>
      </pc:sldChg>
      <pc:sldChg chg="del">
        <pc:chgData name="Stalin Jacob Wilson Packia Dhas" userId="050d7d71-3621-4503-95e8-1c9a9d962492" providerId="ADAL" clId="{3FBC77E1-FE42-4F9E-B4B2-3759F3328945}" dt="2026-06-08T08:18:56.293" v="51" actId="47"/>
        <pc:sldMkLst>
          <pc:docMk/>
          <pc:sldMk cId="3862576283" sldId="903"/>
        </pc:sldMkLst>
      </pc:sldChg>
      <pc:sldChg chg="del">
        <pc:chgData name="Stalin Jacob Wilson Packia Dhas" userId="050d7d71-3621-4503-95e8-1c9a9d962492" providerId="ADAL" clId="{3FBC77E1-FE42-4F9E-B4B2-3759F3328945}" dt="2026-06-08T08:18:56.955" v="52" actId="47"/>
        <pc:sldMkLst>
          <pc:docMk/>
          <pc:sldMk cId="1434567994" sldId="904"/>
        </pc:sldMkLst>
      </pc:sldChg>
      <pc:sldChg chg="del">
        <pc:chgData name="Stalin Jacob Wilson Packia Dhas" userId="050d7d71-3621-4503-95e8-1c9a9d962492" providerId="ADAL" clId="{3FBC77E1-FE42-4F9E-B4B2-3759F3328945}" dt="2026-06-08T08:18:57.147" v="53" actId="47"/>
        <pc:sldMkLst>
          <pc:docMk/>
          <pc:sldMk cId="4163600977" sldId="905"/>
        </pc:sldMkLst>
      </pc:sldChg>
      <pc:sldMasterChg chg="addSldLayout delSldLayout">
        <pc:chgData name="Stalin Jacob Wilson Packia Dhas" userId="050d7d71-3621-4503-95e8-1c9a9d962492" providerId="ADAL" clId="{3FBC77E1-FE42-4F9E-B4B2-3759F3328945}" dt="2026-06-08T08:18:57.147" v="53" actId="47"/>
        <pc:sldMasterMkLst>
          <pc:docMk/>
          <pc:sldMasterMk cId="3508390215" sldId="2147483661"/>
        </pc:sldMasterMkLst>
        <pc:sldLayoutChg chg="del">
          <pc:chgData name="Stalin Jacob Wilson Packia Dhas" userId="050d7d71-3621-4503-95e8-1c9a9d962492" providerId="ADAL" clId="{3FBC77E1-FE42-4F9E-B4B2-3759F3328945}" dt="2026-06-08T08:18:57.147" v="53" actId="47"/>
          <pc:sldLayoutMkLst>
            <pc:docMk/>
            <pc:sldMasterMk cId="3508390215" sldId="2147483661"/>
            <pc:sldLayoutMk cId="4054719700" sldId="2147483714"/>
          </pc:sldLayoutMkLst>
        </pc:sldLayoutChg>
        <pc:sldLayoutChg chg="add">
          <pc:chgData name="Stalin Jacob Wilson Packia Dhas" userId="050d7d71-3621-4503-95e8-1c9a9d962492" providerId="ADAL" clId="{3FBC77E1-FE42-4F9E-B4B2-3759F3328945}" dt="2026-06-08T06:42:52.780" v="3"/>
          <pc:sldLayoutMkLst>
            <pc:docMk/>
            <pc:sldMasterMk cId="3508390215" sldId="2147483661"/>
            <pc:sldLayoutMk cId="3360515927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7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9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40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641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0397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88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061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9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6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67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831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714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423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396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770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1909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46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0296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6867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641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422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97BD3-F68E-4F60-1555-16C018E318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1BE30F-F047-11EE-E5F1-1240921930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7F6D1-2594-4BBF-8C0E-FBDCA58C33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28B4FF-E3D7-926A-A8D3-7C5C97CDB4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492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9A48A-92CF-5DF9-FA4A-F5F2932E7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656501-AA52-B3E2-0386-A43758855F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D13137-C75A-9132-ED9F-1F54B3BD98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A050E-2284-9C93-C4BE-14D3084473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289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532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638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8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06/08/2026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360515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91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1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080421" y="1806634"/>
            <a:ext cx="93572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Design Process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&amp;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Design Flow Models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687" y="313273"/>
            <a:ext cx="11215914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&amp; 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13016" y="1554615"/>
            <a:ext cx="10775470" cy="30878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At the end of this lecture, students will be able to</a:t>
            </a:r>
            <a:endParaRPr lang="en-GB" sz="2800" dirty="0"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1436688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Describe the steps involved in design process.</a:t>
            </a:r>
          </a:p>
          <a:p>
            <a:pPr marL="1436688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Describe the design flow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m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odels.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51" y="233530"/>
            <a:ext cx="11217135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E39AB8-58FC-4A43-BA5D-AB70523DB2DB}"/>
              </a:ext>
            </a:extLst>
          </p:cNvPr>
          <p:cNvSpPr txBox="1"/>
          <p:nvPr/>
        </p:nvSpPr>
        <p:spPr>
          <a:xfrm>
            <a:off x="332014" y="1457778"/>
            <a:ext cx="506645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Design Process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421327-9094-402F-B5CC-EB7950BC3650}"/>
              </a:ext>
            </a:extLst>
          </p:cNvPr>
          <p:cNvSpPr txBox="1"/>
          <p:nvPr/>
        </p:nvSpPr>
        <p:spPr>
          <a:xfrm>
            <a:off x="599309" y="2052695"/>
            <a:ext cx="106293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It is a </a:t>
            </a:r>
            <a:r>
              <a:rPr lang="en-GB" sz="2800" b="1" dirty="0"/>
              <a:t>structured approach </a:t>
            </a:r>
            <a:r>
              <a:rPr lang="en-GB" sz="2800" dirty="0"/>
              <a:t>used to </a:t>
            </a:r>
            <a:r>
              <a:rPr lang="en-GB" sz="2800" b="1" dirty="0"/>
              <a:t>create, develop, and refine a product, system, or solution</a:t>
            </a:r>
            <a:r>
              <a:rPr lang="en-GB" sz="2800" dirty="0"/>
              <a:t>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A </a:t>
            </a:r>
            <a:r>
              <a:rPr lang="en-GB" sz="2800" b="1" dirty="0"/>
              <a:t>step-by-step methodology </a:t>
            </a:r>
            <a:r>
              <a:rPr lang="en-GB" sz="2800" dirty="0"/>
              <a:t>that ensures </a:t>
            </a:r>
            <a:r>
              <a:rPr lang="en-GB" sz="2800" b="1" dirty="0"/>
              <a:t>efficiency, problem-solving, and innovation</a:t>
            </a:r>
            <a:r>
              <a:rPr lang="en-GB" sz="2800" dirty="0"/>
              <a:t> in various fields such as </a:t>
            </a:r>
            <a:r>
              <a:rPr lang="en-GB" sz="2800" b="1" dirty="0"/>
              <a:t>engineering, software development, architecture, and product design.</a:t>
            </a:r>
          </a:p>
        </p:txBody>
      </p:sp>
    </p:spTree>
    <p:extLst>
      <p:ext uri="{BB962C8B-B14F-4D97-AF65-F5344CB8AC3E}">
        <p14:creationId xmlns:p14="http://schemas.microsoft.com/office/powerpoint/2010/main" val="1324296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07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38768B-3C6B-494F-B261-1CD9E1E33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439" y="1386317"/>
            <a:ext cx="6550105" cy="445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16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73453"/>
            <a:ext cx="11594969" cy="1121486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59D427-2A03-920E-70C7-1242DE2B9B8E}"/>
              </a:ext>
            </a:extLst>
          </p:cNvPr>
          <p:cNvSpPr txBox="1"/>
          <p:nvPr/>
        </p:nvSpPr>
        <p:spPr>
          <a:xfrm>
            <a:off x="529434" y="1306073"/>
            <a:ext cx="11133130" cy="52884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Process-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Requirement is the initial stages of the design process</a:t>
            </a:r>
            <a:r>
              <a:rPr lang="en-GB" sz="2800" dirty="0"/>
              <a:t>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Capture the </a:t>
            </a:r>
            <a:r>
              <a:rPr lang="en-GB" sz="2800" b="1" dirty="0"/>
              <a:t>essential information </a:t>
            </a:r>
            <a:r>
              <a:rPr lang="en-GB" sz="2800" dirty="0"/>
              <a:t>needed to create the </a:t>
            </a:r>
            <a:r>
              <a:rPr lang="en-GB" sz="2800" b="1" dirty="0"/>
              <a:t>system architecture and components.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/>
              <a:t>Proceeds in two phases: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Gather </a:t>
            </a:r>
            <a:r>
              <a:rPr lang="en-GB" sz="2800" dirty="0"/>
              <a:t>an </a:t>
            </a:r>
            <a:r>
              <a:rPr lang="en-GB" sz="2800" b="1" dirty="0"/>
              <a:t>informal </a:t>
            </a:r>
            <a:r>
              <a:rPr lang="en-GB" sz="2800" dirty="0"/>
              <a:t>description known as requirements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Refine</a:t>
            </a:r>
            <a:r>
              <a:rPr lang="en-GB" sz="2800" dirty="0"/>
              <a:t> the </a:t>
            </a:r>
            <a:r>
              <a:rPr lang="en-GB" sz="2800" b="1" dirty="0"/>
              <a:t>requirements</a:t>
            </a:r>
            <a:r>
              <a:rPr lang="en-GB" sz="2800" dirty="0"/>
              <a:t> that </a:t>
            </a:r>
            <a:r>
              <a:rPr lang="en-GB" sz="2800" b="1" dirty="0"/>
              <a:t>contains enough information </a:t>
            </a:r>
            <a:r>
              <a:rPr lang="en-GB" sz="2800" dirty="0"/>
              <a:t>to begin designing the system architecture.</a:t>
            </a:r>
          </a:p>
        </p:txBody>
      </p:sp>
    </p:spTree>
    <p:extLst>
      <p:ext uri="{BB962C8B-B14F-4D97-AF65-F5344CB8AC3E}">
        <p14:creationId xmlns:p14="http://schemas.microsoft.com/office/powerpoint/2010/main" val="3446985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9784"/>
            <a:ext cx="11594969" cy="1271060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06D109-5EC5-0855-141E-EACD5639BD89}"/>
              </a:ext>
            </a:extLst>
          </p:cNvPr>
          <p:cNvSpPr txBox="1"/>
          <p:nvPr/>
        </p:nvSpPr>
        <p:spPr>
          <a:xfrm>
            <a:off x="617912" y="1351043"/>
            <a:ext cx="10213572" cy="4559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800" b="1" i="1" dirty="0"/>
              <a:t>Performance:</a:t>
            </a:r>
            <a:endParaRPr lang="en-GB" sz="2800" i="1" dirty="0"/>
          </a:p>
          <a:p>
            <a:pPr>
              <a:lnSpc>
                <a:spcPct val="150000"/>
              </a:lnSpc>
            </a:pPr>
            <a:r>
              <a:rPr lang="en-GB" sz="2400" b="1" dirty="0"/>
              <a:t>Speed</a:t>
            </a:r>
            <a:r>
              <a:rPr lang="en-GB" sz="2400" dirty="0"/>
              <a:t> is a critical factor influencing both system </a:t>
            </a:r>
            <a:r>
              <a:rPr lang="en-GB" sz="2400" b="1" dirty="0"/>
              <a:t>usability</a:t>
            </a:r>
            <a:r>
              <a:rPr lang="en-GB" sz="2400" dirty="0"/>
              <a:t> and </a:t>
            </a:r>
            <a:r>
              <a:rPr lang="en-GB" sz="2400" b="1" dirty="0"/>
              <a:t>cost</a:t>
            </a:r>
            <a:r>
              <a:rPr lang="en-GB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Performance</a:t>
            </a:r>
            <a:r>
              <a:rPr lang="en-GB" sz="2400" dirty="0"/>
              <a:t> can include: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Soft metrics</a:t>
            </a:r>
            <a:r>
              <a:rPr lang="en-GB" sz="2400" dirty="0"/>
              <a:t> — e.g., the </a:t>
            </a:r>
            <a:r>
              <a:rPr lang="en-GB" sz="2400" b="1" dirty="0"/>
              <a:t>approximate time to complete </a:t>
            </a:r>
            <a:r>
              <a:rPr lang="en-GB" sz="2400" dirty="0"/>
              <a:t>a user-level function.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Hard deadlines</a:t>
            </a:r>
            <a:r>
              <a:rPr lang="en-GB" sz="2400" dirty="0"/>
              <a:t> — </a:t>
            </a:r>
            <a:r>
              <a:rPr lang="en-GB" sz="2400" b="1" dirty="0"/>
              <a:t>strict time limits </a:t>
            </a:r>
            <a:r>
              <a:rPr lang="en-GB" sz="2400" dirty="0"/>
              <a:t>within which specific operations must be completed.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4447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08AF94-C899-98E3-A12F-D615F470A264}"/>
              </a:ext>
            </a:extLst>
          </p:cNvPr>
          <p:cNvSpPr txBox="1"/>
          <p:nvPr/>
        </p:nvSpPr>
        <p:spPr>
          <a:xfrm>
            <a:off x="624465" y="1609493"/>
            <a:ext cx="1134516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The </a:t>
            </a:r>
            <a:r>
              <a:rPr lang="en-GB" sz="2800" b="1" dirty="0"/>
              <a:t>target cost or purchase price </a:t>
            </a:r>
            <a:r>
              <a:rPr lang="en-GB" sz="2800" dirty="0"/>
              <a:t>for the system is almost always a key factor in design.</a:t>
            </a:r>
          </a:p>
          <a:p>
            <a:pPr>
              <a:buNone/>
            </a:pPr>
            <a:r>
              <a:rPr lang="en-GB" sz="2800" dirty="0"/>
              <a:t>Cost typically has two major components: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Manufacturing cost</a:t>
            </a:r>
            <a:br>
              <a:rPr lang="en-GB" sz="2800" dirty="0"/>
            </a:br>
            <a:r>
              <a:rPr lang="en-GB" sz="2800" dirty="0"/>
              <a:t>– includes the cost of components and assembly;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Nonrecurring Engineering (NRE)</a:t>
            </a:r>
            <a:br>
              <a:rPr lang="en-GB" sz="2800" dirty="0"/>
            </a:br>
            <a:r>
              <a:rPr lang="en-GB" sz="2800" dirty="0"/>
              <a:t>– Covers personnel time, design efforts, and other one-time development expenses.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45656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830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CCF8A6-AFA2-B13A-C396-3301AD8B5846}"/>
              </a:ext>
            </a:extLst>
          </p:cNvPr>
          <p:cNvSpPr txBox="1"/>
          <p:nvPr/>
        </p:nvSpPr>
        <p:spPr>
          <a:xfrm>
            <a:off x="626499" y="1450491"/>
            <a:ext cx="10736581" cy="467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800" b="1" i="1" dirty="0">
                <a:effectLst/>
                <a:latin typeface="Calibri" panose="020F0502020204030204" pitchFamily="34" charset="0"/>
                <a:ea typeface="MS Mincho" panose="020B0400000000000000" pitchFamily="49" charset="-128"/>
                <a:cs typeface="Calibri" panose="020F0502020204030204" pitchFamily="34" charset="0"/>
              </a:rPr>
              <a:t>Physical size and weight:</a:t>
            </a:r>
            <a:endParaRPr lang="en-US" sz="2800" b="1" i="1" dirty="0">
              <a:latin typeface="Calibri" panose="020F0502020204030204" pitchFamily="34" charset="0"/>
              <a:ea typeface="MS Mincho" panose="020B0400000000000000" pitchFamily="49" charset="-128"/>
              <a:cs typeface="Calibri" panose="020F0502020204030204" pitchFamily="34" charset="0"/>
            </a:endParaRP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size and weight of a system </a:t>
            </a:r>
            <a:r>
              <a:rPr lang="en-GB" sz="2800" b="1" dirty="0"/>
              <a:t>depend heavily on its application</a:t>
            </a:r>
            <a:r>
              <a:rPr lang="en-GB" sz="2800" dirty="0"/>
              <a:t>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Example:</a:t>
            </a:r>
          </a:p>
          <a:p>
            <a:pPr marL="742950" lvl="1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Industrial control system</a:t>
            </a:r>
            <a:r>
              <a:rPr lang="en-GB" sz="2800" dirty="0"/>
              <a:t>: May be </a:t>
            </a:r>
            <a:r>
              <a:rPr lang="en-GB" sz="2800" b="1" dirty="0"/>
              <a:t>mounted in standard-sized racks </a:t>
            </a:r>
            <a:r>
              <a:rPr lang="en-GB" sz="2800" dirty="0"/>
              <a:t>with minimal weight constraints.</a:t>
            </a:r>
          </a:p>
          <a:p>
            <a:pPr marL="742950" lvl="1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Handheld device</a:t>
            </a:r>
            <a:r>
              <a:rPr lang="en-GB" sz="2800" dirty="0"/>
              <a:t>: Requires </a:t>
            </a:r>
            <a:r>
              <a:rPr lang="en-GB" sz="2800" b="1" dirty="0"/>
              <a:t>strict limitations on both size and weight</a:t>
            </a:r>
            <a:r>
              <a:rPr lang="en-GB" sz="2800" dirty="0"/>
              <a:t>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constraints </a:t>
            </a:r>
            <a:r>
              <a:rPr lang="en-GB" sz="2800" b="1" dirty="0"/>
              <a:t>can impact design decisions </a:t>
            </a:r>
            <a:r>
              <a:rPr lang="en-GB" sz="2800" dirty="0"/>
              <a:t>across hardware, layout, and component selection.</a:t>
            </a:r>
          </a:p>
        </p:txBody>
      </p:sp>
    </p:spTree>
    <p:extLst>
      <p:ext uri="{BB962C8B-B14F-4D97-AF65-F5344CB8AC3E}">
        <p14:creationId xmlns:p14="http://schemas.microsoft.com/office/powerpoint/2010/main" val="2769819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964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9E2F5F-BE6D-0535-B44D-61FAC10B0EB7}"/>
              </a:ext>
            </a:extLst>
          </p:cNvPr>
          <p:cNvSpPr txBox="1"/>
          <p:nvPr/>
        </p:nvSpPr>
        <p:spPr>
          <a:xfrm>
            <a:off x="774755" y="1336119"/>
            <a:ext cx="11087225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800" b="1" i="1" dirty="0"/>
              <a:t>Power consumption: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Power consumption is a </a:t>
            </a:r>
            <a:r>
              <a:rPr lang="en-GB" sz="2800" b="1" dirty="0"/>
              <a:t>critical factor in battery-powered systems</a:t>
            </a:r>
            <a:r>
              <a:rPr lang="en-GB" sz="2800" dirty="0"/>
              <a:t>, and also matters in other applications (e.g., portable, embedded, or energy-efficient systems).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Power requirements are </a:t>
            </a:r>
            <a:r>
              <a:rPr lang="en-GB" sz="2800" b="1" dirty="0"/>
              <a:t>often defined in terms of battery life </a:t>
            </a:r>
            <a:r>
              <a:rPr lang="en-GB" sz="2800" dirty="0"/>
              <a:t>rather than exact wattage.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Customers may not specify technical details like wattage but will express expectations such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“</a:t>
            </a:r>
            <a:r>
              <a:rPr lang="en-GB" sz="2800" b="1" dirty="0"/>
              <a:t>The device should run for 10 hours on a single charge.”</a:t>
            </a:r>
          </a:p>
        </p:txBody>
      </p:sp>
    </p:spTree>
    <p:extLst>
      <p:ext uri="{BB962C8B-B14F-4D97-AF65-F5344CB8AC3E}">
        <p14:creationId xmlns:p14="http://schemas.microsoft.com/office/powerpoint/2010/main" val="2648188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11" y="12492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Process-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Requirements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of Requirements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2AF8686-4B59-A1B7-0656-746C6AEBFF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214301"/>
              </p:ext>
            </p:extLst>
          </p:nvPr>
        </p:nvGraphicFramePr>
        <p:xfrm>
          <a:off x="1735169" y="1819338"/>
          <a:ext cx="8721661" cy="40552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2227">
                  <a:extLst>
                    <a:ext uri="{9D8B030D-6E8A-4147-A177-3AD203B41FA5}">
                      <a16:colId xmlns:a16="http://schemas.microsoft.com/office/drawing/2014/main" val="4113916297"/>
                    </a:ext>
                  </a:extLst>
                </a:gridCol>
                <a:gridCol w="6009434">
                  <a:extLst>
                    <a:ext uri="{9D8B030D-6E8A-4147-A177-3AD203B41FA5}">
                      <a16:colId xmlns:a16="http://schemas.microsoft.com/office/drawing/2014/main" val="444793892"/>
                    </a:ext>
                  </a:extLst>
                </a:gridCol>
              </a:tblGrid>
              <a:tr h="419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Name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b="0" dirty="0">
                          <a:solidFill>
                            <a:schemeClr val="tx1"/>
                          </a:solidFill>
                          <a:effectLst/>
                        </a:rPr>
                        <a:t>GPS moving map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8877752"/>
                  </a:ext>
                </a:extLst>
              </a:tr>
              <a:tr h="436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Purpose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Consumer-grade moving map for driving use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093363"/>
                  </a:ext>
                </a:extLst>
              </a:tr>
              <a:tr h="4282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Inputs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Power button, two control buttons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461278"/>
                  </a:ext>
                </a:extLst>
              </a:tr>
              <a:tr h="4282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Outputs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Back-lit LCD display 400 × 600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638529"/>
                  </a:ext>
                </a:extLst>
              </a:tr>
              <a:tr h="782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Functions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Uses 5-receiver GPS system; three user-selectable resolutions; always displays current latitude and longitude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378648"/>
                  </a:ext>
                </a:extLst>
              </a:tr>
              <a:tr h="383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</a:rPr>
                        <a:t>Performance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Updates screen within 0.25 seconds upon movement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533458"/>
                  </a:ext>
                </a:extLst>
              </a:tr>
              <a:tr h="390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Manufacturing cost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£40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5745700"/>
                  </a:ext>
                </a:extLst>
              </a:tr>
              <a:tr h="406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100 </a:t>
                      </a:r>
                      <a:r>
                        <a:rPr lang="en-GB" sz="1800" dirty="0" err="1">
                          <a:effectLst/>
                        </a:rPr>
                        <a:t>mW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155866"/>
                  </a:ext>
                </a:extLst>
              </a:tr>
              <a:tr h="37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Physical size and weight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800" dirty="0">
                          <a:effectLst/>
                        </a:rPr>
                        <a:t>No more than 2″ × 6″, 12 ounces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4923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7844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96" y="18588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br>
              <a:rPr lang="en-GB" sz="280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</a:b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D13F11-275D-90A7-3753-EEA27194209F}"/>
              </a:ext>
            </a:extLst>
          </p:cNvPr>
          <p:cNvSpPr txBox="1"/>
          <p:nvPr/>
        </p:nvSpPr>
        <p:spPr>
          <a:xfrm>
            <a:off x="583590" y="2014894"/>
            <a:ext cx="1146955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Acts as a </a:t>
            </a:r>
            <a:r>
              <a:rPr lang="en-GB" sz="2800" b="1" dirty="0"/>
              <a:t>contract</a:t>
            </a:r>
            <a:r>
              <a:rPr lang="en-GB" sz="2800" dirty="0"/>
              <a:t> between the customer and system architects.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Must </a:t>
            </a:r>
            <a:r>
              <a:rPr lang="en-GB" sz="2800" b="1" dirty="0"/>
              <a:t>accurately reflect</a:t>
            </a:r>
            <a:r>
              <a:rPr lang="en-GB" sz="2800" dirty="0"/>
              <a:t> customer requirements in a </a:t>
            </a:r>
            <a:r>
              <a:rPr lang="en-GB" sz="2800" b="1" dirty="0"/>
              <a:t>clear and verifiable</a:t>
            </a:r>
            <a:r>
              <a:rPr lang="en-GB" sz="2800" dirty="0"/>
              <a:t> manner.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Should be: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Understandable</a:t>
            </a:r>
            <a:r>
              <a:rPr lang="en-GB" sz="2800" dirty="0"/>
              <a:t> – stakeholders can verify it meets expectations.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Unambiguous</a:t>
            </a:r>
            <a:r>
              <a:rPr lang="en-GB" sz="2800" dirty="0"/>
              <a:t> – designers know exactly what to build.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Poorly written specifications can lead to </a:t>
            </a:r>
            <a:r>
              <a:rPr lang="en-GB" sz="2800" b="1" dirty="0"/>
              <a:t>design errors and misinterpretations.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440BE2-071A-425E-9756-01E05BBAFC64}"/>
              </a:ext>
            </a:extLst>
          </p:cNvPr>
          <p:cNvSpPr txBox="1"/>
          <p:nvPr/>
        </p:nvSpPr>
        <p:spPr>
          <a:xfrm>
            <a:off x="153201" y="1448091"/>
            <a:ext cx="6165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59702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964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of Specifications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C49066-20C9-54BB-A18E-D6504CE72FDA}"/>
              </a:ext>
            </a:extLst>
          </p:cNvPr>
          <p:cNvSpPr txBox="1"/>
          <p:nvPr/>
        </p:nvSpPr>
        <p:spPr>
          <a:xfrm>
            <a:off x="222368" y="1680359"/>
            <a:ext cx="11606060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 complete specification for the GPS system should include: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Satellite Data</a:t>
            </a:r>
            <a:r>
              <a:rPr lang="en-GB" sz="2800" dirty="0"/>
              <a:t>: Information received from the GPS satellite constellation.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Map Data</a:t>
            </a:r>
            <a:r>
              <a:rPr lang="en-GB" sz="2800" dirty="0"/>
              <a:t>: Preloaded or dynamic maps for location referencing.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User Interface</a:t>
            </a:r>
            <a:r>
              <a:rPr lang="en-GB" sz="2800" dirty="0"/>
              <a:t>: Buttons, screen layout, and user interaction design.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User Operations</a:t>
            </a:r>
            <a:r>
              <a:rPr lang="en-GB" sz="2800" dirty="0"/>
              <a:t>: Functions triggered by user input, such as route selection.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Background Processes</a:t>
            </a:r>
            <a:r>
              <a:rPr lang="en-GB" sz="2800" dirty="0"/>
              <a:t>: Tasks like maintaining satellite lock and updating location.</a:t>
            </a:r>
          </a:p>
        </p:txBody>
      </p:sp>
    </p:spTree>
    <p:extLst>
      <p:ext uri="{BB962C8B-B14F-4D97-AF65-F5344CB8AC3E}">
        <p14:creationId xmlns:p14="http://schemas.microsoft.com/office/powerpoint/2010/main" val="1871980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163189"/>
            <a:ext cx="11594969" cy="1132212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4BE9BC-0F46-3ABD-4994-BDFB3137D6FA}"/>
              </a:ext>
            </a:extLst>
          </p:cNvPr>
          <p:cNvSpPr txBox="1"/>
          <p:nvPr/>
        </p:nvSpPr>
        <p:spPr>
          <a:xfrm>
            <a:off x="597030" y="1726445"/>
            <a:ext cx="10913097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architecture defines the </a:t>
            </a:r>
            <a:r>
              <a:rPr lang="en-GB" sz="2800" b="1" dirty="0"/>
              <a:t>overall structure of the system </a:t>
            </a:r>
            <a:r>
              <a:rPr lang="en-GB" sz="2800" dirty="0"/>
              <a:t>and serves as the </a:t>
            </a:r>
            <a:r>
              <a:rPr lang="en-GB" sz="2800" b="1" dirty="0"/>
              <a:t>blueprint for component design</a:t>
            </a:r>
            <a:r>
              <a:rPr lang="en-GB" sz="2800" dirty="0"/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Creating the architecture marks the first phase of detailed system design.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system is typically divided into two main parts: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Hardware Architecture diagram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Software Architecture diagram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B776C0-D024-0FC9-5F2E-B86D680A24F8}"/>
              </a:ext>
            </a:extLst>
          </p:cNvPr>
          <p:cNvSpPr txBox="1"/>
          <p:nvPr/>
        </p:nvSpPr>
        <p:spPr>
          <a:xfrm>
            <a:off x="187785" y="1326257"/>
            <a:ext cx="6165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18408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1" y="8308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 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EEE56-D2B2-4DD6-4990-111940CAC4ED}"/>
              </a:ext>
            </a:extLst>
          </p:cNvPr>
          <p:cNvSpPr txBox="1"/>
          <p:nvPr/>
        </p:nvSpPr>
        <p:spPr>
          <a:xfrm>
            <a:off x="368699" y="1703809"/>
            <a:ext cx="7245721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Hardware block diagram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diagram illustrates a </a:t>
            </a:r>
            <a:r>
              <a:rPr lang="en-GB" sz="2800" b="1" dirty="0"/>
              <a:t>central CPU</a:t>
            </a:r>
            <a:r>
              <a:rPr lang="en-GB" sz="2800" dirty="0"/>
              <a:t> connected to </a:t>
            </a:r>
            <a:r>
              <a:rPr lang="en-GB" sz="2800" b="1" dirty="0"/>
              <a:t>memory</a:t>
            </a:r>
            <a:r>
              <a:rPr lang="en-GB" sz="2800" dirty="0"/>
              <a:t> and </a:t>
            </a:r>
            <a:r>
              <a:rPr lang="en-GB" sz="2800" b="1" dirty="0"/>
              <a:t>I/O devices</a:t>
            </a:r>
            <a:r>
              <a:rPr lang="en-GB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system includes two types of memory: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GB" sz="2800" b="1" dirty="0"/>
              <a:t>Frame Buffer</a:t>
            </a:r>
            <a:r>
              <a:rPr lang="en-GB" sz="2800" dirty="0"/>
              <a:t> – stores pixel data for display output.</a:t>
            </a:r>
          </a:p>
          <a:p>
            <a:pPr marL="914400" lvl="1" indent="-457200">
              <a:buFont typeface="Courier New" panose="02070309020205020404" pitchFamily="49" charset="0"/>
              <a:buChar char="o"/>
            </a:pPr>
            <a:r>
              <a:rPr lang="en-GB" sz="2800" b="1" dirty="0"/>
              <a:t>Program/Data Memory</a:t>
            </a:r>
            <a:r>
              <a:rPr lang="en-GB" sz="2800" dirty="0"/>
              <a:t> – used by the CPU for instructions and general data storage.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layout helps visualise the hardware structure and how components interact.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23F867-8D79-C48A-BA33-974AEF86BE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926" y="2588355"/>
            <a:ext cx="4791074" cy="256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214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71" y="639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699B6D-DA0D-28FD-D46E-37EFDC5D2492}"/>
              </a:ext>
            </a:extLst>
          </p:cNvPr>
          <p:cNvSpPr txBox="1"/>
          <p:nvPr/>
        </p:nvSpPr>
        <p:spPr>
          <a:xfrm>
            <a:off x="222368" y="1687799"/>
            <a:ext cx="778918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Software Block Diagram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Software structure aligns closely with the </a:t>
            </a:r>
            <a:r>
              <a:rPr lang="en-GB" sz="2800" b="1" dirty="0"/>
              <a:t>system block diagram</a:t>
            </a:r>
            <a:r>
              <a:rPr lang="en-GB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</a:t>
            </a:r>
            <a:r>
              <a:rPr lang="en-GB" sz="2800" b="1" dirty="0"/>
              <a:t>timer module</a:t>
            </a:r>
            <a:r>
              <a:rPr lang="en-GB" sz="2800" dirty="0"/>
              <a:t> is added to: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Periodically read </a:t>
            </a:r>
            <a:r>
              <a:rPr lang="en-GB" sz="2800" b="1" dirty="0"/>
              <a:t>user interface buttons</a:t>
            </a: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Render data</a:t>
            </a:r>
            <a:r>
              <a:rPr lang="en-GB" sz="2800" dirty="0"/>
              <a:t> onto the screen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Further details are needed to specify: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Which software units run on which hardware components</a:t>
            </a: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Timing</a:t>
            </a:r>
            <a:r>
              <a:rPr lang="en-GB" sz="2800" dirty="0"/>
              <a:t> of operations for accurate system behaviour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3617-3718-9874-F1FE-71C4F8C3D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4702" y="2582228"/>
            <a:ext cx="4345378" cy="216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186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7343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Example: Architecture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B6B454-D6B7-26AA-1C24-B1EC04905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0883" y="2366966"/>
            <a:ext cx="7727546" cy="30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3694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24928"/>
            <a:ext cx="11594969" cy="107794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Architecture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Designing Hardware and Software Components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A07BBC-11C8-043B-D796-3C1CFFE12094}"/>
              </a:ext>
            </a:extLst>
          </p:cNvPr>
          <p:cNvSpPr txBox="1"/>
          <p:nvPr/>
        </p:nvSpPr>
        <p:spPr>
          <a:xfrm>
            <a:off x="424206" y="1828703"/>
            <a:ext cx="1159496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architectural description defines all </a:t>
            </a:r>
            <a:r>
              <a:rPr lang="en-GB" sz="2800" b="1" dirty="0"/>
              <a:t>necessary system components.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components generally include both: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Hardware</a:t>
            </a:r>
            <a:r>
              <a:rPr lang="en-GB" sz="2800" dirty="0"/>
              <a:t> – such as CPUs, memory, FPGAs, and circuit boards.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Software modules </a:t>
            </a:r>
            <a:r>
              <a:rPr lang="en-GB" sz="2800" dirty="0"/>
              <a:t>– performing specific system functions.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Some components are </a:t>
            </a:r>
            <a:r>
              <a:rPr lang="en-GB" sz="2800" b="1" dirty="0"/>
              <a:t>standard across systems</a:t>
            </a:r>
            <a:r>
              <a:rPr lang="en-GB" sz="2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CPUs, memory chips, and interface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Reusable software libraries and utilities.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For example: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Standard topographic databases can be integrated.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Common access routines are available to interface with these databases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31421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22078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Process –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System Integration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4381"/>
            <a:ext cx="10491893" cy="612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System Integration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58B3C0-C631-655E-B0B3-0940341197C7}"/>
              </a:ext>
            </a:extLst>
          </p:cNvPr>
          <p:cNvSpPr txBox="1"/>
          <p:nvPr/>
        </p:nvSpPr>
        <p:spPr>
          <a:xfrm>
            <a:off x="731520" y="1882892"/>
            <a:ext cx="111778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System integration involves </a:t>
            </a:r>
            <a:r>
              <a:rPr lang="en-GB" sz="2800" b="1" dirty="0"/>
              <a:t>more than just connecting components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Bugs are common</a:t>
            </a:r>
            <a:r>
              <a:rPr lang="en-GB" sz="2800" dirty="0"/>
              <a:t> at this stage, so careful planning is critical.</a:t>
            </a:r>
          </a:p>
          <a:p>
            <a:r>
              <a:rPr lang="en-GB" sz="2800" b="1" dirty="0"/>
              <a:t>Effective Debugging Strategy: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Build the system in phases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Use </a:t>
            </a:r>
            <a:r>
              <a:rPr lang="en-GB" sz="2800" b="1" dirty="0"/>
              <a:t>well-designed tests</a:t>
            </a:r>
            <a:r>
              <a:rPr lang="en-GB" sz="2800" dirty="0"/>
              <a:t> at each phase.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Start by debugging </a:t>
            </a:r>
            <a:r>
              <a:rPr lang="en-GB" sz="2800" b="1" dirty="0"/>
              <a:t>a few modules at a time</a:t>
            </a:r>
            <a:r>
              <a:rPr lang="en-GB" sz="2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Helps catch and fix </a:t>
            </a:r>
            <a:r>
              <a:rPr lang="en-GB" sz="2800" b="1" dirty="0"/>
              <a:t>simple bugs early</a:t>
            </a:r>
            <a:r>
              <a:rPr lang="en-GB" sz="28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Prevents simple issues from masking </a:t>
            </a:r>
            <a:r>
              <a:rPr lang="en-GB" sz="2800" b="1" dirty="0"/>
              <a:t>complex bugs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Once simple issues are resolved, you can perform </a:t>
            </a:r>
            <a:r>
              <a:rPr lang="en-GB" sz="2800" b="1" dirty="0"/>
              <a:t>rigorous system tests</a:t>
            </a:r>
            <a:r>
              <a:rPr lang="en-GB" sz="2800" dirty="0"/>
              <a:t> to uncover deeper or more obscure problems.</a:t>
            </a:r>
          </a:p>
        </p:txBody>
      </p:sp>
    </p:spTree>
    <p:extLst>
      <p:ext uri="{BB962C8B-B14F-4D97-AF65-F5344CB8AC3E}">
        <p14:creationId xmlns:p14="http://schemas.microsoft.com/office/powerpoint/2010/main" val="4248329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4744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50113"/>
            <a:ext cx="11747264" cy="4455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 Flow Models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 design flow is a sequence of steps to be followed during a design.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 Some of the steps can be performed by tools, such as compilers or CAD systems; other steps can be performed by hand. </a:t>
            </a:r>
          </a:p>
          <a:p>
            <a:pPr algn="just">
              <a:spcAft>
                <a:spcPts val="1000"/>
              </a:spcAft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	Types:</a:t>
            </a: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Waterfall</a:t>
            </a:r>
            <a:endParaRPr lang="en-GB" sz="2800" dirty="0"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Spiral</a:t>
            </a:r>
          </a:p>
          <a:p>
            <a:pPr marL="1790700" lvl="2" indent="-457200" algn="just">
              <a:spcAft>
                <a:spcPts val="1000"/>
              </a:spcAft>
              <a:buFont typeface="+mj-lt"/>
              <a:buAutoNum type="arabicPeriod"/>
            </a:pP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179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89" y="2566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10141"/>
            <a:ext cx="10804619" cy="1255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Water Fall Model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7D4955-48F6-448F-9B5B-67E78417D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4154" y="2144040"/>
            <a:ext cx="5897334" cy="336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2191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124928"/>
            <a:ext cx="11594969" cy="115414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5982" y="1053301"/>
            <a:ext cx="11906018" cy="4353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Water Fall Model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sequential design model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where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each phase flows into the next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: from requirements to implementation.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High-level structure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is planned before detailed components.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Not commonly used alone in modern designs due to </a:t>
            </a: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lack of flexibility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Valuable for understanding structured planning and its limitations in dynamic environments.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642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5842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4287" y="1322100"/>
            <a:ext cx="10418537" cy="1255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2E68F6-A2A2-410A-BD03-4DE6F1AE1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5175" y="1967640"/>
            <a:ext cx="5622973" cy="422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5493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9266" y="1039459"/>
            <a:ext cx="11313467" cy="54912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The Spiral Model assumes that multiple versions of the system will be developed incrementally.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At each level (or loop) of the spiral, the development team goes through the phases of </a:t>
            </a:r>
            <a:r>
              <a:rPr lang="en-GB" sz="2800" b="1" dirty="0"/>
              <a:t>requirements analysis, design, construction (implementation), and testing</a:t>
            </a:r>
            <a:r>
              <a:rPr lang="en-GB" sz="2800" dirty="0"/>
              <a:t>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development progresses and more complete versions of the system are built, each cycle involves </a:t>
            </a:r>
            <a:r>
              <a:rPr lang="en-GB" sz="2800" b="1" dirty="0"/>
              <a:t>more effort, resources, and detail</a:t>
            </a:r>
            <a:r>
              <a:rPr lang="en-GB" sz="2800" dirty="0"/>
              <a:t>, resulting in a </a:t>
            </a:r>
            <a:r>
              <a:rPr lang="en-GB" sz="2800" b="1" dirty="0"/>
              <a:t>wider spiral</a:t>
            </a:r>
            <a:r>
              <a:rPr lang="en-GB" sz="2800" dirty="0"/>
              <a:t>.</a:t>
            </a:r>
          </a:p>
          <a:p>
            <a:pPr marL="800100" lvl="1" indent="-3429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reflects the growing scope, complexity, and refinement of the system over time.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2017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264CA-1907-671F-1258-5E020AB2E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7A69F-DEE9-1D50-7928-230E7D892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09AE9-97C2-45C7-A9B4-B817DC9C3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B435C-483A-9ECC-7260-1646BAFBCA6A}"/>
              </a:ext>
            </a:extLst>
          </p:cNvPr>
          <p:cNvSpPr txBox="1"/>
          <p:nvPr/>
        </p:nvSpPr>
        <p:spPr>
          <a:xfrm>
            <a:off x="459433" y="1245199"/>
            <a:ext cx="11441835" cy="5194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r>
              <a:rPr lang="en-GB" sz="2800" b="1" dirty="0"/>
              <a:t>Stages in the Spiral: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System Feasibility</a:t>
            </a:r>
            <a:r>
              <a:rPr lang="en-GB" sz="2800" dirty="0"/>
              <a:t>: Assess if the project is viable technically, economically, and operationally.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Specification</a:t>
            </a:r>
            <a:r>
              <a:rPr lang="en-GB" sz="2800" dirty="0"/>
              <a:t>: Define system requirements in detail.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Prototype</a:t>
            </a:r>
            <a:r>
              <a:rPr lang="en-GB" sz="2800" dirty="0"/>
              <a:t>: Develop an early version to evaluate ideas and gather user feedback.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Initial System</a:t>
            </a:r>
            <a:r>
              <a:rPr lang="en-GB" sz="2800" dirty="0"/>
              <a:t>: Build a basic working system.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Enhanced System</a:t>
            </a:r>
            <a:r>
              <a:rPr lang="en-GB" sz="2800" dirty="0"/>
              <a:t>: Incorporate feedback and enhancements to create a more complete product.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5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794698-1508-7B93-9039-1D5360CDAE7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770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0EAAA-F225-A61C-117D-8D8E9BC84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DE879-E5E7-8792-3648-D726BEF30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9" y="18829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7850B4-911B-452A-418C-00AA28E1D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1D9356-6C34-63EE-9F26-BA36677085F6}"/>
              </a:ext>
            </a:extLst>
          </p:cNvPr>
          <p:cNvSpPr txBox="1"/>
          <p:nvPr/>
        </p:nvSpPr>
        <p:spPr>
          <a:xfrm>
            <a:off x="375082" y="1041218"/>
            <a:ext cx="11441835" cy="6056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r>
              <a:rPr lang="en-GB" sz="2800" b="1" dirty="0"/>
              <a:t>Lifecycle Arcs (at the bottom):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System life cycle</a:t>
            </a:r>
            <a:r>
              <a:rPr lang="en-GB" sz="2800" dirty="0"/>
              <a:t>: Indicates that development is an ongoing process.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Requirements - Design - Test</a:t>
            </a:r>
            <a:r>
              <a:rPr lang="en-GB" sz="2800" dirty="0"/>
              <a:t>: Shows the iterative flow where each cycle includes: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Requirements gathering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Design and development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Testing and validation</a:t>
            </a:r>
          </a:p>
          <a:p>
            <a:r>
              <a:rPr lang="en-GB" sz="2800" b="1" dirty="0"/>
              <a:t>Iterative Nature: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spiral loop involves going through the </a:t>
            </a:r>
            <a:r>
              <a:rPr lang="en-GB" sz="2800" b="1" dirty="0"/>
              <a:t>same phases</a:t>
            </a:r>
            <a:r>
              <a:rPr lang="en-GB" sz="2800" dirty="0"/>
              <a:t> (requirements, design, test), with increasing clarity and refinement.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Risks are identified and addressed in each iteration.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5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6980C0-25B1-9082-6FE7-FA7037C6418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0472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9973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22326" y="1303335"/>
            <a:ext cx="11395051" cy="5389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Spiral Model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The first cycles at the top of the spiral are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very small and short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, while the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final  cycles at the spiral’s bottom add detail learned from the earlier 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cycles of the spiral.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The spiral model is </a:t>
            </a:r>
            <a:r>
              <a:rPr lang="en-GB" sz="2800" b="1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more realistic </a:t>
            </a:r>
            <a:r>
              <a:rPr lang="en-GB" sz="28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than the waterfall model because multiple iterations are often necessary to add enough detail to complete a design.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622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04" y="639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74581" y="1525300"/>
            <a:ext cx="10418537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6B1977-89CD-4D76-9FE4-FF0584C5E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858" y="2272070"/>
            <a:ext cx="7791970" cy="356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113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9973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Flow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6547" y="1320298"/>
            <a:ext cx="11318903" cy="4606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Successive Refinement Model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first system is used as a </a:t>
            </a:r>
            <a:r>
              <a:rPr lang="en-GB" sz="2800" b="1" dirty="0"/>
              <a:t>rough prototype</a:t>
            </a:r>
            <a:r>
              <a:rPr lang="en-GB" sz="2800" dirty="0"/>
              <a:t>, and </a:t>
            </a:r>
            <a:r>
              <a:rPr lang="en-GB" sz="2800" b="1" dirty="0"/>
              <a:t>successive models are gradually refined.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methodology is especially useful when the </a:t>
            </a:r>
            <a:r>
              <a:rPr lang="en-GB" sz="2800" b="1" dirty="0"/>
              <a:t>application domain is not well understood.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Building several </a:t>
            </a:r>
            <a:r>
              <a:rPr lang="en-GB" sz="2800" b="1" dirty="0"/>
              <a:t>increasingly complex versions allows you to test architecture and design strategies.</a:t>
            </a:r>
          </a:p>
          <a:p>
            <a:pPr marL="457200" indent="-4572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Each iteration may also be only partially implemented, focusing on key aspects for validation.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839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44532" y="55041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51E9C9-E609-497D-ADA6-987000DB00B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181-482-974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pic>
        <p:nvPicPr>
          <p:cNvPr id="5" name="Picture 4" descr="QR code instruction to join https://vevox.app/#/m/181482974">
            <a:extLst>
              <a:ext uri="{FF2B5EF4-FFF2-40B4-BE49-F238E27FC236}">
                <a16:creationId xmlns:a16="http://schemas.microsoft.com/office/drawing/2014/main" id="{7DC28BDA-BC53-6FE5-1E91-E2A959D6B59D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74582" y="1991746"/>
            <a:ext cx="9842805" cy="19454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2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M. Wolf, Computers as Components: Principles of Embedded Computing System Design, 5th ed. Cambridge, MA: Morgan Kaufmann, 2023.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  <p:tag name="VEVOX.CONNECTED.SESSION" val="{&quot;access_code&quot;:&quot;181482974&quot;,&quot;project_id&quot;:918846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0"/>
  <p:tag name="VEVOX.INSTRUCTIONS.V2" val="18148297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879E09-550C-4574-96BD-A90DF198297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1733</Words>
  <Application>Microsoft Office PowerPoint</Application>
  <PresentationFormat>Widescreen</PresentationFormat>
  <Paragraphs>277</Paragraphs>
  <Slides>31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Book Antiqua</vt:lpstr>
      <vt:lpstr>Calibri</vt:lpstr>
      <vt:lpstr>Calibri Light</vt:lpstr>
      <vt:lpstr>Cambria</vt:lpstr>
      <vt:lpstr>Courier New</vt:lpstr>
      <vt:lpstr>UWTSD 200_Title Page</vt:lpstr>
      <vt:lpstr>UWTSD 200_Title Page 2</vt:lpstr>
      <vt:lpstr>UWTSD 200_Text 4</vt:lpstr>
      <vt:lpstr>PowerPoint Presentation</vt:lpstr>
      <vt:lpstr>Design Process &amp; Design Flow Models</vt:lpstr>
      <vt:lpstr>Design Process</vt:lpstr>
      <vt:lpstr>Design Process</vt:lpstr>
      <vt:lpstr>Design Process-Requirements</vt:lpstr>
      <vt:lpstr>Design Process-Requirements</vt:lpstr>
      <vt:lpstr>Design Process-Requirements</vt:lpstr>
      <vt:lpstr>Design Process-Requirements</vt:lpstr>
      <vt:lpstr>Design Process-Requirements</vt:lpstr>
      <vt:lpstr>Design Process-Requirements</vt:lpstr>
      <vt:lpstr>Design Process - Specifications </vt:lpstr>
      <vt:lpstr>Design Process - Specifications</vt:lpstr>
      <vt:lpstr>Design Process - Architecture</vt:lpstr>
      <vt:lpstr>Design Process - Architecture</vt:lpstr>
      <vt:lpstr>Design Process - Architecture</vt:lpstr>
      <vt:lpstr>Design Process - Architecture</vt:lpstr>
      <vt:lpstr>Design Process - Architecture</vt:lpstr>
      <vt:lpstr>Design Process – System Integration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Design Flow Models</vt:lpstr>
      <vt:lpstr>Join the Vevox session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6</cp:revision>
  <dcterms:created xsi:type="dcterms:W3CDTF">2021-03-09T15:35:42Z</dcterms:created>
  <dcterms:modified xsi:type="dcterms:W3CDTF">2026-06-08T08:19:01Z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