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Bahnschrift Condensed" panose="020B0502040204020203" pitchFamily="34" charset="0"/>
      <p:regular r:id="rId18"/>
      <p:bold r:id="rId19"/>
    </p:embeddedFont>
    <p:embeddedFont>
      <p:font typeface="Calibri" panose="020F0502020204030204" pitchFamily="34" charset="0"/>
      <p:regular r:id="rId20"/>
      <p:bold r:id="rId21"/>
      <p:italic r:id="rId22"/>
      <p:boldItalic r:id="rId23"/>
    </p:embeddedFont>
    <p:embeddedFont>
      <p:font typeface="Canva Sans Bold" panose="020B0604020202020204" charset="0"/>
      <p:regular r:id="rId24"/>
    </p:embeddedFont>
    <p:embeddedFont>
      <p:font typeface="Hammersmith One" panose="02010703030501060504" pitchFamily="2" charset="0"/>
      <p:regular r:id="rId25"/>
    </p:embeddedFont>
    <p:embeddedFont>
      <p:font typeface="Poppins Italics" panose="020B0604020202020204" charset="0"/>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1" d="100"/>
          <a:sy n="71" d="100"/>
        </p:scale>
        <p:origin x="450" y="-113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4/24/2023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8.svg"/><Relationship Id="rId7" Type="http://schemas.openxmlformats.org/officeDocument/2006/relationships/image" Target="../media/image6.sv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2.svg"/><Relationship Id="rId4" Type="http://schemas.openxmlformats.org/officeDocument/2006/relationships/image" Target="../media/image1.png"/><Relationship Id="rId9" Type="http://schemas.openxmlformats.org/officeDocument/2006/relationships/image" Target="../media/image10.svg"/></Relationships>
</file>

<file path=ppt/slides/_rels/slide3.xml.rels><?xml version="1.0" encoding="UTF-8" standalone="yes"?>
<Relationships xmlns="http://schemas.openxmlformats.org/package/2006/relationships"><Relationship Id="rId8" Type="http://schemas.openxmlformats.org/officeDocument/2006/relationships/image" Target="../media/image2.svg"/><Relationship Id="rId3" Type="http://schemas.openxmlformats.org/officeDocument/2006/relationships/image" Target="../media/image8.svg"/><Relationship Id="rId7"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11.jpeg"/><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6.svg"/><Relationship Id="rId7"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4.svg"/><Relationship Id="rId10" Type="http://schemas.openxmlformats.org/officeDocument/2006/relationships/image" Target="../media/image2.svg"/><Relationship Id="rId4" Type="http://schemas.openxmlformats.org/officeDocument/2006/relationships/image" Target="../media/image3.png"/><Relationship Id="rId9"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6.svg"/><Relationship Id="rId7"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4.svg"/><Relationship Id="rId10" Type="http://schemas.openxmlformats.org/officeDocument/2006/relationships/image" Target="../media/image2.svg"/><Relationship Id="rId4" Type="http://schemas.openxmlformats.org/officeDocument/2006/relationships/image" Target="../media/image3.png"/><Relationship Id="rId9"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6.svg"/><Relationship Id="rId7"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4.svg"/><Relationship Id="rId10" Type="http://schemas.openxmlformats.org/officeDocument/2006/relationships/image" Target="../media/image2.svg"/><Relationship Id="rId4" Type="http://schemas.openxmlformats.org/officeDocument/2006/relationships/image" Target="../media/image3.png"/><Relationship Id="rId9" Type="http://schemas.openxmlformats.org/officeDocument/2006/relationships/image" Target="../media/image1.png"/></Relationships>
</file>

<file path=ppt/slides/_rels/slide7.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6.svg"/><Relationship Id="rId7"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4.svg"/><Relationship Id="rId10" Type="http://schemas.openxmlformats.org/officeDocument/2006/relationships/image" Target="../media/image2.svg"/><Relationship Id="rId4" Type="http://schemas.openxmlformats.org/officeDocument/2006/relationships/image" Target="../media/image3.png"/><Relationship Id="rId9" Type="http://schemas.openxmlformats.org/officeDocument/2006/relationships/image" Target="../media/image1.png"/></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svg"/><Relationship Id="rId7" Type="http://schemas.openxmlformats.org/officeDocument/2006/relationships/image" Target="../media/image4.svg"/><Relationship Id="rId12" Type="http://schemas.openxmlformats.org/officeDocument/2006/relationships/image" Target="../media/image15.jpe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image" Target="../media/image14.svg"/><Relationship Id="rId5" Type="http://schemas.openxmlformats.org/officeDocument/2006/relationships/image" Target="../media/image6.svg"/><Relationship Id="rId10" Type="http://schemas.openxmlformats.org/officeDocument/2006/relationships/image" Target="../media/image13.png"/><Relationship Id="rId4" Type="http://schemas.openxmlformats.org/officeDocument/2006/relationships/image" Target="../media/image5.png"/><Relationship Id="rId9" Type="http://schemas.openxmlformats.org/officeDocument/2006/relationships/image" Target="../media/image10.svg"/></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svg"/><Relationship Id="rId7" Type="http://schemas.openxmlformats.org/officeDocument/2006/relationships/image" Target="../media/image4.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6.svg"/><Relationship Id="rId4" Type="http://schemas.openxmlformats.org/officeDocument/2006/relationships/image" Target="../media/image5.png"/><Relationship Id="rId9" Type="http://schemas.openxmlformats.org/officeDocument/2006/relationships/image" Target="../media/image10.svg"/></Relationships>
</file>

<file path=ppt/slides/_rels/slide10.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svg"/><Relationship Id="rId7" Type="http://schemas.openxmlformats.org/officeDocument/2006/relationships/image" Target="../media/image4.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6.svg"/><Relationship Id="rId4" Type="http://schemas.openxmlformats.org/officeDocument/2006/relationships/image" Target="../media/image5.png"/><Relationship Id="rId9" Type="http://schemas.openxmlformats.org/officeDocument/2006/relationships/image" Target="../media/image10.svg"/></Relationships>
</file>

<file path=ppt/slides/_rels/slide1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svg"/><Relationship Id="rId7" Type="http://schemas.openxmlformats.org/officeDocument/2006/relationships/image" Target="../media/image4.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6.svg"/><Relationship Id="rId4" Type="http://schemas.openxmlformats.org/officeDocument/2006/relationships/image" Target="../media/image5.png"/><Relationship Id="rId9" Type="http://schemas.openxmlformats.org/officeDocument/2006/relationships/image" Target="../media/image10.svg"/></Relationships>
</file>

<file path=ppt/slides/_rels/slide1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svg"/><Relationship Id="rId7" Type="http://schemas.openxmlformats.org/officeDocument/2006/relationships/image" Target="../media/image4.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6.svg"/><Relationship Id="rId4" Type="http://schemas.openxmlformats.org/officeDocument/2006/relationships/image" Target="../media/image5.png"/><Relationship Id="rId9" Type="http://schemas.openxmlformats.org/officeDocument/2006/relationships/image" Target="../media/image10.svg"/></Relationships>
</file>

<file path=ppt/slides/_rels/slide1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2.svg"/><Relationship Id="rId7" Type="http://schemas.openxmlformats.org/officeDocument/2006/relationships/image" Target="../media/image4.svg"/><Relationship Id="rId12" Type="http://schemas.openxmlformats.org/officeDocument/2006/relationships/image" Target="../media/image18.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image" Target="../media/image17.png"/><Relationship Id="rId5" Type="http://schemas.openxmlformats.org/officeDocument/2006/relationships/image" Target="../media/image6.svg"/><Relationship Id="rId10" Type="http://schemas.openxmlformats.org/officeDocument/2006/relationships/image" Target="../media/image16.png"/><Relationship Id="rId4" Type="http://schemas.openxmlformats.org/officeDocument/2006/relationships/image" Target="../media/image5.png"/><Relationship Id="rId9" Type="http://schemas.openxmlformats.org/officeDocument/2006/relationships/image" Target="../media/image10.svg"/></Relationships>
</file>

<file path=ppt/slides/_rels/slide1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4.svg"/><Relationship Id="rId7" Type="http://schemas.openxmlformats.org/officeDocument/2006/relationships/image" Target="../media/image10.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6.svg"/><Relationship Id="rId10" Type="http://schemas.openxmlformats.org/officeDocument/2006/relationships/image" Target="../media/image19.png"/><Relationship Id="rId4" Type="http://schemas.openxmlformats.org/officeDocument/2006/relationships/image" Target="../media/image5.png"/><Relationship Id="rId9" Type="http://schemas.openxmlformats.org/officeDocument/2006/relationships/image" Target="../media/image2.svg"/></Relationships>
</file>

<file path=ppt/slides/_rels/slide1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4.svg"/><Relationship Id="rId7" Type="http://schemas.openxmlformats.org/officeDocument/2006/relationships/image" Target="../media/image10.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6.svg"/><Relationship Id="rId10" Type="http://schemas.openxmlformats.org/officeDocument/2006/relationships/hyperlink" Target="https://www.alzheimers.org.uk/sites/default/files/2021-02/Missing-people-with-dementia-report.pdf" TargetMode="External"/><Relationship Id="rId4" Type="http://schemas.openxmlformats.org/officeDocument/2006/relationships/image" Target="../media/image5.png"/><Relationship Id="rId9" Type="http://schemas.openxmlformats.org/officeDocument/2006/relationships/image" Target="../media/image2.svg"/></Relationships>
</file>

<file path=ppt/slides/_rels/slide1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4.svg"/><Relationship Id="rId7" Type="http://schemas.openxmlformats.org/officeDocument/2006/relationships/image" Target="../media/image10.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6.svg"/><Relationship Id="rId4" Type="http://schemas.openxmlformats.org/officeDocument/2006/relationships/image" Target="../media/image5.png"/><Relationship Id="rId9" Type="http://schemas.openxmlformats.org/officeDocument/2006/relationships/image" Target="../media/image2.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626978" y="510186"/>
            <a:ext cx="1242625" cy="1037027"/>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7623541" y="-289094"/>
            <a:ext cx="13368801" cy="10865189"/>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626978" y="6316544"/>
            <a:ext cx="1856068" cy="399055"/>
          </a:xfrm>
          <a:prstGeom prst="rect">
            <a:avLst/>
          </a:prstGeom>
        </p:spPr>
      </p:pic>
      <p:sp>
        <p:nvSpPr>
          <p:cNvPr id="5" name="TextBox 5"/>
          <p:cNvSpPr txBox="1"/>
          <p:nvPr/>
        </p:nvSpPr>
        <p:spPr>
          <a:xfrm>
            <a:off x="626978" y="3114085"/>
            <a:ext cx="6996562" cy="1564531"/>
          </a:xfrm>
          <a:prstGeom prst="rect">
            <a:avLst/>
          </a:prstGeom>
        </p:spPr>
        <p:txBody>
          <a:bodyPr lIns="0" tIns="0" rIns="0" bIns="0" rtlCol="0" anchor="t">
            <a:spAutoFit/>
          </a:bodyPr>
          <a:lstStyle/>
          <a:p>
            <a:pPr>
              <a:lnSpc>
                <a:spcPts val="6083"/>
              </a:lnSpc>
            </a:pPr>
            <a:r>
              <a:rPr lang="en-US" sz="6144" dirty="0">
                <a:solidFill>
                  <a:srgbClr val="000000"/>
                </a:solidFill>
                <a:latin typeface="Bahnschrift Condensed" panose="020B0502040204020203" pitchFamily="34" charset="0"/>
              </a:rPr>
              <a:t>Missing Patients in Care Homes</a:t>
            </a:r>
          </a:p>
        </p:txBody>
      </p:sp>
      <p:sp>
        <p:nvSpPr>
          <p:cNvPr id="6" name="TextBox 6"/>
          <p:cNvSpPr txBox="1"/>
          <p:nvPr/>
        </p:nvSpPr>
        <p:spPr>
          <a:xfrm>
            <a:off x="626978" y="8143875"/>
            <a:ext cx="4350809" cy="2143125"/>
          </a:xfrm>
          <a:prstGeom prst="rect">
            <a:avLst/>
          </a:prstGeom>
        </p:spPr>
        <p:txBody>
          <a:bodyPr lIns="0" tIns="0" rIns="0" bIns="0" rtlCol="0" anchor="t">
            <a:spAutoFit/>
          </a:bodyPr>
          <a:lstStyle/>
          <a:p>
            <a:pPr>
              <a:lnSpc>
                <a:spcPts val="4200"/>
              </a:lnSpc>
            </a:pPr>
            <a:r>
              <a:rPr lang="en-US" sz="3000" dirty="0">
                <a:solidFill>
                  <a:srgbClr val="737373"/>
                </a:solidFill>
                <a:latin typeface="Poppins Italics"/>
              </a:rPr>
              <a:t>Presentation</a:t>
            </a:r>
          </a:p>
          <a:p>
            <a:pPr>
              <a:lnSpc>
                <a:spcPts val="4200"/>
              </a:lnSpc>
            </a:pPr>
            <a:r>
              <a:rPr lang="en-US" sz="3000" dirty="0">
                <a:solidFill>
                  <a:srgbClr val="737373"/>
                </a:solidFill>
                <a:latin typeface="Poppins Italics"/>
              </a:rPr>
              <a:t>Ionut Condrache </a:t>
            </a:r>
          </a:p>
          <a:p>
            <a:pPr>
              <a:lnSpc>
                <a:spcPts val="4200"/>
              </a:lnSpc>
            </a:pPr>
            <a:r>
              <a:rPr lang="en-US" sz="3000" dirty="0">
                <a:solidFill>
                  <a:srgbClr val="737373"/>
                </a:solidFill>
                <a:latin typeface="Poppins Italics"/>
              </a:rPr>
              <a:t>Student No. 2211615</a:t>
            </a:r>
          </a:p>
          <a:p>
            <a:pPr>
              <a:lnSpc>
                <a:spcPts val="4200"/>
              </a:lnSpc>
            </a:pPr>
            <a:endParaRPr lang="en-US" sz="3000" dirty="0">
              <a:solidFill>
                <a:srgbClr val="737373"/>
              </a:solidFill>
              <a:latin typeface="Poppins Italics"/>
            </a:endParaRPr>
          </a:p>
        </p:txBody>
      </p:sp>
      <p:sp>
        <p:nvSpPr>
          <p:cNvPr id="7" name="TextBox 7"/>
          <p:cNvSpPr txBox="1"/>
          <p:nvPr/>
        </p:nvSpPr>
        <p:spPr>
          <a:xfrm>
            <a:off x="228600" y="4888268"/>
            <a:ext cx="7623541" cy="851515"/>
          </a:xfrm>
          <a:prstGeom prst="rect">
            <a:avLst/>
          </a:prstGeom>
        </p:spPr>
        <p:txBody>
          <a:bodyPr lIns="0" tIns="0" rIns="0" bIns="0" rtlCol="0" anchor="t">
            <a:spAutoFit/>
          </a:bodyPr>
          <a:lstStyle/>
          <a:p>
            <a:pPr algn="ctr">
              <a:lnSpc>
                <a:spcPts val="3500"/>
              </a:lnSpc>
            </a:pPr>
            <a:r>
              <a:rPr lang="en-US" sz="2500" dirty="0">
                <a:solidFill>
                  <a:srgbClr val="000000"/>
                </a:solidFill>
                <a:latin typeface="Bahnschrift Condensed" panose="020B0502040204020203" pitchFamily="34" charset="0"/>
              </a:rPr>
              <a:t>Key message: Elderly residents in care homes can go missing, and it's important to address this issue to ensure their safety and well-being.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8672931" y="-496097"/>
            <a:ext cx="13368801" cy="10865189"/>
          </a:xfrm>
          <a:prstGeom prst="rect">
            <a:avLst/>
          </a:prstGeom>
        </p:spPr>
      </p:pic>
      <p:pic>
        <p:nvPicPr>
          <p:cNvPr id="3" name="Picture 3"/>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6615566" y="510186"/>
            <a:ext cx="1242625" cy="1037027"/>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6032298" y="4736970"/>
            <a:ext cx="1856068" cy="399055"/>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5400000" flipH="1" flipV="1">
            <a:off x="16066167" y="8614566"/>
            <a:ext cx="4443665" cy="3344868"/>
          </a:xfrm>
          <a:prstGeom prst="rect">
            <a:avLst/>
          </a:prstGeom>
        </p:spPr>
      </p:pic>
      <p:sp>
        <p:nvSpPr>
          <p:cNvPr id="6" name="TextBox 6"/>
          <p:cNvSpPr txBox="1"/>
          <p:nvPr/>
        </p:nvSpPr>
        <p:spPr>
          <a:xfrm>
            <a:off x="6032298" y="1761851"/>
            <a:ext cx="5776850" cy="1444251"/>
          </a:xfrm>
          <a:prstGeom prst="rect">
            <a:avLst/>
          </a:prstGeom>
        </p:spPr>
        <p:txBody>
          <a:bodyPr lIns="0" tIns="0" rIns="0" bIns="0" rtlCol="0" anchor="t">
            <a:spAutoFit/>
          </a:bodyPr>
          <a:lstStyle/>
          <a:p>
            <a:pPr>
              <a:lnSpc>
                <a:spcPts val="10891"/>
              </a:lnSpc>
            </a:pPr>
            <a:r>
              <a:rPr lang="en-US" sz="11001" dirty="0">
                <a:solidFill>
                  <a:srgbClr val="000000"/>
                </a:solidFill>
                <a:latin typeface="Hammersmith One"/>
              </a:rPr>
              <a:t>Aim</a:t>
            </a:r>
          </a:p>
        </p:txBody>
      </p:sp>
      <p:sp>
        <p:nvSpPr>
          <p:cNvPr id="7" name="TextBox 7"/>
          <p:cNvSpPr txBox="1"/>
          <p:nvPr/>
        </p:nvSpPr>
        <p:spPr>
          <a:xfrm>
            <a:off x="6032298" y="5320030"/>
            <a:ext cx="10369604" cy="2248629"/>
          </a:xfrm>
          <a:prstGeom prst="rect">
            <a:avLst/>
          </a:prstGeom>
        </p:spPr>
        <p:txBody>
          <a:bodyPr lIns="0" tIns="0" rIns="0" bIns="0" rtlCol="0" anchor="t">
            <a:spAutoFit/>
          </a:bodyPr>
          <a:lstStyle/>
          <a:p>
            <a:pPr algn="just">
              <a:lnSpc>
                <a:spcPts val="4480"/>
              </a:lnSpc>
            </a:pPr>
            <a:r>
              <a:rPr lang="en-US" sz="3200" dirty="0">
                <a:solidFill>
                  <a:srgbClr val="737373"/>
                </a:solidFill>
                <a:latin typeface="Bahnschrift Condensed" panose="020B0502040204020203" pitchFamily="34" charset="0"/>
              </a:rPr>
              <a:t>The aim of this project is to develop and implement a GPS tracking device that can be used to monitor the movements of residents in care homes. The device will help to prevent residents from going missing, and make it easier to locate them if they do.</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flipH="1">
            <a:off x="7743883" y="-864449"/>
            <a:ext cx="13368801" cy="10865189"/>
          </a:xfrm>
          <a:prstGeom prst="rect">
            <a:avLst/>
          </a:prstGeom>
        </p:spPr>
      </p:pic>
      <p:grpSp>
        <p:nvGrpSpPr>
          <p:cNvPr id="3" name="Group 3"/>
          <p:cNvGrpSpPr>
            <a:grpSpLocks noChangeAspect="1"/>
          </p:cNvGrpSpPr>
          <p:nvPr/>
        </p:nvGrpSpPr>
        <p:grpSpPr>
          <a:xfrm>
            <a:off x="11430000" y="0"/>
            <a:ext cx="6858000" cy="10287000"/>
            <a:chOff x="0" y="0"/>
            <a:chExt cx="6350000" cy="9525000"/>
          </a:xfrm>
        </p:grpSpPr>
        <p:sp>
          <p:nvSpPr>
            <p:cNvPr id="4" name="Freeform 4"/>
            <p:cNvSpPr/>
            <p:nvPr/>
          </p:nvSpPr>
          <p:spPr>
            <a:xfrm>
              <a:off x="0" y="0"/>
              <a:ext cx="6350000" cy="9525000"/>
            </a:xfrm>
            <a:custGeom>
              <a:avLst/>
              <a:gdLst/>
              <a:ahLst/>
              <a:cxnLst/>
              <a:rect l="l" t="t" r="r" b="b"/>
              <a:pathLst>
                <a:path w="6350000" h="9525000">
                  <a:moveTo>
                    <a:pt x="0" y="9042400"/>
                  </a:moveTo>
                  <a:lnTo>
                    <a:pt x="0" y="482600"/>
                  </a:lnTo>
                  <a:cubicBezTo>
                    <a:pt x="0" y="215900"/>
                    <a:pt x="215900" y="0"/>
                    <a:pt x="482600" y="0"/>
                  </a:cubicBezTo>
                  <a:lnTo>
                    <a:pt x="5867400" y="0"/>
                  </a:lnTo>
                  <a:cubicBezTo>
                    <a:pt x="6134100" y="0"/>
                    <a:pt x="6350000" y="217170"/>
                    <a:pt x="6350000" y="482600"/>
                  </a:cubicBezTo>
                  <a:lnTo>
                    <a:pt x="6350000" y="9042400"/>
                  </a:lnTo>
                  <a:cubicBezTo>
                    <a:pt x="6350000" y="9309100"/>
                    <a:pt x="6134100" y="9525000"/>
                    <a:pt x="5867400" y="9525000"/>
                  </a:cubicBezTo>
                  <a:lnTo>
                    <a:pt x="482600" y="9525000"/>
                  </a:lnTo>
                  <a:cubicBezTo>
                    <a:pt x="217170" y="9525000"/>
                    <a:pt x="0" y="9309100"/>
                    <a:pt x="0" y="9042400"/>
                  </a:cubicBezTo>
                  <a:close/>
                </a:path>
              </a:pathLst>
            </a:custGeom>
            <a:blipFill>
              <a:blip r:embed="rId4"/>
              <a:stretch>
                <a:fillRect l="-22300" r="-81261"/>
              </a:stretch>
            </a:blipFill>
          </p:spPr>
        </p:sp>
      </p:grpSp>
      <p:pic>
        <p:nvPicPr>
          <p:cNvPr id="5" name="Picture 5"/>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626978" y="2972812"/>
            <a:ext cx="1856068" cy="399055"/>
          </a:xfrm>
          <a:prstGeom prst="rect">
            <a:avLst/>
          </a:prstGeom>
        </p:spPr>
      </p:pic>
      <p:pic>
        <p:nvPicPr>
          <p:cNvPr id="6" name="Picture 6"/>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a:off x="626978" y="510186"/>
            <a:ext cx="1242625" cy="1037027"/>
          </a:xfrm>
          <a:prstGeom prst="rect">
            <a:avLst/>
          </a:prstGeom>
        </p:spPr>
      </p:pic>
      <p:pic>
        <p:nvPicPr>
          <p:cNvPr id="7" name="Picture 7"/>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rot="-5400000">
            <a:off x="-1101469" y="9146146"/>
            <a:ext cx="3031255" cy="2281708"/>
          </a:xfrm>
          <a:prstGeom prst="rect">
            <a:avLst/>
          </a:prstGeom>
        </p:spPr>
      </p:pic>
      <p:sp>
        <p:nvSpPr>
          <p:cNvPr id="8" name="TextBox 8"/>
          <p:cNvSpPr txBox="1"/>
          <p:nvPr/>
        </p:nvSpPr>
        <p:spPr>
          <a:xfrm>
            <a:off x="626978" y="1766289"/>
            <a:ext cx="7388126" cy="1406050"/>
          </a:xfrm>
          <a:prstGeom prst="rect">
            <a:avLst/>
          </a:prstGeom>
        </p:spPr>
        <p:txBody>
          <a:bodyPr lIns="0" tIns="0" rIns="0" bIns="0" rtlCol="0" anchor="t">
            <a:spAutoFit/>
          </a:bodyPr>
          <a:lstStyle/>
          <a:p>
            <a:pPr>
              <a:lnSpc>
                <a:spcPts val="10581"/>
              </a:lnSpc>
            </a:pPr>
            <a:r>
              <a:rPr lang="en-US" sz="10687">
                <a:solidFill>
                  <a:srgbClr val="000000"/>
                </a:solidFill>
                <a:latin typeface="Hammersmith One"/>
              </a:rPr>
              <a:t>Objectives</a:t>
            </a:r>
          </a:p>
        </p:txBody>
      </p:sp>
      <p:sp>
        <p:nvSpPr>
          <p:cNvPr id="9" name="TextBox 9"/>
          <p:cNvSpPr txBox="1"/>
          <p:nvPr/>
        </p:nvSpPr>
        <p:spPr>
          <a:xfrm>
            <a:off x="333181" y="3619500"/>
            <a:ext cx="8947124" cy="5239961"/>
          </a:xfrm>
          <a:prstGeom prst="rect">
            <a:avLst/>
          </a:prstGeom>
        </p:spPr>
        <p:txBody>
          <a:bodyPr lIns="0" tIns="0" rIns="0" bIns="0" rtlCol="0" anchor="t">
            <a:spAutoFit/>
          </a:bodyPr>
          <a:lstStyle/>
          <a:p>
            <a:pPr marL="587488" lvl="1" indent="-293744">
              <a:lnSpc>
                <a:spcPts val="5170"/>
              </a:lnSpc>
              <a:buFont typeface="Arial"/>
              <a:buChar char="•"/>
            </a:pPr>
            <a:r>
              <a:rPr lang="en-US" sz="2721" dirty="0">
                <a:solidFill>
                  <a:srgbClr val="737373"/>
                </a:solidFill>
                <a:latin typeface="Bahnschrift Condensed" panose="020B0502040204020203" pitchFamily="34" charset="0"/>
              </a:rPr>
              <a:t>To research existing projects and technologies related to monitoring the movements of elderly people and residents in care homes.</a:t>
            </a:r>
          </a:p>
          <a:p>
            <a:pPr marL="587488" lvl="1" indent="-293744">
              <a:lnSpc>
                <a:spcPts val="5170"/>
              </a:lnSpc>
              <a:buFont typeface="Arial"/>
              <a:buChar char="•"/>
            </a:pPr>
            <a:r>
              <a:rPr lang="en-US" sz="2721" dirty="0">
                <a:solidFill>
                  <a:srgbClr val="737373"/>
                </a:solidFill>
                <a:latin typeface="Bahnschrift Condensed" panose="020B0502040204020203" pitchFamily="34" charset="0"/>
              </a:rPr>
              <a:t>To develop a GPS tracking device that is easy to use, reliable, and accurate.</a:t>
            </a:r>
          </a:p>
          <a:p>
            <a:pPr marL="587488" lvl="1" indent="-293744">
              <a:lnSpc>
                <a:spcPts val="5170"/>
              </a:lnSpc>
              <a:buFont typeface="Arial"/>
              <a:buChar char="•"/>
            </a:pPr>
            <a:r>
              <a:rPr lang="en-US" sz="2721" dirty="0">
                <a:solidFill>
                  <a:srgbClr val="737373"/>
                </a:solidFill>
                <a:latin typeface="Bahnschrift Condensed" panose="020B0502040204020203" pitchFamily="34" charset="0"/>
              </a:rPr>
              <a:t>To test the device in a real-world setting to evaluate its effectiveness.</a:t>
            </a:r>
          </a:p>
          <a:p>
            <a:pPr marL="587488" lvl="1" indent="-293744">
              <a:lnSpc>
                <a:spcPts val="5170"/>
              </a:lnSpc>
              <a:buFont typeface="Arial"/>
              <a:buChar char="•"/>
            </a:pPr>
            <a:r>
              <a:rPr lang="en-US" sz="2721" dirty="0">
                <a:solidFill>
                  <a:srgbClr val="737373"/>
                </a:solidFill>
                <a:latin typeface="Bahnschrift Condensed" panose="020B0502040204020203" pitchFamily="34" charset="0"/>
              </a:rPr>
              <a:t>To develop guidelines for the use of the GPS tracking device in care homes.</a:t>
            </a:r>
          </a:p>
          <a:p>
            <a:pPr>
              <a:lnSpc>
                <a:spcPts val="5170"/>
              </a:lnSpc>
            </a:pPr>
            <a:endParaRPr lang="en-US" sz="2721" dirty="0">
              <a:solidFill>
                <a:srgbClr val="737373"/>
              </a:solidFill>
              <a:latin typeface="Bahnschrift Condensed" panose="020B0502040204020203"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945529" y="1757294"/>
            <a:ext cx="1856068" cy="399055"/>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9144000" y="6619580"/>
            <a:ext cx="13368801" cy="10865189"/>
          </a:xfrm>
          <a:prstGeom prst="rect">
            <a:avLst/>
          </a:prstGeom>
        </p:spPr>
      </p:pic>
      <p:grpSp>
        <p:nvGrpSpPr>
          <p:cNvPr id="4" name="Group 4"/>
          <p:cNvGrpSpPr>
            <a:grpSpLocks noChangeAspect="1"/>
          </p:cNvGrpSpPr>
          <p:nvPr/>
        </p:nvGrpSpPr>
        <p:grpSpPr>
          <a:xfrm>
            <a:off x="450725" y="223262"/>
            <a:ext cx="6560317" cy="9840476"/>
            <a:chOff x="0" y="0"/>
            <a:chExt cx="6350000" cy="9525000"/>
          </a:xfrm>
        </p:grpSpPr>
        <p:sp>
          <p:nvSpPr>
            <p:cNvPr id="5" name="Freeform 5"/>
            <p:cNvSpPr/>
            <p:nvPr/>
          </p:nvSpPr>
          <p:spPr>
            <a:xfrm>
              <a:off x="0" y="0"/>
              <a:ext cx="6350000" cy="9525000"/>
            </a:xfrm>
            <a:custGeom>
              <a:avLst/>
              <a:gdLst/>
              <a:ahLst/>
              <a:cxnLst/>
              <a:rect l="l" t="t" r="r" b="b"/>
              <a:pathLst>
                <a:path w="6350000" h="9525000">
                  <a:moveTo>
                    <a:pt x="0" y="9042400"/>
                  </a:moveTo>
                  <a:lnTo>
                    <a:pt x="0" y="482600"/>
                  </a:lnTo>
                  <a:cubicBezTo>
                    <a:pt x="0" y="215900"/>
                    <a:pt x="215900" y="0"/>
                    <a:pt x="482600" y="0"/>
                  </a:cubicBezTo>
                  <a:lnTo>
                    <a:pt x="5867400" y="0"/>
                  </a:lnTo>
                  <a:cubicBezTo>
                    <a:pt x="6134100" y="0"/>
                    <a:pt x="6350000" y="217170"/>
                    <a:pt x="6350000" y="482600"/>
                  </a:cubicBezTo>
                  <a:lnTo>
                    <a:pt x="6350000" y="9042400"/>
                  </a:lnTo>
                  <a:cubicBezTo>
                    <a:pt x="6350000" y="9309100"/>
                    <a:pt x="6134100" y="9525000"/>
                    <a:pt x="5867400" y="9525000"/>
                  </a:cubicBezTo>
                  <a:lnTo>
                    <a:pt x="482600" y="9525000"/>
                  </a:lnTo>
                  <a:cubicBezTo>
                    <a:pt x="217170" y="9525000"/>
                    <a:pt x="0" y="9309100"/>
                    <a:pt x="0" y="9042400"/>
                  </a:cubicBezTo>
                  <a:close/>
                </a:path>
              </a:pathLst>
            </a:custGeom>
            <a:blipFill>
              <a:blip r:embed="rId6"/>
              <a:stretch>
                <a:fillRect l="-21125" r="-21125"/>
              </a:stretch>
            </a:blipFill>
          </p:spPr>
        </p:sp>
      </p:grpSp>
      <p:pic>
        <p:nvPicPr>
          <p:cNvPr id="6" name="Picture 6"/>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5400000">
            <a:off x="-2071660" y="-1672434"/>
            <a:ext cx="4443665" cy="3344868"/>
          </a:xfrm>
          <a:prstGeom prst="rect">
            <a:avLst/>
          </a:prstGeom>
        </p:spPr>
      </p:pic>
      <p:pic>
        <p:nvPicPr>
          <p:cNvPr id="7" name="Picture 7"/>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16615566" y="510186"/>
            <a:ext cx="1242625" cy="1037027"/>
          </a:xfrm>
          <a:prstGeom prst="rect">
            <a:avLst/>
          </a:prstGeom>
        </p:spPr>
      </p:pic>
      <p:sp>
        <p:nvSpPr>
          <p:cNvPr id="8" name="TextBox 8"/>
          <p:cNvSpPr txBox="1"/>
          <p:nvPr/>
        </p:nvSpPr>
        <p:spPr>
          <a:xfrm>
            <a:off x="7945529" y="662586"/>
            <a:ext cx="8188416" cy="1094707"/>
          </a:xfrm>
          <a:prstGeom prst="rect">
            <a:avLst/>
          </a:prstGeom>
        </p:spPr>
        <p:txBody>
          <a:bodyPr lIns="0" tIns="0" rIns="0" bIns="0" rtlCol="0" anchor="t">
            <a:spAutoFit/>
          </a:bodyPr>
          <a:lstStyle/>
          <a:p>
            <a:pPr>
              <a:lnSpc>
                <a:spcPts val="8107"/>
              </a:lnSpc>
            </a:pPr>
            <a:r>
              <a:rPr lang="en-US" sz="8189">
                <a:solidFill>
                  <a:srgbClr val="000000"/>
                </a:solidFill>
                <a:latin typeface="Hammersmith One"/>
              </a:rPr>
              <a:t>Existing Projects</a:t>
            </a:r>
          </a:p>
        </p:txBody>
      </p:sp>
      <p:sp>
        <p:nvSpPr>
          <p:cNvPr id="9" name="TextBox 9"/>
          <p:cNvSpPr txBox="1"/>
          <p:nvPr/>
        </p:nvSpPr>
        <p:spPr>
          <a:xfrm>
            <a:off x="7945529" y="3327894"/>
            <a:ext cx="9912663" cy="977575"/>
          </a:xfrm>
          <a:prstGeom prst="rect">
            <a:avLst/>
          </a:prstGeom>
        </p:spPr>
        <p:txBody>
          <a:bodyPr lIns="0" tIns="0" rIns="0" bIns="0" rtlCol="0" anchor="t">
            <a:spAutoFit/>
          </a:bodyPr>
          <a:lstStyle/>
          <a:p>
            <a:pPr marL="469780" lvl="1" indent="-234890">
              <a:lnSpc>
                <a:spcPts val="4134"/>
              </a:lnSpc>
              <a:buFont typeface="Arial"/>
              <a:buChar char="•"/>
            </a:pPr>
            <a:r>
              <a:rPr lang="en-US" sz="2175" dirty="0">
                <a:solidFill>
                  <a:srgbClr val="000000"/>
                </a:solidFill>
                <a:latin typeface="Bahnschrift Condensed" panose="020B0502040204020203" pitchFamily="34" charset="0"/>
              </a:rPr>
              <a:t>RFID (Radio Frequency Identification) - RFID technology has limitations, such as the need for proximity to the reader and limited accuracy in outdoor settings.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945529" y="1757294"/>
            <a:ext cx="1856068" cy="399055"/>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9144000" y="6619580"/>
            <a:ext cx="13368801" cy="10865189"/>
          </a:xfrm>
          <a:prstGeom prst="rect">
            <a:avLst/>
          </a:prstGeom>
        </p:spPr>
      </p:pic>
      <p:grpSp>
        <p:nvGrpSpPr>
          <p:cNvPr id="4" name="Group 4"/>
          <p:cNvGrpSpPr>
            <a:grpSpLocks noChangeAspect="1"/>
          </p:cNvGrpSpPr>
          <p:nvPr/>
        </p:nvGrpSpPr>
        <p:grpSpPr>
          <a:xfrm>
            <a:off x="450725" y="223262"/>
            <a:ext cx="6560317" cy="9840476"/>
            <a:chOff x="0" y="0"/>
            <a:chExt cx="6350000" cy="9525000"/>
          </a:xfrm>
        </p:grpSpPr>
        <p:sp>
          <p:nvSpPr>
            <p:cNvPr id="5" name="Freeform 5"/>
            <p:cNvSpPr/>
            <p:nvPr/>
          </p:nvSpPr>
          <p:spPr>
            <a:xfrm>
              <a:off x="0" y="0"/>
              <a:ext cx="6350000" cy="9525000"/>
            </a:xfrm>
            <a:custGeom>
              <a:avLst/>
              <a:gdLst/>
              <a:ahLst/>
              <a:cxnLst/>
              <a:rect l="l" t="t" r="r" b="b"/>
              <a:pathLst>
                <a:path w="6350000" h="9525000">
                  <a:moveTo>
                    <a:pt x="0" y="9042400"/>
                  </a:moveTo>
                  <a:lnTo>
                    <a:pt x="0" y="482600"/>
                  </a:lnTo>
                  <a:cubicBezTo>
                    <a:pt x="0" y="215900"/>
                    <a:pt x="215900" y="0"/>
                    <a:pt x="482600" y="0"/>
                  </a:cubicBezTo>
                  <a:lnTo>
                    <a:pt x="5867400" y="0"/>
                  </a:lnTo>
                  <a:cubicBezTo>
                    <a:pt x="6134100" y="0"/>
                    <a:pt x="6350000" y="217170"/>
                    <a:pt x="6350000" y="482600"/>
                  </a:cubicBezTo>
                  <a:lnTo>
                    <a:pt x="6350000" y="9042400"/>
                  </a:lnTo>
                  <a:cubicBezTo>
                    <a:pt x="6350000" y="9309100"/>
                    <a:pt x="6134100" y="9525000"/>
                    <a:pt x="5867400" y="9525000"/>
                  </a:cubicBezTo>
                  <a:lnTo>
                    <a:pt x="482600" y="9525000"/>
                  </a:lnTo>
                  <a:cubicBezTo>
                    <a:pt x="217170" y="9525000"/>
                    <a:pt x="0" y="9309100"/>
                    <a:pt x="0" y="9042400"/>
                  </a:cubicBezTo>
                  <a:close/>
                </a:path>
              </a:pathLst>
            </a:custGeom>
            <a:blipFill>
              <a:blip r:embed="rId6"/>
              <a:stretch>
                <a:fillRect l="-21125" r="-21125"/>
              </a:stretch>
            </a:blipFill>
          </p:spPr>
        </p:sp>
      </p:grpSp>
      <p:pic>
        <p:nvPicPr>
          <p:cNvPr id="6" name="Picture 6"/>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5400000">
            <a:off x="-2071660" y="-1672434"/>
            <a:ext cx="4443665" cy="3344868"/>
          </a:xfrm>
          <a:prstGeom prst="rect">
            <a:avLst/>
          </a:prstGeom>
        </p:spPr>
      </p:pic>
      <p:pic>
        <p:nvPicPr>
          <p:cNvPr id="7" name="Picture 7"/>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16615566" y="510186"/>
            <a:ext cx="1242625" cy="1037027"/>
          </a:xfrm>
          <a:prstGeom prst="rect">
            <a:avLst/>
          </a:prstGeom>
        </p:spPr>
      </p:pic>
      <p:sp>
        <p:nvSpPr>
          <p:cNvPr id="8" name="TextBox 8"/>
          <p:cNvSpPr txBox="1"/>
          <p:nvPr/>
        </p:nvSpPr>
        <p:spPr>
          <a:xfrm>
            <a:off x="7945529" y="662586"/>
            <a:ext cx="8188416" cy="1094707"/>
          </a:xfrm>
          <a:prstGeom prst="rect">
            <a:avLst/>
          </a:prstGeom>
        </p:spPr>
        <p:txBody>
          <a:bodyPr lIns="0" tIns="0" rIns="0" bIns="0" rtlCol="0" anchor="t">
            <a:spAutoFit/>
          </a:bodyPr>
          <a:lstStyle/>
          <a:p>
            <a:pPr>
              <a:lnSpc>
                <a:spcPts val="8107"/>
              </a:lnSpc>
            </a:pPr>
            <a:r>
              <a:rPr lang="en-US" sz="8189">
                <a:solidFill>
                  <a:srgbClr val="000000"/>
                </a:solidFill>
                <a:latin typeface="Hammersmith One"/>
              </a:rPr>
              <a:t>Existing Projects</a:t>
            </a:r>
          </a:p>
        </p:txBody>
      </p:sp>
      <p:sp>
        <p:nvSpPr>
          <p:cNvPr id="9" name="TextBox 9"/>
          <p:cNvSpPr txBox="1"/>
          <p:nvPr/>
        </p:nvSpPr>
        <p:spPr>
          <a:xfrm>
            <a:off x="7945529" y="3065956"/>
            <a:ext cx="9912663" cy="1503360"/>
          </a:xfrm>
          <a:prstGeom prst="rect">
            <a:avLst/>
          </a:prstGeom>
        </p:spPr>
        <p:txBody>
          <a:bodyPr lIns="0" tIns="0" rIns="0" bIns="0" rtlCol="0" anchor="t">
            <a:spAutoFit/>
          </a:bodyPr>
          <a:lstStyle/>
          <a:p>
            <a:pPr marL="469780" lvl="1" indent="-234890">
              <a:lnSpc>
                <a:spcPts val="4134"/>
              </a:lnSpc>
              <a:buFont typeface="Arial"/>
              <a:buChar char="•"/>
            </a:pPr>
            <a:r>
              <a:rPr lang="en-US" sz="2175" dirty="0">
                <a:solidFill>
                  <a:srgbClr val="000000"/>
                </a:solidFill>
                <a:latin typeface="Bahnschrift Condensed" panose="020B0502040204020203" pitchFamily="34" charset="0"/>
              </a:rPr>
              <a:t>Wearable Devices - Wearable devices such as smartwatches or wristbands - these devices may not be suitable for elderly people with cognitive impairments or those who are physically unable to wear them.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945529" y="1757294"/>
            <a:ext cx="1856068" cy="399055"/>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9144000" y="6619580"/>
            <a:ext cx="13368801" cy="10865189"/>
          </a:xfrm>
          <a:prstGeom prst="rect">
            <a:avLst/>
          </a:prstGeom>
        </p:spPr>
      </p:pic>
      <p:grpSp>
        <p:nvGrpSpPr>
          <p:cNvPr id="4" name="Group 4"/>
          <p:cNvGrpSpPr>
            <a:grpSpLocks noChangeAspect="1"/>
          </p:cNvGrpSpPr>
          <p:nvPr/>
        </p:nvGrpSpPr>
        <p:grpSpPr>
          <a:xfrm>
            <a:off x="450725" y="223262"/>
            <a:ext cx="6560317" cy="9840476"/>
            <a:chOff x="0" y="0"/>
            <a:chExt cx="6350000" cy="9525000"/>
          </a:xfrm>
        </p:grpSpPr>
        <p:sp>
          <p:nvSpPr>
            <p:cNvPr id="5" name="Freeform 5"/>
            <p:cNvSpPr/>
            <p:nvPr/>
          </p:nvSpPr>
          <p:spPr>
            <a:xfrm>
              <a:off x="0" y="0"/>
              <a:ext cx="6350000" cy="9525000"/>
            </a:xfrm>
            <a:custGeom>
              <a:avLst/>
              <a:gdLst/>
              <a:ahLst/>
              <a:cxnLst/>
              <a:rect l="l" t="t" r="r" b="b"/>
              <a:pathLst>
                <a:path w="6350000" h="9525000">
                  <a:moveTo>
                    <a:pt x="0" y="9042400"/>
                  </a:moveTo>
                  <a:lnTo>
                    <a:pt x="0" y="482600"/>
                  </a:lnTo>
                  <a:cubicBezTo>
                    <a:pt x="0" y="215900"/>
                    <a:pt x="215900" y="0"/>
                    <a:pt x="482600" y="0"/>
                  </a:cubicBezTo>
                  <a:lnTo>
                    <a:pt x="5867400" y="0"/>
                  </a:lnTo>
                  <a:cubicBezTo>
                    <a:pt x="6134100" y="0"/>
                    <a:pt x="6350000" y="217170"/>
                    <a:pt x="6350000" y="482600"/>
                  </a:cubicBezTo>
                  <a:lnTo>
                    <a:pt x="6350000" y="9042400"/>
                  </a:lnTo>
                  <a:cubicBezTo>
                    <a:pt x="6350000" y="9309100"/>
                    <a:pt x="6134100" y="9525000"/>
                    <a:pt x="5867400" y="9525000"/>
                  </a:cubicBezTo>
                  <a:lnTo>
                    <a:pt x="482600" y="9525000"/>
                  </a:lnTo>
                  <a:cubicBezTo>
                    <a:pt x="217170" y="9525000"/>
                    <a:pt x="0" y="9309100"/>
                    <a:pt x="0" y="9042400"/>
                  </a:cubicBezTo>
                  <a:close/>
                </a:path>
              </a:pathLst>
            </a:custGeom>
            <a:blipFill>
              <a:blip r:embed="rId6"/>
              <a:stretch>
                <a:fillRect l="-21125" r="-21125"/>
              </a:stretch>
            </a:blipFill>
          </p:spPr>
        </p:sp>
      </p:grpSp>
      <p:pic>
        <p:nvPicPr>
          <p:cNvPr id="6" name="Picture 6"/>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5400000">
            <a:off x="-2071660" y="-1672434"/>
            <a:ext cx="4443665" cy="3344868"/>
          </a:xfrm>
          <a:prstGeom prst="rect">
            <a:avLst/>
          </a:prstGeom>
        </p:spPr>
      </p:pic>
      <p:pic>
        <p:nvPicPr>
          <p:cNvPr id="7" name="Picture 7"/>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16615566" y="510186"/>
            <a:ext cx="1242625" cy="1037027"/>
          </a:xfrm>
          <a:prstGeom prst="rect">
            <a:avLst/>
          </a:prstGeom>
        </p:spPr>
      </p:pic>
      <p:sp>
        <p:nvSpPr>
          <p:cNvPr id="8" name="TextBox 8"/>
          <p:cNvSpPr txBox="1"/>
          <p:nvPr/>
        </p:nvSpPr>
        <p:spPr>
          <a:xfrm>
            <a:off x="7945529" y="662586"/>
            <a:ext cx="8188416" cy="1094707"/>
          </a:xfrm>
          <a:prstGeom prst="rect">
            <a:avLst/>
          </a:prstGeom>
        </p:spPr>
        <p:txBody>
          <a:bodyPr lIns="0" tIns="0" rIns="0" bIns="0" rtlCol="0" anchor="t">
            <a:spAutoFit/>
          </a:bodyPr>
          <a:lstStyle/>
          <a:p>
            <a:pPr>
              <a:lnSpc>
                <a:spcPts val="8107"/>
              </a:lnSpc>
            </a:pPr>
            <a:r>
              <a:rPr lang="en-US" sz="8189">
                <a:solidFill>
                  <a:srgbClr val="000000"/>
                </a:solidFill>
                <a:latin typeface="Hammersmith One"/>
              </a:rPr>
              <a:t>Existing Projects</a:t>
            </a:r>
          </a:p>
        </p:txBody>
      </p:sp>
      <p:sp>
        <p:nvSpPr>
          <p:cNvPr id="9" name="TextBox 9"/>
          <p:cNvSpPr txBox="1"/>
          <p:nvPr/>
        </p:nvSpPr>
        <p:spPr>
          <a:xfrm>
            <a:off x="7945529" y="3222854"/>
            <a:ext cx="9912663" cy="977575"/>
          </a:xfrm>
          <a:prstGeom prst="rect">
            <a:avLst/>
          </a:prstGeom>
        </p:spPr>
        <p:txBody>
          <a:bodyPr lIns="0" tIns="0" rIns="0" bIns="0" rtlCol="0" anchor="t">
            <a:spAutoFit/>
          </a:bodyPr>
          <a:lstStyle/>
          <a:p>
            <a:pPr marL="469780" lvl="1" indent="-234890">
              <a:lnSpc>
                <a:spcPts val="4134"/>
              </a:lnSpc>
              <a:buFont typeface="Arial"/>
              <a:buChar char="•"/>
            </a:pPr>
            <a:r>
              <a:rPr lang="en-US" sz="2175" dirty="0">
                <a:solidFill>
                  <a:srgbClr val="000000"/>
                </a:solidFill>
                <a:latin typeface="Bahnschrift Condensed" panose="020B0502040204020203" pitchFamily="34" charset="0"/>
              </a:rPr>
              <a:t>Indoor Positioning Systems (IPS) - IPS uses sensors, such as Bluetooth or </a:t>
            </a:r>
            <a:r>
              <a:rPr lang="en-US" sz="2175" dirty="0" err="1">
                <a:solidFill>
                  <a:srgbClr val="000000"/>
                </a:solidFill>
                <a:latin typeface="Bahnschrift Condensed" panose="020B0502040204020203" pitchFamily="34" charset="0"/>
              </a:rPr>
              <a:t>WiFi</a:t>
            </a:r>
            <a:r>
              <a:rPr lang="en-US" sz="2175" dirty="0">
                <a:solidFill>
                  <a:srgbClr val="000000"/>
                </a:solidFill>
                <a:latin typeface="Bahnschrift Condensed" panose="020B0502040204020203" pitchFamily="34" charset="0"/>
              </a:rPr>
              <a:t> - This technology can be more accurate than RFID but can be expensive to install and maintain.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945529" y="1757294"/>
            <a:ext cx="1856068" cy="399055"/>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9144000" y="6619580"/>
            <a:ext cx="13368801" cy="10865189"/>
          </a:xfrm>
          <a:prstGeom prst="rect">
            <a:avLst/>
          </a:prstGeom>
        </p:spPr>
      </p:pic>
      <p:grpSp>
        <p:nvGrpSpPr>
          <p:cNvPr id="4" name="Group 4"/>
          <p:cNvGrpSpPr>
            <a:grpSpLocks noChangeAspect="1"/>
          </p:cNvGrpSpPr>
          <p:nvPr/>
        </p:nvGrpSpPr>
        <p:grpSpPr>
          <a:xfrm>
            <a:off x="450725" y="223262"/>
            <a:ext cx="6560317" cy="9840476"/>
            <a:chOff x="0" y="0"/>
            <a:chExt cx="6350000" cy="9525000"/>
          </a:xfrm>
        </p:grpSpPr>
        <p:sp>
          <p:nvSpPr>
            <p:cNvPr id="5" name="Freeform 5"/>
            <p:cNvSpPr/>
            <p:nvPr/>
          </p:nvSpPr>
          <p:spPr>
            <a:xfrm>
              <a:off x="0" y="0"/>
              <a:ext cx="6350000" cy="9525000"/>
            </a:xfrm>
            <a:custGeom>
              <a:avLst/>
              <a:gdLst/>
              <a:ahLst/>
              <a:cxnLst/>
              <a:rect l="l" t="t" r="r" b="b"/>
              <a:pathLst>
                <a:path w="6350000" h="9525000">
                  <a:moveTo>
                    <a:pt x="0" y="9042400"/>
                  </a:moveTo>
                  <a:lnTo>
                    <a:pt x="0" y="482600"/>
                  </a:lnTo>
                  <a:cubicBezTo>
                    <a:pt x="0" y="215900"/>
                    <a:pt x="215900" y="0"/>
                    <a:pt x="482600" y="0"/>
                  </a:cubicBezTo>
                  <a:lnTo>
                    <a:pt x="5867400" y="0"/>
                  </a:lnTo>
                  <a:cubicBezTo>
                    <a:pt x="6134100" y="0"/>
                    <a:pt x="6350000" y="217170"/>
                    <a:pt x="6350000" y="482600"/>
                  </a:cubicBezTo>
                  <a:lnTo>
                    <a:pt x="6350000" y="9042400"/>
                  </a:lnTo>
                  <a:cubicBezTo>
                    <a:pt x="6350000" y="9309100"/>
                    <a:pt x="6134100" y="9525000"/>
                    <a:pt x="5867400" y="9525000"/>
                  </a:cubicBezTo>
                  <a:lnTo>
                    <a:pt x="482600" y="9525000"/>
                  </a:lnTo>
                  <a:cubicBezTo>
                    <a:pt x="217170" y="9525000"/>
                    <a:pt x="0" y="9309100"/>
                    <a:pt x="0" y="9042400"/>
                  </a:cubicBezTo>
                  <a:close/>
                </a:path>
              </a:pathLst>
            </a:custGeom>
            <a:blipFill>
              <a:blip r:embed="rId6"/>
              <a:stretch>
                <a:fillRect l="-21125" r="-21125"/>
              </a:stretch>
            </a:blipFill>
          </p:spPr>
        </p:sp>
      </p:grpSp>
      <p:pic>
        <p:nvPicPr>
          <p:cNvPr id="6" name="Picture 6"/>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5400000">
            <a:off x="-2071660" y="-1672434"/>
            <a:ext cx="4443665" cy="3344868"/>
          </a:xfrm>
          <a:prstGeom prst="rect">
            <a:avLst/>
          </a:prstGeom>
        </p:spPr>
      </p:pic>
      <p:pic>
        <p:nvPicPr>
          <p:cNvPr id="7" name="Picture 7"/>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a:off x="16615566" y="510186"/>
            <a:ext cx="1242625" cy="1037027"/>
          </a:xfrm>
          <a:prstGeom prst="rect">
            <a:avLst/>
          </a:prstGeom>
        </p:spPr>
      </p:pic>
      <p:sp>
        <p:nvSpPr>
          <p:cNvPr id="8" name="TextBox 8"/>
          <p:cNvSpPr txBox="1"/>
          <p:nvPr/>
        </p:nvSpPr>
        <p:spPr>
          <a:xfrm>
            <a:off x="7945529" y="662586"/>
            <a:ext cx="8188416" cy="1094707"/>
          </a:xfrm>
          <a:prstGeom prst="rect">
            <a:avLst/>
          </a:prstGeom>
        </p:spPr>
        <p:txBody>
          <a:bodyPr lIns="0" tIns="0" rIns="0" bIns="0" rtlCol="0" anchor="t">
            <a:spAutoFit/>
          </a:bodyPr>
          <a:lstStyle/>
          <a:p>
            <a:pPr>
              <a:lnSpc>
                <a:spcPts val="8107"/>
              </a:lnSpc>
            </a:pPr>
            <a:r>
              <a:rPr lang="en-US" sz="8189">
                <a:solidFill>
                  <a:srgbClr val="000000"/>
                </a:solidFill>
                <a:latin typeface="Hammersmith One"/>
              </a:rPr>
              <a:t>Existing Projects</a:t>
            </a:r>
          </a:p>
        </p:txBody>
      </p:sp>
      <p:sp>
        <p:nvSpPr>
          <p:cNvPr id="9" name="TextBox 9"/>
          <p:cNvSpPr txBox="1"/>
          <p:nvPr/>
        </p:nvSpPr>
        <p:spPr>
          <a:xfrm>
            <a:off x="7945529" y="3327894"/>
            <a:ext cx="9912663" cy="977575"/>
          </a:xfrm>
          <a:prstGeom prst="rect">
            <a:avLst/>
          </a:prstGeom>
        </p:spPr>
        <p:txBody>
          <a:bodyPr lIns="0" tIns="0" rIns="0" bIns="0" rtlCol="0" anchor="t">
            <a:spAutoFit/>
          </a:bodyPr>
          <a:lstStyle/>
          <a:p>
            <a:pPr marL="469780" lvl="1" indent="-234890">
              <a:lnSpc>
                <a:spcPts val="4134"/>
              </a:lnSpc>
              <a:buFont typeface="Arial"/>
              <a:buChar char="•"/>
            </a:pPr>
            <a:r>
              <a:rPr lang="en-US" sz="2175" dirty="0">
                <a:solidFill>
                  <a:srgbClr val="000000"/>
                </a:solidFill>
                <a:latin typeface="Bahnschrift Condensed" panose="020B0502040204020203" pitchFamily="34" charset="0"/>
              </a:rPr>
              <a:t>Mobile Applications - this method relies on residents carrying the device and may not be suitable for those with cognitive impairments.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6615566" y="510186"/>
            <a:ext cx="1242625" cy="1037027"/>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28700" y="1456861"/>
            <a:ext cx="1856068" cy="399055"/>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5887343" y="7413486"/>
            <a:ext cx="13368801" cy="10865189"/>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5400000">
            <a:off x="-2865566" y="-1672434"/>
            <a:ext cx="4443665" cy="3344868"/>
          </a:xfrm>
          <a:prstGeom prst="rect">
            <a:avLst/>
          </a:prstGeom>
        </p:spPr>
      </p:pic>
      <p:pic>
        <p:nvPicPr>
          <p:cNvPr id="6" name="Picture 6"/>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1956734" y="3808698"/>
            <a:ext cx="451157" cy="469344"/>
          </a:xfrm>
          <a:prstGeom prst="rect">
            <a:avLst/>
          </a:prstGeom>
        </p:spPr>
      </p:pic>
      <p:pic>
        <p:nvPicPr>
          <p:cNvPr id="7" name="Picture 7"/>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6339681" y="3808698"/>
            <a:ext cx="451157" cy="469344"/>
          </a:xfrm>
          <a:prstGeom prst="rect">
            <a:avLst/>
          </a:prstGeom>
        </p:spPr>
      </p:pic>
      <p:pic>
        <p:nvPicPr>
          <p:cNvPr id="8" name="Picture 8"/>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11199504" y="3831870"/>
            <a:ext cx="451157" cy="469344"/>
          </a:xfrm>
          <a:prstGeom prst="rect">
            <a:avLst/>
          </a:prstGeom>
        </p:spPr>
      </p:pic>
      <p:pic>
        <p:nvPicPr>
          <p:cNvPr id="9" name="Picture 9"/>
          <p:cNvPicPr>
            <a:picLocks noChangeAspect="1"/>
          </p:cNvPicPr>
          <p:nvPr/>
        </p:nvPicPr>
        <p:blipFill>
          <a:blip r:embed="rId12"/>
          <a:srcRect/>
          <a:stretch>
            <a:fillRect/>
          </a:stretch>
        </p:blipFill>
        <p:spPr>
          <a:xfrm>
            <a:off x="5887343" y="4863189"/>
            <a:ext cx="4051414" cy="4051414"/>
          </a:xfrm>
          <a:prstGeom prst="rect">
            <a:avLst/>
          </a:prstGeom>
        </p:spPr>
      </p:pic>
      <p:sp>
        <p:nvSpPr>
          <p:cNvPr id="10" name="TextBox 10"/>
          <p:cNvSpPr txBox="1"/>
          <p:nvPr/>
        </p:nvSpPr>
        <p:spPr>
          <a:xfrm>
            <a:off x="1028700" y="228600"/>
            <a:ext cx="10621961" cy="1427789"/>
          </a:xfrm>
          <a:prstGeom prst="rect">
            <a:avLst/>
          </a:prstGeom>
        </p:spPr>
        <p:txBody>
          <a:bodyPr lIns="0" tIns="0" rIns="0" bIns="0" rtlCol="0" anchor="t">
            <a:spAutoFit/>
          </a:bodyPr>
          <a:lstStyle/>
          <a:p>
            <a:pPr>
              <a:lnSpc>
                <a:spcPts val="10784"/>
              </a:lnSpc>
            </a:pPr>
            <a:r>
              <a:rPr lang="en-US" sz="10893">
                <a:solidFill>
                  <a:srgbClr val="000000"/>
                </a:solidFill>
                <a:latin typeface="Hammersmith One"/>
              </a:rPr>
              <a:t>Proposed Work</a:t>
            </a:r>
          </a:p>
        </p:txBody>
      </p:sp>
      <p:sp>
        <p:nvSpPr>
          <p:cNvPr id="11" name="TextBox 11"/>
          <p:cNvSpPr txBox="1"/>
          <p:nvPr/>
        </p:nvSpPr>
        <p:spPr>
          <a:xfrm>
            <a:off x="69751" y="2457745"/>
            <a:ext cx="18288000" cy="507768"/>
          </a:xfrm>
          <a:prstGeom prst="rect">
            <a:avLst/>
          </a:prstGeom>
        </p:spPr>
        <p:txBody>
          <a:bodyPr lIns="0" tIns="0" rIns="0" bIns="0" rtlCol="0" anchor="t">
            <a:spAutoFit/>
          </a:bodyPr>
          <a:lstStyle/>
          <a:p>
            <a:pPr algn="ctr">
              <a:lnSpc>
                <a:spcPts val="4409"/>
              </a:lnSpc>
            </a:pPr>
            <a:r>
              <a:rPr lang="en-US" sz="3200" b="0" i="0" u="none" strike="noStrike" dirty="0">
                <a:solidFill>
                  <a:srgbClr val="000000"/>
                </a:solidFill>
                <a:effectLst/>
                <a:latin typeface="Bahnschrift Condensed" panose="020B0502040204020203" pitchFamily="34" charset="0"/>
              </a:rPr>
              <a:t>Based on the research, a GPS tracking device is the most suitable solution for tracking the movements of residents in care homes</a:t>
            </a:r>
            <a:endParaRPr lang="en-US" sz="3150" dirty="0">
              <a:solidFill>
                <a:srgbClr val="000000"/>
              </a:solidFill>
              <a:latin typeface="Bahnschrift Condensed" panose="020B0502040204020203" pitchFamily="34" charset="0"/>
            </a:endParaRPr>
          </a:p>
        </p:txBody>
      </p:sp>
      <p:sp>
        <p:nvSpPr>
          <p:cNvPr id="12" name="TextBox 12"/>
          <p:cNvSpPr txBox="1"/>
          <p:nvPr/>
        </p:nvSpPr>
        <p:spPr>
          <a:xfrm>
            <a:off x="2578398" y="3742023"/>
            <a:ext cx="1074217" cy="518283"/>
          </a:xfrm>
          <a:prstGeom prst="rect">
            <a:avLst/>
          </a:prstGeom>
        </p:spPr>
        <p:txBody>
          <a:bodyPr lIns="0" tIns="0" rIns="0" bIns="0" rtlCol="0" anchor="t">
            <a:spAutoFit/>
          </a:bodyPr>
          <a:lstStyle/>
          <a:p>
            <a:pPr algn="ctr">
              <a:lnSpc>
                <a:spcPts val="4528"/>
              </a:lnSpc>
            </a:pPr>
            <a:r>
              <a:rPr lang="en-US" sz="3234" dirty="0">
                <a:solidFill>
                  <a:srgbClr val="000000"/>
                </a:solidFill>
                <a:latin typeface="Bahnschrift Condensed" panose="020B0502040204020203" pitchFamily="34" charset="0"/>
              </a:rPr>
              <a:t>small</a:t>
            </a:r>
          </a:p>
        </p:txBody>
      </p:sp>
      <p:sp>
        <p:nvSpPr>
          <p:cNvPr id="13" name="TextBox 13"/>
          <p:cNvSpPr txBox="1"/>
          <p:nvPr/>
        </p:nvSpPr>
        <p:spPr>
          <a:xfrm>
            <a:off x="6962288" y="3742023"/>
            <a:ext cx="2251463" cy="518283"/>
          </a:xfrm>
          <a:prstGeom prst="rect">
            <a:avLst/>
          </a:prstGeom>
        </p:spPr>
        <p:txBody>
          <a:bodyPr lIns="0" tIns="0" rIns="0" bIns="0" rtlCol="0" anchor="t">
            <a:spAutoFit/>
          </a:bodyPr>
          <a:lstStyle/>
          <a:p>
            <a:pPr algn="ctr">
              <a:lnSpc>
                <a:spcPts val="4528"/>
              </a:lnSpc>
            </a:pPr>
            <a:r>
              <a:rPr lang="en-US" sz="3234" dirty="0">
                <a:solidFill>
                  <a:srgbClr val="000000"/>
                </a:solidFill>
                <a:latin typeface="Bahnschrift Condensed" panose="020B0502040204020203" pitchFamily="34" charset="0"/>
              </a:rPr>
              <a:t>lightweight</a:t>
            </a:r>
          </a:p>
        </p:txBody>
      </p:sp>
      <p:sp>
        <p:nvSpPr>
          <p:cNvPr id="14" name="TextBox 14"/>
          <p:cNvSpPr txBox="1"/>
          <p:nvPr/>
        </p:nvSpPr>
        <p:spPr>
          <a:xfrm>
            <a:off x="11822111" y="3765195"/>
            <a:ext cx="2835296" cy="535468"/>
          </a:xfrm>
          <a:prstGeom prst="rect">
            <a:avLst/>
          </a:prstGeom>
        </p:spPr>
        <p:txBody>
          <a:bodyPr lIns="0" tIns="0" rIns="0" bIns="0" rtlCol="0" anchor="t">
            <a:spAutoFit/>
          </a:bodyPr>
          <a:lstStyle/>
          <a:p>
            <a:pPr algn="ctr">
              <a:lnSpc>
                <a:spcPts val="4528"/>
              </a:lnSpc>
            </a:pPr>
            <a:r>
              <a:rPr lang="en-US" sz="3234" dirty="0">
                <a:solidFill>
                  <a:srgbClr val="000000"/>
                </a:solidFill>
                <a:latin typeface="Bahnschrift Condensed" panose="020B0502040204020203" pitchFamily="34" charset="0"/>
              </a:rPr>
              <a:t>easy to attach</a:t>
            </a:r>
          </a:p>
        </p:txBody>
      </p:sp>
      <p:pic>
        <p:nvPicPr>
          <p:cNvPr id="15" name="Picture 15"/>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2352819" y="5143500"/>
            <a:ext cx="451157" cy="469344"/>
          </a:xfrm>
          <a:prstGeom prst="rect">
            <a:avLst/>
          </a:prstGeom>
        </p:spPr>
      </p:pic>
      <p:sp>
        <p:nvSpPr>
          <p:cNvPr id="16" name="TextBox 16"/>
          <p:cNvSpPr txBox="1"/>
          <p:nvPr/>
        </p:nvSpPr>
        <p:spPr>
          <a:xfrm>
            <a:off x="2884768" y="5065239"/>
            <a:ext cx="3206914" cy="518283"/>
          </a:xfrm>
          <a:prstGeom prst="rect">
            <a:avLst/>
          </a:prstGeom>
        </p:spPr>
        <p:txBody>
          <a:bodyPr lIns="0" tIns="0" rIns="0" bIns="0" rtlCol="0" anchor="t">
            <a:spAutoFit/>
          </a:bodyPr>
          <a:lstStyle/>
          <a:p>
            <a:pPr algn="ctr">
              <a:lnSpc>
                <a:spcPts val="4528"/>
              </a:lnSpc>
            </a:pPr>
            <a:r>
              <a:rPr lang="en-US" sz="3234" dirty="0">
                <a:solidFill>
                  <a:srgbClr val="000000"/>
                </a:solidFill>
                <a:latin typeface="Bahnschrift Condensed" panose="020B0502040204020203" pitchFamily="34" charset="0"/>
              </a:rPr>
              <a:t>long battery life</a:t>
            </a:r>
          </a:p>
        </p:txBody>
      </p:sp>
      <p:pic>
        <p:nvPicPr>
          <p:cNvPr id="17" name="Picture 17"/>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10014957" y="5095432"/>
            <a:ext cx="451157" cy="469344"/>
          </a:xfrm>
          <a:prstGeom prst="rect">
            <a:avLst/>
          </a:prstGeom>
        </p:spPr>
      </p:pic>
      <p:sp>
        <p:nvSpPr>
          <p:cNvPr id="18" name="TextBox 18"/>
          <p:cNvSpPr txBox="1"/>
          <p:nvPr/>
        </p:nvSpPr>
        <p:spPr>
          <a:xfrm>
            <a:off x="10668880" y="5017171"/>
            <a:ext cx="2582166" cy="518283"/>
          </a:xfrm>
          <a:prstGeom prst="rect">
            <a:avLst/>
          </a:prstGeom>
        </p:spPr>
        <p:txBody>
          <a:bodyPr lIns="0" tIns="0" rIns="0" bIns="0" rtlCol="0" anchor="t">
            <a:spAutoFit/>
          </a:bodyPr>
          <a:lstStyle/>
          <a:p>
            <a:pPr algn="ctr">
              <a:lnSpc>
                <a:spcPts val="4528"/>
              </a:lnSpc>
            </a:pPr>
            <a:r>
              <a:rPr lang="en-US" sz="3234" dirty="0">
                <a:solidFill>
                  <a:srgbClr val="000000"/>
                </a:solidFill>
                <a:latin typeface="Bahnschrift Condensed" panose="020B0502040204020203" pitchFamily="34" charset="0"/>
              </a:rPr>
              <a:t>panic button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6615566" y="510186"/>
            <a:ext cx="1242625" cy="1037027"/>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28700" y="1456861"/>
            <a:ext cx="1856068" cy="399055"/>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5887343" y="7413486"/>
            <a:ext cx="13368801" cy="10865189"/>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5400000">
            <a:off x="-2865566" y="-1672434"/>
            <a:ext cx="4443665" cy="3344868"/>
          </a:xfrm>
          <a:prstGeom prst="rect">
            <a:avLst/>
          </a:prstGeom>
        </p:spPr>
      </p:pic>
      <p:sp>
        <p:nvSpPr>
          <p:cNvPr id="6" name="TextBox 6"/>
          <p:cNvSpPr txBox="1"/>
          <p:nvPr/>
        </p:nvSpPr>
        <p:spPr>
          <a:xfrm>
            <a:off x="1028700" y="228600"/>
            <a:ext cx="10621961" cy="1427789"/>
          </a:xfrm>
          <a:prstGeom prst="rect">
            <a:avLst/>
          </a:prstGeom>
        </p:spPr>
        <p:txBody>
          <a:bodyPr lIns="0" tIns="0" rIns="0" bIns="0" rtlCol="0" anchor="t">
            <a:spAutoFit/>
          </a:bodyPr>
          <a:lstStyle/>
          <a:p>
            <a:pPr>
              <a:lnSpc>
                <a:spcPts val="10784"/>
              </a:lnSpc>
            </a:pPr>
            <a:r>
              <a:rPr lang="en-US" sz="10893">
                <a:solidFill>
                  <a:srgbClr val="000000"/>
                </a:solidFill>
                <a:latin typeface="Hammersmith One"/>
              </a:rPr>
              <a:t>Proposed Work</a:t>
            </a:r>
          </a:p>
        </p:txBody>
      </p:sp>
      <p:sp>
        <p:nvSpPr>
          <p:cNvPr id="7" name="TextBox 7"/>
          <p:cNvSpPr txBox="1"/>
          <p:nvPr/>
        </p:nvSpPr>
        <p:spPr>
          <a:xfrm>
            <a:off x="1177337" y="2038449"/>
            <a:ext cx="3414861" cy="507768"/>
          </a:xfrm>
          <a:prstGeom prst="rect">
            <a:avLst/>
          </a:prstGeom>
        </p:spPr>
        <p:txBody>
          <a:bodyPr lIns="0" tIns="0" rIns="0" bIns="0" rtlCol="0" anchor="t">
            <a:spAutoFit/>
          </a:bodyPr>
          <a:lstStyle/>
          <a:p>
            <a:pPr algn="ctr">
              <a:lnSpc>
                <a:spcPts val="4409"/>
              </a:lnSpc>
            </a:pPr>
            <a:r>
              <a:rPr lang="en-GB" sz="3200" b="0" i="0" u="none" strike="noStrike" dirty="0">
                <a:solidFill>
                  <a:srgbClr val="000000"/>
                </a:solidFill>
                <a:effectLst/>
                <a:latin typeface="Bahnschrift Condensed" panose="020B0502040204020203" pitchFamily="34" charset="0"/>
              </a:rPr>
              <a:t>How does it work?</a:t>
            </a:r>
            <a:endParaRPr lang="en-US" sz="3150" dirty="0">
              <a:solidFill>
                <a:srgbClr val="000000"/>
              </a:solidFill>
              <a:latin typeface="Bahnschrift Condensed" panose="020B0502040204020203" pitchFamily="34" charset="0"/>
            </a:endParaRPr>
          </a:p>
        </p:txBody>
      </p:sp>
      <p:sp>
        <p:nvSpPr>
          <p:cNvPr id="8" name="TextBox 8"/>
          <p:cNvSpPr txBox="1"/>
          <p:nvPr/>
        </p:nvSpPr>
        <p:spPr>
          <a:xfrm>
            <a:off x="148637" y="3496784"/>
            <a:ext cx="18139363" cy="2700868"/>
          </a:xfrm>
          <a:prstGeom prst="rect">
            <a:avLst/>
          </a:prstGeom>
        </p:spPr>
        <p:txBody>
          <a:bodyPr lIns="0" tIns="0" rIns="0" bIns="0" rtlCol="0" anchor="t">
            <a:spAutoFit/>
          </a:bodyPr>
          <a:lstStyle/>
          <a:p>
            <a:pPr algn="ctr">
              <a:lnSpc>
                <a:spcPts val="4322"/>
              </a:lnSpc>
              <a:spcBef>
                <a:spcPct val="0"/>
              </a:spcBef>
            </a:pPr>
            <a:r>
              <a:rPr lang="en-US" sz="3087" dirty="0">
                <a:solidFill>
                  <a:srgbClr val="000000"/>
                </a:solidFill>
                <a:latin typeface="Bahnschrift Condensed" panose="020B0502040204020203" pitchFamily="34" charset="0"/>
              </a:rPr>
              <a:t>GPS tracker will connect to a series of satellites to determine location of a missing patient. </a:t>
            </a:r>
          </a:p>
          <a:p>
            <a:pPr algn="ctr">
              <a:lnSpc>
                <a:spcPts val="4322"/>
              </a:lnSpc>
              <a:spcBef>
                <a:spcPct val="0"/>
              </a:spcBef>
            </a:pPr>
            <a:r>
              <a:rPr lang="en-US" sz="3087" dirty="0">
                <a:solidFill>
                  <a:srgbClr val="000000"/>
                </a:solidFill>
                <a:latin typeface="Bahnschrift Condensed" panose="020B0502040204020203" pitchFamily="34" charset="0"/>
              </a:rPr>
              <a:t>The tracker uses a process called trilateration which uses the position of three or more satellites from the Global Navigation Satellite System (GNSS) network and its distance from them to determine latitude, longitude, elevation, and time.</a:t>
            </a:r>
          </a:p>
          <a:p>
            <a:pPr algn="ctr">
              <a:lnSpc>
                <a:spcPts val="4322"/>
              </a:lnSpc>
              <a:spcBef>
                <a:spcPct val="0"/>
              </a:spcBef>
            </a:pPr>
            <a:endParaRPr lang="en-US" sz="3087" dirty="0">
              <a:solidFill>
                <a:srgbClr val="000000"/>
              </a:solidFill>
              <a:latin typeface="Bahnschrift Condensed" panose="020B0502040204020203" pitchFamily="34" charset="0"/>
            </a:endParaRPr>
          </a:p>
          <a:p>
            <a:pPr algn="ctr">
              <a:lnSpc>
                <a:spcPts val="4322"/>
              </a:lnSpc>
              <a:spcBef>
                <a:spcPct val="0"/>
              </a:spcBef>
            </a:pPr>
            <a:r>
              <a:rPr lang="en-US" sz="3087" dirty="0">
                <a:solidFill>
                  <a:srgbClr val="000000"/>
                </a:solidFill>
                <a:latin typeface="Bahnschrift Condensed" panose="020B0502040204020203" pitchFamily="34" charset="0"/>
              </a:rPr>
              <a:t>By utilizing the GPS tracker, we will have the exact location of a missing patient.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6615566" y="510186"/>
            <a:ext cx="1242625" cy="1037027"/>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28700" y="1456861"/>
            <a:ext cx="1856068" cy="399055"/>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5887343" y="7413486"/>
            <a:ext cx="13368801" cy="10865189"/>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5400000">
            <a:off x="-2865566" y="-1672434"/>
            <a:ext cx="4443665" cy="3344868"/>
          </a:xfrm>
          <a:prstGeom prst="rect">
            <a:avLst/>
          </a:prstGeom>
        </p:spPr>
      </p:pic>
      <p:sp>
        <p:nvSpPr>
          <p:cNvPr id="6" name="TextBox 6"/>
          <p:cNvSpPr txBox="1"/>
          <p:nvPr/>
        </p:nvSpPr>
        <p:spPr>
          <a:xfrm>
            <a:off x="1028700" y="228600"/>
            <a:ext cx="10621961" cy="1427789"/>
          </a:xfrm>
          <a:prstGeom prst="rect">
            <a:avLst/>
          </a:prstGeom>
        </p:spPr>
        <p:txBody>
          <a:bodyPr lIns="0" tIns="0" rIns="0" bIns="0" rtlCol="0" anchor="t">
            <a:spAutoFit/>
          </a:bodyPr>
          <a:lstStyle/>
          <a:p>
            <a:pPr>
              <a:lnSpc>
                <a:spcPts val="10784"/>
              </a:lnSpc>
            </a:pPr>
            <a:r>
              <a:rPr lang="en-US" sz="10893">
                <a:solidFill>
                  <a:srgbClr val="000000"/>
                </a:solidFill>
                <a:latin typeface="Hammersmith One"/>
              </a:rPr>
              <a:t>Testing</a:t>
            </a:r>
          </a:p>
        </p:txBody>
      </p:sp>
      <p:sp>
        <p:nvSpPr>
          <p:cNvPr id="7" name="TextBox 7"/>
          <p:cNvSpPr txBox="1"/>
          <p:nvPr/>
        </p:nvSpPr>
        <p:spPr>
          <a:xfrm>
            <a:off x="0" y="3639185"/>
            <a:ext cx="18288000" cy="1723549"/>
          </a:xfrm>
          <a:prstGeom prst="rect">
            <a:avLst/>
          </a:prstGeom>
        </p:spPr>
        <p:txBody>
          <a:bodyPr lIns="0" tIns="0" rIns="0" bIns="0" rtlCol="0" anchor="t">
            <a:spAutoFit/>
          </a:bodyPr>
          <a:lstStyle/>
          <a:p>
            <a:pPr algn="ctr"/>
            <a:r>
              <a:rPr lang="en-US" sz="2800" b="0" i="0" u="none" strike="noStrike" dirty="0">
                <a:solidFill>
                  <a:srgbClr val="000000"/>
                </a:solidFill>
                <a:effectLst/>
                <a:latin typeface="Bahnschrift Condensed" panose="020B0502040204020203" pitchFamily="34" charset="0"/>
              </a:rPr>
              <a:t>Testing and Evaluation:</a:t>
            </a:r>
            <a:endParaRPr lang="en-US" sz="2800" dirty="0">
              <a:solidFill>
                <a:srgbClr val="000000"/>
              </a:solidFill>
              <a:effectLst/>
              <a:latin typeface="Bahnschrift Condensed" panose="020B0502040204020203" pitchFamily="34" charset="0"/>
            </a:endParaRPr>
          </a:p>
          <a:p>
            <a:pPr algn="ctr"/>
            <a:r>
              <a:rPr lang="en-US" sz="2800" b="0" i="0" u="none" strike="noStrike" dirty="0">
                <a:solidFill>
                  <a:srgbClr val="000000"/>
                </a:solidFill>
                <a:effectLst/>
                <a:latin typeface="Bahnschrift Condensed" panose="020B0502040204020203" pitchFamily="34" charset="0"/>
              </a:rPr>
              <a:t>To evaluate the effectiveness of the GPS tracking device, a pilot study will be conducted in a care home setting. A group of residents will be selected to wear the device for a period of one month, and their movements will be tracked using the mobile app or web-based platform. The data collected will be analyzed to evaluate the accuracy and reliability of the device and to identify any potential issues or limitations.</a:t>
            </a:r>
            <a:endParaRPr lang="en-US" sz="2800" dirty="0">
              <a:solidFill>
                <a:srgbClr val="000000"/>
              </a:solidFill>
              <a:effectLst/>
              <a:latin typeface="Bahnschrift Condensed" panose="020B0502040204020203"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6615566" y="510186"/>
            <a:ext cx="1242625" cy="1037027"/>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28700" y="1456861"/>
            <a:ext cx="1856068" cy="399055"/>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5887343" y="7413486"/>
            <a:ext cx="13368801" cy="10865189"/>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5400000">
            <a:off x="-2865566" y="-1672434"/>
            <a:ext cx="4443665" cy="3344868"/>
          </a:xfrm>
          <a:prstGeom prst="rect">
            <a:avLst/>
          </a:prstGeom>
        </p:spPr>
      </p:pic>
      <p:sp>
        <p:nvSpPr>
          <p:cNvPr id="6" name="TextBox 6"/>
          <p:cNvSpPr txBox="1"/>
          <p:nvPr/>
        </p:nvSpPr>
        <p:spPr>
          <a:xfrm>
            <a:off x="1028700" y="228600"/>
            <a:ext cx="10621961" cy="1427789"/>
          </a:xfrm>
          <a:prstGeom prst="rect">
            <a:avLst/>
          </a:prstGeom>
        </p:spPr>
        <p:txBody>
          <a:bodyPr lIns="0" tIns="0" rIns="0" bIns="0" rtlCol="0" anchor="t">
            <a:spAutoFit/>
          </a:bodyPr>
          <a:lstStyle/>
          <a:p>
            <a:pPr>
              <a:lnSpc>
                <a:spcPts val="10784"/>
              </a:lnSpc>
            </a:pPr>
            <a:r>
              <a:rPr lang="en-US" sz="10893">
                <a:solidFill>
                  <a:srgbClr val="000000"/>
                </a:solidFill>
                <a:latin typeface="Hammersmith One"/>
              </a:rPr>
              <a:t>Guidelines</a:t>
            </a:r>
          </a:p>
        </p:txBody>
      </p:sp>
      <p:sp>
        <p:nvSpPr>
          <p:cNvPr id="7" name="TextBox 7"/>
          <p:cNvSpPr txBox="1"/>
          <p:nvPr/>
        </p:nvSpPr>
        <p:spPr>
          <a:xfrm>
            <a:off x="0" y="3130386"/>
            <a:ext cx="18288000" cy="1723549"/>
          </a:xfrm>
          <a:prstGeom prst="rect">
            <a:avLst/>
          </a:prstGeom>
        </p:spPr>
        <p:txBody>
          <a:bodyPr lIns="0" tIns="0" rIns="0" bIns="0" rtlCol="0" anchor="t">
            <a:spAutoFit/>
          </a:bodyPr>
          <a:lstStyle/>
          <a:p>
            <a:pPr algn="ctr"/>
            <a:r>
              <a:rPr lang="en-US" sz="2800" b="0" i="0" u="none" strike="noStrike" dirty="0">
                <a:solidFill>
                  <a:srgbClr val="000000"/>
                </a:solidFill>
                <a:effectLst/>
                <a:latin typeface="Bahnschrift Condensed" panose="020B0502040204020203" pitchFamily="34" charset="0"/>
              </a:rPr>
              <a:t>Guidelines for Use:</a:t>
            </a:r>
            <a:endParaRPr lang="en-US" sz="2800" dirty="0">
              <a:solidFill>
                <a:srgbClr val="000000"/>
              </a:solidFill>
              <a:effectLst/>
              <a:latin typeface="Bahnschrift Condensed" panose="020B0502040204020203" pitchFamily="34" charset="0"/>
            </a:endParaRPr>
          </a:p>
          <a:p>
            <a:pPr algn="ctr"/>
            <a:r>
              <a:rPr lang="en-US" sz="2800" b="0" i="0" u="none" strike="noStrike" dirty="0">
                <a:solidFill>
                  <a:srgbClr val="000000"/>
                </a:solidFill>
                <a:effectLst/>
                <a:latin typeface="Bahnschrift Condensed" panose="020B0502040204020203" pitchFamily="34" charset="0"/>
              </a:rPr>
              <a:t>Based on the results of the pilot study and feedback from caregivers and residents, guidelines for the use of the GPS tracking device in care homes will be developed. These guidelines will cover issues such as consent, privacy, and data protection, as well as practical considerations such as device maintenance and charging.</a:t>
            </a:r>
            <a:endParaRPr lang="en-US" sz="2800" dirty="0">
              <a:solidFill>
                <a:srgbClr val="000000"/>
              </a:solidFill>
              <a:effectLst/>
              <a:latin typeface="Bahnschrift Condensed" panose="020B0502040204020203"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6615566" y="510186"/>
            <a:ext cx="1242625" cy="1037027"/>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28700" y="1456861"/>
            <a:ext cx="1856068" cy="399055"/>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5887343" y="7413486"/>
            <a:ext cx="13368801" cy="10865189"/>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5400000">
            <a:off x="-2865566" y="-1672434"/>
            <a:ext cx="4443665" cy="3344868"/>
          </a:xfrm>
          <a:prstGeom prst="rect">
            <a:avLst/>
          </a:prstGeom>
        </p:spPr>
      </p:pic>
      <p:sp>
        <p:nvSpPr>
          <p:cNvPr id="6" name="TextBox 6"/>
          <p:cNvSpPr txBox="1"/>
          <p:nvPr/>
        </p:nvSpPr>
        <p:spPr>
          <a:xfrm>
            <a:off x="1028700" y="228600"/>
            <a:ext cx="10621961" cy="1427789"/>
          </a:xfrm>
          <a:prstGeom prst="rect">
            <a:avLst/>
          </a:prstGeom>
        </p:spPr>
        <p:txBody>
          <a:bodyPr lIns="0" tIns="0" rIns="0" bIns="0" rtlCol="0" anchor="t">
            <a:spAutoFit/>
          </a:bodyPr>
          <a:lstStyle/>
          <a:p>
            <a:pPr>
              <a:lnSpc>
                <a:spcPts val="10784"/>
              </a:lnSpc>
            </a:pPr>
            <a:r>
              <a:rPr lang="en-US" sz="10893">
                <a:solidFill>
                  <a:srgbClr val="000000"/>
                </a:solidFill>
                <a:latin typeface="Hammersmith One"/>
              </a:rPr>
              <a:t>Conclusion</a:t>
            </a:r>
          </a:p>
        </p:txBody>
      </p:sp>
      <p:sp>
        <p:nvSpPr>
          <p:cNvPr id="7" name="TextBox 7"/>
          <p:cNvSpPr txBox="1"/>
          <p:nvPr/>
        </p:nvSpPr>
        <p:spPr>
          <a:xfrm>
            <a:off x="0" y="3313345"/>
            <a:ext cx="18288000" cy="2507738"/>
          </a:xfrm>
          <a:prstGeom prst="rect">
            <a:avLst/>
          </a:prstGeom>
        </p:spPr>
        <p:txBody>
          <a:bodyPr lIns="0" tIns="0" rIns="0" bIns="0" rtlCol="0" anchor="t">
            <a:spAutoFit/>
          </a:bodyPr>
          <a:lstStyle/>
          <a:p>
            <a:pPr algn="ctr"/>
            <a:r>
              <a:rPr lang="en-US" sz="2800" b="0" i="0" u="none" strike="noStrike" dirty="0">
                <a:solidFill>
                  <a:srgbClr val="000000"/>
                </a:solidFill>
                <a:effectLst/>
                <a:latin typeface="Bahnschrift Condensed" panose="020B0502040204020203" pitchFamily="34" charset="0"/>
              </a:rPr>
              <a:t>Conclusion:</a:t>
            </a:r>
            <a:endParaRPr lang="en-US" sz="2800" dirty="0">
              <a:solidFill>
                <a:srgbClr val="000000"/>
              </a:solidFill>
              <a:effectLst/>
              <a:latin typeface="Bahnschrift Condensed" panose="020B0502040204020203" pitchFamily="34" charset="0"/>
            </a:endParaRPr>
          </a:p>
          <a:p>
            <a:pPr algn="ctr"/>
            <a:r>
              <a:rPr lang="en-US" sz="2800" b="0" i="0" u="none" strike="noStrike" dirty="0">
                <a:solidFill>
                  <a:srgbClr val="000000"/>
                </a:solidFill>
                <a:effectLst/>
                <a:latin typeface="Bahnschrift Condensed" panose="020B0502040204020203" pitchFamily="34" charset="0"/>
              </a:rPr>
              <a:t>The development and implementation of a GPS tracking device for residents in care homes has the potential to prevent residents from going missing and to make it easier to locate them if they do. However, care must be taken to ensure that the device is used ethically and with the consent of the resident, and that their privacy rights are respected. The pilot study and guidelines developed in this project will be important in addressing these issues and ensuring that the GPS tracking device is used effectively and responsibly in care home settings.</a:t>
            </a:r>
            <a:endParaRPr lang="en-US" sz="2800" dirty="0">
              <a:solidFill>
                <a:srgbClr val="000000"/>
              </a:solidFill>
              <a:effectLst/>
              <a:latin typeface="Bahnschrift Condensed" panose="020B0502040204020203" pitchFamily="34" charset="0"/>
            </a:endParaRPr>
          </a:p>
          <a:p>
            <a:pPr algn="ctr">
              <a:lnSpc>
                <a:spcPts val="3010"/>
              </a:lnSpc>
            </a:pPr>
            <a:endParaRPr lang="en-US" sz="2450" dirty="0">
              <a:solidFill>
                <a:srgbClr val="000000"/>
              </a:solidFill>
              <a:latin typeface="Bahnschrift Condensed" panose="020B0502040204020203"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6615566" y="510186"/>
            <a:ext cx="1242625" cy="1037027"/>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28700" y="1148159"/>
            <a:ext cx="1856068" cy="399055"/>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5753819" y="8347158"/>
            <a:ext cx="13368801" cy="10865189"/>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5400000">
            <a:off x="-2865566" y="-1672434"/>
            <a:ext cx="4443665" cy="3344868"/>
          </a:xfrm>
          <a:prstGeom prst="rect">
            <a:avLst/>
          </a:prstGeom>
        </p:spPr>
      </p:pic>
      <p:pic>
        <p:nvPicPr>
          <p:cNvPr id="6" name="Picture 6"/>
          <p:cNvPicPr>
            <a:picLocks noChangeAspect="1"/>
          </p:cNvPicPr>
          <p:nvPr/>
        </p:nvPicPr>
        <p:blipFill>
          <a:blip r:embed="rId10"/>
          <a:srcRect/>
          <a:stretch>
            <a:fillRect/>
          </a:stretch>
        </p:blipFill>
        <p:spPr>
          <a:xfrm>
            <a:off x="1734998" y="3155504"/>
            <a:ext cx="2052364" cy="2052364"/>
          </a:xfrm>
          <a:prstGeom prst="rect">
            <a:avLst/>
          </a:prstGeom>
        </p:spPr>
      </p:pic>
      <p:pic>
        <p:nvPicPr>
          <p:cNvPr id="7" name="Picture 7"/>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3922207" y="3938392"/>
            <a:ext cx="1608556" cy="486588"/>
          </a:xfrm>
          <a:prstGeom prst="rect">
            <a:avLst/>
          </a:prstGeom>
        </p:spPr>
      </p:pic>
      <p:sp>
        <p:nvSpPr>
          <p:cNvPr id="8" name="TextBox 8"/>
          <p:cNvSpPr txBox="1"/>
          <p:nvPr/>
        </p:nvSpPr>
        <p:spPr>
          <a:xfrm>
            <a:off x="1028700" y="360019"/>
            <a:ext cx="10621961" cy="2089636"/>
          </a:xfrm>
          <a:prstGeom prst="rect">
            <a:avLst/>
          </a:prstGeom>
        </p:spPr>
        <p:txBody>
          <a:bodyPr lIns="0" tIns="0" rIns="0" bIns="0" rtlCol="0" anchor="t">
            <a:spAutoFit/>
          </a:bodyPr>
          <a:lstStyle/>
          <a:p>
            <a:pPr>
              <a:lnSpc>
                <a:spcPts val="5439"/>
              </a:lnSpc>
            </a:pPr>
            <a:r>
              <a:rPr lang="en-US" sz="5494" dirty="0">
                <a:solidFill>
                  <a:srgbClr val="000000"/>
                </a:solidFill>
                <a:latin typeface="Hammersmith One"/>
              </a:rPr>
              <a:t>Flow chart - missing residents</a:t>
            </a:r>
          </a:p>
          <a:p>
            <a:pPr>
              <a:lnSpc>
                <a:spcPts val="5439"/>
              </a:lnSpc>
            </a:pPr>
            <a:endParaRPr lang="en-US" sz="5494" dirty="0">
              <a:solidFill>
                <a:srgbClr val="000000"/>
              </a:solidFill>
              <a:latin typeface="Hammersmith One"/>
            </a:endParaRPr>
          </a:p>
          <a:p>
            <a:pPr>
              <a:lnSpc>
                <a:spcPts val="5439"/>
              </a:lnSpc>
            </a:pPr>
            <a:r>
              <a:rPr lang="en-US" sz="5494" dirty="0">
                <a:solidFill>
                  <a:srgbClr val="000000"/>
                </a:solidFill>
                <a:latin typeface="Bahnschrift Condensed" panose="020B0502040204020203" pitchFamily="34" charset="0"/>
              </a:rPr>
              <a:t>The quicker you act, the better!</a:t>
            </a:r>
          </a:p>
        </p:txBody>
      </p:sp>
      <p:sp>
        <p:nvSpPr>
          <p:cNvPr id="9" name="TextBox 9"/>
          <p:cNvSpPr txBox="1"/>
          <p:nvPr/>
        </p:nvSpPr>
        <p:spPr>
          <a:xfrm>
            <a:off x="1028700" y="3794382"/>
            <a:ext cx="3464960" cy="612136"/>
          </a:xfrm>
          <a:prstGeom prst="rect">
            <a:avLst/>
          </a:prstGeom>
        </p:spPr>
        <p:txBody>
          <a:bodyPr lIns="0" tIns="0" rIns="0" bIns="0" rtlCol="0" anchor="t">
            <a:spAutoFit/>
          </a:bodyPr>
          <a:lstStyle/>
          <a:p>
            <a:pPr algn="ctr">
              <a:lnSpc>
                <a:spcPts val="2522"/>
              </a:lnSpc>
            </a:pPr>
            <a:r>
              <a:rPr lang="en-US" sz="1801">
                <a:solidFill>
                  <a:srgbClr val="000000"/>
                </a:solidFill>
                <a:latin typeface="Canva Sans Bold"/>
              </a:rPr>
              <a:t>Is a resident </a:t>
            </a:r>
          </a:p>
          <a:p>
            <a:pPr algn="ctr">
              <a:lnSpc>
                <a:spcPts val="2522"/>
              </a:lnSpc>
            </a:pPr>
            <a:r>
              <a:rPr lang="en-US" sz="1801">
                <a:solidFill>
                  <a:srgbClr val="000000"/>
                </a:solidFill>
                <a:latin typeface="Canva Sans Bold"/>
              </a:rPr>
              <a:t>reported missing?</a:t>
            </a:r>
          </a:p>
        </p:txBody>
      </p:sp>
      <p:pic>
        <p:nvPicPr>
          <p:cNvPr id="10" name="Picture 10"/>
          <p:cNvPicPr>
            <a:picLocks noChangeAspect="1"/>
          </p:cNvPicPr>
          <p:nvPr/>
        </p:nvPicPr>
        <p:blipFill>
          <a:blip r:embed="rId10"/>
          <a:srcRect/>
          <a:stretch>
            <a:fillRect/>
          </a:stretch>
        </p:blipFill>
        <p:spPr>
          <a:xfrm>
            <a:off x="5665607" y="3155504"/>
            <a:ext cx="2052364" cy="2052364"/>
          </a:xfrm>
          <a:prstGeom prst="rect">
            <a:avLst/>
          </a:prstGeom>
        </p:spPr>
      </p:pic>
      <p:sp>
        <p:nvSpPr>
          <p:cNvPr id="11" name="TextBox 11"/>
          <p:cNvSpPr txBox="1"/>
          <p:nvPr/>
        </p:nvSpPr>
        <p:spPr>
          <a:xfrm>
            <a:off x="4959309" y="3546665"/>
            <a:ext cx="3464960" cy="1204544"/>
          </a:xfrm>
          <a:prstGeom prst="rect">
            <a:avLst/>
          </a:prstGeom>
        </p:spPr>
        <p:txBody>
          <a:bodyPr lIns="0" tIns="0" rIns="0" bIns="0" rtlCol="0" anchor="t">
            <a:spAutoFit/>
          </a:bodyPr>
          <a:lstStyle/>
          <a:p>
            <a:pPr algn="ctr">
              <a:lnSpc>
                <a:spcPts val="2242"/>
              </a:lnSpc>
            </a:pPr>
            <a:r>
              <a:rPr lang="en-US" sz="1601">
                <a:solidFill>
                  <a:srgbClr val="000000"/>
                </a:solidFill>
                <a:latin typeface="Canva Sans Bold"/>
              </a:rPr>
              <a:t>Contact authorities </a:t>
            </a:r>
          </a:p>
          <a:p>
            <a:pPr algn="ctr">
              <a:lnSpc>
                <a:spcPts val="2522"/>
              </a:lnSpc>
            </a:pPr>
            <a:r>
              <a:rPr lang="en-US" sz="1801">
                <a:solidFill>
                  <a:srgbClr val="000000"/>
                </a:solidFill>
                <a:latin typeface="Canva Sans Bold"/>
              </a:rPr>
              <a:t>and inform them </a:t>
            </a:r>
          </a:p>
          <a:p>
            <a:pPr algn="ctr">
              <a:lnSpc>
                <a:spcPts val="2522"/>
              </a:lnSpc>
            </a:pPr>
            <a:r>
              <a:rPr lang="en-US" sz="1801">
                <a:solidFill>
                  <a:srgbClr val="000000"/>
                </a:solidFill>
                <a:latin typeface="Canva Sans Bold"/>
              </a:rPr>
              <a:t>of the </a:t>
            </a:r>
          </a:p>
          <a:p>
            <a:pPr algn="ctr">
              <a:lnSpc>
                <a:spcPts val="2522"/>
              </a:lnSpc>
            </a:pPr>
            <a:r>
              <a:rPr lang="en-US" sz="1801">
                <a:solidFill>
                  <a:srgbClr val="000000"/>
                </a:solidFill>
                <a:latin typeface="Canva Sans Bold"/>
              </a:rPr>
              <a:t>missing resident</a:t>
            </a:r>
          </a:p>
        </p:txBody>
      </p:sp>
      <p:pic>
        <p:nvPicPr>
          <p:cNvPr id="12" name="Picture 12"/>
          <p:cNvPicPr>
            <a:picLocks noChangeAspect="1"/>
          </p:cNvPicPr>
          <p:nvPr/>
        </p:nvPicPr>
        <p:blipFill>
          <a:blip r:embed="rId10"/>
          <a:srcRect/>
          <a:stretch>
            <a:fillRect/>
          </a:stretch>
        </p:blipFill>
        <p:spPr>
          <a:xfrm>
            <a:off x="9696446" y="3155504"/>
            <a:ext cx="2052364" cy="2052364"/>
          </a:xfrm>
          <a:prstGeom prst="rect">
            <a:avLst/>
          </a:prstGeom>
        </p:spPr>
      </p:pic>
      <p:sp>
        <p:nvSpPr>
          <p:cNvPr id="13" name="TextBox 13"/>
          <p:cNvSpPr txBox="1"/>
          <p:nvPr/>
        </p:nvSpPr>
        <p:spPr>
          <a:xfrm>
            <a:off x="8990148" y="3692171"/>
            <a:ext cx="3464960" cy="816559"/>
          </a:xfrm>
          <a:prstGeom prst="rect">
            <a:avLst/>
          </a:prstGeom>
        </p:spPr>
        <p:txBody>
          <a:bodyPr lIns="0" tIns="0" rIns="0" bIns="0" rtlCol="0" anchor="t">
            <a:spAutoFit/>
          </a:bodyPr>
          <a:lstStyle/>
          <a:p>
            <a:pPr algn="ctr">
              <a:lnSpc>
                <a:spcPts val="2242"/>
              </a:lnSpc>
            </a:pPr>
            <a:r>
              <a:rPr lang="en-US" sz="1601">
                <a:solidFill>
                  <a:srgbClr val="000000"/>
                </a:solidFill>
                <a:latin typeface="Canva Sans Bold"/>
              </a:rPr>
              <a:t>Conduct a search </a:t>
            </a:r>
          </a:p>
          <a:p>
            <a:pPr algn="ctr">
              <a:lnSpc>
                <a:spcPts val="2242"/>
              </a:lnSpc>
            </a:pPr>
            <a:r>
              <a:rPr lang="en-US" sz="1601">
                <a:solidFill>
                  <a:srgbClr val="000000"/>
                </a:solidFill>
                <a:latin typeface="Canva Sans Bold"/>
              </a:rPr>
              <a:t>of the </a:t>
            </a:r>
          </a:p>
          <a:p>
            <a:pPr algn="ctr">
              <a:lnSpc>
                <a:spcPts val="2242"/>
              </a:lnSpc>
            </a:pPr>
            <a:r>
              <a:rPr lang="en-US" sz="1601">
                <a:solidFill>
                  <a:srgbClr val="000000"/>
                </a:solidFill>
                <a:latin typeface="Canva Sans Bold"/>
              </a:rPr>
              <a:t>care home premises</a:t>
            </a:r>
          </a:p>
        </p:txBody>
      </p:sp>
      <p:pic>
        <p:nvPicPr>
          <p:cNvPr id="14" name="Picture 14"/>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7902931" y="3919930"/>
            <a:ext cx="1608556" cy="486588"/>
          </a:xfrm>
          <a:prstGeom prst="rect">
            <a:avLst/>
          </a:prstGeom>
        </p:spPr>
      </p:pic>
      <p:pic>
        <p:nvPicPr>
          <p:cNvPr id="15" name="Picture 15"/>
          <p:cNvPicPr>
            <a:picLocks noChangeAspect="1"/>
          </p:cNvPicPr>
          <p:nvPr/>
        </p:nvPicPr>
        <p:blipFill>
          <a:blip r:embed="rId10"/>
          <a:srcRect/>
          <a:stretch>
            <a:fillRect/>
          </a:stretch>
        </p:blipFill>
        <p:spPr>
          <a:xfrm>
            <a:off x="13723380" y="3155504"/>
            <a:ext cx="2052364" cy="2052364"/>
          </a:xfrm>
          <a:prstGeom prst="rect">
            <a:avLst/>
          </a:prstGeom>
        </p:spPr>
      </p:pic>
      <p:sp>
        <p:nvSpPr>
          <p:cNvPr id="16" name="TextBox 16"/>
          <p:cNvSpPr txBox="1"/>
          <p:nvPr/>
        </p:nvSpPr>
        <p:spPr>
          <a:xfrm>
            <a:off x="13017082" y="3464432"/>
            <a:ext cx="3464960" cy="1369009"/>
          </a:xfrm>
          <a:prstGeom prst="rect">
            <a:avLst/>
          </a:prstGeom>
        </p:spPr>
        <p:txBody>
          <a:bodyPr lIns="0" tIns="0" rIns="0" bIns="0" rtlCol="0" anchor="t">
            <a:spAutoFit/>
          </a:bodyPr>
          <a:lstStyle/>
          <a:p>
            <a:pPr algn="ctr">
              <a:lnSpc>
                <a:spcPts val="2242"/>
              </a:lnSpc>
            </a:pPr>
            <a:r>
              <a:rPr lang="en-US" sz="1601">
                <a:solidFill>
                  <a:srgbClr val="000000"/>
                </a:solidFill>
                <a:latin typeface="Canva Sans Bold"/>
              </a:rPr>
              <a:t>Check if resident </a:t>
            </a:r>
          </a:p>
          <a:p>
            <a:pPr algn="ctr">
              <a:lnSpc>
                <a:spcPts val="2242"/>
              </a:lnSpc>
            </a:pPr>
            <a:r>
              <a:rPr lang="en-US" sz="1601">
                <a:solidFill>
                  <a:srgbClr val="000000"/>
                </a:solidFill>
                <a:latin typeface="Canva Sans Bold"/>
              </a:rPr>
              <a:t>has any regular </a:t>
            </a:r>
          </a:p>
          <a:p>
            <a:pPr algn="ctr">
              <a:lnSpc>
                <a:spcPts val="2242"/>
              </a:lnSpc>
            </a:pPr>
            <a:r>
              <a:rPr lang="en-US" sz="1601">
                <a:solidFill>
                  <a:srgbClr val="000000"/>
                </a:solidFill>
                <a:latin typeface="Canva Sans Bold"/>
              </a:rPr>
              <a:t>activities or  </a:t>
            </a:r>
          </a:p>
          <a:p>
            <a:pPr algn="ctr">
              <a:lnSpc>
                <a:spcPts val="2242"/>
              </a:lnSpc>
            </a:pPr>
            <a:r>
              <a:rPr lang="en-US" sz="1601">
                <a:solidFill>
                  <a:srgbClr val="000000"/>
                </a:solidFill>
                <a:latin typeface="Canva Sans Bold"/>
              </a:rPr>
              <a:t>frequented </a:t>
            </a:r>
          </a:p>
          <a:p>
            <a:pPr algn="ctr">
              <a:lnSpc>
                <a:spcPts val="2242"/>
              </a:lnSpc>
            </a:pPr>
            <a:r>
              <a:rPr lang="en-US" sz="1601">
                <a:solidFill>
                  <a:srgbClr val="000000"/>
                </a:solidFill>
                <a:latin typeface="Canva Sans Bold"/>
              </a:rPr>
              <a:t>locations outside</a:t>
            </a:r>
          </a:p>
        </p:txBody>
      </p:sp>
      <p:pic>
        <p:nvPicPr>
          <p:cNvPr id="17" name="Picture 17"/>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a:off x="11882160" y="3871444"/>
            <a:ext cx="1608556" cy="486588"/>
          </a:xfrm>
          <a:prstGeom prst="rect">
            <a:avLst/>
          </a:prstGeom>
        </p:spPr>
      </p:pic>
      <p:pic>
        <p:nvPicPr>
          <p:cNvPr id="18" name="Picture 18"/>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rot="5400000">
            <a:off x="13945285" y="5935579"/>
            <a:ext cx="1608556" cy="486588"/>
          </a:xfrm>
          <a:prstGeom prst="rect">
            <a:avLst/>
          </a:prstGeom>
        </p:spPr>
      </p:pic>
      <p:pic>
        <p:nvPicPr>
          <p:cNvPr id="19" name="Picture 19"/>
          <p:cNvPicPr>
            <a:picLocks noChangeAspect="1"/>
          </p:cNvPicPr>
          <p:nvPr/>
        </p:nvPicPr>
        <p:blipFill>
          <a:blip r:embed="rId10"/>
          <a:srcRect/>
          <a:stretch>
            <a:fillRect/>
          </a:stretch>
        </p:blipFill>
        <p:spPr>
          <a:xfrm>
            <a:off x="13723380" y="7206676"/>
            <a:ext cx="2052364" cy="2052364"/>
          </a:xfrm>
          <a:prstGeom prst="rect">
            <a:avLst/>
          </a:prstGeom>
        </p:spPr>
      </p:pic>
      <p:sp>
        <p:nvSpPr>
          <p:cNvPr id="20" name="TextBox 20"/>
          <p:cNvSpPr txBox="1"/>
          <p:nvPr/>
        </p:nvSpPr>
        <p:spPr>
          <a:xfrm>
            <a:off x="13017082" y="7810290"/>
            <a:ext cx="3464960" cy="816559"/>
          </a:xfrm>
          <a:prstGeom prst="rect">
            <a:avLst/>
          </a:prstGeom>
        </p:spPr>
        <p:txBody>
          <a:bodyPr lIns="0" tIns="0" rIns="0" bIns="0" rtlCol="0" anchor="t">
            <a:spAutoFit/>
          </a:bodyPr>
          <a:lstStyle/>
          <a:p>
            <a:pPr algn="ctr">
              <a:lnSpc>
                <a:spcPts val="2242"/>
              </a:lnSpc>
            </a:pPr>
            <a:r>
              <a:rPr lang="en-US" sz="1601">
                <a:solidFill>
                  <a:srgbClr val="000000"/>
                </a:solidFill>
                <a:latin typeface="Canva Sans Bold"/>
              </a:rPr>
              <a:t>Notify family </a:t>
            </a:r>
          </a:p>
          <a:p>
            <a:pPr algn="ctr">
              <a:lnSpc>
                <a:spcPts val="2242"/>
              </a:lnSpc>
            </a:pPr>
            <a:r>
              <a:rPr lang="en-US" sz="1601">
                <a:solidFill>
                  <a:srgbClr val="000000"/>
                </a:solidFill>
                <a:latin typeface="Canva Sans Bold"/>
              </a:rPr>
              <a:t>members </a:t>
            </a:r>
          </a:p>
          <a:p>
            <a:pPr algn="ctr">
              <a:lnSpc>
                <a:spcPts val="2242"/>
              </a:lnSpc>
            </a:pPr>
            <a:r>
              <a:rPr lang="en-US" sz="1601">
                <a:solidFill>
                  <a:srgbClr val="000000"/>
                </a:solidFill>
                <a:latin typeface="Canva Sans Bold"/>
              </a:rPr>
              <a:t>and loved ones</a:t>
            </a:r>
          </a:p>
        </p:txBody>
      </p:sp>
      <p:pic>
        <p:nvPicPr>
          <p:cNvPr id="21" name="Picture 21"/>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rot="-10800000">
            <a:off x="11748810" y="8103864"/>
            <a:ext cx="1608556" cy="486588"/>
          </a:xfrm>
          <a:prstGeom prst="rect">
            <a:avLst/>
          </a:prstGeom>
        </p:spPr>
      </p:pic>
      <p:pic>
        <p:nvPicPr>
          <p:cNvPr id="22" name="Picture 22"/>
          <p:cNvPicPr>
            <a:picLocks noChangeAspect="1"/>
          </p:cNvPicPr>
          <p:nvPr/>
        </p:nvPicPr>
        <p:blipFill>
          <a:blip r:embed="rId10"/>
          <a:srcRect/>
          <a:stretch>
            <a:fillRect/>
          </a:stretch>
        </p:blipFill>
        <p:spPr>
          <a:xfrm>
            <a:off x="9413506" y="7206676"/>
            <a:ext cx="2052364" cy="2052364"/>
          </a:xfrm>
          <a:prstGeom prst="rect">
            <a:avLst/>
          </a:prstGeom>
        </p:spPr>
      </p:pic>
      <p:sp>
        <p:nvSpPr>
          <p:cNvPr id="23" name="TextBox 23"/>
          <p:cNvSpPr txBox="1"/>
          <p:nvPr/>
        </p:nvSpPr>
        <p:spPr>
          <a:xfrm>
            <a:off x="8707208" y="7672178"/>
            <a:ext cx="3464960" cy="1092784"/>
          </a:xfrm>
          <a:prstGeom prst="rect">
            <a:avLst/>
          </a:prstGeom>
        </p:spPr>
        <p:txBody>
          <a:bodyPr lIns="0" tIns="0" rIns="0" bIns="0" rtlCol="0" anchor="t">
            <a:spAutoFit/>
          </a:bodyPr>
          <a:lstStyle/>
          <a:p>
            <a:pPr algn="ctr">
              <a:lnSpc>
                <a:spcPts val="2242"/>
              </a:lnSpc>
            </a:pPr>
            <a:r>
              <a:rPr lang="en-US" sz="1601">
                <a:solidFill>
                  <a:srgbClr val="000000"/>
                </a:solidFill>
                <a:latin typeface="Canva Sans Bold"/>
              </a:rPr>
              <a:t>Contact local </a:t>
            </a:r>
          </a:p>
          <a:p>
            <a:pPr algn="ctr">
              <a:lnSpc>
                <a:spcPts val="2242"/>
              </a:lnSpc>
            </a:pPr>
            <a:r>
              <a:rPr lang="en-US" sz="1601">
                <a:solidFill>
                  <a:srgbClr val="000000"/>
                </a:solidFill>
                <a:latin typeface="Canva Sans Bold"/>
              </a:rPr>
              <a:t>hospitals </a:t>
            </a:r>
          </a:p>
          <a:p>
            <a:pPr algn="ctr">
              <a:lnSpc>
                <a:spcPts val="2242"/>
              </a:lnSpc>
            </a:pPr>
            <a:r>
              <a:rPr lang="en-US" sz="1601">
                <a:solidFill>
                  <a:srgbClr val="000000"/>
                </a:solidFill>
                <a:latin typeface="Canva Sans Bold"/>
              </a:rPr>
              <a:t>and </a:t>
            </a:r>
          </a:p>
          <a:p>
            <a:pPr algn="ctr">
              <a:lnSpc>
                <a:spcPts val="2242"/>
              </a:lnSpc>
            </a:pPr>
            <a:r>
              <a:rPr lang="en-US" sz="1601">
                <a:solidFill>
                  <a:srgbClr val="000000"/>
                </a:solidFill>
                <a:latin typeface="Canva Sans Bold"/>
              </a:rPr>
              <a:t>police stations</a:t>
            </a:r>
          </a:p>
        </p:txBody>
      </p:sp>
      <p:pic>
        <p:nvPicPr>
          <p:cNvPr id="24" name="Picture 24"/>
          <p:cNvPicPr>
            <a:picLocks noChangeAspect="1"/>
          </p:cNvPicPr>
          <p:nvPr/>
        </p:nvPicPr>
        <p:blipFill>
          <a:blip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rot="-10800000">
            <a:off x="7401921" y="8103864"/>
            <a:ext cx="1608556" cy="486588"/>
          </a:xfrm>
          <a:prstGeom prst="rect">
            <a:avLst/>
          </a:prstGeom>
        </p:spPr>
      </p:pic>
      <p:pic>
        <p:nvPicPr>
          <p:cNvPr id="25" name="Picture 25"/>
          <p:cNvPicPr>
            <a:picLocks noChangeAspect="1"/>
          </p:cNvPicPr>
          <p:nvPr/>
        </p:nvPicPr>
        <p:blipFill>
          <a:blip r:embed="rId10"/>
          <a:srcRect/>
          <a:stretch>
            <a:fillRect/>
          </a:stretch>
        </p:blipFill>
        <p:spPr>
          <a:xfrm>
            <a:off x="5199958" y="7206676"/>
            <a:ext cx="2052364" cy="2052364"/>
          </a:xfrm>
          <a:prstGeom prst="rect">
            <a:avLst/>
          </a:prstGeom>
        </p:spPr>
      </p:pic>
      <p:sp>
        <p:nvSpPr>
          <p:cNvPr id="26" name="TextBox 26"/>
          <p:cNvSpPr txBox="1"/>
          <p:nvPr/>
        </p:nvSpPr>
        <p:spPr>
          <a:xfrm>
            <a:off x="4493660" y="7395953"/>
            <a:ext cx="3464960" cy="1645234"/>
          </a:xfrm>
          <a:prstGeom prst="rect">
            <a:avLst/>
          </a:prstGeom>
        </p:spPr>
        <p:txBody>
          <a:bodyPr lIns="0" tIns="0" rIns="0" bIns="0" rtlCol="0" anchor="t">
            <a:spAutoFit/>
          </a:bodyPr>
          <a:lstStyle/>
          <a:p>
            <a:pPr algn="ctr">
              <a:lnSpc>
                <a:spcPts val="2242"/>
              </a:lnSpc>
            </a:pPr>
            <a:r>
              <a:rPr lang="en-US" sz="1601">
                <a:solidFill>
                  <a:srgbClr val="000000"/>
                </a:solidFill>
                <a:latin typeface="Canva Sans Bold"/>
              </a:rPr>
              <a:t>Notify Care Quality </a:t>
            </a:r>
          </a:p>
          <a:p>
            <a:pPr algn="ctr">
              <a:lnSpc>
                <a:spcPts val="2242"/>
              </a:lnSpc>
            </a:pPr>
            <a:r>
              <a:rPr lang="en-US" sz="1601">
                <a:solidFill>
                  <a:srgbClr val="000000"/>
                </a:solidFill>
                <a:latin typeface="Canva Sans Bold"/>
              </a:rPr>
              <a:t>Commission (CQC) </a:t>
            </a:r>
          </a:p>
          <a:p>
            <a:pPr algn="ctr">
              <a:lnSpc>
                <a:spcPts val="2242"/>
              </a:lnSpc>
            </a:pPr>
            <a:r>
              <a:rPr lang="en-US" sz="1601">
                <a:solidFill>
                  <a:srgbClr val="000000"/>
                </a:solidFill>
                <a:latin typeface="Canva Sans Bold"/>
              </a:rPr>
              <a:t>if the </a:t>
            </a:r>
          </a:p>
          <a:p>
            <a:pPr algn="ctr">
              <a:lnSpc>
                <a:spcPts val="2242"/>
              </a:lnSpc>
            </a:pPr>
            <a:r>
              <a:rPr lang="en-US" sz="1601">
                <a:solidFill>
                  <a:srgbClr val="000000"/>
                </a:solidFill>
                <a:latin typeface="Canva Sans Bold"/>
              </a:rPr>
              <a:t>resident is missing </a:t>
            </a:r>
          </a:p>
          <a:p>
            <a:pPr algn="ctr">
              <a:lnSpc>
                <a:spcPts val="2242"/>
              </a:lnSpc>
            </a:pPr>
            <a:r>
              <a:rPr lang="en-US" sz="1601">
                <a:solidFill>
                  <a:srgbClr val="000000"/>
                </a:solidFill>
                <a:latin typeface="Canva Sans Bold"/>
              </a:rPr>
              <a:t>for an </a:t>
            </a:r>
          </a:p>
          <a:p>
            <a:pPr algn="ctr">
              <a:lnSpc>
                <a:spcPts val="2242"/>
              </a:lnSpc>
            </a:pPr>
            <a:r>
              <a:rPr lang="en-US" sz="1601">
                <a:solidFill>
                  <a:srgbClr val="000000"/>
                </a:solidFill>
                <a:latin typeface="Canva Sans Bold"/>
              </a:rPr>
              <a:t>extended period</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726463" flipH="1" flipV="1">
            <a:off x="-8054430" y="-6963368"/>
            <a:ext cx="16425903" cy="13349780"/>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6024545" y="3148190"/>
            <a:ext cx="1856068" cy="399055"/>
          </a:xfrm>
          <a:prstGeom prst="rect">
            <a:avLst/>
          </a:prstGeom>
        </p:spPr>
      </p:pic>
      <p:sp>
        <p:nvSpPr>
          <p:cNvPr id="4" name="TextBox 4"/>
          <p:cNvSpPr txBox="1"/>
          <p:nvPr/>
        </p:nvSpPr>
        <p:spPr>
          <a:xfrm>
            <a:off x="8294851" y="1785339"/>
            <a:ext cx="9585762" cy="1562378"/>
          </a:xfrm>
          <a:prstGeom prst="rect">
            <a:avLst/>
          </a:prstGeom>
        </p:spPr>
        <p:txBody>
          <a:bodyPr lIns="0" tIns="0" rIns="0" bIns="0" rtlCol="0" anchor="t">
            <a:spAutoFit/>
          </a:bodyPr>
          <a:lstStyle/>
          <a:p>
            <a:pPr algn="r">
              <a:lnSpc>
                <a:spcPts val="11722"/>
              </a:lnSpc>
            </a:pPr>
            <a:r>
              <a:rPr lang="en-US" sz="11841">
                <a:solidFill>
                  <a:srgbClr val="000000"/>
                </a:solidFill>
                <a:latin typeface="Hammersmith One"/>
              </a:rPr>
              <a:t>Gantt Chart</a:t>
            </a:r>
          </a:p>
        </p:txBody>
      </p:sp>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5400000" flipV="1">
            <a:off x="16556025" y="9158997"/>
            <a:ext cx="4443665" cy="3344868"/>
          </a:xfrm>
          <a:prstGeom prst="rect">
            <a:avLst/>
          </a:prstGeom>
        </p:spPr>
      </p:pic>
      <p:pic>
        <p:nvPicPr>
          <p:cNvPr id="6" name="Picture 6"/>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6637987" y="510186"/>
            <a:ext cx="1242625" cy="1037027"/>
          </a:xfrm>
          <a:prstGeom prst="rect">
            <a:avLst/>
          </a:prstGeom>
        </p:spPr>
      </p:pic>
      <p:pic>
        <p:nvPicPr>
          <p:cNvPr id="7" name="Picture 7"/>
          <p:cNvPicPr>
            <a:picLocks noChangeAspect="1"/>
          </p:cNvPicPr>
          <p:nvPr/>
        </p:nvPicPr>
        <p:blipFill>
          <a:blip r:embed="rId10"/>
          <a:srcRect/>
          <a:stretch>
            <a:fillRect/>
          </a:stretch>
        </p:blipFill>
        <p:spPr>
          <a:xfrm>
            <a:off x="2737039" y="5465337"/>
            <a:ext cx="12813922" cy="4050275"/>
          </a:xfrm>
          <a:prstGeom prst="rect">
            <a:avLst/>
          </a:prstGeom>
        </p:spPr>
      </p:pic>
      <p:sp>
        <p:nvSpPr>
          <p:cNvPr id="8" name="TextBox 8"/>
          <p:cNvSpPr txBox="1"/>
          <p:nvPr/>
        </p:nvSpPr>
        <p:spPr>
          <a:xfrm>
            <a:off x="2193086" y="3994412"/>
            <a:ext cx="15687526" cy="690702"/>
          </a:xfrm>
          <a:prstGeom prst="rect">
            <a:avLst/>
          </a:prstGeom>
        </p:spPr>
        <p:txBody>
          <a:bodyPr lIns="0" tIns="0" rIns="0" bIns="0" rtlCol="0" anchor="t">
            <a:spAutoFit/>
          </a:bodyPr>
          <a:lstStyle/>
          <a:p>
            <a:pPr algn="ctr">
              <a:lnSpc>
                <a:spcPts val="6020"/>
              </a:lnSpc>
            </a:pPr>
            <a:r>
              <a:rPr lang="en-US" sz="4300" dirty="0">
                <a:solidFill>
                  <a:srgbClr val="000000"/>
                </a:solidFill>
                <a:latin typeface="Bahnschrift Condensed" panose="020B0502040204020203" pitchFamily="34" charset="0"/>
              </a:rPr>
              <a:t>Gantt chart presenting the full development of this project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726463" flipH="1" flipV="1">
            <a:off x="-3744681" y="-4376500"/>
            <a:ext cx="16425903" cy="13349780"/>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6024545" y="4943973"/>
            <a:ext cx="1856068" cy="399055"/>
          </a:xfrm>
          <a:prstGeom prst="rect">
            <a:avLst/>
          </a:prstGeom>
        </p:spPr>
      </p:pic>
      <p:sp>
        <p:nvSpPr>
          <p:cNvPr id="4" name="TextBox 4"/>
          <p:cNvSpPr txBox="1"/>
          <p:nvPr/>
        </p:nvSpPr>
        <p:spPr>
          <a:xfrm>
            <a:off x="8294851" y="3581122"/>
            <a:ext cx="9585762" cy="1562378"/>
          </a:xfrm>
          <a:prstGeom prst="rect">
            <a:avLst/>
          </a:prstGeom>
        </p:spPr>
        <p:txBody>
          <a:bodyPr lIns="0" tIns="0" rIns="0" bIns="0" rtlCol="0" anchor="t">
            <a:spAutoFit/>
          </a:bodyPr>
          <a:lstStyle/>
          <a:p>
            <a:pPr algn="r">
              <a:lnSpc>
                <a:spcPts val="11722"/>
              </a:lnSpc>
            </a:pPr>
            <a:r>
              <a:rPr lang="en-US" sz="11841">
                <a:solidFill>
                  <a:srgbClr val="000000"/>
                </a:solidFill>
                <a:latin typeface="Hammersmith One"/>
              </a:rPr>
              <a:t>References</a:t>
            </a:r>
          </a:p>
        </p:txBody>
      </p:sp>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5400000" flipV="1">
            <a:off x="16556025" y="9158997"/>
            <a:ext cx="4443665" cy="3344868"/>
          </a:xfrm>
          <a:prstGeom prst="rect">
            <a:avLst/>
          </a:prstGeom>
        </p:spPr>
      </p:pic>
      <p:pic>
        <p:nvPicPr>
          <p:cNvPr id="6" name="Picture 6"/>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6637987" y="510186"/>
            <a:ext cx="1242625" cy="1037027"/>
          </a:xfrm>
          <a:prstGeom prst="rect">
            <a:avLst/>
          </a:prstGeom>
        </p:spPr>
      </p:pic>
      <p:sp>
        <p:nvSpPr>
          <p:cNvPr id="7" name="TextBox 7"/>
          <p:cNvSpPr txBox="1"/>
          <p:nvPr/>
        </p:nvSpPr>
        <p:spPr>
          <a:xfrm>
            <a:off x="7865566" y="5928604"/>
            <a:ext cx="10444330" cy="206339"/>
          </a:xfrm>
          <a:prstGeom prst="rect">
            <a:avLst/>
          </a:prstGeom>
        </p:spPr>
        <p:txBody>
          <a:bodyPr lIns="0" tIns="0" rIns="0" bIns="0" rtlCol="0" anchor="t">
            <a:spAutoFit/>
          </a:bodyPr>
          <a:lstStyle/>
          <a:p>
            <a:pPr algn="ctr">
              <a:lnSpc>
                <a:spcPts val="1759"/>
              </a:lnSpc>
            </a:pPr>
            <a:r>
              <a:rPr lang="en-US" sz="1256" dirty="0">
                <a:solidFill>
                  <a:srgbClr val="000000"/>
                </a:solidFill>
                <a:latin typeface="Bahnschrift Condensed" panose="020B0502040204020203" pitchFamily="34" charset="0"/>
              </a:rPr>
              <a:t>University Of </a:t>
            </a:r>
            <a:r>
              <a:rPr lang="en-US" sz="1256" dirty="0" err="1">
                <a:solidFill>
                  <a:srgbClr val="000000"/>
                </a:solidFill>
                <a:latin typeface="Bahnschrift Condensed" panose="020B0502040204020203" pitchFamily="34" charset="0"/>
              </a:rPr>
              <a:t>Porthsmouth</a:t>
            </a:r>
            <a:r>
              <a:rPr lang="en-US" sz="1256" dirty="0">
                <a:solidFill>
                  <a:srgbClr val="000000"/>
                </a:solidFill>
                <a:latin typeface="Bahnschrift Condensed" panose="020B0502040204020203" pitchFamily="34" charset="0"/>
              </a:rPr>
              <a:t>. (KS Green). Missing People with Dementia. Retrieved from </a:t>
            </a:r>
            <a:r>
              <a:rPr lang="en-US" sz="1256" dirty="0">
                <a:solidFill>
                  <a:srgbClr val="000000"/>
                </a:solidFill>
                <a:latin typeface="Bahnschrift Condensed" panose="020B0502040204020203" pitchFamily="34" charset="0"/>
                <a:hlinkClick r:id="rId10" tooltip="https://www.alzheimers.org.uk/sites/default/files/2021-02/Missing-people-with-dementia-report.pdf"/>
              </a:rPr>
              <a:t>https://pure.port.ac.uk/ws/portalfiles/portal/14203272/People_with_Dementia_Who_Go_Missing.pdf</a:t>
            </a:r>
          </a:p>
        </p:txBody>
      </p:sp>
      <p:sp>
        <p:nvSpPr>
          <p:cNvPr id="8" name="TextBox 8"/>
          <p:cNvSpPr txBox="1"/>
          <p:nvPr/>
        </p:nvSpPr>
        <p:spPr>
          <a:xfrm>
            <a:off x="6725292" y="6373922"/>
            <a:ext cx="12724879" cy="445507"/>
          </a:xfrm>
          <a:prstGeom prst="rect">
            <a:avLst/>
          </a:prstGeom>
        </p:spPr>
        <p:txBody>
          <a:bodyPr lIns="0" tIns="0" rIns="0" bIns="0" rtlCol="0" anchor="t">
            <a:spAutoFit/>
          </a:bodyPr>
          <a:lstStyle/>
          <a:p>
            <a:pPr algn="ctr">
              <a:lnSpc>
                <a:spcPts val="1759"/>
              </a:lnSpc>
            </a:pPr>
            <a:r>
              <a:rPr lang="en-US" sz="1256" dirty="0" err="1">
                <a:solidFill>
                  <a:srgbClr val="000000"/>
                </a:solidFill>
                <a:latin typeface="Bahnschrift Condensed" panose="020B0502040204020203" pitchFamily="34" charset="0"/>
              </a:rPr>
              <a:t>Czaja</a:t>
            </a:r>
            <a:r>
              <a:rPr lang="en-US" sz="1256" dirty="0">
                <a:solidFill>
                  <a:srgbClr val="000000"/>
                </a:solidFill>
                <a:latin typeface="Bahnschrift Condensed" panose="020B0502040204020203" pitchFamily="34" charset="0"/>
              </a:rPr>
              <a:t>, S. J., &amp; </a:t>
            </a:r>
            <a:r>
              <a:rPr lang="en-US" sz="1256" dirty="0" err="1">
                <a:solidFill>
                  <a:srgbClr val="000000"/>
                </a:solidFill>
                <a:latin typeface="Bahnschrift Condensed" panose="020B0502040204020203" pitchFamily="34" charset="0"/>
              </a:rPr>
              <a:t>Rubert</a:t>
            </a:r>
            <a:r>
              <a:rPr lang="en-US" sz="1256" dirty="0">
                <a:solidFill>
                  <a:srgbClr val="000000"/>
                </a:solidFill>
                <a:latin typeface="Bahnschrift Condensed" panose="020B0502040204020203" pitchFamily="34" charset="0"/>
              </a:rPr>
              <a:t>, M. P. (2015). Telecommunications technology as an aid to family caregivers of persons with dementia. </a:t>
            </a:r>
          </a:p>
          <a:p>
            <a:pPr algn="ctr">
              <a:lnSpc>
                <a:spcPts val="1759"/>
              </a:lnSpc>
            </a:pPr>
            <a:r>
              <a:rPr lang="en-US" sz="1256" dirty="0">
                <a:solidFill>
                  <a:srgbClr val="000000"/>
                </a:solidFill>
                <a:latin typeface="Bahnschrift Condensed" panose="020B0502040204020203" pitchFamily="34" charset="0"/>
              </a:rPr>
              <a:t>Psychosomatic Medicine, 77(3), 252-258.</a:t>
            </a:r>
          </a:p>
        </p:txBody>
      </p:sp>
      <p:sp>
        <p:nvSpPr>
          <p:cNvPr id="9" name="TextBox 9"/>
          <p:cNvSpPr txBox="1"/>
          <p:nvPr/>
        </p:nvSpPr>
        <p:spPr>
          <a:xfrm>
            <a:off x="7543800" y="6853047"/>
            <a:ext cx="10673056" cy="434811"/>
          </a:xfrm>
          <a:prstGeom prst="rect">
            <a:avLst/>
          </a:prstGeom>
        </p:spPr>
        <p:txBody>
          <a:bodyPr lIns="0" tIns="0" rIns="0" bIns="0" rtlCol="0" anchor="t">
            <a:spAutoFit/>
          </a:bodyPr>
          <a:lstStyle/>
          <a:p>
            <a:pPr algn="ctr">
              <a:lnSpc>
                <a:spcPts val="1759"/>
              </a:lnSpc>
            </a:pPr>
            <a:r>
              <a:rPr lang="en-US" sz="1256" dirty="0">
                <a:solidFill>
                  <a:srgbClr val="000000"/>
                </a:solidFill>
                <a:latin typeface="Bahnschrift Condensed" panose="020B0502040204020203" pitchFamily="34" charset="0"/>
              </a:rPr>
              <a:t>Gibbons, C., &amp; Thornton, E. W. (2017). Using radio frequency identification (RFID) technology to reduce the incidence of wandering in care homes: A systematic review. Journal of Assistive Technologies, 11(1), 14-24.</a:t>
            </a:r>
          </a:p>
        </p:txBody>
      </p:sp>
      <p:sp>
        <p:nvSpPr>
          <p:cNvPr id="10" name="TextBox 10"/>
          <p:cNvSpPr txBox="1"/>
          <p:nvPr/>
        </p:nvSpPr>
        <p:spPr>
          <a:xfrm>
            <a:off x="7543800" y="7447185"/>
            <a:ext cx="10673056" cy="1591333"/>
          </a:xfrm>
          <a:prstGeom prst="rect">
            <a:avLst/>
          </a:prstGeom>
        </p:spPr>
        <p:txBody>
          <a:bodyPr lIns="0" tIns="0" rIns="0" bIns="0" rtlCol="0" anchor="t">
            <a:spAutoFit/>
          </a:bodyPr>
          <a:lstStyle/>
          <a:p>
            <a:pPr algn="ctr">
              <a:lnSpc>
                <a:spcPts val="1759"/>
              </a:lnSpc>
            </a:pPr>
            <a:r>
              <a:rPr lang="en-US" sz="1256" dirty="0">
                <a:solidFill>
                  <a:srgbClr val="000000"/>
                </a:solidFill>
                <a:latin typeface="Bahnschrift Condensed" panose="020B0502040204020203" pitchFamily="34" charset="0"/>
              </a:rPr>
              <a:t>Khan, R. U. A., &amp; Acharya, U. R. (2020). Wearable sensors for Alzheimer’s disease: A review. Journal of Alzheimer's Disease, 77(2), 611-626.</a:t>
            </a:r>
          </a:p>
          <a:p>
            <a:pPr algn="ctr">
              <a:lnSpc>
                <a:spcPts val="1759"/>
              </a:lnSpc>
            </a:pPr>
            <a:endParaRPr lang="en-US" sz="1256" dirty="0">
              <a:solidFill>
                <a:srgbClr val="000000"/>
              </a:solidFill>
              <a:latin typeface="Bahnschrift Condensed" panose="020B0502040204020203" pitchFamily="34" charset="0"/>
            </a:endParaRPr>
          </a:p>
          <a:p>
            <a:pPr algn="ctr">
              <a:lnSpc>
                <a:spcPts val="1759"/>
              </a:lnSpc>
            </a:pPr>
            <a:r>
              <a:rPr lang="en-US" sz="1256" dirty="0">
                <a:solidFill>
                  <a:srgbClr val="000000"/>
                </a:solidFill>
                <a:latin typeface="Bahnschrift Condensed" panose="020B0502040204020203" pitchFamily="34" charset="0"/>
              </a:rPr>
              <a:t>Park, S. H., Park, S. B., &amp; Lee, S. H. (2021). GPS-based indoor positioning system using smartwatches for dementia patients. Journal of Ambient Intelligence and Humanized Computing, 12(7), 6273-6283.</a:t>
            </a:r>
          </a:p>
          <a:p>
            <a:pPr algn="ctr">
              <a:lnSpc>
                <a:spcPts val="1759"/>
              </a:lnSpc>
            </a:pPr>
            <a:endParaRPr lang="en-US" sz="1256" dirty="0">
              <a:solidFill>
                <a:srgbClr val="000000"/>
              </a:solidFill>
              <a:latin typeface="Bahnschrift Condensed" panose="020B0502040204020203" pitchFamily="34" charset="0"/>
            </a:endParaRPr>
          </a:p>
          <a:p>
            <a:pPr algn="ctr">
              <a:lnSpc>
                <a:spcPts val="1759"/>
              </a:lnSpc>
            </a:pPr>
            <a:r>
              <a:rPr lang="en-US" sz="1256" dirty="0">
                <a:solidFill>
                  <a:srgbClr val="000000"/>
                </a:solidFill>
                <a:latin typeface="Bahnschrift Condensed" panose="020B0502040204020203" pitchFamily="34" charset="0"/>
              </a:rPr>
              <a:t>Wu, Y. T., Lin, Y. J., Chen, K. T., Chiang, J. H., Chen, T. F., &amp; Lin, C. Y. (2019). GPS watch for dementia patients: A case series study to illustrate the technology use and to quantify the extent of wandering behavior reduction. Journal of Medical Internet Research, 21(7), e13451.</a:t>
            </a:r>
          </a:p>
          <a:p>
            <a:pPr algn="ctr">
              <a:lnSpc>
                <a:spcPts val="1759"/>
              </a:lnSpc>
            </a:pPr>
            <a:endParaRPr lang="en-US" sz="1256" dirty="0">
              <a:solidFill>
                <a:srgbClr val="000000"/>
              </a:solidFill>
              <a:latin typeface="Bahnschrift Condensed" panose="020B0502040204020203"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DED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726463" flipH="1" flipV="1">
            <a:off x="-3736200" y="-4362426"/>
            <a:ext cx="16425903" cy="13349780"/>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5403232" y="6146757"/>
            <a:ext cx="1856068" cy="399055"/>
          </a:xfrm>
          <a:prstGeom prst="rect">
            <a:avLst/>
          </a:prstGeom>
        </p:spPr>
      </p:pic>
      <p:sp>
        <p:nvSpPr>
          <p:cNvPr id="4" name="TextBox 4"/>
          <p:cNvSpPr txBox="1"/>
          <p:nvPr/>
        </p:nvSpPr>
        <p:spPr>
          <a:xfrm>
            <a:off x="7673538" y="4584409"/>
            <a:ext cx="9585762" cy="1562198"/>
          </a:xfrm>
          <a:prstGeom prst="rect">
            <a:avLst/>
          </a:prstGeom>
        </p:spPr>
        <p:txBody>
          <a:bodyPr lIns="0" tIns="0" rIns="0" bIns="0" rtlCol="0" anchor="t">
            <a:spAutoFit/>
          </a:bodyPr>
          <a:lstStyle/>
          <a:p>
            <a:pPr algn="r">
              <a:lnSpc>
                <a:spcPts val="11722"/>
              </a:lnSpc>
            </a:pPr>
            <a:r>
              <a:rPr lang="en-US" sz="11841">
                <a:solidFill>
                  <a:srgbClr val="000000"/>
                </a:solidFill>
                <a:latin typeface="Hammersmith One"/>
              </a:rPr>
              <a:t>Thank You</a:t>
            </a:r>
          </a:p>
        </p:txBody>
      </p:sp>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5400000" flipV="1">
            <a:off x="16556025" y="9158997"/>
            <a:ext cx="4443665" cy="3344868"/>
          </a:xfrm>
          <a:prstGeom prst="rect">
            <a:avLst/>
          </a:prstGeom>
        </p:spPr>
      </p:pic>
      <p:pic>
        <p:nvPicPr>
          <p:cNvPr id="6" name="Picture 6"/>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6637987" y="510186"/>
            <a:ext cx="1242625" cy="1037027"/>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1016</Words>
  <Application>Microsoft Office PowerPoint</Application>
  <PresentationFormat>Custom</PresentationFormat>
  <Paragraphs>85</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Hammersmith One</vt:lpstr>
      <vt:lpstr>Poppins Italics</vt:lpstr>
      <vt:lpstr>Arial</vt:lpstr>
      <vt:lpstr>Bahnschrift Condensed</vt:lpstr>
      <vt:lpstr>Canva Sans Bold</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Missing Patients in Care Homes: Solutions and Best Practices</dc:title>
  <cp:lastModifiedBy>Ionut Condrache</cp:lastModifiedBy>
  <cp:revision>3</cp:revision>
  <dcterms:created xsi:type="dcterms:W3CDTF">2006-08-16T00:00:00Z</dcterms:created>
  <dcterms:modified xsi:type="dcterms:W3CDTF">2023-04-24T14:26:26Z</dcterms:modified>
  <dc:identifier>DAFdYCrizeE</dc:identifier>
</cp:coreProperties>
</file>