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4" autoAdjust="0"/>
    <p:restoredTop sz="94660"/>
  </p:normalViewPr>
  <p:slideViewPr>
    <p:cSldViewPr snapToGrid="0">
      <p:cViewPr varScale="1">
        <p:scale>
          <a:sx n="60" d="100"/>
          <a:sy n="60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31CC61-D623-410C-B58E-2BC9C0D224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348BCBD-F596-457E-8693-78AB51930D2F}">
      <dgm:prSet/>
      <dgm:spPr/>
      <dgm:t>
        <a:bodyPr/>
        <a:lstStyle/>
        <a:p>
          <a:r>
            <a:rPr lang="en-US"/>
            <a:t>This presentation gives a systematic analysis of Green Haven Florists. </a:t>
          </a:r>
        </a:p>
      </dgm:t>
    </dgm:pt>
    <dgm:pt modelId="{0CE85056-2EC1-441C-A5A5-789512A25F2C}" type="parTrans" cxnId="{F3F53321-180D-48C7-BE76-F9505CF7E9F8}">
      <dgm:prSet/>
      <dgm:spPr/>
      <dgm:t>
        <a:bodyPr/>
        <a:lstStyle/>
        <a:p>
          <a:endParaRPr lang="en-US"/>
        </a:p>
      </dgm:t>
    </dgm:pt>
    <dgm:pt modelId="{2CAF33A4-D0BD-4FDF-99BA-8EB3BC5E460B}" type="sibTrans" cxnId="{F3F53321-180D-48C7-BE76-F9505CF7E9F8}">
      <dgm:prSet/>
      <dgm:spPr/>
      <dgm:t>
        <a:bodyPr/>
        <a:lstStyle/>
        <a:p>
          <a:endParaRPr lang="en-US"/>
        </a:p>
      </dgm:t>
    </dgm:pt>
    <dgm:pt modelId="{865D7E3D-5E47-4F9F-A3A9-9EA8DA7F48D3}">
      <dgm:prSet/>
      <dgm:spPr/>
      <dgm:t>
        <a:bodyPr/>
        <a:lstStyle/>
        <a:p>
          <a:r>
            <a:rPr lang="en-US"/>
            <a:t>It goes by giving an overview of what the business is and an identification of the major issues that have influenced performance. </a:t>
          </a:r>
        </a:p>
      </dgm:t>
    </dgm:pt>
    <dgm:pt modelId="{B8477857-70A8-4890-BC49-81F0D112BFA7}" type="parTrans" cxnId="{07235C5F-C93C-4601-815A-023A78549E89}">
      <dgm:prSet/>
      <dgm:spPr/>
      <dgm:t>
        <a:bodyPr/>
        <a:lstStyle/>
        <a:p>
          <a:endParaRPr lang="en-US"/>
        </a:p>
      </dgm:t>
    </dgm:pt>
    <dgm:pt modelId="{B5EEB400-7CDA-4758-B4EC-71FAF8BD2B63}" type="sibTrans" cxnId="{07235C5F-C93C-4601-815A-023A78549E89}">
      <dgm:prSet/>
      <dgm:spPr/>
      <dgm:t>
        <a:bodyPr/>
        <a:lstStyle/>
        <a:p>
          <a:endParaRPr lang="en-US"/>
        </a:p>
      </dgm:t>
    </dgm:pt>
    <dgm:pt modelId="{C0078D63-DF2B-476C-A602-EE34BC09FA85}">
      <dgm:prSet/>
      <dgm:spPr/>
      <dgm:t>
        <a:bodyPr/>
        <a:lstStyle/>
        <a:p>
          <a:r>
            <a:rPr lang="en-US"/>
            <a:t>It then proceeds to use 5W2H model to get familiar with the problem (Hajduk-Stelmachowicz et al., 2022). </a:t>
          </a:r>
        </a:p>
      </dgm:t>
    </dgm:pt>
    <dgm:pt modelId="{8571F3C3-87E6-482F-9ABC-42F602C1F1D6}" type="parTrans" cxnId="{88E2EDAD-0CCE-4F9D-BA81-260A13410449}">
      <dgm:prSet/>
      <dgm:spPr/>
      <dgm:t>
        <a:bodyPr/>
        <a:lstStyle/>
        <a:p>
          <a:endParaRPr lang="en-US"/>
        </a:p>
      </dgm:t>
    </dgm:pt>
    <dgm:pt modelId="{7976A062-E081-4B1D-91BE-91BDD5672E1F}" type="sibTrans" cxnId="{88E2EDAD-0CCE-4F9D-BA81-260A13410449}">
      <dgm:prSet/>
      <dgm:spPr/>
      <dgm:t>
        <a:bodyPr/>
        <a:lstStyle/>
        <a:p>
          <a:endParaRPr lang="en-US"/>
        </a:p>
      </dgm:t>
    </dgm:pt>
    <dgm:pt modelId="{A76F72DA-A95E-4B6B-ADE8-77E5465B2FF5}">
      <dgm:prSet/>
      <dgm:spPr/>
      <dgm:t>
        <a:bodyPr/>
        <a:lstStyle/>
        <a:p>
          <a:r>
            <a:rPr lang="en-US"/>
            <a:t>External environmental factors are measured using a PESTEL framework (Henry, 2021). </a:t>
          </a:r>
        </a:p>
      </dgm:t>
    </dgm:pt>
    <dgm:pt modelId="{BBD6AD6E-F3FF-4F0D-976B-F49314DA9B81}" type="parTrans" cxnId="{D2606048-2BDF-4D6A-84DE-1656D31721B8}">
      <dgm:prSet/>
      <dgm:spPr/>
      <dgm:t>
        <a:bodyPr/>
        <a:lstStyle/>
        <a:p>
          <a:endParaRPr lang="en-US"/>
        </a:p>
      </dgm:t>
    </dgm:pt>
    <dgm:pt modelId="{6949937D-D5D7-46B0-8016-C0EC34DC9F7F}" type="sibTrans" cxnId="{D2606048-2BDF-4D6A-84DE-1656D31721B8}">
      <dgm:prSet/>
      <dgm:spPr/>
      <dgm:t>
        <a:bodyPr/>
        <a:lstStyle/>
        <a:p>
          <a:endParaRPr lang="en-US"/>
        </a:p>
      </dgm:t>
    </dgm:pt>
    <dgm:pt modelId="{D29A288E-56C4-4588-B7DA-7475616BF762}">
      <dgm:prSet/>
      <dgm:spPr/>
      <dgm:t>
        <a:bodyPr/>
        <a:lstStyle/>
        <a:p>
          <a:r>
            <a:rPr lang="en-US"/>
            <a:t>Root causes are established with the assistance of a cause-and-effect (Fishbone) model (Kumah et al., 2024). </a:t>
          </a:r>
        </a:p>
      </dgm:t>
    </dgm:pt>
    <dgm:pt modelId="{36D47DB6-7B0F-442E-BE25-02618430E409}" type="parTrans" cxnId="{56DB21D8-B286-499E-B700-28C1946FE88B}">
      <dgm:prSet/>
      <dgm:spPr/>
      <dgm:t>
        <a:bodyPr/>
        <a:lstStyle/>
        <a:p>
          <a:endParaRPr lang="en-US"/>
        </a:p>
      </dgm:t>
    </dgm:pt>
    <dgm:pt modelId="{3B215418-1891-489A-A614-153E8D80089A}" type="sibTrans" cxnId="{56DB21D8-B286-499E-B700-28C1946FE88B}">
      <dgm:prSet/>
      <dgm:spPr/>
      <dgm:t>
        <a:bodyPr/>
        <a:lstStyle/>
        <a:p>
          <a:endParaRPr lang="en-US"/>
        </a:p>
      </dgm:t>
    </dgm:pt>
    <dgm:pt modelId="{CBFF7069-3E14-44B7-B1E2-8A3F5971113F}">
      <dgm:prSet/>
      <dgm:spPr/>
      <dgm:t>
        <a:bodyPr/>
        <a:lstStyle/>
        <a:p>
          <a:r>
            <a:rPr lang="en-US"/>
            <a:t>Lastly, the conclusion is made.</a:t>
          </a:r>
        </a:p>
      </dgm:t>
    </dgm:pt>
    <dgm:pt modelId="{B0BC5207-9919-41E2-9F70-3B42F38F289C}" type="parTrans" cxnId="{DF0ED7B6-DD24-463E-B734-B73705D7CA18}">
      <dgm:prSet/>
      <dgm:spPr/>
      <dgm:t>
        <a:bodyPr/>
        <a:lstStyle/>
        <a:p>
          <a:endParaRPr lang="en-US"/>
        </a:p>
      </dgm:t>
    </dgm:pt>
    <dgm:pt modelId="{CA562510-72F6-45F2-934F-552F55B2A6A6}" type="sibTrans" cxnId="{DF0ED7B6-DD24-463E-B734-B73705D7CA18}">
      <dgm:prSet/>
      <dgm:spPr/>
      <dgm:t>
        <a:bodyPr/>
        <a:lstStyle/>
        <a:p>
          <a:endParaRPr lang="en-US"/>
        </a:p>
      </dgm:t>
    </dgm:pt>
    <dgm:pt modelId="{8599188D-7DD2-454E-AF6A-16E9A83AC553}" type="pres">
      <dgm:prSet presAssocID="{C631CC61-D623-410C-B58E-2BC9C0D22423}" presName="root" presStyleCnt="0">
        <dgm:presLayoutVars>
          <dgm:dir/>
          <dgm:resizeHandles val="exact"/>
        </dgm:presLayoutVars>
      </dgm:prSet>
      <dgm:spPr/>
    </dgm:pt>
    <dgm:pt modelId="{149EC685-6714-457D-8577-1F33213208AF}" type="pres">
      <dgm:prSet presAssocID="{1348BCBD-F596-457E-8693-78AB51930D2F}" presName="compNode" presStyleCnt="0"/>
      <dgm:spPr/>
    </dgm:pt>
    <dgm:pt modelId="{B0C6BE4F-6C34-4317-9355-31F5047D4871}" type="pres">
      <dgm:prSet presAssocID="{1348BCBD-F596-457E-8693-78AB51930D2F}" presName="bgRect" presStyleLbl="bgShp" presStyleIdx="0" presStyleCnt="6"/>
      <dgm:spPr/>
    </dgm:pt>
    <dgm:pt modelId="{05596E00-A72D-4F7A-ACCE-AF019331AB32}" type="pres">
      <dgm:prSet presAssocID="{1348BCBD-F596-457E-8693-78AB51930D2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811B0E8F-18FA-4190-92F9-CA2D48E6DFB0}" type="pres">
      <dgm:prSet presAssocID="{1348BCBD-F596-457E-8693-78AB51930D2F}" presName="spaceRect" presStyleCnt="0"/>
      <dgm:spPr/>
    </dgm:pt>
    <dgm:pt modelId="{EDF506DF-412B-4276-9261-A2C12EC64A76}" type="pres">
      <dgm:prSet presAssocID="{1348BCBD-F596-457E-8693-78AB51930D2F}" presName="parTx" presStyleLbl="revTx" presStyleIdx="0" presStyleCnt="6">
        <dgm:presLayoutVars>
          <dgm:chMax val="0"/>
          <dgm:chPref val="0"/>
        </dgm:presLayoutVars>
      </dgm:prSet>
      <dgm:spPr/>
    </dgm:pt>
    <dgm:pt modelId="{346F4BA8-0361-4E2A-BD0F-4ACB4134D084}" type="pres">
      <dgm:prSet presAssocID="{2CAF33A4-D0BD-4FDF-99BA-8EB3BC5E460B}" presName="sibTrans" presStyleCnt="0"/>
      <dgm:spPr/>
    </dgm:pt>
    <dgm:pt modelId="{BAD137F4-ABFA-4ABE-8E82-1924462A6ED6}" type="pres">
      <dgm:prSet presAssocID="{865D7E3D-5E47-4F9F-A3A9-9EA8DA7F48D3}" presName="compNode" presStyleCnt="0"/>
      <dgm:spPr/>
    </dgm:pt>
    <dgm:pt modelId="{87AA5B2A-FACE-4D65-9C43-056316AF4436}" type="pres">
      <dgm:prSet presAssocID="{865D7E3D-5E47-4F9F-A3A9-9EA8DA7F48D3}" presName="bgRect" presStyleLbl="bgShp" presStyleIdx="1" presStyleCnt="6"/>
      <dgm:spPr/>
    </dgm:pt>
    <dgm:pt modelId="{1FD04965-AB27-4A9D-B4DA-1E504E27F7E7}" type="pres">
      <dgm:prSet presAssocID="{865D7E3D-5E47-4F9F-A3A9-9EA8DA7F48D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EC3DAAE-42F5-4A2D-8D4A-6E7B0CED2190}" type="pres">
      <dgm:prSet presAssocID="{865D7E3D-5E47-4F9F-A3A9-9EA8DA7F48D3}" presName="spaceRect" presStyleCnt="0"/>
      <dgm:spPr/>
    </dgm:pt>
    <dgm:pt modelId="{C2276645-600D-4B50-95AD-F478D37E8FE3}" type="pres">
      <dgm:prSet presAssocID="{865D7E3D-5E47-4F9F-A3A9-9EA8DA7F48D3}" presName="parTx" presStyleLbl="revTx" presStyleIdx="1" presStyleCnt="6">
        <dgm:presLayoutVars>
          <dgm:chMax val="0"/>
          <dgm:chPref val="0"/>
        </dgm:presLayoutVars>
      </dgm:prSet>
      <dgm:spPr/>
    </dgm:pt>
    <dgm:pt modelId="{8AF5546F-9D32-42A9-8330-0AFB81713289}" type="pres">
      <dgm:prSet presAssocID="{B5EEB400-7CDA-4758-B4EC-71FAF8BD2B63}" presName="sibTrans" presStyleCnt="0"/>
      <dgm:spPr/>
    </dgm:pt>
    <dgm:pt modelId="{C3365DFC-D5C5-4E01-BDC4-1C9BB4B77910}" type="pres">
      <dgm:prSet presAssocID="{C0078D63-DF2B-476C-A602-EE34BC09FA85}" presName="compNode" presStyleCnt="0"/>
      <dgm:spPr/>
    </dgm:pt>
    <dgm:pt modelId="{1A4DFC24-E641-48D6-A5B4-146C8FE419B2}" type="pres">
      <dgm:prSet presAssocID="{C0078D63-DF2B-476C-A602-EE34BC09FA85}" presName="bgRect" presStyleLbl="bgShp" presStyleIdx="2" presStyleCnt="6"/>
      <dgm:spPr/>
    </dgm:pt>
    <dgm:pt modelId="{CD33C3E6-E97C-496F-9EA0-83DA20036538}" type="pres">
      <dgm:prSet presAssocID="{C0078D63-DF2B-476C-A602-EE34BC09FA8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10CE519E-043E-4457-B320-CBAA1DCBB028}" type="pres">
      <dgm:prSet presAssocID="{C0078D63-DF2B-476C-A602-EE34BC09FA85}" presName="spaceRect" presStyleCnt="0"/>
      <dgm:spPr/>
    </dgm:pt>
    <dgm:pt modelId="{EA33EEE2-700C-423A-95ED-1BCCC3B303DA}" type="pres">
      <dgm:prSet presAssocID="{C0078D63-DF2B-476C-A602-EE34BC09FA85}" presName="parTx" presStyleLbl="revTx" presStyleIdx="2" presStyleCnt="6">
        <dgm:presLayoutVars>
          <dgm:chMax val="0"/>
          <dgm:chPref val="0"/>
        </dgm:presLayoutVars>
      </dgm:prSet>
      <dgm:spPr/>
    </dgm:pt>
    <dgm:pt modelId="{35180963-8D9E-4C8D-B181-2F2DCEB1D111}" type="pres">
      <dgm:prSet presAssocID="{7976A062-E081-4B1D-91BE-91BDD5672E1F}" presName="sibTrans" presStyleCnt="0"/>
      <dgm:spPr/>
    </dgm:pt>
    <dgm:pt modelId="{E93BCE5D-3B67-49F3-AF0D-BCA2709A86BA}" type="pres">
      <dgm:prSet presAssocID="{A76F72DA-A95E-4B6B-ADE8-77E5465B2FF5}" presName="compNode" presStyleCnt="0"/>
      <dgm:spPr/>
    </dgm:pt>
    <dgm:pt modelId="{2EF505FE-E95A-462C-A3C6-E43304D9D416}" type="pres">
      <dgm:prSet presAssocID="{A76F72DA-A95E-4B6B-ADE8-77E5465B2FF5}" presName="bgRect" presStyleLbl="bgShp" presStyleIdx="3" presStyleCnt="6"/>
      <dgm:spPr/>
    </dgm:pt>
    <dgm:pt modelId="{6CF95BA8-6BD2-4DE3-B235-3A7768BCDD1A}" type="pres">
      <dgm:prSet presAssocID="{A76F72DA-A95E-4B6B-ADE8-77E5465B2FF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5E0219B-97B0-4538-88A2-BE779BF1C0CD}" type="pres">
      <dgm:prSet presAssocID="{A76F72DA-A95E-4B6B-ADE8-77E5465B2FF5}" presName="spaceRect" presStyleCnt="0"/>
      <dgm:spPr/>
    </dgm:pt>
    <dgm:pt modelId="{EF25B3FB-B8DA-433A-81C7-A7425492F324}" type="pres">
      <dgm:prSet presAssocID="{A76F72DA-A95E-4B6B-ADE8-77E5465B2FF5}" presName="parTx" presStyleLbl="revTx" presStyleIdx="3" presStyleCnt="6">
        <dgm:presLayoutVars>
          <dgm:chMax val="0"/>
          <dgm:chPref val="0"/>
        </dgm:presLayoutVars>
      </dgm:prSet>
      <dgm:spPr/>
    </dgm:pt>
    <dgm:pt modelId="{7C46273A-3C6F-4656-A368-413B237D2724}" type="pres">
      <dgm:prSet presAssocID="{6949937D-D5D7-46B0-8016-C0EC34DC9F7F}" presName="sibTrans" presStyleCnt="0"/>
      <dgm:spPr/>
    </dgm:pt>
    <dgm:pt modelId="{9CD9C34A-B7EA-4187-B01B-4EE6BAC05F88}" type="pres">
      <dgm:prSet presAssocID="{D29A288E-56C4-4588-B7DA-7475616BF762}" presName="compNode" presStyleCnt="0"/>
      <dgm:spPr/>
    </dgm:pt>
    <dgm:pt modelId="{8771ECD6-214A-4999-8741-FB3802D9090D}" type="pres">
      <dgm:prSet presAssocID="{D29A288E-56C4-4588-B7DA-7475616BF762}" presName="bgRect" presStyleLbl="bgShp" presStyleIdx="4" presStyleCnt="6"/>
      <dgm:spPr/>
    </dgm:pt>
    <dgm:pt modelId="{842A97A8-EABE-42D3-A3A5-90A920E42C48}" type="pres">
      <dgm:prSet presAssocID="{D29A288E-56C4-4588-B7DA-7475616BF76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130C90C4-F694-445B-B418-252297C506C6}" type="pres">
      <dgm:prSet presAssocID="{D29A288E-56C4-4588-B7DA-7475616BF762}" presName="spaceRect" presStyleCnt="0"/>
      <dgm:spPr/>
    </dgm:pt>
    <dgm:pt modelId="{804FB19E-21E0-4DB2-AD49-AFEA2333762A}" type="pres">
      <dgm:prSet presAssocID="{D29A288E-56C4-4588-B7DA-7475616BF762}" presName="parTx" presStyleLbl="revTx" presStyleIdx="4" presStyleCnt="6">
        <dgm:presLayoutVars>
          <dgm:chMax val="0"/>
          <dgm:chPref val="0"/>
        </dgm:presLayoutVars>
      </dgm:prSet>
      <dgm:spPr/>
    </dgm:pt>
    <dgm:pt modelId="{DF28C316-6025-4BB7-B9DE-12A9D41FDCBF}" type="pres">
      <dgm:prSet presAssocID="{3B215418-1891-489A-A614-153E8D80089A}" presName="sibTrans" presStyleCnt="0"/>
      <dgm:spPr/>
    </dgm:pt>
    <dgm:pt modelId="{E729629B-97E8-475A-85C3-8636EF088B34}" type="pres">
      <dgm:prSet presAssocID="{CBFF7069-3E14-44B7-B1E2-8A3F5971113F}" presName="compNode" presStyleCnt="0"/>
      <dgm:spPr/>
    </dgm:pt>
    <dgm:pt modelId="{71BAC1DF-B919-4CF3-B5A3-9BB8CE0BF8D0}" type="pres">
      <dgm:prSet presAssocID="{CBFF7069-3E14-44B7-B1E2-8A3F5971113F}" presName="bgRect" presStyleLbl="bgShp" presStyleIdx="5" presStyleCnt="6"/>
      <dgm:spPr/>
    </dgm:pt>
    <dgm:pt modelId="{D8AA9C20-ACAB-4C80-B8AB-21F2EF3E5957}" type="pres">
      <dgm:prSet presAssocID="{CBFF7069-3E14-44B7-B1E2-8A3F5971113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mark"/>
        </a:ext>
      </dgm:extLst>
    </dgm:pt>
    <dgm:pt modelId="{52B277CE-BD38-44F1-B4B6-C72D33DD49BE}" type="pres">
      <dgm:prSet presAssocID="{CBFF7069-3E14-44B7-B1E2-8A3F5971113F}" presName="spaceRect" presStyleCnt="0"/>
      <dgm:spPr/>
    </dgm:pt>
    <dgm:pt modelId="{D62F4BA8-4E1F-492B-9934-6DA7F2B3B09B}" type="pres">
      <dgm:prSet presAssocID="{CBFF7069-3E14-44B7-B1E2-8A3F5971113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3693C14-7BA4-4679-8B81-42421B2C53F2}" type="presOf" srcId="{CBFF7069-3E14-44B7-B1E2-8A3F5971113F}" destId="{D62F4BA8-4E1F-492B-9934-6DA7F2B3B09B}" srcOrd="0" destOrd="0" presId="urn:microsoft.com/office/officeart/2018/2/layout/IconVerticalSolidList"/>
    <dgm:cxn modelId="{F3F53321-180D-48C7-BE76-F9505CF7E9F8}" srcId="{C631CC61-D623-410C-B58E-2BC9C0D22423}" destId="{1348BCBD-F596-457E-8693-78AB51930D2F}" srcOrd="0" destOrd="0" parTransId="{0CE85056-2EC1-441C-A5A5-789512A25F2C}" sibTransId="{2CAF33A4-D0BD-4FDF-99BA-8EB3BC5E460B}"/>
    <dgm:cxn modelId="{E2122F27-D73A-4A20-906E-6A09C74B9ED9}" type="presOf" srcId="{865D7E3D-5E47-4F9F-A3A9-9EA8DA7F48D3}" destId="{C2276645-600D-4B50-95AD-F478D37E8FE3}" srcOrd="0" destOrd="0" presId="urn:microsoft.com/office/officeart/2018/2/layout/IconVerticalSolidList"/>
    <dgm:cxn modelId="{07235C5F-C93C-4601-815A-023A78549E89}" srcId="{C631CC61-D623-410C-B58E-2BC9C0D22423}" destId="{865D7E3D-5E47-4F9F-A3A9-9EA8DA7F48D3}" srcOrd="1" destOrd="0" parTransId="{B8477857-70A8-4890-BC49-81F0D112BFA7}" sibTransId="{B5EEB400-7CDA-4758-B4EC-71FAF8BD2B63}"/>
    <dgm:cxn modelId="{D2606048-2BDF-4D6A-84DE-1656D31721B8}" srcId="{C631CC61-D623-410C-B58E-2BC9C0D22423}" destId="{A76F72DA-A95E-4B6B-ADE8-77E5465B2FF5}" srcOrd="3" destOrd="0" parTransId="{BBD6AD6E-F3FF-4F0D-976B-F49314DA9B81}" sibTransId="{6949937D-D5D7-46B0-8016-C0EC34DC9F7F}"/>
    <dgm:cxn modelId="{FDC070A0-9A64-4103-83BB-8DE04D493730}" type="presOf" srcId="{C0078D63-DF2B-476C-A602-EE34BC09FA85}" destId="{EA33EEE2-700C-423A-95ED-1BCCC3B303DA}" srcOrd="0" destOrd="0" presId="urn:microsoft.com/office/officeart/2018/2/layout/IconVerticalSolidList"/>
    <dgm:cxn modelId="{ACB389A5-ACE3-4AEF-A4F1-5CB3B3575943}" type="presOf" srcId="{A76F72DA-A95E-4B6B-ADE8-77E5465B2FF5}" destId="{EF25B3FB-B8DA-433A-81C7-A7425492F324}" srcOrd="0" destOrd="0" presId="urn:microsoft.com/office/officeart/2018/2/layout/IconVerticalSolidList"/>
    <dgm:cxn modelId="{88E2EDAD-0CCE-4F9D-BA81-260A13410449}" srcId="{C631CC61-D623-410C-B58E-2BC9C0D22423}" destId="{C0078D63-DF2B-476C-A602-EE34BC09FA85}" srcOrd="2" destOrd="0" parTransId="{8571F3C3-87E6-482F-9ABC-42F602C1F1D6}" sibTransId="{7976A062-E081-4B1D-91BE-91BDD5672E1F}"/>
    <dgm:cxn modelId="{DF0ED7B6-DD24-463E-B734-B73705D7CA18}" srcId="{C631CC61-D623-410C-B58E-2BC9C0D22423}" destId="{CBFF7069-3E14-44B7-B1E2-8A3F5971113F}" srcOrd="5" destOrd="0" parTransId="{B0BC5207-9919-41E2-9F70-3B42F38F289C}" sibTransId="{CA562510-72F6-45F2-934F-552F55B2A6A6}"/>
    <dgm:cxn modelId="{A161BACC-CC61-4536-8EBF-76AADC9C7A6C}" type="presOf" srcId="{C631CC61-D623-410C-B58E-2BC9C0D22423}" destId="{8599188D-7DD2-454E-AF6A-16E9A83AC553}" srcOrd="0" destOrd="0" presId="urn:microsoft.com/office/officeart/2018/2/layout/IconVerticalSolidList"/>
    <dgm:cxn modelId="{56DB21D8-B286-499E-B700-28C1946FE88B}" srcId="{C631CC61-D623-410C-B58E-2BC9C0D22423}" destId="{D29A288E-56C4-4588-B7DA-7475616BF762}" srcOrd="4" destOrd="0" parTransId="{36D47DB6-7B0F-442E-BE25-02618430E409}" sibTransId="{3B215418-1891-489A-A614-153E8D80089A}"/>
    <dgm:cxn modelId="{906576F3-AC99-4D4E-8D88-FD1F53E0214F}" type="presOf" srcId="{D29A288E-56C4-4588-B7DA-7475616BF762}" destId="{804FB19E-21E0-4DB2-AD49-AFEA2333762A}" srcOrd="0" destOrd="0" presId="urn:microsoft.com/office/officeart/2018/2/layout/IconVerticalSolidList"/>
    <dgm:cxn modelId="{33B214F5-4CF3-4EA1-8174-3DE4F7BE2E3E}" type="presOf" srcId="{1348BCBD-F596-457E-8693-78AB51930D2F}" destId="{EDF506DF-412B-4276-9261-A2C12EC64A76}" srcOrd="0" destOrd="0" presId="urn:microsoft.com/office/officeart/2018/2/layout/IconVerticalSolidList"/>
    <dgm:cxn modelId="{9F703F91-44F0-4BC4-A8C3-880208A2575B}" type="presParOf" srcId="{8599188D-7DD2-454E-AF6A-16E9A83AC553}" destId="{149EC685-6714-457D-8577-1F33213208AF}" srcOrd="0" destOrd="0" presId="urn:microsoft.com/office/officeart/2018/2/layout/IconVerticalSolidList"/>
    <dgm:cxn modelId="{12265B88-CF29-4CBF-8D25-0BCEE94D2B91}" type="presParOf" srcId="{149EC685-6714-457D-8577-1F33213208AF}" destId="{B0C6BE4F-6C34-4317-9355-31F5047D4871}" srcOrd="0" destOrd="0" presId="urn:microsoft.com/office/officeart/2018/2/layout/IconVerticalSolidList"/>
    <dgm:cxn modelId="{1B7F79E7-E5CB-4F1B-8700-ACE08D36FA87}" type="presParOf" srcId="{149EC685-6714-457D-8577-1F33213208AF}" destId="{05596E00-A72D-4F7A-ACCE-AF019331AB32}" srcOrd="1" destOrd="0" presId="urn:microsoft.com/office/officeart/2018/2/layout/IconVerticalSolidList"/>
    <dgm:cxn modelId="{FD2C25CF-1AD9-4568-9376-9EFE09707856}" type="presParOf" srcId="{149EC685-6714-457D-8577-1F33213208AF}" destId="{811B0E8F-18FA-4190-92F9-CA2D48E6DFB0}" srcOrd="2" destOrd="0" presId="urn:microsoft.com/office/officeart/2018/2/layout/IconVerticalSolidList"/>
    <dgm:cxn modelId="{C7EEBF8B-A480-4DC2-B007-84F05FA1DA70}" type="presParOf" srcId="{149EC685-6714-457D-8577-1F33213208AF}" destId="{EDF506DF-412B-4276-9261-A2C12EC64A76}" srcOrd="3" destOrd="0" presId="urn:microsoft.com/office/officeart/2018/2/layout/IconVerticalSolidList"/>
    <dgm:cxn modelId="{054220D2-CAAC-4E19-A6EB-4E505ED09E4C}" type="presParOf" srcId="{8599188D-7DD2-454E-AF6A-16E9A83AC553}" destId="{346F4BA8-0361-4E2A-BD0F-4ACB4134D084}" srcOrd="1" destOrd="0" presId="urn:microsoft.com/office/officeart/2018/2/layout/IconVerticalSolidList"/>
    <dgm:cxn modelId="{109E4CC5-B361-4406-93B5-F98873BF0A48}" type="presParOf" srcId="{8599188D-7DD2-454E-AF6A-16E9A83AC553}" destId="{BAD137F4-ABFA-4ABE-8E82-1924462A6ED6}" srcOrd="2" destOrd="0" presId="urn:microsoft.com/office/officeart/2018/2/layout/IconVerticalSolidList"/>
    <dgm:cxn modelId="{AD98911E-078E-4253-B7A7-3A297AA9AA8F}" type="presParOf" srcId="{BAD137F4-ABFA-4ABE-8E82-1924462A6ED6}" destId="{87AA5B2A-FACE-4D65-9C43-056316AF4436}" srcOrd="0" destOrd="0" presId="urn:microsoft.com/office/officeart/2018/2/layout/IconVerticalSolidList"/>
    <dgm:cxn modelId="{1183E8B8-5171-4480-B474-F1401C9C6015}" type="presParOf" srcId="{BAD137F4-ABFA-4ABE-8E82-1924462A6ED6}" destId="{1FD04965-AB27-4A9D-B4DA-1E504E27F7E7}" srcOrd="1" destOrd="0" presId="urn:microsoft.com/office/officeart/2018/2/layout/IconVerticalSolidList"/>
    <dgm:cxn modelId="{572CC417-1C0D-4589-8872-C22EB373C2E4}" type="presParOf" srcId="{BAD137F4-ABFA-4ABE-8E82-1924462A6ED6}" destId="{6EC3DAAE-42F5-4A2D-8D4A-6E7B0CED2190}" srcOrd="2" destOrd="0" presId="urn:microsoft.com/office/officeart/2018/2/layout/IconVerticalSolidList"/>
    <dgm:cxn modelId="{06F697DD-C6AF-4183-A526-2D39AE1E6CB8}" type="presParOf" srcId="{BAD137F4-ABFA-4ABE-8E82-1924462A6ED6}" destId="{C2276645-600D-4B50-95AD-F478D37E8FE3}" srcOrd="3" destOrd="0" presId="urn:microsoft.com/office/officeart/2018/2/layout/IconVerticalSolidList"/>
    <dgm:cxn modelId="{28CEA9BE-15A1-446B-B76B-07EB717AD0CB}" type="presParOf" srcId="{8599188D-7DD2-454E-AF6A-16E9A83AC553}" destId="{8AF5546F-9D32-42A9-8330-0AFB81713289}" srcOrd="3" destOrd="0" presId="urn:microsoft.com/office/officeart/2018/2/layout/IconVerticalSolidList"/>
    <dgm:cxn modelId="{079F1C33-5292-4F10-86BD-7C534414DAD2}" type="presParOf" srcId="{8599188D-7DD2-454E-AF6A-16E9A83AC553}" destId="{C3365DFC-D5C5-4E01-BDC4-1C9BB4B77910}" srcOrd="4" destOrd="0" presId="urn:microsoft.com/office/officeart/2018/2/layout/IconVerticalSolidList"/>
    <dgm:cxn modelId="{7016BB2A-2FC3-42A2-AE80-3CBBDBDE59C8}" type="presParOf" srcId="{C3365DFC-D5C5-4E01-BDC4-1C9BB4B77910}" destId="{1A4DFC24-E641-48D6-A5B4-146C8FE419B2}" srcOrd="0" destOrd="0" presId="urn:microsoft.com/office/officeart/2018/2/layout/IconVerticalSolidList"/>
    <dgm:cxn modelId="{8EFFE0B1-3D23-4B49-86EF-5966D2DE80DE}" type="presParOf" srcId="{C3365DFC-D5C5-4E01-BDC4-1C9BB4B77910}" destId="{CD33C3E6-E97C-496F-9EA0-83DA20036538}" srcOrd="1" destOrd="0" presId="urn:microsoft.com/office/officeart/2018/2/layout/IconVerticalSolidList"/>
    <dgm:cxn modelId="{D3279BAA-BAC2-485A-B862-3585521CEFD7}" type="presParOf" srcId="{C3365DFC-D5C5-4E01-BDC4-1C9BB4B77910}" destId="{10CE519E-043E-4457-B320-CBAA1DCBB028}" srcOrd="2" destOrd="0" presId="urn:microsoft.com/office/officeart/2018/2/layout/IconVerticalSolidList"/>
    <dgm:cxn modelId="{E033C476-EA2A-4D52-9ABD-0F5E33113BC4}" type="presParOf" srcId="{C3365DFC-D5C5-4E01-BDC4-1C9BB4B77910}" destId="{EA33EEE2-700C-423A-95ED-1BCCC3B303DA}" srcOrd="3" destOrd="0" presId="urn:microsoft.com/office/officeart/2018/2/layout/IconVerticalSolidList"/>
    <dgm:cxn modelId="{3B0F17CD-FB64-4252-A3D3-455EBF248443}" type="presParOf" srcId="{8599188D-7DD2-454E-AF6A-16E9A83AC553}" destId="{35180963-8D9E-4C8D-B181-2F2DCEB1D111}" srcOrd="5" destOrd="0" presId="urn:microsoft.com/office/officeart/2018/2/layout/IconVerticalSolidList"/>
    <dgm:cxn modelId="{E7306AB5-5252-4DC5-9881-9CEC451C3B51}" type="presParOf" srcId="{8599188D-7DD2-454E-AF6A-16E9A83AC553}" destId="{E93BCE5D-3B67-49F3-AF0D-BCA2709A86BA}" srcOrd="6" destOrd="0" presId="urn:microsoft.com/office/officeart/2018/2/layout/IconVerticalSolidList"/>
    <dgm:cxn modelId="{2A0D8E6F-CBBA-4FA0-81FC-358057914412}" type="presParOf" srcId="{E93BCE5D-3B67-49F3-AF0D-BCA2709A86BA}" destId="{2EF505FE-E95A-462C-A3C6-E43304D9D416}" srcOrd="0" destOrd="0" presId="urn:microsoft.com/office/officeart/2018/2/layout/IconVerticalSolidList"/>
    <dgm:cxn modelId="{FBF4E599-3236-4236-805E-CEB30B2A31DD}" type="presParOf" srcId="{E93BCE5D-3B67-49F3-AF0D-BCA2709A86BA}" destId="{6CF95BA8-6BD2-4DE3-B235-3A7768BCDD1A}" srcOrd="1" destOrd="0" presId="urn:microsoft.com/office/officeart/2018/2/layout/IconVerticalSolidList"/>
    <dgm:cxn modelId="{A19598FB-035E-4AA2-B09B-9CA8FBFA0BD7}" type="presParOf" srcId="{E93BCE5D-3B67-49F3-AF0D-BCA2709A86BA}" destId="{65E0219B-97B0-4538-88A2-BE779BF1C0CD}" srcOrd="2" destOrd="0" presId="urn:microsoft.com/office/officeart/2018/2/layout/IconVerticalSolidList"/>
    <dgm:cxn modelId="{31E26DCD-F8A8-48CE-ACAF-923167509A72}" type="presParOf" srcId="{E93BCE5D-3B67-49F3-AF0D-BCA2709A86BA}" destId="{EF25B3FB-B8DA-433A-81C7-A7425492F324}" srcOrd="3" destOrd="0" presId="urn:microsoft.com/office/officeart/2018/2/layout/IconVerticalSolidList"/>
    <dgm:cxn modelId="{86A6F797-418A-4165-86A6-43EF92B46BE6}" type="presParOf" srcId="{8599188D-7DD2-454E-AF6A-16E9A83AC553}" destId="{7C46273A-3C6F-4656-A368-413B237D2724}" srcOrd="7" destOrd="0" presId="urn:microsoft.com/office/officeart/2018/2/layout/IconVerticalSolidList"/>
    <dgm:cxn modelId="{DEFDBA2E-7424-4F36-B2CD-6D7D10679851}" type="presParOf" srcId="{8599188D-7DD2-454E-AF6A-16E9A83AC553}" destId="{9CD9C34A-B7EA-4187-B01B-4EE6BAC05F88}" srcOrd="8" destOrd="0" presId="urn:microsoft.com/office/officeart/2018/2/layout/IconVerticalSolidList"/>
    <dgm:cxn modelId="{CAEF71D4-7D08-42D6-9148-BFB68B722EEF}" type="presParOf" srcId="{9CD9C34A-B7EA-4187-B01B-4EE6BAC05F88}" destId="{8771ECD6-214A-4999-8741-FB3802D9090D}" srcOrd="0" destOrd="0" presId="urn:microsoft.com/office/officeart/2018/2/layout/IconVerticalSolidList"/>
    <dgm:cxn modelId="{0E5F44A2-73F1-47C3-8829-4789A8A6C6B0}" type="presParOf" srcId="{9CD9C34A-B7EA-4187-B01B-4EE6BAC05F88}" destId="{842A97A8-EABE-42D3-A3A5-90A920E42C48}" srcOrd="1" destOrd="0" presId="urn:microsoft.com/office/officeart/2018/2/layout/IconVerticalSolidList"/>
    <dgm:cxn modelId="{59BBD760-BD42-4DE9-9606-013840888F54}" type="presParOf" srcId="{9CD9C34A-B7EA-4187-B01B-4EE6BAC05F88}" destId="{130C90C4-F694-445B-B418-252297C506C6}" srcOrd="2" destOrd="0" presId="urn:microsoft.com/office/officeart/2018/2/layout/IconVerticalSolidList"/>
    <dgm:cxn modelId="{B62D683D-EADF-47DB-8F5F-8086900DF60F}" type="presParOf" srcId="{9CD9C34A-B7EA-4187-B01B-4EE6BAC05F88}" destId="{804FB19E-21E0-4DB2-AD49-AFEA2333762A}" srcOrd="3" destOrd="0" presId="urn:microsoft.com/office/officeart/2018/2/layout/IconVerticalSolidList"/>
    <dgm:cxn modelId="{6E253F9D-A92A-4213-A4AE-3F7B3CB8E5A0}" type="presParOf" srcId="{8599188D-7DD2-454E-AF6A-16E9A83AC553}" destId="{DF28C316-6025-4BB7-B9DE-12A9D41FDCBF}" srcOrd="9" destOrd="0" presId="urn:microsoft.com/office/officeart/2018/2/layout/IconVerticalSolidList"/>
    <dgm:cxn modelId="{FF15A061-40B3-4362-B0A8-896F462FD3AB}" type="presParOf" srcId="{8599188D-7DD2-454E-AF6A-16E9A83AC553}" destId="{E729629B-97E8-475A-85C3-8636EF088B34}" srcOrd="10" destOrd="0" presId="urn:microsoft.com/office/officeart/2018/2/layout/IconVerticalSolidList"/>
    <dgm:cxn modelId="{6C0291F9-BA0D-4D7B-99A4-DECFFFA116AA}" type="presParOf" srcId="{E729629B-97E8-475A-85C3-8636EF088B34}" destId="{71BAC1DF-B919-4CF3-B5A3-9BB8CE0BF8D0}" srcOrd="0" destOrd="0" presId="urn:microsoft.com/office/officeart/2018/2/layout/IconVerticalSolidList"/>
    <dgm:cxn modelId="{BBA4F146-A957-441C-A4CD-3F3E10FC63F8}" type="presParOf" srcId="{E729629B-97E8-475A-85C3-8636EF088B34}" destId="{D8AA9C20-ACAB-4C80-B8AB-21F2EF3E5957}" srcOrd="1" destOrd="0" presId="urn:microsoft.com/office/officeart/2018/2/layout/IconVerticalSolidList"/>
    <dgm:cxn modelId="{8523AA4C-E891-446F-A648-A4A687D98FA0}" type="presParOf" srcId="{E729629B-97E8-475A-85C3-8636EF088B34}" destId="{52B277CE-BD38-44F1-B4B6-C72D33DD49BE}" srcOrd="2" destOrd="0" presId="urn:microsoft.com/office/officeart/2018/2/layout/IconVerticalSolidList"/>
    <dgm:cxn modelId="{79697A76-78A0-467D-88FE-1CC3B778F96C}" type="presParOf" srcId="{E729629B-97E8-475A-85C3-8636EF088B34}" destId="{D62F4BA8-4E1F-492B-9934-6DA7F2B3B0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73BEDA-C0A4-4AAC-BAA0-B5C4386AF9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1E6846-81AA-4CB2-BDC0-2668A94F99F4}">
      <dgm:prSet/>
      <dgm:spPr/>
      <dgm:t>
        <a:bodyPr/>
        <a:lstStyle/>
        <a:p>
          <a:r>
            <a:rPr lang="en-US"/>
            <a:t>During the last 12 months, Green Haven Florists had lost 30% of in-store sales. </a:t>
          </a:r>
        </a:p>
      </dgm:t>
    </dgm:pt>
    <dgm:pt modelId="{6E49E907-EBF9-4FF7-9B7E-7956CB41ECD9}" type="parTrans" cxnId="{9E1ED895-F244-46C3-8620-6EF14B4314BB}">
      <dgm:prSet/>
      <dgm:spPr/>
      <dgm:t>
        <a:bodyPr/>
        <a:lstStyle/>
        <a:p>
          <a:endParaRPr lang="en-US"/>
        </a:p>
      </dgm:t>
    </dgm:pt>
    <dgm:pt modelId="{20FC5699-EAA5-4BF2-AB48-8CFB7B05D590}" type="sibTrans" cxnId="{9E1ED895-F244-46C3-8620-6EF14B4314BB}">
      <dgm:prSet/>
      <dgm:spPr/>
      <dgm:t>
        <a:bodyPr/>
        <a:lstStyle/>
        <a:p>
          <a:endParaRPr lang="en-US"/>
        </a:p>
      </dgm:t>
    </dgm:pt>
    <dgm:pt modelId="{B16233EB-00C0-4763-8D62-2609660C60ED}">
      <dgm:prSet/>
      <dgm:spPr/>
      <dgm:t>
        <a:bodyPr/>
        <a:lstStyle/>
        <a:p>
          <a:r>
            <a:rPr lang="en-US"/>
            <a:t>The cause of this fall is mainly the decrease in the number of customers visiting the store and the growth of competition. </a:t>
          </a:r>
        </a:p>
      </dgm:t>
    </dgm:pt>
    <dgm:pt modelId="{AE4C710F-DCFD-4C46-9F05-69110B00E705}" type="parTrans" cxnId="{EDC351A9-CA80-4E69-BB00-A57284681B5E}">
      <dgm:prSet/>
      <dgm:spPr/>
      <dgm:t>
        <a:bodyPr/>
        <a:lstStyle/>
        <a:p>
          <a:endParaRPr lang="en-US"/>
        </a:p>
      </dgm:t>
    </dgm:pt>
    <dgm:pt modelId="{150C0526-1B8C-4B74-AB6E-F3B8E2672F19}" type="sibTrans" cxnId="{EDC351A9-CA80-4E69-BB00-A57284681B5E}">
      <dgm:prSet/>
      <dgm:spPr/>
      <dgm:t>
        <a:bodyPr/>
        <a:lstStyle/>
        <a:p>
          <a:endParaRPr lang="en-US"/>
        </a:p>
      </dgm:t>
    </dgm:pt>
    <dgm:pt modelId="{52D4804E-06A9-41FD-8862-4E277670FC71}">
      <dgm:prSet/>
      <dgm:spPr/>
      <dgm:t>
        <a:bodyPr/>
        <a:lstStyle/>
        <a:p>
          <a:r>
            <a:rPr lang="en-US"/>
            <a:t>Though online orders are slightly upsurged, they have not been able to replace the lost physical-sale. </a:t>
          </a:r>
        </a:p>
      </dgm:t>
    </dgm:pt>
    <dgm:pt modelId="{4E312207-2900-40FC-8269-FBC4C8E36012}" type="parTrans" cxnId="{297B2A61-0B6B-4F52-BF24-F9E29BD81ED2}">
      <dgm:prSet/>
      <dgm:spPr/>
      <dgm:t>
        <a:bodyPr/>
        <a:lstStyle/>
        <a:p>
          <a:endParaRPr lang="en-US"/>
        </a:p>
      </dgm:t>
    </dgm:pt>
    <dgm:pt modelId="{CC0D8B06-F736-498F-AAF8-9AA67E6DFB65}" type="sibTrans" cxnId="{297B2A61-0B6B-4F52-BF24-F9E29BD81ED2}">
      <dgm:prSet/>
      <dgm:spPr/>
      <dgm:t>
        <a:bodyPr/>
        <a:lstStyle/>
        <a:p>
          <a:endParaRPr lang="en-US"/>
        </a:p>
      </dgm:t>
    </dgm:pt>
    <dgm:pt modelId="{629BF657-81AB-4A46-8C84-C84B988249A6}">
      <dgm:prSet/>
      <dgm:spPr/>
      <dgm:t>
        <a:bodyPr/>
        <a:lstStyle/>
        <a:p>
          <a:r>
            <a:rPr lang="en-US"/>
            <a:t>The company is suffering economical strain and lesser profitability.</a:t>
          </a:r>
        </a:p>
      </dgm:t>
    </dgm:pt>
    <dgm:pt modelId="{C5E640AB-E9E3-4E4D-8C7B-0964A3E14114}" type="parTrans" cxnId="{194C50E3-0D14-4C9A-A990-69A099EB35EE}">
      <dgm:prSet/>
      <dgm:spPr/>
      <dgm:t>
        <a:bodyPr/>
        <a:lstStyle/>
        <a:p>
          <a:endParaRPr lang="en-US"/>
        </a:p>
      </dgm:t>
    </dgm:pt>
    <dgm:pt modelId="{4459A61B-138D-44E7-8001-31550A4C6600}" type="sibTrans" cxnId="{194C50E3-0D14-4C9A-A990-69A099EB35EE}">
      <dgm:prSet/>
      <dgm:spPr/>
      <dgm:t>
        <a:bodyPr/>
        <a:lstStyle/>
        <a:p>
          <a:endParaRPr lang="en-US"/>
        </a:p>
      </dgm:t>
    </dgm:pt>
    <dgm:pt modelId="{186CFD3E-4276-411A-83D4-16F1F7580208}" type="pres">
      <dgm:prSet presAssocID="{5373BEDA-C0A4-4AAC-BAA0-B5C4386AF998}" presName="root" presStyleCnt="0">
        <dgm:presLayoutVars>
          <dgm:dir/>
          <dgm:resizeHandles val="exact"/>
        </dgm:presLayoutVars>
      </dgm:prSet>
      <dgm:spPr/>
    </dgm:pt>
    <dgm:pt modelId="{3BDA1433-D034-47B6-BE98-6AFB062FB96B}" type="pres">
      <dgm:prSet presAssocID="{201E6846-81AA-4CB2-BDC0-2668A94F99F4}" presName="compNode" presStyleCnt="0"/>
      <dgm:spPr/>
    </dgm:pt>
    <dgm:pt modelId="{2FC0FB04-22C7-48F9-9783-620A3405CABE}" type="pres">
      <dgm:prSet presAssocID="{201E6846-81AA-4CB2-BDC0-2668A94F99F4}" presName="bgRect" presStyleLbl="bgShp" presStyleIdx="0" presStyleCnt="4"/>
      <dgm:spPr/>
    </dgm:pt>
    <dgm:pt modelId="{D23EA2C9-3FA4-4863-BD9B-8E2623687D19}" type="pres">
      <dgm:prSet presAssocID="{201E6846-81AA-4CB2-BDC0-2668A94F99F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erpillar"/>
        </a:ext>
      </dgm:extLst>
    </dgm:pt>
    <dgm:pt modelId="{85DD0F30-0B6D-4D78-A689-43847FA13881}" type="pres">
      <dgm:prSet presAssocID="{201E6846-81AA-4CB2-BDC0-2668A94F99F4}" presName="spaceRect" presStyleCnt="0"/>
      <dgm:spPr/>
    </dgm:pt>
    <dgm:pt modelId="{E10536C9-6A79-45A2-A8B7-3DDDB3D2E55F}" type="pres">
      <dgm:prSet presAssocID="{201E6846-81AA-4CB2-BDC0-2668A94F99F4}" presName="parTx" presStyleLbl="revTx" presStyleIdx="0" presStyleCnt="4">
        <dgm:presLayoutVars>
          <dgm:chMax val="0"/>
          <dgm:chPref val="0"/>
        </dgm:presLayoutVars>
      </dgm:prSet>
      <dgm:spPr/>
    </dgm:pt>
    <dgm:pt modelId="{D47130C3-971A-41DE-BDE7-6309E80FD46C}" type="pres">
      <dgm:prSet presAssocID="{20FC5699-EAA5-4BF2-AB48-8CFB7B05D590}" presName="sibTrans" presStyleCnt="0"/>
      <dgm:spPr/>
    </dgm:pt>
    <dgm:pt modelId="{17017644-C02A-4B9C-88C8-0F40EC6B9308}" type="pres">
      <dgm:prSet presAssocID="{B16233EB-00C0-4763-8D62-2609660C60ED}" presName="compNode" presStyleCnt="0"/>
      <dgm:spPr/>
    </dgm:pt>
    <dgm:pt modelId="{2FD7C458-2E14-4E0C-9F2B-8BB861CA8764}" type="pres">
      <dgm:prSet presAssocID="{B16233EB-00C0-4763-8D62-2609660C60ED}" presName="bgRect" presStyleLbl="bgShp" presStyleIdx="1" presStyleCnt="4"/>
      <dgm:spPr/>
    </dgm:pt>
    <dgm:pt modelId="{5AC18BB4-8472-4517-8C1B-DBF719B11793}" type="pres">
      <dgm:prSet presAssocID="{B16233EB-00C0-4763-8D62-2609660C60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B7C9DF7-B417-474B-BBFE-D30B8CBA21C3}" type="pres">
      <dgm:prSet presAssocID="{B16233EB-00C0-4763-8D62-2609660C60ED}" presName="spaceRect" presStyleCnt="0"/>
      <dgm:spPr/>
    </dgm:pt>
    <dgm:pt modelId="{B716ABA1-9494-4F88-A05B-C495E8136E4A}" type="pres">
      <dgm:prSet presAssocID="{B16233EB-00C0-4763-8D62-2609660C60ED}" presName="parTx" presStyleLbl="revTx" presStyleIdx="1" presStyleCnt="4">
        <dgm:presLayoutVars>
          <dgm:chMax val="0"/>
          <dgm:chPref val="0"/>
        </dgm:presLayoutVars>
      </dgm:prSet>
      <dgm:spPr/>
    </dgm:pt>
    <dgm:pt modelId="{D3B3BAA6-CBA1-4992-85CD-4D644A99FAC3}" type="pres">
      <dgm:prSet presAssocID="{150C0526-1B8C-4B74-AB6E-F3B8E2672F19}" presName="sibTrans" presStyleCnt="0"/>
      <dgm:spPr/>
    </dgm:pt>
    <dgm:pt modelId="{35826FB2-AC83-4964-A3B5-B7EB2A404D73}" type="pres">
      <dgm:prSet presAssocID="{52D4804E-06A9-41FD-8862-4E277670FC71}" presName="compNode" presStyleCnt="0"/>
      <dgm:spPr/>
    </dgm:pt>
    <dgm:pt modelId="{813FFF71-CBAD-429D-81C8-E85DBBB14FAB}" type="pres">
      <dgm:prSet presAssocID="{52D4804E-06A9-41FD-8862-4E277670FC71}" presName="bgRect" presStyleLbl="bgShp" presStyleIdx="2" presStyleCnt="4"/>
      <dgm:spPr/>
    </dgm:pt>
    <dgm:pt modelId="{D4F5BBD7-FB27-4301-8070-673B3E4BB26A}" type="pres">
      <dgm:prSet presAssocID="{52D4804E-06A9-41FD-8862-4E277670FC7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92EB7450-E234-41AC-85A6-270FA2C7390A}" type="pres">
      <dgm:prSet presAssocID="{52D4804E-06A9-41FD-8862-4E277670FC71}" presName="spaceRect" presStyleCnt="0"/>
      <dgm:spPr/>
    </dgm:pt>
    <dgm:pt modelId="{57C2E981-E166-44BB-A31A-49FDF867A2BC}" type="pres">
      <dgm:prSet presAssocID="{52D4804E-06A9-41FD-8862-4E277670FC71}" presName="parTx" presStyleLbl="revTx" presStyleIdx="2" presStyleCnt="4">
        <dgm:presLayoutVars>
          <dgm:chMax val="0"/>
          <dgm:chPref val="0"/>
        </dgm:presLayoutVars>
      </dgm:prSet>
      <dgm:spPr/>
    </dgm:pt>
    <dgm:pt modelId="{CA9419B4-B0F0-4CA7-85FC-D2B89AD1B61E}" type="pres">
      <dgm:prSet presAssocID="{CC0D8B06-F736-498F-AAF8-9AA67E6DFB65}" presName="sibTrans" presStyleCnt="0"/>
      <dgm:spPr/>
    </dgm:pt>
    <dgm:pt modelId="{A4F08024-48EA-47F7-93B8-4D560A861512}" type="pres">
      <dgm:prSet presAssocID="{629BF657-81AB-4A46-8C84-C84B988249A6}" presName="compNode" presStyleCnt="0"/>
      <dgm:spPr/>
    </dgm:pt>
    <dgm:pt modelId="{1D850FE6-BB41-4D87-9BC6-A3936A73DFEA}" type="pres">
      <dgm:prSet presAssocID="{629BF657-81AB-4A46-8C84-C84B988249A6}" presName="bgRect" presStyleLbl="bgShp" presStyleIdx="3" presStyleCnt="4"/>
      <dgm:spPr/>
    </dgm:pt>
    <dgm:pt modelId="{28129865-D537-48A8-BCC7-35B426B98363}" type="pres">
      <dgm:prSet presAssocID="{629BF657-81AB-4A46-8C84-C84B988249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C86A3EB-F976-4C33-9EA9-A354FC633AB5}" type="pres">
      <dgm:prSet presAssocID="{629BF657-81AB-4A46-8C84-C84B988249A6}" presName="spaceRect" presStyleCnt="0"/>
      <dgm:spPr/>
    </dgm:pt>
    <dgm:pt modelId="{DBA7B284-441D-4796-836D-E439637D5357}" type="pres">
      <dgm:prSet presAssocID="{629BF657-81AB-4A46-8C84-C84B988249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0C34730-0858-45E1-A521-A4376C67977D}" type="presOf" srcId="{201E6846-81AA-4CB2-BDC0-2668A94F99F4}" destId="{E10536C9-6A79-45A2-A8B7-3DDDB3D2E55F}" srcOrd="0" destOrd="0" presId="urn:microsoft.com/office/officeart/2018/2/layout/IconVerticalSolidList"/>
    <dgm:cxn modelId="{297B2A61-0B6B-4F52-BF24-F9E29BD81ED2}" srcId="{5373BEDA-C0A4-4AAC-BAA0-B5C4386AF998}" destId="{52D4804E-06A9-41FD-8862-4E277670FC71}" srcOrd="2" destOrd="0" parTransId="{4E312207-2900-40FC-8269-FBC4C8E36012}" sibTransId="{CC0D8B06-F736-498F-AAF8-9AA67E6DFB65}"/>
    <dgm:cxn modelId="{FD76A959-51A2-4E9A-81C6-8DD1F82ABFA7}" type="presOf" srcId="{5373BEDA-C0A4-4AAC-BAA0-B5C4386AF998}" destId="{186CFD3E-4276-411A-83D4-16F1F7580208}" srcOrd="0" destOrd="0" presId="urn:microsoft.com/office/officeart/2018/2/layout/IconVerticalSolidList"/>
    <dgm:cxn modelId="{5F28DF79-BF90-4C89-9FCF-F3EC8CE9DE63}" type="presOf" srcId="{629BF657-81AB-4A46-8C84-C84B988249A6}" destId="{DBA7B284-441D-4796-836D-E439637D5357}" srcOrd="0" destOrd="0" presId="urn:microsoft.com/office/officeart/2018/2/layout/IconVerticalSolidList"/>
    <dgm:cxn modelId="{69FF7F7D-19B4-4A02-8A2E-02103CEE3A49}" type="presOf" srcId="{52D4804E-06A9-41FD-8862-4E277670FC71}" destId="{57C2E981-E166-44BB-A31A-49FDF867A2BC}" srcOrd="0" destOrd="0" presId="urn:microsoft.com/office/officeart/2018/2/layout/IconVerticalSolidList"/>
    <dgm:cxn modelId="{7C8B3292-B1F2-41EB-90A1-19AB6131A4A0}" type="presOf" srcId="{B16233EB-00C0-4763-8D62-2609660C60ED}" destId="{B716ABA1-9494-4F88-A05B-C495E8136E4A}" srcOrd="0" destOrd="0" presId="urn:microsoft.com/office/officeart/2018/2/layout/IconVerticalSolidList"/>
    <dgm:cxn modelId="{9E1ED895-F244-46C3-8620-6EF14B4314BB}" srcId="{5373BEDA-C0A4-4AAC-BAA0-B5C4386AF998}" destId="{201E6846-81AA-4CB2-BDC0-2668A94F99F4}" srcOrd="0" destOrd="0" parTransId="{6E49E907-EBF9-4FF7-9B7E-7956CB41ECD9}" sibTransId="{20FC5699-EAA5-4BF2-AB48-8CFB7B05D590}"/>
    <dgm:cxn modelId="{EDC351A9-CA80-4E69-BB00-A57284681B5E}" srcId="{5373BEDA-C0A4-4AAC-BAA0-B5C4386AF998}" destId="{B16233EB-00C0-4763-8D62-2609660C60ED}" srcOrd="1" destOrd="0" parTransId="{AE4C710F-DCFD-4C46-9F05-69110B00E705}" sibTransId="{150C0526-1B8C-4B74-AB6E-F3B8E2672F19}"/>
    <dgm:cxn modelId="{194C50E3-0D14-4C9A-A990-69A099EB35EE}" srcId="{5373BEDA-C0A4-4AAC-BAA0-B5C4386AF998}" destId="{629BF657-81AB-4A46-8C84-C84B988249A6}" srcOrd="3" destOrd="0" parTransId="{C5E640AB-E9E3-4E4D-8C7B-0964A3E14114}" sibTransId="{4459A61B-138D-44E7-8001-31550A4C6600}"/>
    <dgm:cxn modelId="{E5DA06CE-6FF5-485A-B80E-39945F8A1733}" type="presParOf" srcId="{186CFD3E-4276-411A-83D4-16F1F7580208}" destId="{3BDA1433-D034-47B6-BE98-6AFB062FB96B}" srcOrd="0" destOrd="0" presId="urn:microsoft.com/office/officeart/2018/2/layout/IconVerticalSolidList"/>
    <dgm:cxn modelId="{39D15CD5-5C35-4C65-89C6-0A1751817FAF}" type="presParOf" srcId="{3BDA1433-D034-47B6-BE98-6AFB062FB96B}" destId="{2FC0FB04-22C7-48F9-9783-620A3405CABE}" srcOrd="0" destOrd="0" presId="urn:microsoft.com/office/officeart/2018/2/layout/IconVerticalSolidList"/>
    <dgm:cxn modelId="{2FD4377F-C774-499F-9039-9B95FDD4F32F}" type="presParOf" srcId="{3BDA1433-D034-47B6-BE98-6AFB062FB96B}" destId="{D23EA2C9-3FA4-4863-BD9B-8E2623687D19}" srcOrd="1" destOrd="0" presId="urn:microsoft.com/office/officeart/2018/2/layout/IconVerticalSolidList"/>
    <dgm:cxn modelId="{3F84EA55-60F0-4AD2-B17D-445F3AF598AF}" type="presParOf" srcId="{3BDA1433-D034-47B6-BE98-6AFB062FB96B}" destId="{85DD0F30-0B6D-4D78-A689-43847FA13881}" srcOrd="2" destOrd="0" presId="urn:microsoft.com/office/officeart/2018/2/layout/IconVerticalSolidList"/>
    <dgm:cxn modelId="{84CC55A9-C4B7-49B8-81D9-63F0F37D13ED}" type="presParOf" srcId="{3BDA1433-D034-47B6-BE98-6AFB062FB96B}" destId="{E10536C9-6A79-45A2-A8B7-3DDDB3D2E55F}" srcOrd="3" destOrd="0" presId="urn:microsoft.com/office/officeart/2018/2/layout/IconVerticalSolidList"/>
    <dgm:cxn modelId="{9FAAFCD4-6263-4A17-83AC-0E8E800DDD52}" type="presParOf" srcId="{186CFD3E-4276-411A-83D4-16F1F7580208}" destId="{D47130C3-971A-41DE-BDE7-6309E80FD46C}" srcOrd="1" destOrd="0" presId="urn:microsoft.com/office/officeart/2018/2/layout/IconVerticalSolidList"/>
    <dgm:cxn modelId="{AED8D58E-B26B-462E-B043-51B8951869AA}" type="presParOf" srcId="{186CFD3E-4276-411A-83D4-16F1F7580208}" destId="{17017644-C02A-4B9C-88C8-0F40EC6B9308}" srcOrd="2" destOrd="0" presId="urn:microsoft.com/office/officeart/2018/2/layout/IconVerticalSolidList"/>
    <dgm:cxn modelId="{CCABD8C6-A115-4B5A-89E0-8B4EA6F14101}" type="presParOf" srcId="{17017644-C02A-4B9C-88C8-0F40EC6B9308}" destId="{2FD7C458-2E14-4E0C-9F2B-8BB861CA8764}" srcOrd="0" destOrd="0" presId="urn:microsoft.com/office/officeart/2018/2/layout/IconVerticalSolidList"/>
    <dgm:cxn modelId="{A00F7259-4CD0-4604-9812-0F854A44482A}" type="presParOf" srcId="{17017644-C02A-4B9C-88C8-0F40EC6B9308}" destId="{5AC18BB4-8472-4517-8C1B-DBF719B11793}" srcOrd="1" destOrd="0" presId="urn:microsoft.com/office/officeart/2018/2/layout/IconVerticalSolidList"/>
    <dgm:cxn modelId="{F6008A3C-BA90-462B-8CB0-A1CE17637EC3}" type="presParOf" srcId="{17017644-C02A-4B9C-88C8-0F40EC6B9308}" destId="{6B7C9DF7-B417-474B-BBFE-D30B8CBA21C3}" srcOrd="2" destOrd="0" presId="urn:microsoft.com/office/officeart/2018/2/layout/IconVerticalSolidList"/>
    <dgm:cxn modelId="{94702E78-47ED-413A-91C9-AF5C5CB76789}" type="presParOf" srcId="{17017644-C02A-4B9C-88C8-0F40EC6B9308}" destId="{B716ABA1-9494-4F88-A05B-C495E8136E4A}" srcOrd="3" destOrd="0" presId="urn:microsoft.com/office/officeart/2018/2/layout/IconVerticalSolidList"/>
    <dgm:cxn modelId="{5D80CFD7-50E9-4967-BEDF-5EF5F3CB22A9}" type="presParOf" srcId="{186CFD3E-4276-411A-83D4-16F1F7580208}" destId="{D3B3BAA6-CBA1-4992-85CD-4D644A99FAC3}" srcOrd="3" destOrd="0" presId="urn:microsoft.com/office/officeart/2018/2/layout/IconVerticalSolidList"/>
    <dgm:cxn modelId="{346E425B-A858-463A-AA97-0E66C814B566}" type="presParOf" srcId="{186CFD3E-4276-411A-83D4-16F1F7580208}" destId="{35826FB2-AC83-4964-A3B5-B7EB2A404D73}" srcOrd="4" destOrd="0" presId="urn:microsoft.com/office/officeart/2018/2/layout/IconVerticalSolidList"/>
    <dgm:cxn modelId="{F744E183-A578-496E-9C7F-594D8A30D6E5}" type="presParOf" srcId="{35826FB2-AC83-4964-A3B5-B7EB2A404D73}" destId="{813FFF71-CBAD-429D-81C8-E85DBBB14FAB}" srcOrd="0" destOrd="0" presId="urn:microsoft.com/office/officeart/2018/2/layout/IconVerticalSolidList"/>
    <dgm:cxn modelId="{31B5A8E1-1851-4B4E-993B-C9A21908701F}" type="presParOf" srcId="{35826FB2-AC83-4964-A3B5-B7EB2A404D73}" destId="{D4F5BBD7-FB27-4301-8070-673B3E4BB26A}" srcOrd="1" destOrd="0" presId="urn:microsoft.com/office/officeart/2018/2/layout/IconVerticalSolidList"/>
    <dgm:cxn modelId="{EA308C7B-DA4D-44A2-AD2C-410032BF3051}" type="presParOf" srcId="{35826FB2-AC83-4964-A3B5-B7EB2A404D73}" destId="{92EB7450-E234-41AC-85A6-270FA2C7390A}" srcOrd="2" destOrd="0" presId="urn:microsoft.com/office/officeart/2018/2/layout/IconVerticalSolidList"/>
    <dgm:cxn modelId="{42DDE347-2AE7-4AD4-9C89-4A74E17A657B}" type="presParOf" srcId="{35826FB2-AC83-4964-A3B5-B7EB2A404D73}" destId="{57C2E981-E166-44BB-A31A-49FDF867A2BC}" srcOrd="3" destOrd="0" presId="urn:microsoft.com/office/officeart/2018/2/layout/IconVerticalSolidList"/>
    <dgm:cxn modelId="{4E23736F-B454-484B-8DDF-C8521097AAC6}" type="presParOf" srcId="{186CFD3E-4276-411A-83D4-16F1F7580208}" destId="{CA9419B4-B0F0-4CA7-85FC-D2B89AD1B61E}" srcOrd="5" destOrd="0" presId="urn:microsoft.com/office/officeart/2018/2/layout/IconVerticalSolidList"/>
    <dgm:cxn modelId="{D68D2450-F352-4F6A-987E-C1D48EF0E30D}" type="presParOf" srcId="{186CFD3E-4276-411A-83D4-16F1F7580208}" destId="{A4F08024-48EA-47F7-93B8-4D560A861512}" srcOrd="6" destOrd="0" presId="urn:microsoft.com/office/officeart/2018/2/layout/IconVerticalSolidList"/>
    <dgm:cxn modelId="{D945954B-F2A0-4EC3-90CE-58CC624F8442}" type="presParOf" srcId="{A4F08024-48EA-47F7-93B8-4D560A861512}" destId="{1D850FE6-BB41-4D87-9BC6-A3936A73DFEA}" srcOrd="0" destOrd="0" presId="urn:microsoft.com/office/officeart/2018/2/layout/IconVerticalSolidList"/>
    <dgm:cxn modelId="{E87B669F-CD49-4B07-9EE2-FB53CD88E888}" type="presParOf" srcId="{A4F08024-48EA-47F7-93B8-4D560A861512}" destId="{28129865-D537-48A8-BCC7-35B426B98363}" srcOrd="1" destOrd="0" presId="urn:microsoft.com/office/officeart/2018/2/layout/IconVerticalSolidList"/>
    <dgm:cxn modelId="{DA52B238-D789-4015-B014-97CC564896B6}" type="presParOf" srcId="{A4F08024-48EA-47F7-93B8-4D560A861512}" destId="{3C86A3EB-F976-4C33-9EA9-A354FC633AB5}" srcOrd="2" destOrd="0" presId="urn:microsoft.com/office/officeart/2018/2/layout/IconVerticalSolidList"/>
    <dgm:cxn modelId="{E65C06B2-F971-448A-889F-CF0D54C1B611}" type="presParOf" srcId="{A4F08024-48EA-47F7-93B8-4D560A861512}" destId="{DBA7B284-441D-4796-836D-E439637D53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AA5A5E-4250-4630-961A-4D2DC7650D6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829326D-0776-4908-9A04-C5FBE4EC6DE9}">
      <dgm:prSet/>
      <dgm:spPr/>
      <dgm:t>
        <a:bodyPr/>
        <a:lstStyle/>
        <a:p>
          <a:pPr>
            <a:defRPr cap="all"/>
          </a:pPr>
          <a:r>
            <a:rPr lang="en-US"/>
            <a:t>A combination of internal and external factors is the cause of decline in the performance. </a:t>
          </a:r>
        </a:p>
      </dgm:t>
    </dgm:pt>
    <dgm:pt modelId="{89FD5FAF-6BA6-406E-B283-96533F87EA58}" type="parTrans" cxnId="{3C79C1F6-1D5A-4B03-A742-1B21CF185D11}">
      <dgm:prSet/>
      <dgm:spPr/>
      <dgm:t>
        <a:bodyPr/>
        <a:lstStyle/>
        <a:p>
          <a:endParaRPr lang="en-US"/>
        </a:p>
      </dgm:t>
    </dgm:pt>
    <dgm:pt modelId="{4D75C60A-7A72-438C-A13F-CC4BCBFDFAF0}" type="sibTrans" cxnId="{3C79C1F6-1D5A-4B03-A742-1B21CF185D11}">
      <dgm:prSet/>
      <dgm:spPr/>
      <dgm:t>
        <a:bodyPr/>
        <a:lstStyle/>
        <a:p>
          <a:endParaRPr lang="en-US"/>
        </a:p>
      </dgm:t>
    </dgm:pt>
    <dgm:pt modelId="{5474A278-B1B2-45FB-A70A-7837936797B1}">
      <dgm:prSet/>
      <dgm:spPr/>
      <dgm:t>
        <a:bodyPr/>
        <a:lstStyle/>
        <a:p>
          <a:pPr>
            <a:defRPr cap="all"/>
          </a:pPr>
          <a:r>
            <a:rPr lang="en-US"/>
            <a:t>Domestically, the company is faced with an old site, no extensive digital advertising, and no contemporary delivery solution. </a:t>
          </a:r>
        </a:p>
      </dgm:t>
    </dgm:pt>
    <dgm:pt modelId="{2A6D983B-ED3A-48C9-A48E-F9FAB2A3617B}" type="parTrans" cxnId="{551449E4-743D-4D09-A43D-39B385149B90}">
      <dgm:prSet/>
      <dgm:spPr/>
      <dgm:t>
        <a:bodyPr/>
        <a:lstStyle/>
        <a:p>
          <a:endParaRPr lang="en-US"/>
        </a:p>
      </dgm:t>
    </dgm:pt>
    <dgm:pt modelId="{414375CD-7EAC-47C9-8660-FA262F6D83E4}" type="sibTrans" cxnId="{551449E4-743D-4D09-A43D-39B385149B90}">
      <dgm:prSet/>
      <dgm:spPr/>
      <dgm:t>
        <a:bodyPr/>
        <a:lstStyle/>
        <a:p>
          <a:endParaRPr lang="en-US"/>
        </a:p>
      </dgm:t>
    </dgm:pt>
    <dgm:pt modelId="{47CB09AC-D0D0-47E3-8D3E-6764F4B8AA08}">
      <dgm:prSet/>
      <dgm:spPr/>
      <dgm:t>
        <a:bodyPr/>
        <a:lstStyle/>
        <a:p>
          <a:pPr>
            <a:defRPr cap="all"/>
          </a:pPr>
          <a:r>
            <a:rPr lang="en-US"/>
            <a:t>On the outside, the problem has been compounded by heightened competition of online retailers, inflation of the economy, and shifting consumer behaviour towards online shopping.</a:t>
          </a:r>
        </a:p>
      </dgm:t>
    </dgm:pt>
    <dgm:pt modelId="{183025B2-5AAF-4453-A128-1297017256DB}" type="parTrans" cxnId="{8369E13B-1121-46AD-A812-899746E0D9E1}">
      <dgm:prSet/>
      <dgm:spPr/>
      <dgm:t>
        <a:bodyPr/>
        <a:lstStyle/>
        <a:p>
          <a:endParaRPr lang="en-US"/>
        </a:p>
      </dgm:t>
    </dgm:pt>
    <dgm:pt modelId="{67621565-6F1D-4626-A13F-749B72EE79C8}" type="sibTrans" cxnId="{8369E13B-1121-46AD-A812-899746E0D9E1}">
      <dgm:prSet/>
      <dgm:spPr/>
      <dgm:t>
        <a:bodyPr/>
        <a:lstStyle/>
        <a:p>
          <a:endParaRPr lang="en-US"/>
        </a:p>
      </dgm:t>
    </dgm:pt>
    <dgm:pt modelId="{A0FB7DE5-BC32-44EB-8E93-D0171C8FEB55}" type="pres">
      <dgm:prSet presAssocID="{06AA5A5E-4250-4630-961A-4D2DC7650D6D}" presName="root" presStyleCnt="0">
        <dgm:presLayoutVars>
          <dgm:dir/>
          <dgm:resizeHandles val="exact"/>
        </dgm:presLayoutVars>
      </dgm:prSet>
      <dgm:spPr/>
    </dgm:pt>
    <dgm:pt modelId="{DC9DE52C-62F1-4E61-BD5D-782942BBE8A5}" type="pres">
      <dgm:prSet presAssocID="{3829326D-0776-4908-9A04-C5FBE4EC6DE9}" presName="compNode" presStyleCnt="0"/>
      <dgm:spPr/>
    </dgm:pt>
    <dgm:pt modelId="{AF6A6E42-EB91-48D5-BE15-53579F9962BB}" type="pres">
      <dgm:prSet presAssocID="{3829326D-0776-4908-9A04-C5FBE4EC6DE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8B9F518-BA32-4BF0-85B8-ACD13C4EFAB4}" type="pres">
      <dgm:prSet presAssocID="{3829326D-0776-4908-9A04-C5FBE4EC6D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B3091C9-D283-4218-B259-8FC5E44809CE}" type="pres">
      <dgm:prSet presAssocID="{3829326D-0776-4908-9A04-C5FBE4EC6DE9}" presName="spaceRect" presStyleCnt="0"/>
      <dgm:spPr/>
    </dgm:pt>
    <dgm:pt modelId="{9B6EEA00-2E01-46D7-9E43-EC2028A38383}" type="pres">
      <dgm:prSet presAssocID="{3829326D-0776-4908-9A04-C5FBE4EC6DE9}" presName="textRect" presStyleLbl="revTx" presStyleIdx="0" presStyleCnt="3">
        <dgm:presLayoutVars>
          <dgm:chMax val="1"/>
          <dgm:chPref val="1"/>
        </dgm:presLayoutVars>
      </dgm:prSet>
      <dgm:spPr/>
    </dgm:pt>
    <dgm:pt modelId="{B3F0F2D5-7364-4F7F-A49B-13E745AFEE14}" type="pres">
      <dgm:prSet presAssocID="{4D75C60A-7A72-438C-A13F-CC4BCBFDFAF0}" presName="sibTrans" presStyleCnt="0"/>
      <dgm:spPr/>
    </dgm:pt>
    <dgm:pt modelId="{324122F3-1C14-411F-9A9C-8DF47834734A}" type="pres">
      <dgm:prSet presAssocID="{5474A278-B1B2-45FB-A70A-7837936797B1}" presName="compNode" presStyleCnt="0"/>
      <dgm:spPr/>
    </dgm:pt>
    <dgm:pt modelId="{96D1F574-6A15-4384-B0A6-CB53D7D543FE}" type="pres">
      <dgm:prSet presAssocID="{5474A278-B1B2-45FB-A70A-7837936797B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50A0ED1-97DA-4064-A782-C5917F3F39C7}" type="pres">
      <dgm:prSet presAssocID="{5474A278-B1B2-45FB-A70A-7837936797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A165558C-D599-4685-A53C-1C0B2F36EC4F}" type="pres">
      <dgm:prSet presAssocID="{5474A278-B1B2-45FB-A70A-7837936797B1}" presName="spaceRect" presStyleCnt="0"/>
      <dgm:spPr/>
    </dgm:pt>
    <dgm:pt modelId="{F9C9A246-574D-4850-990F-53B21995F7A5}" type="pres">
      <dgm:prSet presAssocID="{5474A278-B1B2-45FB-A70A-7837936797B1}" presName="textRect" presStyleLbl="revTx" presStyleIdx="1" presStyleCnt="3">
        <dgm:presLayoutVars>
          <dgm:chMax val="1"/>
          <dgm:chPref val="1"/>
        </dgm:presLayoutVars>
      </dgm:prSet>
      <dgm:spPr/>
    </dgm:pt>
    <dgm:pt modelId="{FC456FFD-10AE-49D4-A3F6-35A780C0173E}" type="pres">
      <dgm:prSet presAssocID="{414375CD-7EAC-47C9-8660-FA262F6D83E4}" presName="sibTrans" presStyleCnt="0"/>
      <dgm:spPr/>
    </dgm:pt>
    <dgm:pt modelId="{5A42F962-20DC-4493-9F1E-C0BB2D4DFABA}" type="pres">
      <dgm:prSet presAssocID="{47CB09AC-D0D0-47E3-8D3E-6764F4B8AA08}" presName="compNode" presStyleCnt="0"/>
      <dgm:spPr/>
    </dgm:pt>
    <dgm:pt modelId="{724690E7-C91D-42F4-B481-6FD548C4F6E1}" type="pres">
      <dgm:prSet presAssocID="{47CB09AC-D0D0-47E3-8D3E-6764F4B8AA0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E295736-4BB4-4FA4-BBA8-2A68D80E5ABE}" type="pres">
      <dgm:prSet presAssocID="{47CB09AC-D0D0-47E3-8D3E-6764F4B8AA0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0854B7D-C976-4DF6-A805-79FB33CAE540}" type="pres">
      <dgm:prSet presAssocID="{47CB09AC-D0D0-47E3-8D3E-6764F4B8AA08}" presName="spaceRect" presStyleCnt="0"/>
      <dgm:spPr/>
    </dgm:pt>
    <dgm:pt modelId="{C51E14E0-D16C-46CF-81D0-14B88FBD6815}" type="pres">
      <dgm:prSet presAssocID="{47CB09AC-D0D0-47E3-8D3E-6764F4B8AA0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73D5C18-4A93-40B6-BBA1-CB0AA525E90A}" type="presOf" srcId="{3829326D-0776-4908-9A04-C5FBE4EC6DE9}" destId="{9B6EEA00-2E01-46D7-9E43-EC2028A38383}" srcOrd="0" destOrd="0" presId="urn:microsoft.com/office/officeart/2018/5/layout/IconLeafLabelList"/>
    <dgm:cxn modelId="{8369E13B-1121-46AD-A812-899746E0D9E1}" srcId="{06AA5A5E-4250-4630-961A-4D2DC7650D6D}" destId="{47CB09AC-D0D0-47E3-8D3E-6764F4B8AA08}" srcOrd="2" destOrd="0" parTransId="{183025B2-5AAF-4453-A128-1297017256DB}" sibTransId="{67621565-6F1D-4626-A13F-749B72EE79C8}"/>
    <dgm:cxn modelId="{8485AF8C-9B8A-45E5-AF46-89731D5B67BA}" type="presOf" srcId="{06AA5A5E-4250-4630-961A-4D2DC7650D6D}" destId="{A0FB7DE5-BC32-44EB-8E93-D0171C8FEB55}" srcOrd="0" destOrd="0" presId="urn:microsoft.com/office/officeart/2018/5/layout/IconLeafLabelList"/>
    <dgm:cxn modelId="{939C10C8-DEAC-4BAE-A87C-DAC719CA7907}" type="presOf" srcId="{5474A278-B1B2-45FB-A70A-7837936797B1}" destId="{F9C9A246-574D-4850-990F-53B21995F7A5}" srcOrd="0" destOrd="0" presId="urn:microsoft.com/office/officeart/2018/5/layout/IconLeafLabelList"/>
    <dgm:cxn modelId="{6DED8ECE-A7A0-480E-B12C-F26C4668BF96}" type="presOf" srcId="{47CB09AC-D0D0-47E3-8D3E-6764F4B8AA08}" destId="{C51E14E0-D16C-46CF-81D0-14B88FBD6815}" srcOrd="0" destOrd="0" presId="urn:microsoft.com/office/officeart/2018/5/layout/IconLeafLabelList"/>
    <dgm:cxn modelId="{551449E4-743D-4D09-A43D-39B385149B90}" srcId="{06AA5A5E-4250-4630-961A-4D2DC7650D6D}" destId="{5474A278-B1B2-45FB-A70A-7837936797B1}" srcOrd="1" destOrd="0" parTransId="{2A6D983B-ED3A-48C9-A48E-F9FAB2A3617B}" sibTransId="{414375CD-7EAC-47C9-8660-FA262F6D83E4}"/>
    <dgm:cxn modelId="{3C79C1F6-1D5A-4B03-A742-1B21CF185D11}" srcId="{06AA5A5E-4250-4630-961A-4D2DC7650D6D}" destId="{3829326D-0776-4908-9A04-C5FBE4EC6DE9}" srcOrd="0" destOrd="0" parTransId="{89FD5FAF-6BA6-406E-B283-96533F87EA58}" sibTransId="{4D75C60A-7A72-438C-A13F-CC4BCBFDFAF0}"/>
    <dgm:cxn modelId="{90D13911-0B12-4895-A78B-6C3464D59AA6}" type="presParOf" srcId="{A0FB7DE5-BC32-44EB-8E93-D0171C8FEB55}" destId="{DC9DE52C-62F1-4E61-BD5D-782942BBE8A5}" srcOrd="0" destOrd="0" presId="urn:microsoft.com/office/officeart/2018/5/layout/IconLeafLabelList"/>
    <dgm:cxn modelId="{269A9021-23DA-4B57-95E7-59AB022C8501}" type="presParOf" srcId="{DC9DE52C-62F1-4E61-BD5D-782942BBE8A5}" destId="{AF6A6E42-EB91-48D5-BE15-53579F9962BB}" srcOrd="0" destOrd="0" presId="urn:microsoft.com/office/officeart/2018/5/layout/IconLeafLabelList"/>
    <dgm:cxn modelId="{E9895F5B-D964-47FD-A237-9283B1D2AFA4}" type="presParOf" srcId="{DC9DE52C-62F1-4E61-BD5D-782942BBE8A5}" destId="{F8B9F518-BA32-4BF0-85B8-ACD13C4EFAB4}" srcOrd="1" destOrd="0" presId="urn:microsoft.com/office/officeart/2018/5/layout/IconLeafLabelList"/>
    <dgm:cxn modelId="{40AE0F00-DEAC-4626-8273-D236A11C7FB8}" type="presParOf" srcId="{DC9DE52C-62F1-4E61-BD5D-782942BBE8A5}" destId="{6B3091C9-D283-4218-B259-8FC5E44809CE}" srcOrd="2" destOrd="0" presId="urn:microsoft.com/office/officeart/2018/5/layout/IconLeafLabelList"/>
    <dgm:cxn modelId="{2C3BB25E-33D5-4477-BF2D-F588C06B45EE}" type="presParOf" srcId="{DC9DE52C-62F1-4E61-BD5D-782942BBE8A5}" destId="{9B6EEA00-2E01-46D7-9E43-EC2028A38383}" srcOrd="3" destOrd="0" presId="urn:microsoft.com/office/officeart/2018/5/layout/IconLeafLabelList"/>
    <dgm:cxn modelId="{538DCBBF-0510-4694-B545-235396F94F4C}" type="presParOf" srcId="{A0FB7DE5-BC32-44EB-8E93-D0171C8FEB55}" destId="{B3F0F2D5-7364-4F7F-A49B-13E745AFEE14}" srcOrd="1" destOrd="0" presId="urn:microsoft.com/office/officeart/2018/5/layout/IconLeafLabelList"/>
    <dgm:cxn modelId="{7FF84103-8038-441C-B083-6ABFA51C3DC9}" type="presParOf" srcId="{A0FB7DE5-BC32-44EB-8E93-D0171C8FEB55}" destId="{324122F3-1C14-411F-9A9C-8DF47834734A}" srcOrd="2" destOrd="0" presId="urn:microsoft.com/office/officeart/2018/5/layout/IconLeafLabelList"/>
    <dgm:cxn modelId="{947FA41F-35B2-4AC5-9A38-0E22C47D8DC0}" type="presParOf" srcId="{324122F3-1C14-411F-9A9C-8DF47834734A}" destId="{96D1F574-6A15-4384-B0A6-CB53D7D543FE}" srcOrd="0" destOrd="0" presId="urn:microsoft.com/office/officeart/2018/5/layout/IconLeafLabelList"/>
    <dgm:cxn modelId="{41059299-B3E4-4711-9ED9-462051DD2C61}" type="presParOf" srcId="{324122F3-1C14-411F-9A9C-8DF47834734A}" destId="{350A0ED1-97DA-4064-A782-C5917F3F39C7}" srcOrd="1" destOrd="0" presId="urn:microsoft.com/office/officeart/2018/5/layout/IconLeafLabelList"/>
    <dgm:cxn modelId="{9AF3797D-E2E2-45FA-8DAF-54BEB64D0035}" type="presParOf" srcId="{324122F3-1C14-411F-9A9C-8DF47834734A}" destId="{A165558C-D599-4685-A53C-1C0B2F36EC4F}" srcOrd="2" destOrd="0" presId="urn:microsoft.com/office/officeart/2018/5/layout/IconLeafLabelList"/>
    <dgm:cxn modelId="{037BE830-0234-404C-A99D-8C73D48DE73D}" type="presParOf" srcId="{324122F3-1C14-411F-9A9C-8DF47834734A}" destId="{F9C9A246-574D-4850-990F-53B21995F7A5}" srcOrd="3" destOrd="0" presId="urn:microsoft.com/office/officeart/2018/5/layout/IconLeafLabelList"/>
    <dgm:cxn modelId="{FFDC634B-175E-45E3-94F1-13182543253E}" type="presParOf" srcId="{A0FB7DE5-BC32-44EB-8E93-D0171C8FEB55}" destId="{FC456FFD-10AE-49D4-A3F6-35A780C0173E}" srcOrd="3" destOrd="0" presId="urn:microsoft.com/office/officeart/2018/5/layout/IconLeafLabelList"/>
    <dgm:cxn modelId="{8A83759D-097E-4A44-A398-E43839CFEAF0}" type="presParOf" srcId="{A0FB7DE5-BC32-44EB-8E93-D0171C8FEB55}" destId="{5A42F962-20DC-4493-9F1E-C0BB2D4DFABA}" srcOrd="4" destOrd="0" presId="urn:microsoft.com/office/officeart/2018/5/layout/IconLeafLabelList"/>
    <dgm:cxn modelId="{1D35D71D-B74E-40A4-98CE-38D7E0428F53}" type="presParOf" srcId="{5A42F962-20DC-4493-9F1E-C0BB2D4DFABA}" destId="{724690E7-C91D-42F4-B481-6FD548C4F6E1}" srcOrd="0" destOrd="0" presId="urn:microsoft.com/office/officeart/2018/5/layout/IconLeafLabelList"/>
    <dgm:cxn modelId="{A4E70152-2D03-4E16-A4A9-8BBFB362D299}" type="presParOf" srcId="{5A42F962-20DC-4493-9F1E-C0BB2D4DFABA}" destId="{2E295736-4BB4-4FA4-BBA8-2A68D80E5ABE}" srcOrd="1" destOrd="0" presId="urn:microsoft.com/office/officeart/2018/5/layout/IconLeafLabelList"/>
    <dgm:cxn modelId="{689D3F3A-A890-464B-9C49-64D90D7DA2F7}" type="presParOf" srcId="{5A42F962-20DC-4493-9F1E-C0BB2D4DFABA}" destId="{B0854B7D-C976-4DF6-A805-79FB33CAE540}" srcOrd="2" destOrd="0" presId="urn:microsoft.com/office/officeart/2018/5/layout/IconLeafLabelList"/>
    <dgm:cxn modelId="{94D7A2CD-F1DF-4C6A-8786-871C6AF32B79}" type="presParOf" srcId="{5A42F962-20DC-4493-9F1E-C0BB2D4DFABA}" destId="{C51E14E0-D16C-46CF-81D0-14B88FBD681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3ACBD0-22D2-4C50-9D2C-53A42AB983E5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EAC3391-304F-457B-8C2E-B268C47632E6}">
      <dgm:prSet/>
      <dgm:spPr/>
      <dgm:t>
        <a:bodyPr/>
        <a:lstStyle/>
        <a:p>
          <a:r>
            <a:rPr lang="en-US"/>
            <a:t>The challenges of Green Haven Florists are not controlled equally. </a:t>
          </a:r>
        </a:p>
      </dgm:t>
    </dgm:pt>
    <dgm:pt modelId="{9EF2D8DE-A88C-41EE-BDCA-F3A91948D756}" type="parTrans" cxnId="{968BBEE5-B684-4329-8592-55153C586843}">
      <dgm:prSet/>
      <dgm:spPr/>
      <dgm:t>
        <a:bodyPr/>
        <a:lstStyle/>
        <a:p>
          <a:endParaRPr lang="en-US"/>
        </a:p>
      </dgm:t>
    </dgm:pt>
    <dgm:pt modelId="{1E9FD5A5-89C8-485E-B346-761AAAD57E56}" type="sibTrans" cxnId="{968BBEE5-B684-4329-8592-55153C586843}">
      <dgm:prSet/>
      <dgm:spPr/>
      <dgm:t>
        <a:bodyPr/>
        <a:lstStyle/>
        <a:p>
          <a:endParaRPr lang="en-US"/>
        </a:p>
      </dgm:t>
    </dgm:pt>
    <dgm:pt modelId="{03EF3599-DFDC-4703-837D-DC3F37005D6A}">
      <dgm:prSet/>
      <dgm:spPr/>
      <dgm:t>
        <a:bodyPr/>
        <a:lstStyle/>
        <a:p>
          <a:r>
            <a:rPr lang="en-US"/>
            <a:t>The management can control issues related to the internal matters, including the design of the web page and promoting the products, and can be enhanced (Tikhonov &amp; Zelentsova, 2021). </a:t>
          </a:r>
        </a:p>
      </dgm:t>
    </dgm:pt>
    <dgm:pt modelId="{4A33C55F-7704-4620-A6C1-E45A961992D1}" type="parTrans" cxnId="{18630992-C0F9-49C5-8E18-C2EA6066396F}">
      <dgm:prSet/>
      <dgm:spPr/>
      <dgm:t>
        <a:bodyPr/>
        <a:lstStyle/>
        <a:p>
          <a:endParaRPr lang="en-US"/>
        </a:p>
      </dgm:t>
    </dgm:pt>
    <dgm:pt modelId="{CEB7AE8D-C90F-49C1-865D-0F03C874CDBC}" type="sibTrans" cxnId="{18630992-C0F9-49C5-8E18-C2EA6066396F}">
      <dgm:prSet/>
      <dgm:spPr/>
      <dgm:t>
        <a:bodyPr/>
        <a:lstStyle/>
        <a:p>
          <a:endParaRPr lang="en-US"/>
        </a:p>
      </dgm:t>
    </dgm:pt>
    <dgm:pt modelId="{06CBD1F9-D0AA-4A28-826F-0EED4C77038C}">
      <dgm:prSet/>
      <dgm:spPr/>
      <dgm:t>
        <a:bodyPr/>
        <a:lstStyle/>
        <a:p>
          <a:r>
            <a:rPr lang="en-US"/>
            <a:t>Nonetheless, such external influences as increasing prices, competition and economy are to a larger extent beyond the control (Legimai et al., 2022).</a:t>
          </a:r>
        </a:p>
      </dgm:t>
    </dgm:pt>
    <dgm:pt modelId="{F8EDA508-00A8-4F73-9B0D-73DA825CD722}" type="parTrans" cxnId="{09EF3768-13AB-4D6A-BDFB-DF6C09C12C75}">
      <dgm:prSet/>
      <dgm:spPr/>
      <dgm:t>
        <a:bodyPr/>
        <a:lstStyle/>
        <a:p>
          <a:endParaRPr lang="en-US"/>
        </a:p>
      </dgm:t>
    </dgm:pt>
    <dgm:pt modelId="{48E86DA6-7674-49EC-8578-450EE0370297}" type="sibTrans" cxnId="{09EF3768-13AB-4D6A-BDFB-DF6C09C12C75}">
      <dgm:prSet/>
      <dgm:spPr/>
      <dgm:t>
        <a:bodyPr/>
        <a:lstStyle/>
        <a:p>
          <a:endParaRPr lang="en-US"/>
        </a:p>
      </dgm:t>
    </dgm:pt>
    <dgm:pt modelId="{CC4C1FAD-CD44-4D4A-9F4D-0B42A205E2B9}" type="pres">
      <dgm:prSet presAssocID="{383ACBD0-22D2-4C50-9D2C-53A42AB983E5}" presName="outerComposite" presStyleCnt="0">
        <dgm:presLayoutVars>
          <dgm:chMax val="5"/>
          <dgm:dir/>
          <dgm:resizeHandles val="exact"/>
        </dgm:presLayoutVars>
      </dgm:prSet>
      <dgm:spPr/>
    </dgm:pt>
    <dgm:pt modelId="{B90749FF-5804-4C04-8F9D-506CD8569DD0}" type="pres">
      <dgm:prSet presAssocID="{383ACBD0-22D2-4C50-9D2C-53A42AB983E5}" presName="dummyMaxCanvas" presStyleCnt="0">
        <dgm:presLayoutVars/>
      </dgm:prSet>
      <dgm:spPr/>
    </dgm:pt>
    <dgm:pt modelId="{8B1B8E38-E5D1-44C4-B4D7-1143BC8AF72E}" type="pres">
      <dgm:prSet presAssocID="{383ACBD0-22D2-4C50-9D2C-53A42AB983E5}" presName="ThreeNodes_1" presStyleLbl="node1" presStyleIdx="0" presStyleCnt="3">
        <dgm:presLayoutVars>
          <dgm:bulletEnabled val="1"/>
        </dgm:presLayoutVars>
      </dgm:prSet>
      <dgm:spPr/>
    </dgm:pt>
    <dgm:pt modelId="{DBF7F17A-E6FC-489E-9499-60BD7F2CFCC3}" type="pres">
      <dgm:prSet presAssocID="{383ACBD0-22D2-4C50-9D2C-53A42AB983E5}" presName="ThreeNodes_2" presStyleLbl="node1" presStyleIdx="1" presStyleCnt="3">
        <dgm:presLayoutVars>
          <dgm:bulletEnabled val="1"/>
        </dgm:presLayoutVars>
      </dgm:prSet>
      <dgm:spPr/>
    </dgm:pt>
    <dgm:pt modelId="{392E0144-8884-432A-BFEC-C1599D339CAC}" type="pres">
      <dgm:prSet presAssocID="{383ACBD0-22D2-4C50-9D2C-53A42AB983E5}" presName="ThreeNodes_3" presStyleLbl="node1" presStyleIdx="2" presStyleCnt="3">
        <dgm:presLayoutVars>
          <dgm:bulletEnabled val="1"/>
        </dgm:presLayoutVars>
      </dgm:prSet>
      <dgm:spPr/>
    </dgm:pt>
    <dgm:pt modelId="{E45C7CF1-7616-4B5F-B903-65D6D57E193C}" type="pres">
      <dgm:prSet presAssocID="{383ACBD0-22D2-4C50-9D2C-53A42AB983E5}" presName="ThreeConn_1-2" presStyleLbl="fgAccFollowNode1" presStyleIdx="0" presStyleCnt="2">
        <dgm:presLayoutVars>
          <dgm:bulletEnabled val="1"/>
        </dgm:presLayoutVars>
      </dgm:prSet>
      <dgm:spPr/>
    </dgm:pt>
    <dgm:pt modelId="{47E1CAEC-1817-48FD-8724-7D64D39B3FC0}" type="pres">
      <dgm:prSet presAssocID="{383ACBD0-22D2-4C50-9D2C-53A42AB983E5}" presName="ThreeConn_2-3" presStyleLbl="fgAccFollowNode1" presStyleIdx="1" presStyleCnt="2">
        <dgm:presLayoutVars>
          <dgm:bulletEnabled val="1"/>
        </dgm:presLayoutVars>
      </dgm:prSet>
      <dgm:spPr/>
    </dgm:pt>
    <dgm:pt modelId="{8D1C81E6-267F-4C6A-A54C-D4514AF0FFE5}" type="pres">
      <dgm:prSet presAssocID="{383ACBD0-22D2-4C50-9D2C-53A42AB983E5}" presName="ThreeNodes_1_text" presStyleLbl="node1" presStyleIdx="2" presStyleCnt="3">
        <dgm:presLayoutVars>
          <dgm:bulletEnabled val="1"/>
        </dgm:presLayoutVars>
      </dgm:prSet>
      <dgm:spPr/>
    </dgm:pt>
    <dgm:pt modelId="{F4A114F6-C2C2-4969-B40A-47779675C958}" type="pres">
      <dgm:prSet presAssocID="{383ACBD0-22D2-4C50-9D2C-53A42AB983E5}" presName="ThreeNodes_2_text" presStyleLbl="node1" presStyleIdx="2" presStyleCnt="3">
        <dgm:presLayoutVars>
          <dgm:bulletEnabled val="1"/>
        </dgm:presLayoutVars>
      </dgm:prSet>
      <dgm:spPr/>
    </dgm:pt>
    <dgm:pt modelId="{8F9F7962-0084-4566-A6C7-270A4176D375}" type="pres">
      <dgm:prSet presAssocID="{383ACBD0-22D2-4C50-9D2C-53A42AB983E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2009C28-CF1A-4F04-A1D6-37A532EFC5D1}" type="presOf" srcId="{6EAC3391-304F-457B-8C2E-B268C47632E6}" destId="{8B1B8E38-E5D1-44C4-B4D7-1143BC8AF72E}" srcOrd="0" destOrd="0" presId="urn:microsoft.com/office/officeart/2005/8/layout/vProcess5"/>
    <dgm:cxn modelId="{02928639-CF17-43D1-92BD-A23925044DFB}" type="presOf" srcId="{03EF3599-DFDC-4703-837D-DC3F37005D6A}" destId="{F4A114F6-C2C2-4969-B40A-47779675C958}" srcOrd="1" destOrd="0" presId="urn:microsoft.com/office/officeart/2005/8/layout/vProcess5"/>
    <dgm:cxn modelId="{F5FE3162-7727-4D94-AB09-F8BF6560901A}" type="presOf" srcId="{CEB7AE8D-C90F-49C1-865D-0F03C874CDBC}" destId="{47E1CAEC-1817-48FD-8724-7D64D39B3FC0}" srcOrd="0" destOrd="0" presId="urn:microsoft.com/office/officeart/2005/8/layout/vProcess5"/>
    <dgm:cxn modelId="{678A8967-62D0-4507-A784-1C53FA045D42}" type="presOf" srcId="{1E9FD5A5-89C8-485E-B346-761AAAD57E56}" destId="{E45C7CF1-7616-4B5F-B903-65D6D57E193C}" srcOrd="0" destOrd="0" presId="urn:microsoft.com/office/officeart/2005/8/layout/vProcess5"/>
    <dgm:cxn modelId="{09EF3768-13AB-4D6A-BDFB-DF6C09C12C75}" srcId="{383ACBD0-22D2-4C50-9D2C-53A42AB983E5}" destId="{06CBD1F9-D0AA-4A28-826F-0EED4C77038C}" srcOrd="2" destOrd="0" parTransId="{F8EDA508-00A8-4F73-9B0D-73DA825CD722}" sibTransId="{48E86DA6-7674-49EC-8578-450EE0370297}"/>
    <dgm:cxn modelId="{9EF7766E-2DF7-4DC7-9E09-32CCAE36DD3B}" type="presOf" srcId="{6EAC3391-304F-457B-8C2E-B268C47632E6}" destId="{8D1C81E6-267F-4C6A-A54C-D4514AF0FFE5}" srcOrd="1" destOrd="0" presId="urn:microsoft.com/office/officeart/2005/8/layout/vProcess5"/>
    <dgm:cxn modelId="{C978D288-AB96-4B01-BAE6-770136B2F79C}" type="presOf" srcId="{383ACBD0-22D2-4C50-9D2C-53A42AB983E5}" destId="{CC4C1FAD-CD44-4D4A-9F4D-0B42A205E2B9}" srcOrd="0" destOrd="0" presId="urn:microsoft.com/office/officeart/2005/8/layout/vProcess5"/>
    <dgm:cxn modelId="{A40BF98D-4B49-485F-A10A-4388019B54B0}" type="presOf" srcId="{06CBD1F9-D0AA-4A28-826F-0EED4C77038C}" destId="{392E0144-8884-432A-BFEC-C1599D339CAC}" srcOrd="0" destOrd="0" presId="urn:microsoft.com/office/officeart/2005/8/layout/vProcess5"/>
    <dgm:cxn modelId="{18630992-C0F9-49C5-8E18-C2EA6066396F}" srcId="{383ACBD0-22D2-4C50-9D2C-53A42AB983E5}" destId="{03EF3599-DFDC-4703-837D-DC3F37005D6A}" srcOrd="1" destOrd="0" parTransId="{4A33C55F-7704-4620-A6C1-E45A961992D1}" sibTransId="{CEB7AE8D-C90F-49C1-865D-0F03C874CDBC}"/>
    <dgm:cxn modelId="{39A357DB-CB63-47BF-B266-82447FD150A3}" type="presOf" srcId="{06CBD1F9-D0AA-4A28-826F-0EED4C77038C}" destId="{8F9F7962-0084-4566-A6C7-270A4176D375}" srcOrd="1" destOrd="0" presId="urn:microsoft.com/office/officeart/2005/8/layout/vProcess5"/>
    <dgm:cxn modelId="{F64C79DF-5BC0-474F-9709-2D132DBAE289}" type="presOf" srcId="{03EF3599-DFDC-4703-837D-DC3F37005D6A}" destId="{DBF7F17A-E6FC-489E-9499-60BD7F2CFCC3}" srcOrd="0" destOrd="0" presId="urn:microsoft.com/office/officeart/2005/8/layout/vProcess5"/>
    <dgm:cxn modelId="{968BBEE5-B684-4329-8592-55153C586843}" srcId="{383ACBD0-22D2-4C50-9D2C-53A42AB983E5}" destId="{6EAC3391-304F-457B-8C2E-B268C47632E6}" srcOrd="0" destOrd="0" parTransId="{9EF2D8DE-A88C-41EE-BDCA-F3A91948D756}" sibTransId="{1E9FD5A5-89C8-485E-B346-761AAAD57E56}"/>
    <dgm:cxn modelId="{0110F9A6-CCDB-45EB-A985-A88E430913BF}" type="presParOf" srcId="{CC4C1FAD-CD44-4D4A-9F4D-0B42A205E2B9}" destId="{B90749FF-5804-4C04-8F9D-506CD8569DD0}" srcOrd="0" destOrd="0" presId="urn:microsoft.com/office/officeart/2005/8/layout/vProcess5"/>
    <dgm:cxn modelId="{F9F45469-CFE8-4989-83D0-F1237147D883}" type="presParOf" srcId="{CC4C1FAD-CD44-4D4A-9F4D-0B42A205E2B9}" destId="{8B1B8E38-E5D1-44C4-B4D7-1143BC8AF72E}" srcOrd="1" destOrd="0" presId="urn:microsoft.com/office/officeart/2005/8/layout/vProcess5"/>
    <dgm:cxn modelId="{D4CF69C5-4368-46C3-9CBC-7B0130F57887}" type="presParOf" srcId="{CC4C1FAD-CD44-4D4A-9F4D-0B42A205E2B9}" destId="{DBF7F17A-E6FC-489E-9499-60BD7F2CFCC3}" srcOrd="2" destOrd="0" presId="urn:microsoft.com/office/officeart/2005/8/layout/vProcess5"/>
    <dgm:cxn modelId="{52F31B57-9CDA-4560-B5A0-4EF28EBE872F}" type="presParOf" srcId="{CC4C1FAD-CD44-4D4A-9F4D-0B42A205E2B9}" destId="{392E0144-8884-432A-BFEC-C1599D339CAC}" srcOrd="3" destOrd="0" presId="urn:microsoft.com/office/officeart/2005/8/layout/vProcess5"/>
    <dgm:cxn modelId="{49F3EE00-81AC-4325-A175-0F69E4F0461A}" type="presParOf" srcId="{CC4C1FAD-CD44-4D4A-9F4D-0B42A205E2B9}" destId="{E45C7CF1-7616-4B5F-B903-65D6D57E193C}" srcOrd="4" destOrd="0" presId="urn:microsoft.com/office/officeart/2005/8/layout/vProcess5"/>
    <dgm:cxn modelId="{89A52407-F187-4005-BE80-FC0E7C844BCE}" type="presParOf" srcId="{CC4C1FAD-CD44-4D4A-9F4D-0B42A205E2B9}" destId="{47E1CAEC-1817-48FD-8724-7D64D39B3FC0}" srcOrd="5" destOrd="0" presId="urn:microsoft.com/office/officeart/2005/8/layout/vProcess5"/>
    <dgm:cxn modelId="{F64D2874-29CC-456B-A342-1CECCD0EBE9B}" type="presParOf" srcId="{CC4C1FAD-CD44-4D4A-9F4D-0B42A205E2B9}" destId="{8D1C81E6-267F-4C6A-A54C-D4514AF0FFE5}" srcOrd="6" destOrd="0" presId="urn:microsoft.com/office/officeart/2005/8/layout/vProcess5"/>
    <dgm:cxn modelId="{E6743954-57D1-4426-A9B3-9164B463F433}" type="presParOf" srcId="{CC4C1FAD-CD44-4D4A-9F4D-0B42A205E2B9}" destId="{F4A114F6-C2C2-4969-B40A-47779675C958}" srcOrd="7" destOrd="0" presId="urn:microsoft.com/office/officeart/2005/8/layout/vProcess5"/>
    <dgm:cxn modelId="{3DB6AE95-AF47-4423-88F6-3A1814AA2A0D}" type="presParOf" srcId="{CC4C1FAD-CD44-4D4A-9F4D-0B42A205E2B9}" destId="{8F9F7962-0084-4566-A6C7-270A4176D37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63A154-BE3B-41FE-9D7F-AFEC0DECC32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448985-A6AA-4904-A2A0-09F98D82E2D0}">
      <dgm:prSet/>
      <dgm:spPr/>
      <dgm:t>
        <a:bodyPr/>
        <a:lstStyle/>
        <a:p>
          <a:r>
            <a:rPr lang="en-US"/>
            <a:t>The Fishbone diagram is also called the Cause-and-Effect model, which is applied to determine the root causes of a problem (Kumah et al., 2024). </a:t>
          </a:r>
        </a:p>
      </dgm:t>
    </dgm:pt>
    <dgm:pt modelId="{2C9C1784-1353-4D52-84C6-04649BB7EEE9}" type="parTrans" cxnId="{3A5DB701-5EF0-4222-8489-060C432405EC}">
      <dgm:prSet/>
      <dgm:spPr/>
      <dgm:t>
        <a:bodyPr/>
        <a:lstStyle/>
        <a:p>
          <a:endParaRPr lang="en-US"/>
        </a:p>
      </dgm:t>
    </dgm:pt>
    <dgm:pt modelId="{041DBA99-1F81-494F-AA7C-B40A2E839C3E}" type="sibTrans" cxnId="{3A5DB701-5EF0-4222-8489-060C432405EC}">
      <dgm:prSet/>
      <dgm:spPr/>
      <dgm:t>
        <a:bodyPr/>
        <a:lstStyle/>
        <a:p>
          <a:endParaRPr lang="en-US"/>
        </a:p>
      </dgm:t>
    </dgm:pt>
    <dgm:pt modelId="{9C32A241-2FD1-4FFF-A39B-6EFDB8E85AE7}">
      <dgm:prSet/>
      <dgm:spPr/>
      <dgm:t>
        <a:bodyPr/>
        <a:lstStyle/>
        <a:p>
          <a:r>
            <a:rPr lang="en-US"/>
            <a:t>It classifies causal factors under various domains, i.e., people, processes, technology and environment (Ardha et al., 2023). </a:t>
          </a:r>
        </a:p>
      </dgm:t>
    </dgm:pt>
    <dgm:pt modelId="{E2FEC37A-0CB7-43B3-B761-BB626548739D}" type="parTrans" cxnId="{D1E29850-9D31-4801-840E-75479F3AAE4B}">
      <dgm:prSet/>
      <dgm:spPr/>
      <dgm:t>
        <a:bodyPr/>
        <a:lstStyle/>
        <a:p>
          <a:endParaRPr lang="en-US"/>
        </a:p>
      </dgm:t>
    </dgm:pt>
    <dgm:pt modelId="{DAD960DB-6C5E-4090-B536-38A6D1137133}" type="sibTrans" cxnId="{D1E29850-9D31-4801-840E-75479F3AAE4B}">
      <dgm:prSet/>
      <dgm:spPr/>
      <dgm:t>
        <a:bodyPr/>
        <a:lstStyle/>
        <a:p>
          <a:endParaRPr lang="en-US"/>
        </a:p>
      </dgm:t>
    </dgm:pt>
    <dgm:pt modelId="{0DCADA91-7DE6-436C-9472-88EDE5D798FA}">
      <dgm:prSet/>
      <dgm:spPr/>
      <dgm:t>
        <a:bodyPr/>
        <a:lstStyle/>
        <a:p>
          <a:r>
            <a:rPr lang="en-US"/>
            <a:t>The advantage of the model lies in the fact that it is represented in a clear structure and numerous contributing factors are determined (Sakdiyah et al., 2022). </a:t>
          </a:r>
        </a:p>
      </dgm:t>
    </dgm:pt>
    <dgm:pt modelId="{98600E6A-5784-4D34-A4D7-D13458CA1D2E}" type="parTrans" cxnId="{F9C768A5-863D-4EA6-9E3A-772B38C64C14}">
      <dgm:prSet/>
      <dgm:spPr/>
      <dgm:t>
        <a:bodyPr/>
        <a:lstStyle/>
        <a:p>
          <a:endParaRPr lang="en-US"/>
        </a:p>
      </dgm:t>
    </dgm:pt>
    <dgm:pt modelId="{6B085BD5-6FBA-4A1B-8BFB-C3F1DE6BAC62}" type="sibTrans" cxnId="{F9C768A5-863D-4EA6-9E3A-772B38C64C14}">
      <dgm:prSet/>
      <dgm:spPr/>
      <dgm:t>
        <a:bodyPr/>
        <a:lstStyle/>
        <a:p>
          <a:endParaRPr lang="en-US"/>
        </a:p>
      </dgm:t>
    </dgm:pt>
    <dgm:pt modelId="{5F8A8F87-099C-4425-92E7-08455B6F9D71}">
      <dgm:prSet/>
      <dgm:spPr/>
      <dgm:t>
        <a:bodyPr/>
        <a:lstStyle/>
        <a:p>
          <a:r>
            <a:rPr lang="en-US"/>
            <a:t>It, however, might simplify complicated problems and fails to focus on those causes which are more important (Kumah et al., 2024).</a:t>
          </a:r>
        </a:p>
      </dgm:t>
    </dgm:pt>
    <dgm:pt modelId="{B7EE7EAE-1FAF-459F-AAF2-79D2B9D789BF}" type="parTrans" cxnId="{7DCC5307-2118-4008-B73B-DA667BB077D3}">
      <dgm:prSet/>
      <dgm:spPr/>
      <dgm:t>
        <a:bodyPr/>
        <a:lstStyle/>
        <a:p>
          <a:endParaRPr lang="en-US"/>
        </a:p>
      </dgm:t>
    </dgm:pt>
    <dgm:pt modelId="{858D71AE-22F2-4B34-A46B-1F7DF28C1EA2}" type="sibTrans" cxnId="{7DCC5307-2118-4008-B73B-DA667BB077D3}">
      <dgm:prSet/>
      <dgm:spPr/>
      <dgm:t>
        <a:bodyPr/>
        <a:lstStyle/>
        <a:p>
          <a:endParaRPr lang="en-US"/>
        </a:p>
      </dgm:t>
    </dgm:pt>
    <dgm:pt modelId="{9FB465CB-BD77-4180-B0FE-D7777DCF9545}" type="pres">
      <dgm:prSet presAssocID="{5763A154-BE3B-41FE-9D7F-AFEC0DECC324}" presName="vert0" presStyleCnt="0">
        <dgm:presLayoutVars>
          <dgm:dir/>
          <dgm:animOne val="branch"/>
          <dgm:animLvl val="lvl"/>
        </dgm:presLayoutVars>
      </dgm:prSet>
      <dgm:spPr/>
    </dgm:pt>
    <dgm:pt modelId="{906CCE54-6117-4C44-AB35-FB29682FE4B0}" type="pres">
      <dgm:prSet presAssocID="{E5448985-A6AA-4904-A2A0-09F98D82E2D0}" presName="thickLine" presStyleLbl="alignNode1" presStyleIdx="0" presStyleCnt="4"/>
      <dgm:spPr/>
    </dgm:pt>
    <dgm:pt modelId="{0F4D57E1-8D71-4D1B-9CB5-439F67A6CB3F}" type="pres">
      <dgm:prSet presAssocID="{E5448985-A6AA-4904-A2A0-09F98D82E2D0}" presName="horz1" presStyleCnt="0"/>
      <dgm:spPr/>
    </dgm:pt>
    <dgm:pt modelId="{7A32AF89-F9BE-4F5D-81F7-3C47D1F14F1B}" type="pres">
      <dgm:prSet presAssocID="{E5448985-A6AA-4904-A2A0-09F98D82E2D0}" presName="tx1" presStyleLbl="revTx" presStyleIdx="0" presStyleCnt="4"/>
      <dgm:spPr/>
    </dgm:pt>
    <dgm:pt modelId="{C6538DBB-DBBE-4C20-AEC3-1A2F66720E91}" type="pres">
      <dgm:prSet presAssocID="{E5448985-A6AA-4904-A2A0-09F98D82E2D0}" presName="vert1" presStyleCnt="0"/>
      <dgm:spPr/>
    </dgm:pt>
    <dgm:pt modelId="{2127037C-68BC-4A8D-A25C-FC58E0440C3D}" type="pres">
      <dgm:prSet presAssocID="{9C32A241-2FD1-4FFF-A39B-6EFDB8E85AE7}" presName="thickLine" presStyleLbl="alignNode1" presStyleIdx="1" presStyleCnt="4"/>
      <dgm:spPr/>
    </dgm:pt>
    <dgm:pt modelId="{0745E684-34DC-407B-8C19-71C52F0931D7}" type="pres">
      <dgm:prSet presAssocID="{9C32A241-2FD1-4FFF-A39B-6EFDB8E85AE7}" presName="horz1" presStyleCnt="0"/>
      <dgm:spPr/>
    </dgm:pt>
    <dgm:pt modelId="{C826AE10-9CE5-4A3D-BFBE-765EF70BE96D}" type="pres">
      <dgm:prSet presAssocID="{9C32A241-2FD1-4FFF-A39B-6EFDB8E85AE7}" presName="tx1" presStyleLbl="revTx" presStyleIdx="1" presStyleCnt="4"/>
      <dgm:spPr/>
    </dgm:pt>
    <dgm:pt modelId="{F23ACADE-7814-4311-8993-BEE6D1B28316}" type="pres">
      <dgm:prSet presAssocID="{9C32A241-2FD1-4FFF-A39B-6EFDB8E85AE7}" presName="vert1" presStyleCnt="0"/>
      <dgm:spPr/>
    </dgm:pt>
    <dgm:pt modelId="{2B994109-0D14-417A-9D6C-1A9DCFEC3A3F}" type="pres">
      <dgm:prSet presAssocID="{0DCADA91-7DE6-436C-9472-88EDE5D798FA}" presName="thickLine" presStyleLbl="alignNode1" presStyleIdx="2" presStyleCnt="4"/>
      <dgm:spPr/>
    </dgm:pt>
    <dgm:pt modelId="{F43E7170-3B10-4FF6-945E-1CD28F890998}" type="pres">
      <dgm:prSet presAssocID="{0DCADA91-7DE6-436C-9472-88EDE5D798FA}" presName="horz1" presStyleCnt="0"/>
      <dgm:spPr/>
    </dgm:pt>
    <dgm:pt modelId="{8F98C09C-E00E-4D93-B689-199466358FD6}" type="pres">
      <dgm:prSet presAssocID="{0DCADA91-7DE6-436C-9472-88EDE5D798FA}" presName="tx1" presStyleLbl="revTx" presStyleIdx="2" presStyleCnt="4"/>
      <dgm:spPr/>
    </dgm:pt>
    <dgm:pt modelId="{6C3B4ECC-3DDF-4067-B652-9993BAA3EABB}" type="pres">
      <dgm:prSet presAssocID="{0DCADA91-7DE6-436C-9472-88EDE5D798FA}" presName="vert1" presStyleCnt="0"/>
      <dgm:spPr/>
    </dgm:pt>
    <dgm:pt modelId="{EA4A6CEC-CFA2-45D8-B9CE-D4738B611722}" type="pres">
      <dgm:prSet presAssocID="{5F8A8F87-099C-4425-92E7-08455B6F9D71}" presName="thickLine" presStyleLbl="alignNode1" presStyleIdx="3" presStyleCnt="4"/>
      <dgm:spPr/>
    </dgm:pt>
    <dgm:pt modelId="{E2C0BFEC-7855-4173-94E1-AF261FFED294}" type="pres">
      <dgm:prSet presAssocID="{5F8A8F87-099C-4425-92E7-08455B6F9D71}" presName="horz1" presStyleCnt="0"/>
      <dgm:spPr/>
    </dgm:pt>
    <dgm:pt modelId="{EDA96DD9-E6B4-4C42-8E87-6E6B1D485FE4}" type="pres">
      <dgm:prSet presAssocID="{5F8A8F87-099C-4425-92E7-08455B6F9D71}" presName="tx1" presStyleLbl="revTx" presStyleIdx="3" presStyleCnt="4"/>
      <dgm:spPr/>
    </dgm:pt>
    <dgm:pt modelId="{118E3019-CF8D-494D-9DC5-DF87E6ED0DFF}" type="pres">
      <dgm:prSet presAssocID="{5F8A8F87-099C-4425-92E7-08455B6F9D71}" presName="vert1" presStyleCnt="0"/>
      <dgm:spPr/>
    </dgm:pt>
  </dgm:ptLst>
  <dgm:cxnLst>
    <dgm:cxn modelId="{3A5DB701-5EF0-4222-8489-060C432405EC}" srcId="{5763A154-BE3B-41FE-9D7F-AFEC0DECC324}" destId="{E5448985-A6AA-4904-A2A0-09F98D82E2D0}" srcOrd="0" destOrd="0" parTransId="{2C9C1784-1353-4D52-84C6-04649BB7EEE9}" sibTransId="{041DBA99-1F81-494F-AA7C-B40A2E839C3E}"/>
    <dgm:cxn modelId="{7DCC5307-2118-4008-B73B-DA667BB077D3}" srcId="{5763A154-BE3B-41FE-9D7F-AFEC0DECC324}" destId="{5F8A8F87-099C-4425-92E7-08455B6F9D71}" srcOrd="3" destOrd="0" parTransId="{B7EE7EAE-1FAF-459F-AAF2-79D2B9D789BF}" sibTransId="{858D71AE-22F2-4B34-A46B-1F7DF28C1EA2}"/>
    <dgm:cxn modelId="{2E4AAD27-70FD-4AA6-AA94-AE66EED295E7}" type="presOf" srcId="{E5448985-A6AA-4904-A2A0-09F98D82E2D0}" destId="{7A32AF89-F9BE-4F5D-81F7-3C47D1F14F1B}" srcOrd="0" destOrd="0" presId="urn:microsoft.com/office/officeart/2008/layout/LinedList"/>
    <dgm:cxn modelId="{D1E29850-9D31-4801-840E-75479F3AAE4B}" srcId="{5763A154-BE3B-41FE-9D7F-AFEC0DECC324}" destId="{9C32A241-2FD1-4FFF-A39B-6EFDB8E85AE7}" srcOrd="1" destOrd="0" parTransId="{E2FEC37A-0CB7-43B3-B761-BB626548739D}" sibTransId="{DAD960DB-6C5E-4090-B536-38A6D1137133}"/>
    <dgm:cxn modelId="{5BA31D84-FF19-4967-AC05-82C57FF5CD3C}" type="presOf" srcId="{9C32A241-2FD1-4FFF-A39B-6EFDB8E85AE7}" destId="{C826AE10-9CE5-4A3D-BFBE-765EF70BE96D}" srcOrd="0" destOrd="0" presId="urn:microsoft.com/office/officeart/2008/layout/LinedList"/>
    <dgm:cxn modelId="{F10B808C-ED8A-4C7D-948A-EFF94C1D954D}" type="presOf" srcId="{0DCADA91-7DE6-436C-9472-88EDE5D798FA}" destId="{8F98C09C-E00E-4D93-B689-199466358FD6}" srcOrd="0" destOrd="0" presId="urn:microsoft.com/office/officeart/2008/layout/LinedList"/>
    <dgm:cxn modelId="{F9C768A5-863D-4EA6-9E3A-772B38C64C14}" srcId="{5763A154-BE3B-41FE-9D7F-AFEC0DECC324}" destId="{0DCADA91-7DE6-436C-9472-88EDE5D798FA}" srcOrd="2" destOrd="0" parTransId="{98600E6A-5784-4D34-A4D7-D13458CA1D2E}" sibTransId="{6B085BD5-6FBA-4A1B-8BFB-C3F1DE6BAC62}"/>
    <dgm:cxn modelId="{8762E9CD-70B4-409E-8907-497170DE0B5E}" type="presOf" srcId="{5F8A8F87-099C-4425-92E7-08455B6F9D71}" destId="{EDA96DD9-E6B4-4C42-8E87-6E6B1D485FE4}" srcOrd="0" destOrd="0" presId="urn:microsoft.com/office/officeart/2008/layout/LinedList"/>
    <dgm:cxn modelId="{4FB536F5-F6B5-4084-849E-B23AFAFD74B9}" type="presOf" srcId="{5763A154-BE3B-41FE-9D7F-AFEC0DECC324}" destId="{9FB465CB-BD77-4180-B0FE-D7777DCF9545}" srcOrd="0" destOrd="0" presId="urn:microsoft.com/office/officeart/2008/layout/LinedList"/>
    <dgm:cxn modelId="{AA359FE4-6F25-4FA7-9727-BDE630EDB8B2}" type="presParOf" srcId="{9FB465CB-BD77-4180-B0FE-D7777DCF9545}" destId="{906CCE54-6117-4C44-AB35-FB29682FE4B0}" srcOrd="0" destOrd="0" presId="urn:microsoft.com/office/officeart/2008/layout/LinedList"/>
    <dgm:cxn modelId="{C1152560-DCFD-4B72-9468-FDAAE03200F1}" type="presParOf" srcId="{9FB465CB-BD77-4180-B0FE-D7777DCF9545}" destId="{0F4D57E1-8D71-4D1B-9CB5-439F67A6CB3F}" srcOrd="1" destOrd="0" presId="urn:microsoft.com/office/officeart/2008/layout/LinedList"/>
    <dgm:cxn modelId="{8B07E3E8-74D6-4C0C-93F3-5771887F06B4}" type="presParOf" srcId="{0F4D57E1-8D71-4D1B-9CB5-439F67A6CB3F}" destId="{7A32AF89-F9BE-4F5D-81F7-3C47D1F14F1B}" srcOrd="0" destOrd="0" presId="urn:microsoft.com/office/officeart/2008/layout/LinedList"/>
    <dgm:cxn modelId="{5106CCB3-47C6-421E-B7E5-F20F88BF5F7E}" type="presParOf" srcId="{0F4D57E1-8D71-4D1B-9CB5-439F67A6CB3F}" destId="{C6538DBB-DBBE-4C20-AEC3-1A2F66720E91}" srcOrd="1" destOrd="0" presId="urn:microsoft.com/office/officeart/2008/layout/LinedList"/>
    <dgm:cxn modelId="{CB7648C0-FB85-47F0-9E9E-1449639A1F6C}" type="presParOf" srcId="{9FB465CB-BD77-4180-B0FE-D7777DCF9545}" destId="{2127037C-68BC-4A8D-A25C-FC58E0440C3D}" srcOrd="2" destOrd="0" presId="urn:microsoft.com/office/officeart/2008/layout/LinedList"/>
    <dgm:cxn modelId="{3D8DEF51-881F-4928-ADD7-ED8DEAFCADEE}" type="presParOf" srcId="{9FB465CB-BD77-4180-B0FE-D7777DCF9545}" destId="{0745E684-34DC-407B-8C19-71C52F0931D7}" srcOrd="3" destOrd="0" presId="urn:microsoft.com/office/officeart/2008/layout/LinedList"/>
    <dgm:cxn modelId="{EFA5DE16-30EF-44A8-BB7A-A2590F406CAC}" type="presParOf" srcId="{0745E684-34DC-407B-8C19-71C52F0931D7}" destId="{C826AE10-9CE5-4A3D-BFBE-765EF70BE96D}" srcOrd="0" destOrd="0" presId="urn:microsoft.com/office/officeart/2008/layout/LinedList"/>
    <dgm:cxn modelId="{651412E2-048A-4A48-B98D-FDBEAF4FBE8E}" type="presParOf" srcId="{0745E684-34DC-407B-8C19-71C52F0931D7}" destId="{F23ACADE-7814-4311-8993-BEE6D1B28316}" srcOrd="1" destOrd="0" presId="urn:microsoft.com/office/officeart/2008/layout/LinedList"/>
    <dgm:cxn modelId="{CD5966DD-7A17-490B-8FDB-5E5D53AEDA8F}" type="presParOf" srcId="{9FB465CB-BD77-4180-B0FE-D7777DCF9545}" destId="{2B994109-0D14-417A-9D6C-1A9DCFEC3A3F}" srcOrd="4" destOrd="0" presId="urn:microsoft.com/office/officeart/2008/layout/LinedList"/>
    <dgm:cxn modelId="{77D9E0DB-4AF7-45A6-AC72-1AFBDC59702E}" type="presParOf" srcId="{9FB465CB-BD77-4180-B0FE-D7777DCF9545}" destId="{F43E7170-3B10-4FF6-945E-1CD28F890998}" srcOrd="5" destOrd="0" presId="urn:microsoft.com/office/officeart/2008/layout/LinedList"/>
    <dgm:cxn modelId="{DEC20ECD-930C-485F-93F2-CA85EACE3418}" type="presParOf" srcId="{F43E7170-3B10-4FF6-945E-1CD28F890998}" destId="{8F98C09C-E00E-4D93-B689-199466358FD6}" srcOrd="0" destOrd="0" presId="urn:microsoft.com/office/officeart/2008/layout/LinedList"/>
    <dgm:cxn modelId="{A856FD11-FA26-4B9F-BFCB-8CA9A732D048}" type="presParOf" srcId="{F43E7170-3B10-4FF6-945E-1CD28F890998}" destId="{6C3B4ECC-3DDF-4067-B652-9993BAA3EABB}" srcOrd="1" destOrd="0" presId="urn:microsoft.com/office/officeart/2008/layout/LinedList"/>
    <dgm:cxn modelId="{711F6CAF-54EC-4428-943A-8E491C9973A5}" type="presParOf" srcId="{9FB465CB-BD77-4180-B0FE-D7777DCF9545}" destId="{EA4A6CEC-CFA2-45D8-B9CE-D4738B611722}" srcOrd="6" destOrd="0" presId="urn:microsoft.com/office/officeart/2008/layout/LinedList"/>
    <dgm:cxn modelId="{05899E3C-2594-47AD-80B7-44D6DAC842BB}" type="presParOf" srcId="{9FB465CB-BD77-4180-B0FE-D7777DCF9545}" destId="{E2C0BFEC-7855-4173-94E1-AF261FFED294}" srcOrd="7" destOrd="0" presId="urn:microsoft.com/office/officeart/2008/layout/LinedList"/>
    <dgm:cxn modelId="{7948ED51-7BDB-458A-8A23-5C24E4CB8EE6}" type="presParOf" srcId="{E2C0BFEC-7855-4173-94E1-AF261FFED294}" destId="{EDA96DD9-E6B4-4C42-8E87-6E6B1D485FE4}" srcOrd="0" destOrd="0" presId="urn:microsoft.com/office/officeart/2008/layout/LinedList"/>
    <dgm:cxn modelId="{33EF186D-349A-4728-830E-A85508E7E40B}" type="presParOf" srcId="{E2C0BFEC-7855-4173-94E1-AF261FFED294}" destId="{118E3019-CF8D-494D-9DC5-DF87E6ED0D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146DE6-A28C-4D99-9C09-EB87530BE0C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35D0BD-0333-46FB-B022-D7149D128A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analysis indicates some of the major findings. </a:t>
          </a:r>
        </a:p>
      </dgm:t>
    </dgm:pt>
    <dgm:pt modelId="{D9D58FB0-EF69-46AD-9578-32853D158E57}" type="parTrans" cxnId="{0FDC2CDE-3481-435F-BB51-F5EFF1C63CDC}">
      <dgm:prSet/>
      <dgm:spPr/>
      <dgm:t>
        <a:bodyPr/>
        <a:lstStyle/>
        <a:p>
          <a:endParaRPr lang="en-US"/>
        </a:p>
      </dgm:t>
    </dgm:pt>
    <dgm:pt modelId="{070BE188-28AD-4161-93E5-872C712287A3}" type="sibTrans" cxnId="{0FDC2CDE-3481-435F-BB51-F5EFF1C63C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4D41B7-600B-473B-B60A-B03F87F70B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 begin with, the high competition posed by online stores is greatly affecting the sales. </a:t>
          </a:r>
        </a:p>
      </dgm:t>
    </dgm:pt>
    <dgm:pt modelId="{AE800E5B-80A1-4D81-B685-C4D15D336BCD}" type="parTrans" cxnId="{D52D4DBA-0CE5-4800-825E-C6EE80067168}">
      <dgm:prSet/>
      <dgm:spPr/>
      <dgm:t>
        <a:bodyPr/>
        <a:lstStyle/>
        <a:p>
          <a:endParaRPr lang="en-US"/>
        </a:p>
      </dgm:t>
    </dgm:pt>
    <dgm:pt modelId="{7EA39C24-91A0-432A-8D76-CFE1C103D5F3}" type="sibTrans" cxnId="{D52D4DBA-0CE5-4800-825E-C6EE800671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89EDDF-C87D-43D6-9C0D-59E17F8B2E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Second, the company has a poor online foundation and this means that this firm cannot draw more customers. </a:t>
          </a:r>
        </a:p>
      </dgm:t>
    </dgm:pt>
    <dgm:pt modelId="{63DE2694-E213-4271-ADA7-7C6FB1D417FE}" type="parTrans" cxnId="{0951D5AB-A462-49FA-ADAE-782D13D87617}">
      <dgm:prSet/>
      <dgm:spPr/>
      <dgm:t>
        <a:bodyPr/>
        <a:lstStyle/>
        <a:p>
          <a:endParaRPr lang="en-US"/>
        </a:p>
      </dgm:t>
    </dgm:pt>
    <dgm:pt modelId="{4364A86C-2503-449C-8AB6-EF920A269135}" type="sibTrans" cxnId="{0951D5AB-A462-49FA-ADAE-782D13D876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04A7B0-046A-4954-A0E4-C30DD4228D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Third, the increasing costs of operations are decreasing profitability. </a:t>
          </a:r>
        </a:p>
      </dgm:t>
    </dgm:pt>
    <dgm:pt modelId="{044F0FAF-9DCD-4C51-9214-C4C512C44F4D}" type="parTrans" cxnId="{E398AE22-4C99-47D8-B3E5-BF0AA446DAB9}">
      <dgm:prSet/>
      <dgm:spPr/>
      <dgm:t>
        <a:bodyPr/>
        <a:lstStyle/>
        <a:p>
          <a:endParaRPr lang="en-US"/>
        </a:p>
      </dgm:t>
    </dgm:pt>
    <dgm:pt modelId="{F78A32DD-C4B7-4189-94BE-9382A621E0E4}" type="sibTrans" cxnId="{E398AE22-4C99-47D8-B3E5-BF0AA446DA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018F40-ABAB-4043-B038-A206665F6B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Fourth, consumer behaviour is moving towards online shopping, and the physical stores are not required.</a:t>
          </a:r>
        </a:p>
      </dgm:t>
    </dgm:pt>
    <dgm:pt modelId="{9061B4AD-C8A9-4A21-AF58-AF07778F9641}" type="parTrans" cxnId="{14730896-286D-4652-BDAB-8EA391D0A438}">
      <dgm:prSet/>
      <dgm:spPr/>
      <dgm:t>
        <a:bodyPr/>
        <a:lstStyle/>
        <a:p>
          <a:endParaRPr lang="en-US"/>
        </a:p>
      </dgm:t>
    </dgm:pt>
    <dgm:pt modelId="{945CDF39-4CDA-496A-B6C3-C523A6BDC0F8}" type="sibTrans" cxnId="{14730896-286D-4652-BDAB-8EA391D0A438}">
      <dgm:prSet/>
      <dgm:spPr/>
      <dgm:t>
        <a:bodyPr/>
        <a:lstStyle/>
        <a:p>
          <a:endParaRPr lang="en-US"/>
        </a:p>
      </dgm:t>
    </dgm:pt>
    <dgm:pt modelId="{CA6D90BD-AA7D-402F-B0E4-109852C6518A}" type="pres">
      <dgm:prSet presAssocID="{42146DE6-A28C-4D99-9C09-EB87530BE0C6}" presName="root" presStyleCnt="0">
        <dgm:presLayoutVars>
          <dgm:dir/>
          <dgm:resizeHandles val="exact"/>
        </dgm:presLayoutVars>
      </dgm:prSet>
      <dgm:spPr/>
    </dgm:pt>
    <dgm:pt modelId="{7FD160D6-6D02-4D27-9334-BDA52AFD3717}" type="pres">
      <dgm:prSet presAssocID="{42146DE6-A28C-4D99-9C09-EB87530BE0C6}" presName="container" presStyleCnt="0">
        <dgm:presLayoutVars>
          <dgm:dir/>
          <dgm:resizeHandles val="exact"/>
        </dgm:presLayoutVars>
      </dgm:prSet>
      <dgm:spPr/>
    </dgm:pt>
    <dgm:pt modelId="{F92B4FAA-D3F9-40FF-AADE-6C9C071F2368}" type="pres">
      <dgm:prSet presAssocID="{1635D0BD-0333-46FB-B022-D7149D128A99}" presName="compNode" presStyleCnt="0"/>
      <dgm:spPr/>
    </dgm:pt>
    <dgm:pt modelId="{2C8C22D5-9C62-4810-8029-F2355777A3B5}" type="pres">
      <dgm:prSet presAssocID="{1635D0BD-0333-46FB-B022-D7149D128A99}" presName="iconBgRect" presStyleLbl="bgShp" presStyleIdx="0" presStyleCnt="5"/>
      <dgm:spPr/>
    </dgm:pt>
    <dgm:pt modelId="{AB680E0A-187D-4AEC-97D9-FF5992AF6F04}" type="pres">
      <dgm:prSet presAssocID="{1635D0BD-0333-46FB-B022-D7149D128A9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808C5FE-7C40-4874-9689-E031020A5338}" type="pres">
      <dgm:prSet presAssocID="{1635D0BD-0333-46FB-B022-D7149D128A99}" presName="spaceRect" presStyleCnt="0"/>
      <dgm:spPr/>
    </dgm:pt>
    <dgm:pt modelId="{50E9CB53-2F01-40BF-85B7-0F388DD82085}" type="pres">
      <dgm:prSet presAssocID="{1635D0BD-0333-46FB-B022-D7149D128A99}" presName="textRect" presStyleLbl="revTx" presStyleIdx="0" presStyleCnt="5">
        <dgm:presLayoutVars>
          <dgm:chMax val="1"/>
          <dgm:chPref val="1"/>
        </dgm:presLayoutVars>
      </dgm:prSet>
      <dgm:spPr/>
    </dgm:pt>
    <dgm:pt modelId="{45534714-10A0-4CD2-A24A-905E472573B1}" type="pres">
      <dgm:prSet presAssocID="{070BE188-28AD-4161-93E5-872C712287A3}" presName="sibTrans" presStyleLbl="sibTrans2D1" presStyleIdx="0" presStyleCnt="0"/>
      <dgm:spPr/>
    </dgm:pt>
    <dgm:pt modelId="{AA04B269-1941-46F5-8F33-6A09E9059381}" type="pres">
      <dgm:prSet presAssocID="{7A4D41B7-600B-473B-B60A-B03F87F70B48}" presName="compNode" presStyleCnt="0"/>
      <dgm:spPr/>
    </dgm:pt>
    <dgm:pt modelId="{B3CC7C70-9CF1-4A2B-A81B-1203E19FB371}" type="pres">
      <dgm:prSet presAssocID="{7A4D41B7-600B-473B-B60A-B03F87F70B48}" presName="iconBgRect" presStyleLbl="bgShp" presStyleIdx="1" presStyleCnt="5"/>
      <dgm:spPr/>
    </dgm:pt>
    <dgm:pt modelId="{A23C7E11-FEF4-4467-8F57-47EA3684B64D}" type="pres">
      <dgm:prSet presAssocID="{7A4D41B7-600B-473B-B60A-B03F87F70B4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3C50A0D4-AC6E-48C1-8460-07F96A0904BA}" type="pres">
      <dgm:prSet presAssocID="{7A4D41B7-600B-473B-B60A-B03F87F70B48}" presName="spaceRect" presStyleCnt="0"/>
      <dgm:spPr/>
    </dgm:pt>
    <dgm:pt modelId="{866857CB-C9F6-45AB-8D85-BAB2E99CC482}" type="pres">
      <dgm:prSet presAssocID="{7A4D41B7-600B-473B-B60A-B03F87F70B48}" presName="textRect" presStyleLbl="revTx" presStyleIdx="1" presStyleCnt="5">
        <dgm:presLayoutVars>
          <dgm:chMax val="1"/>
          <dgm:chPref val="1"/>
        </dgm:presLayoutVars>
      </dgm:prSet>
      <dgm:spPr/>
    </dgm:pt>
    <dgm:pt modelId="{E119688E-55CF-435F-B652-6E05D26B3C56}" type="pres">
      <dgm:prSet presAssocID="{7EA39C24-91A0-432A-8D76-CFE1C103D5F3}" presName="sibTrans" presStyleLbl="sibTrans2D1" presStyleIdx="0" presStyleCnt="0"/>
      <dgm:spPr/>
    </dgm:pt>
    <dgm:pt modelId="{B3AECE72-2A41-4AEB-BD5E-C8D156D0A903}" type="pres">
      <dgm:prSet presAssocID="{DE89EDDF-C87D-43D6-9C0D-59E17F8B2E5D}" presName="compNode" presStyleCnt="0"/>
      <dgm:spPr/>
    </dgm:pt>
    <dgm:pt modelId="{BB801B83-32F2-4B1E-9473-C328D5434579}" type="pres">
      <dgm:prSet presAssocID="{DE89EDDF-C87D-43D6-9C0D-59E17F8B2E5D}" presName="iconBgRect" presStyleLbl="bgShp" presStyleIdx="2" presStyleCnt="5"/>
      <dgm:spPr/>
    </dgm:pt>
    <dgm:pt modelId="{17A7A7CE-30A4-44BA-8218-BCAE454BE270}" type="pres">
      <dgm:prSet presAssocID="{DE89EDDF-C87D-43D6-9C0D-59E17F8B2E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3AD3F30A-7522-49D5-A735-65BBE1906D50}" type="pres">
      <dgm:prSet presAssocID="{DE89EDDF-C87D-43D6-9C0D-59E17F8B2E5D}" presName="spaceRect" presStyleCnt="0"/>
      <dgm:spPr/>
    </dgm:pt>
    <dgm:pt modelId="{0A8468E3-892E-455E-A3CD-2814A9D351A0}" type="pres">
      <dgm:prSet presAssocID="{DE89EDDF-C87D-43D6-9C0D-59E17F8B2E5D}" presName="textRect" presStyleLbl="revTx" presStyleIdx="2" presStyleCnt="5">
        <dgm:presLayoutVars>
          <dgm:chMax val="1"/>
          <dgm:chPref val="1"/>
        </dgm:presLayoutVars>
      </dgm:prSet>
      <dgm:spPr/>
    </dgm:pt>
    <dgm:pt modelId="{9BE666D4-3FAF-4968-AC08-3EB915C1C3FC}" type="pres">
      <dgm:prSet presAssocID="{4364A86C-2503-449C-8AB6-EF920A269135}" presName="sibTrans" presStyleLbl="sibTrans2D1" presStyleIdx="0" presStyleCnt="0"/>
      <dgm:spPr/>
    </dgm:pt>
    <dgm:pt modelId="{31CEA844-9ED0-4060-8F19-6DFD3AE3E87D}" type="pres">
      <dgm:prSet presAssocID="{7104A7B0-046A-4954-A0E4-C30DD4228D57}" presName="compNode" presStyleCnt="0"/>
      <dgm:spPr/>
    </dgm:pt>
    <dgm:pt modelId="{BA286003-7736-4606-AAD7-9E8B2221926C}" type="pres">
      <dgm:prSet presAssocID="{7104A7B0-046A-4954-A0E4-C30DD4228D57}" presName="iconBgRect" presStyleLbl="bgShp" presStyleIdx="3" presStyleCnt="5"/>
      <dgm:spPr/>
    </dgm:pt>
    <dgm:pt modelId="{B2F8C256-B8D3-4A47-B8AE-4C9646DB7D39}" type="pres">
      <dgm:prSet presAssocID="{7104A7B0-046A-4954-A0E4-C30DD4228D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CF6C5EE8-C9E0-47A6-AB05-20A78BA22268}" type="pres">
      <dgm:prSet presAssocID="{7104A7B0-046A-4954-A0E4-C30DD4228D57}" presName="spaceRect" presStyleCnt="0"/>
      <dgm:spPr/>
    </dgm:pt>
    <dgm:pt modelId="{829321C8-4BEC-4D11-9B35-AB8902DB760E}" type="pres">
      <dgm:prSet presAssocID="{7104A7B0-046A-4954-A0E4-C30DD4228D57}" presName="textRect" presStyleLbl="revTx" presStyleIdx="3" presStyleCnt="5">
        <dgm:presLayoutVars>
          <dgm:chMax val="1"/>
          <dgm:chPref val="1"/>
        </dgm:presLayoutVars>
      </dgm:prSet>
      <dgm:spPr/>
    </dgm:pt>
    <dgm:pt modelId="{38A31DD6-79A5-44E3-B561-5A1358569ED6}" type="pres">
      <dgm:prSet presAssocID="{F78A32DD-C4B7-4189-94BE-9382A621E0E4}" presName="sibTrans" presStyleLbl="sibTrans2D1" presStyleIdx="0" presStyleCnt="0"/>
      <dgm:spPr/>
    </dgm:pt>
    <dgm:pt modelId="{CD836178-99C9-4C12-89F4-D83B29F63FE1}" type="pres">
      <dgm:prSet presAssocID="{FE018F40-ABAB-4043-B038-A206665F6BBF}" presName="compNode" presStyleCnt="0"/>
      <dgm:spPr/>
    </dgm:pt>
    <dgm:pt modelId="{FB222E80-9986-4EBA-96E3-38ACB81B980C}" type="pres">
      <dgm:prSet presAssocID="{FE018F40-ABAB-4043-B038-A206665F6BBF}" presName="iconBgRect" presStyleLbl="bgShp" presStyleIdx="4" presStyleCnt="5"/>
      <dgm:spPr/>
    </dgm:pt>
    <dgm:pt modelId="{9165A1B4-B46D-4912-A776-20AD86912AE1}" type="pres">
      <dgm:prSet presAssocID="{FE018F40-ABAB-4043-B038-A206665F6BB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D5309744-B578-49AD-A7C7-BB47108D4EC4}" type="pres">
      <dgm:prSet presAssocID="{FE018F40-ABAB-4043-B038-A206665F6BBF}" presName="spaceRect" presStyleCnt="0"/>
      <dgm:spPr/>
    </dgm:pt>
    <dgm:pt modelId="{EDE511CC-D5A6-4CF3-97CC-B80BD583E908}" type="pres">
      <dgm:prSet presAssocID="{FE018F40-ABAB-4043-B038-A206665F6BB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3642500-0F34-46C6-9DD0-030ED9B58764}" type="presOf" srcId="{F78A32DD-C4B7-4189-94BE-9382A621E0E4}" destId="{38A31DD6-79A5-44E3-B561-5A1358569ED6}" srcOrd="0" destOrd="0" presId="urn:microsoft.com/office/officeart/2018/2/layout/IconCircleList"/>
    <dgm:cxn modelId="{D5E46A07-9928-403F-963E-6831899D3C35}" type="presOf" srcId="{7A4D41B7-600B-473B-B60A-B03F87F70B48}" destId="{866857CB-C9F6-45AB-8D85-BAB2E99CC482}" srcOrd="0" destOrd="0" presId="urn:microsoft.com/office/officeart/2018/2/layout/IconCircleList"/>
    <dgm:cxn modelId="{346B4115-6A1D-45BF-A61F-F300EA1DA7B7}" type="presOf" srcId="{7104A7B0-046A-4954-A0E4-C30DD4228D57}" destId="{829321C8-4BEC-4D11-9B35-AB8902DB760E}" srcOrd="0" destOrd="0" presId="urn:microsoft.com/office/officeart/2018/2/layout/IconCircleList"/>
    <dgm:cxn modelId="{E398AE22-4C99-47D8-B3E5-BF0AA446DAB9}" srcId="{42146DE6-A28C-4D99-9C09-EB87530BE0C6}" destId="{7104A7B0-046A-4954-A0E4-C30DD4228D57}" srcOrd="3" destOrd="0" parTransId="{044F0FAF-9DCD-4C51-9214-C4C512C44F4D}" sibTransId="{F78A32DD-C4B7-4189-94BE-9382A621E0E4}"/>
    <dgm:cxn modelId="{43809F27-CA1E-4F0F-96E0-4040EB9CE32A}" type="presOf" srcId="{7EA39C24-91A0-432A-8D76-CFE1C103D5F3}" destId="{E119688E-55CF-435F-B652-6E05D26B3C56}" srcOrd="0" destOrd="0" presId="urn:microsoft.com/office/officeart/2018/2/layout/IconCircleList"/>
    <dgm:cxn modelId="{B5E79329-6FC9-4EF8-887B-5FB6E7496A22}" type="presOf" srcId="{1635D0BD-0333-46FB-B022-D7149D128A99}" destId="{50E9CB53-2F01-40BF-85B7-0F388DD82085}" srcOrd="0" destOrd="0" presId="urn:microsoft.com/office/officeart/2018/2/layout/IconCircleList"/>
    <dgm:cxn modelId="{9F63AE2E-C181-4B17-930C-C081F224AABC}" type="presOf" srcId="{FE018F40-ABAB-4043-B038-A206665F6BBF}" destId="{EDE511CC-D5A6-4CF3-97CC-B80BD583E908}" srcOrd="0" destOrd="0" presId="urn:microsoft.com/office/officeart/2018/2/layout/IconCircleList"/>
    <dgm:cxn modelId="{97A8A639-DD79-4DDC-A357-2C912B7E004D}" type="presOf" srcId="{070BE188-28AD-4161-93E5-872C712287A3}" destId="{45534714-10A0-4CD2-A24A-905E472573B1}" srcOrd="0" destOrd="0" presId="urn:microsoft.com/office/officeart/2018/2/layout/IconCircleList"/>
    <dgm:cxn modelId="{6AD0C84B-709D-48FC-8327-9B2D86B671E8}" type="presOf" srcId="{42146DE6-A28C-4D99-9C09-EB87530BE0C6}" destId="{CA6D90BD-AA7D-402F-B0E4-109852C6518A}" srcOrd="0" destOrd="0" presId="urn:microsoft.com/office/officeart/2018/2/layout/IconCircleList"/>
    <dgm:cxn modelId="{B1AA6889-E3A1-444B-98AA-C7ACF8D68210}" type="presOf" srcId="{4364A86C-2503-449C-8AB6-EF920A269135}" destId="{9BE666D4-3FAF-4968-AC08-3EB915C1C3FC}" srcOrd="0" destOrd="0" presId="urn:microsoft.com/office/officeart/2018/2/layout/IconCircleList"/>
    <dgm:cxn modelId="{14730896-286D-4652-BDAB-8EA391D0A438}" srcId="{42146DE6-A28C-4D99-9C09-EB87530BE0C6}" destId="{FE018F40-ABAB-4043-B038-A206665F6BBF}" srcOrd="4" destOrd="0" parTransId="{9061B4AD-C8A9-4A21-AF58-AF07778F9641}" sibTransId="{945CDF39-4CDA-496A-B6C3-C523A6BDC0F8}"/>
    <dgm:cxn modelId="{0951D5AB-A462-49FA-ADAE-782D13D87617}" srcId="{42146DE6-A28C-4D99-9C09-EB87530BE0C6}" destId="{DE89EDDF-C87D-43D6-9C0D-59E17F8B2E5D}" srcOrd="2" destOrd="0" parTransId="{63DE2694-E213-4271-ADA7-7C6FB1D417FE}" sibTransId="{4364A86C-2503-449C-8AB6-EF920A269135}"/>
    <dgm:cxn modelId="{D52D4DBA-0CE5-4800-825E-C6EE80067168}" srcId="{42146DE6-A28C-4D99-9C09-EB87530BE0C6}" destId="{7A4D41B7-600B-473B-B60A-B03F87F70B48}" srcOrd="1" destOrd="0" parTransId="{AE800E5B-80A1-4D81-B685-C4D15D336BCD}" sibTransId="{7EA39C24-91A0-432A-8D76-CFE1C103D5F3}"/>
    <dgm:cxn modelId="{762889C3-B01C-49C5-A555-1FEC414BFFEF}" type="presOf" srcId="{DE89EDDF-C87D-43D6-9C0D-59E17F8B2E5D}" destId="{0A8468E3-892E-455E-A3CD-2814A9D351A0}" srcOrd="0" destOrd="0" presId="urn:microsoft.com/office/officeart/2018/2/layout/IconCircleList"/>
    <dgm:cxn modelId="{0FDC2CDE-3481-435F-BB51-F5EFF1C63CDC}" srcId="{42146DE6-A28C-4D99-9C09-EB87530BE0C6}" destId="{1635D0BD-0333-46FB-B022-D7149D128A99}" srcOrd="0" destOrd="0" parTransId="{D9D58FB0-EF69-46AD-9578-32853D158E57}" sibTransId="{070BE188-28AD-4161-93E5-872C712287A3}"/>
    <dgm:cxn modelId="{C5DFC031-8BF0-414E-9ECE-768129D4C88B}" type="presParOf" srcId="{CA6D90BD-AA7D-402F-B0E4-109852C6518A}" destId="{7FD160D6-6D02-4D27-9334-BDA52AFD3717}" srcOrd="0" destOrd="0" presId="urn:microsoft.com/office/officeart/2018/2/layout/IconCircleList"/>
    <dgm:cxn modelId="{E671E5C7-B7C4-4D2C-BA12-4362D7159B5F}" type="presParOf" srcId="{7FD160D6-6D02-4D27-9334-BDA52AFD3717}" destId="{F92B4FAA-D3F9-40FF-AADE-6C9C071F2368}" srcOrd="0" destOrd="0" presId="urn:microsoft.com/office/officeart/2018/2/layout/IconCircleList"/>
    <dgm:cxn modelId="{B5FC6A2B-D72B-4A96-BA26-2AB6908848DE}" type="presParOf" srcId="{F92B4FAA-D3F9-40FF-AADE-6C9C071F2368}" destId="{2C8C22D5-9C62-4810-8029-F2355777A3B5}" srcOrd="0" destOrd="0" presId="urn:microsoft.com/office/officeart/2018/2/layout/IconCircleList"/>
    <dgm:cxn modelId="{9109C60B-3CD3-4C8A-8563-B9030877BB16}" type="presParOf" srcId="{F92B4FAA-D3F9-40FF-AADE-6C9C071F2368}" destId="{AB680E0A-187D-4AEC-97D9-FF5992AF6F04}" srcOrd="1" destOrd="0" presId="urn:microsoft.com/office/officeart/2018/2/layout/IconCircleList"/>
    <dgm:cxn modelId="{4A0B44D0-0784-4531-A46F-F9509ED1280F}" type="presParOf" srcId="{F92B4FAA-D3F9-40FF-AADE-6C9C071F2368}" destId="{4808C5FE-7C40-4874-9689-E031020A5338}" srcOrd="2" destOrd="0" presId="urn:microsoft.com/office/officeart/2018/2/layout/IconCircleList"/>
    <dgm:cxn modelId="{15AA7D6A-B512-4536-8EC9-022B0E8E942A}" type="presParOf" srcId="{F92B4FAA-D3F9-40FF-AADE-6C9C071F2368}" destId="{50E9CB53-2F01-40BF-85B7-0F388DD82085}" srcOrd="3" destOrd="0" presId="urn:microsoft.com/office/officeart/2018/2/layout/IconCircleList"/>
    <dgm:cxn modelId="{72F8A786-61DC-4FAE-B02B-5B15577257BA}" type="presParOf" srcId="{7FD160D6-6D02-4D27-9334-BDA52AFD3717}" destId="{45534714-10A0-4CD2-A24A-905E472573B1}" srcOrd="1" destOrd="0" presId="urn:microsoft.com/office/officeart/2018/2/layout/IconCircleList"/>
    <dgm:cxn modelId="{8893D44F-E843-4FE5-A34E-AF0A68C3BBC8}" type="presParOf" srcId="{7FD160D6-6D02-4D27-9334-BDA52AFD3717}" destId="{AA04B269-1941-46F5-8F33-6A09E9059381}" srcOrd="2" destOrd="0" presId="urn:microsoft.com/office/officeart/2018/2/layout/IconCircleList"/>
    <dgm:cxn modelId="{550BB309-F7C7-4ED5-88B0-D60A2EA1C8FC}" type="presParOf" srcId="{AA04B269-1941-46F5-8F33-6A09E9059381}" destId="{B3CC7C70-9CF1-4A2B-A81B-1203E19FB371}" srcOrd="0" destOrd="0" presId="urn:microsoft.com/office/officeart/2018/2/layout/IconCircleList"/>
    <dgm:cxn modelId="{EFEC85C3-3ED6-4014-B259-41D590B470B4}" type="presParOf" srcId="{AA04B269-1941-46F5-8F33-6A09E9059381}" destId="{A23C7E11-FEF4-4467-8F57-47EA3684B64D}" srcOrd="1" destOrd="0" presId="urn:microsoft.com/office/officeart/2018/2/layout/IconCircleList"/>
    <dgm:cxn modelId="{FBC9D614-3377-4DD1-AA76-2DA22909714C}" type="presParOf" srcId="{AA04B269-1941-46F5-8F33-6A09E9059381}" destId="{3C50A0D4-AC6E-48C1-8460-07F96A0904BA}" srcOrd="2" destOrd="0" presId="urn:microsoft.com/office/officeart/2018/2/layout/IconCircleList"/>
    <dgm:cxn modelId="{17245AE4-1C1A-4383-BDF0-30540D7B85F0}" type="presParOf" srcId="{AA04B269-1941-46F5-8F33-6A09E9059381}" destId="{866857CB-C9F6-45AB-8D85-BAB2E99CC482}" srcOrd="3" destOrd="0" presId="urn:microsoft.com/office/officeart/2018/2/layout/IconCircleList"/>
    <dgm:cxn modelId="{54947291-D8DD-4D36-BA5A-1BC80ACB9C35}" type="presParOf" srcId="{7FD160D6-6D02-4D27-9334-BDA52AFD3717}" destId="{E119688E-55CF-435F-B652-6E05D26B3C56}" srcOrd="3" destOrd="0" presId="urn:microsoft.com/office/officeart/2018/2/layout/IconCircleList"/>
    <dgm:cxn modelId="{69F925A4-0EE9-4653-9BE4-9C5FA8E8387F}" type="presParOf" srcId="{7FD160D6-6D02-4D27-9334-BDA52AFD3717}" destId="{B3AECE72-2A41-4AEB-BD5E-C8D156D0A903}" srcOrd="4" destOrd="0" presId="urn:microsoft.com/office/officeart/2018/2/layout/IconCircleList"/>
    <dgm:cxn modelId="{87126475-A4C8-435C-A025-28C17B1CBDEC}" type="presParOf" srcId="{B3AECE72-2A41-4AEB-BD5E-C8D156D0A903}" destId="{BB801B83-32F2-4B1E-9473-C328D5434579}" srcOrd="0" destOrd="0" presId="urn:microsoft.com/office/officeart/2018/2/layout/IconCircleList"/>
    <dgm:cxn modelId="{8061CA59-D1FA-483B-A3E0-E9CED73DE5D3}" type="presParOf" srcId="{B3AECE72-2A41-4AEB-BD5E-C8D156D0A903}" destId="{17A7A7CE-30A4-44BA-8218-BCAE454BE270}" srcOrd="1" destOrd="0" presId="urn:microsoft.com/office/officeart/2018/2/layout/IconCircleList"/>
    <dgm:cxn modelId="{6A3E6949-126C-4CAD-8E15-308C45273D9C}" type="presParOf" srcId="{B3AECE72-2A41-4AEB-BD5E-C8D156D0A903}" destId="{3AD3F30A-7522-49D5-A735-65BBE1906D50}" srcOrd="2" destOrd="0" presId="urn:microsoft.com/office/officeart/2018/2/layout/IconCircleList"/>
    <dgm:cxn modelId="{D9A98371-FED1-4A87-AA68-9245A2FE33D0}" type="presParOf" srcId="{B3AECE72-2A41-4AEB-BD5E-C8D156D0A903}" destId="{0A8468E3-892E-455E-A3CD-2814A9D351A0}" srcOrd="3" destOrd="0" presId="urn:microsoft.com/office/officeart/2018/2/layout/IconCircleList"/>
    <dgm:cxn modelId="{0545B87C-6941-424F-9D1B-2AD3560B598D}" type="presParOf" srcId="{7FD160D6-6D02-4D27-9334-BDA52AFD3717}" destId="{9BE666D4-3FAF-4968-AC08-3EB915C1C3FC}" srcOrd="5" destOrd="0" presId="urn:microsoft.com/office/officeart/2018/2/layout/IconCircleList"/>
    <dgm:cxn modelId="{6C50FFED-32F5-4FF3-A976-2DEAC0FD7FC8}" type="presParOf" srcId="{7FD160D6-6D02-4D27-9334-BDA52AFD3717}" destId="{31CEA844-9ED0-4060-8F19-6DFD3AE3E87D}" srcOrd="6" destOrd="0" presId="urn:microsoft.com/office/officeart/2018/2/layout/IconCircleList"/>
    <dgm:cxn modelId="{B8D95473-47D9-42EE-B9F2-56D4764B2F5C}" type="presParOf" srcId="{31CEA844-9ED0-4060-8F19-6DFD3AE3E87D}" destId="{BA286003-7736-4606-AAD7-9E8B2221926C}" srcOrd="0" destOrd="0" presId="urn:microsoft.com/office/officeart/2018/2/layout/IconCircleList"/>
    <dgm:cxn modelId="{CC503EA2-4DF1-4A21-80B9-2841F3575D94}" type="presParOf" srcId="{31CEA844-9ED0-4060-8F19-6DFD3AE3E87D}" destId="{B2F8C256-B8D3-4A47-B8AE-4C9646DB7D39}" srcOrd="1" destOrd="0" presId="urn:microsoft.com/office/officeart/2018/2/layout/IconCircleList"/>
    <dgm:cxn modelId="{72BD23C2-9D28-4A48-8412-AB6905A96C60}" type="presParOf" srcId="{31CEA844-9ED0-4060-8F19-6DFD3AE3E87D}" destId="{CF6C5EE8-C9E0-47A6-AB05-20A78BA22268}" srcOrd="2" destOrd="0" presId="urn:microsoft.com/office/officeart/2018/2/layout/IconCircleList"/>
    <dgm:cxn modelId="{54276B8D-4C55-44E2-82CD-4AF10B7B2E3E}" type="presParOf" srcId="{31CEA844-9ED0-4060-8F19-6DFD3AE3E87D}" destId="{829321C8-4BEC-4D11-9B35-AB8902DB760E}" srcOrd="3" destOrd="0" presId="urn:microsoft.com/office/officeart/2018/2/layout/IconCircleList"/>
    <dgm:cxn modelId="{12B65A1A-0797-4751-B623-749CB48E8420}" type="presParOf" srcId="{7FD160D6-6D02-4D27-9334-BDA52AFD3717}" destId="{38A31DD6-79A5-44E3-B561-5A1358569ED6}" srcOrd="7" destOrd="0" presId="urn:microsoft.com/office/officeart/2018/2/layout/IconCircleList"/>
    <dgm:cxn modelId="{2A1B77BD-2045-4CFA-B9D4-6BDBB93A89F5}" type="presParOf" srcId="{7FD160D6-6D02-4D27-9334-BDA52AFD3717}" destId="{CD836178-99C9-4C12-89F4-D83B29F63FE1}" srcOrd="8" destOrd="0" presId="urn:microsoft.com/office/officeart/2018/2/layout/IconCircleList"/>
    <dgm:cxn modelId="{87C4CAEF-ED2A-416F-A7C9-7E1638A035AE}" type="presParOf" srcId="{CD836178-99C9-4C12-89F4-D83B29F63FE1}" destId="{FB222E80-9986-4EBA-96E3-38ACB81B980C}" srcOrd="0" destOrd="0" presId="urn:microsoft.com/office/officeart/2018/2/layout/IconCircleList"/>
    <dgm:cxn modelId="{FA217FFA-05AE-42E5-89CB-3F0A771E267E}" type="presParOf" srcId="{CD836178-99C9-4C12-89F4-D83B29F63FE1}" destId="{9165A1B4-B46D-4912-A776-20AD86912AE1}" srcOrd="1" destOrd="0" presId="urn:microsoft.com/office/officeart/2018/2/layout/IconCircleList"/>
    <dgm:cxn modelId="{668E0E25-A5E6-4080-9667-12D56B9AF4D4}" type="presParOf" srcId="{CD836178-99C9-4C12-89F4-D83B29F63FE1}" destId="{D5309744-B578-49AD-A7C7-BB47108D4EC4}" srcOrd="2" destOrd="0" presId="urn:microsoft.com/office/officeart/2018/2/layout/IconCircleList"/>
    <dgm:cxn modelId="{1310148C-0434-4DBA-913D-42C6F8773BA0}" type="presParOf" srcId="{CD836178-99C9-4C12-89F4-D83B29F63FE1}" destId="{EDE511CC-D5A6-4CF3-97CC-B80BD583E90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6BE4F-6C34-4317-9355-31F5047D4871}">
      <dsp:nvSpPr>
        <dsp:cNvPr id="0" name=""/>
        <dsp:cNvSpPr/>
      </dsp:nvSpPr>
      <dsp:spPr>
        <a:xfrm>
          <a:off x="0" y="1205"/>
          <a:ext cx="10058399" cy="5135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96E00-A72D-4F7A-ACCE-AF019331AB32}">
      <dsp:nvSpPr>
        <dsp:cNvPr id="0" name=""/>
        <dsp:cNvSpPr/>
      </dsp:nvSpPr>
      <dsp:spPr>
        <a:xfrm>
          <a:off x="155347" y="116752"/>
          <a:ext cx="282449" cy="282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506DF-412B-4276-9261-A2C12EC64A76}">
      <dsp:nvSpPr>
        <dsp:cNvPr id="0" name=""/>
        <dsp:cNvSpPr/>
      </dsp:nvSpPr>
      <dsp:spPr>
        <a:xfrm>
          <a:off x="593144" y="1205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This presentation gives a systematic analysis of Green Haven Florists. </a:t>
          </a:r>
        </a:p>
      </dsp:txBody>
      <dsp:txXfrm>
        <a:off x="593144" y="1205"/>
        <a:ext cx="9465255" cy="513545"/>
      </dsp:txXfrm>
    </dsp:sp>
    <dsp:sp modelId="{87AA5B2A-FACE-4D65-9C43-056316AF4436}">
      <dsp:nvSpPr>
        <dsp:cNvPr id="0" name=""/>
        <dsp:cNvSpPr/>
      </dsp:nvSpPr>
      <dsp:spPr>
        <a:xfrm>
          <a:off x="0" y="643136"/>
          <a:ext cx="10058399" cy="5135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04965-AB27-4A9D-B4DA-1E504E27F7E7}">
      <dsp:nvSpPr>
        <dsp:cNvPr id="0" name=""/>
        <dsp:cNvSpPr/>
      </dsp:nvSpPr>
      <dsp:spPr>
        <a:xfrm>
          <a:off x="155347" y="758684"/>
          <a:ext cx="282449" cy="282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76645-600D-4B50-95AD-F478D37E8FE3}">
      <dsp:nvSpPr>
        <dsp:cNvPr id="0" name=""/>
        <dsp:cNvSpPr/>
      </dsp:nvSpPr>
      <dsp:spPr>
        <a:xfrm>
          <a:off x="593144" y="643136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goes by giving an overview of what the business is and an identification of the major issues that have influenced performance. </a:t>
          </a:r>
        </a:p>
      </dsp:txBody>
      <dsp:txXfrm>
        <a:off x="593144" y="643136"/>
        <a:ext cx="9465255" cy="513545"/>
      </dsp:txXfrm>
    </dsp:sp>
    <dsp:sp modelId="{1A4DFC24-E641-48D6-A5B4-146C8FE419B2}">
      <dsp:nvSpPr>
        <dsp:cNvPr id="0" name=""/>
        <dsp:cNvSpPr/>
      </dsp:nvSpPr>
      <dsp:spPr>
        <a:xfrm>
          <a:off x="0" y="1285067"/>
          <a:ext cx="10058399" cy="5135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3C3E6-E97C-496F-9EA0-83DA20036538}">
      <dsp:nvSpPr>
        <dsp:cNvPr id="0" name=""/>
        <dsp:cNvSpPr/>
      </dsp:nvSpPr>
      <dsp:spPr>
        <a:xfrm>
          <a:off x="155347" y="1400615"/>
          <a:ext cx="282449" cy="282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3EEE2-700C-423A-95ED-1BCCC3B303DA}">
      <dsp:nvSpPr>
        <dsp:cNvPr id="0" name=""/>
        <dsp:cNvSpPr/>
      </dsp:nvSpPr>
      <dsp:spPr>
        <a:xfrm>
          <a:off x="593144" y="1285067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then proceeds to use 5W2H model to get familiar with the problem (Hajduk-Stelmachowicz et al., 2022). </a:t>
          </a:r>
        </a:p>
      </dsp:txBody>
      <dsp:txXfrm>
        <a:off x="593144" y="1285067"/>
        <a:ext cx="9465255" cy="513545"/>
      </dsp:txXfrm>
    </dsp:sp>
    <dsp:sp modelId="{2EF505FE-E95A-462C-A3C6-E43304D9D416}">
      <dsp:nvSpPr>
        <dsp:cNvPr id="0" name=""/>
        <dsp:cNvSpPr/>
      </dsp:nvSpPr>
      <dsp:spPr>
        <a:xfrm>
          <a:off x="0" y="1926999"/>
          <a:ext cx="10058399" cy="5135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95BA8-6BD2-4DE3-B235-3A7768BCDD1A}">
      <dsp:nvSpPr>
        <dsp:cNvPr id="0" name=""/>
        <dsp:cNvSpPr/>
      </dsp:nvSpPr>
      <dsp:spPr>
        <a:xfrm>
          <a:off x="155347" y="2042546"/>
          <a:ext cx="282449" cy="282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5B3FB-B8DA-433A-81C7-A7425492F324}">
      <dsp:nvSpPr>
        <dsp:cNvPr id="0" name=""/>
        <dsp:cNvSpPr/>
      </dsp:nvSpPr>
      <dsp:spPr>
        <a:xfrm>
          <a:off x="593144" y="1926999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External environmental factors are measured using a PESTEL framework (Henry, 2021). </a:t>
          </a:r>
        </a:p>
      </dsp:txBody>
      <dsp:txXfrm>
        <a:off x="593144" y="1926999"/>
        <a:ext cx="9465255" cy="513545"/>
      </dsp:txXfrm>
    </dsp:sp>
    <dsp:sp modelId="{8771ECD6-214A-4999-8741-FB3802D9090D}">
      <dsp:nvSpPr>
        <dsp:cNvPr id="0" name=""/>
        <dsp:cNvSpPr/>
      </dsp:nvSpPr>
      <dsp:spPr>
        <a:xfrm>
          <a:off x="0" y="2568930"/>
          <a:ext cx="10058399" cy="5135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A97A8-EABE-42D3-A3A5-90A920E42C48}">
      <dsp:nvSpPr>
        <dsp:cNvPr id="0" name=""/>
        <dsp:cNvSpPr/>
      </dsp:nvSpPr>
      <dsp:spPr>
        <a:xfrm>
          <a:off x="155347" y="2684478"/>
          <a:ext cx="282449" cy="2824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FB19E-21E0-4DB2-AD49-AFEA2333762A}">
      <dsp:nvSpPr>
        <dsp:cNvPr id="0" name=""/>
        <dsp:cNvSpPr/>
      </dsp:nvSpPr>
      <dsp:spPr>
        <a:xfrm>
          <a:off x="593144" y="2568930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Root causes are established with the assistance of a cause-and-effect (Fishbone) model (Kumah et al., 2024). </a:t>
          </a:r>
        </a:p>
      </dsp:txBody>
      <dsp:txXfrm>
        <a:off x="593144" y="2568930"/>
        <a:ext cx="9465255" cy="513545"/>
      </dsp:txXfrm>
    </dsp:sp>
    <dsp:sp modelId="{71BAC1DF-B919-4CF3-B5A3-9BB8CE0BF8D0}">
      <dsp:nvSpPr>
        <dsp:cNvPr id="0" name=""/>
        <dsp:cNvSpPr/>
      </dsp:nvSpPr>
      <dsp:spPr>
        <a:xfrm>
          <a:off x="0" y="3210861"/>
          <a:ext cx="10058399" cy="5135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A9C20-ACAB-4C80-B8AB-21F2EF3E5957}">
      <dsp:nvSpPr>
        <dsp:cNvPr id="0" name=""/>
        <dsp:cNvSpPr/>
      </dsp:nvSpPr>
      <dsp:spPr>
        <a:xfrm>
          <a:off x="155347" y="3326409"/>
          <a:ext cx="282449" cy="2824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F4BA8-4E1F-492B-9934-6DA7F2B3B09B}">
      <dsp:nvSpPr>
        <dsp:cNvPr id="0" name=""/>
        <dsp:cNvSpPr/>
      </dsp:nvSpPr>
      <dsp:spPr>
        <a:xfrm>
          <a:off x="593144" y="3210861"/>
          <a:ext cx="9465255" cy="513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0" tIns="54350" rIns="54350" bIns="54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Lastly, the conclusion is made.</a:t>
          </a:r>
        </a:p>
      </dsp:txBody>
      <dsp:txXfrm>
        <a:off x="593144" y="3210861"/>
        <a:ext cx="9465255" cy="5135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C0FB04-22C7-48F9-9783-620A3405CABE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3EA2C9-3FA4-4863-BD9B-8E2623687D19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536C9-6A79-45A2-A8B7-3DDDB3D2E55F}">
      <dsp:nvSpPr>
        <dsp:cNvPr id="0" name=""/>
        <dsp:cNvSpPr/>
      </dsp:nvSpPr>
      <dsp:spPr>
        <a:xfrm>
          <a:off x="1270834" y="2170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During the last 12 months, Green Haven Florists had lost 30% of in-store sales. </a:t>
          </a:r>
        </a:p>
      </dsp:txBody>
      <dsp:txXfrm>
        <a:off x="1270834" y="2170"/>
        <a:ext cx="4635346" cy="1100289"/>
      </dsp:txXfrm>
    </dsp:sp>
    <dsp:sp modelId="{2FD7C458-2E14-4E0C-9F2B-8BB861CA8764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18BB4-8472-4517-8C1B-DBF719B11793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6ABA1-9494-4F88-A05B-C495E8136E4A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cause of this fall is mainly the decrease in the number of customers visiting the store and the growth of competition. </a:t>
          </a:r>
        </a:p>
      </dsp:txBody>
      <dsp:txXfrm>
        <a:off x="1270834" y="1377533"/>
        <a:ext cx="4635346" cy="1100289"/>
      </dsp:txXfrm>
    </dsp:sp>
    <dsp:sp modelId="{813FFF71-CBAD-429D-81C8-E85DBBB14FAB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5BBD7-FB27-4301-8070-673B3E4BB26A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2E981-E166-44BB-A31A-49FDF867A2BC}">
      <dsp:nvSpPr>
        <dsp:cNvPr id="0" name=""/>
        <dsp:cNvSpPr/>
      </dsp:nvSpPr>
      <dsp:spPr>
        <a:xfrm>
          <a:off x="1270834" y="2752895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Though online orders are slightly upsurged, they have not been able to replace the lost physical-sale. </a:t>
          </a:r>
        </a:p>
      </dsp:txBody>
      <dsp:txXfrm>
        <a:off x="1270834" y="2752895"/>
        <a:ext cx="4635346" cy="1100289"/>
      </dsp:txXfrm>
    </dsp:sp>
    <dsp:sp modelId="{1D850FE6-BB41-4D87-9BC6-A3936A73DFEA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29865-D537-48A8-BCC7-35B426B98363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7B284-441D-4796-836D-E439637D5357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company is suffering economical strain and lesser profitability.</a:t>
          </a:r>
        </a:p>
      </dsp:txBody>
      <dsp:txXfrm>
        <a:off x="1270834" y="4128257"/>
        <a:ext cx="4635346" cy="11002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A6E42-EB91-48D5-BE15-53579F9962BB}">
      <dsp:nvSpPr>
        <dsp:cNvPr id="0" name=""/>
        <dsp:cNvSpPr/>
      </dsp:nvSpPr>
      <dsp:spPr>
        <a:xfrm>
          <a:off x="616949" y="202727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9F518-BA32-4BF0-85B8-ACD13C4EFAB4}">
      <dsp:nvSpPr>
        <dsp:cNvPr id="0" name=""/>
        <dsp:cNvSpPr/>
      </dsp:nvSpPr>
      <dsp:spPr>
        <a:xfrm>
          <a:off x="1004512" y="590290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EEA00-2E01-46D7-9E43-EC2028A38383}">
      <dsp:nvSpPr>
        <dsp:cNvPr id="0" name=""/>
        <dsp:cNvSpPr/>
      </dsp:nvSpPr>
      <dsp:spPr>
        <a:xfrm>
          <a:off x="35606" y="2587727"/>
          <a:ext cx="2981250" cy="93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 combination of internal and external factors is the cause of decline in the performance. </a:t>
          </a:r>
        </a:p>
      </dsp:txBody>
      <dsp:txXfrm>
        <a:off x="35606" y="2587727"/>
        <a:ext cx="2981250" cy="935156"/>
      </dsp:txXfrm>
    </dsp:sp>
    <dsp:sp modelId="{96D1F574-6A15-4384-B0A6-CB53D7D543FE}">
      <dsp:nvSpPr>
        <dsp:cNvPr id="0" name=""/>
        <dsp:cNvSpPr/>
      </dsp:nvSpPr>
      <dsp:spPr>
        <a:xfrm>
          <a:off x="4119918" y="202727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A0ED1-97DA-4064-A782-C5917F3F39C7}">
      <dsp:nvSpPr>
        <dsp:cNvPr id="0" name=""/>
        <dsp:cNvSpPr/>
      </dsp:nvSpPr>
      <dsp:spPr>
        <a:xfrm>
          <a:off x="4507481" y="590290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9A246-574D-4850-990F-53B21995F7A5}">
      <dsp:nvSpPr>
        <dsp:cNvPr id="0" name=""/>
        <dsp:cNvSpPr/>
      </dsp:nvSpPr>
      <dsp:spPr>
        <a:xfrm>
          <a:off x="3538574" y="2587727"/>
          <a:ext cx="2981250" cy="93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Domestically, the company is faced with an old site, no extensive digital advertising, and no contemporary delivery solution. </a:t>
          </a:r>
        </a:p>
      </dsp:txBody>
      <dsp:txXfrm>
        <a:off x="3538574" y="2587727"/>
        <a:ext cx="2981250" cy="935156"/>
      </dsp:txXfrm>
    </dsp:sp>
    <dsp:sp modelId="{724690E7-C91D-42F4-B481-6FD548C4F6E1}">
      <dsp:nvSpPr>
        <dsp:cNvPr id="0" name=""/>
        <dsp:cNvSpPr/>
      </dsp:nvSpPr>
      <dsp:spPr>
        <a:xfrm>
          <a:off x="7622887" y="202727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295736-4BB4-4FA4-BBA8-2A68D80E5ABE}">
      <dsp:nvSpPr>
        <dsp:cNvPr id="0" name=""/>
        <dsp:cNvSpPr/>
      </dsp:nvSpPr>
      <dsp:spPr>
        <a:xfrm>
          <a:off x="8010450" y="590290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E14E0-D16C-46CF-81D0-14B88FBD6815}">
      <dsp:nvSpPr>
        <dsp:cNvPr id="0" name=""/>
        <dsp:cNvSpPr/>
      </dsp:nvSpPr>
      <dsp:spPr>
        <a:xfrm>
          <a:off x="7041543" y="2587727"/>
          <a:ext cx="2981250" cy="93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On the outside, the problem has been compounded by heightened competition of online retailers, inflation of the economy, and shifting consumer behaviour towards online shopping.</a:t>
          </a:r>
        </a:p>
      </dsp:txBody>
      <dsp:txXfrm>
        <a:off x="7041543" y="2587727"/>
        <a:ext cx="2981250" cy="9351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B8E38-E5D1-44C4-B4D7-1143BC8AF72E}">
      <dsp:nvSpPr>
        <dsp:cNvPr id="0" name=""/>
        <dsp:cNvSpPr/>
      </dsp:nvSpPr>
      <dsp:spPr>
        <a:xfrm>
          <a:off x="0" y="0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challenges of Green Haven Florists are not controlled equally. </a:t>
          </a:r>
        </a:p>
      </dsp:txBody>
      <dsp:txXfrm>
        <a:off x="32736" y="32736"/>
        <a:ext cx="7343571" cy="1052211"/>
      </dsp:txXfrm>
    </dsp:sp>
    <dsp:sp modelId="{DBF7F17A-E6FC-489E-9499-60BD7F2CFCC3}">
      <dsp:nvSpPr>
        <dsp:cNvPr id="0" name=""/>
        <dsp:cNvSpPr/>
      </dsp:nvSpPr>
      <dsp:spPr>
        <a:xfrm>
          <a:off x="754379" y="1303964"/>
          <a:ext cx="8549640" cy="1117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management can control issues related to the internal matters, including the design of the web page and promoting the products, and can be enhanced (Tikhonov &amp; Zelentsova, 2021). </a:t>
          </a:r>
        </a:p>
      </dsp:txBody>
      <dsp:txXfrm>
        <a:off x="787115" y="1336700"/>
        <a:ext cx="7003293" cy="1052211"/>
      </dsp:txXfrm>
    </dsp:sp>
    <dsp:sp modelId="{392E0144-8884-432A-BFEC-C1599D339CAC}">
      <dsp:nvSpPr>
        <dsp:cNvPr id="0" name=""/>
        <dsp:cNvSpPr/>
      </dsp:nvSpPr>
      <dsp:spPr>
        <a:xfrm>
          <a:off x="1508759" y="2607928"/>
          <a:ext cx="8549640" cy="11176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Nonetheless, such external influences as increasing prices, competition and economy are to a larger extent beyond the control (Legimai et al., 2022).</a:t>
          </a:r>
        </a:p>
      </dsp:txBody>
      <dsp:txXfrm>
        <a:off x="1541495" y="2640664"/>
        <a:ext cx="7003293" cy="1052211"/>
      </dsp:txXfrm>
    </dsp:sp>
    <dsp:sp modelId="{E45C7CF1-7616-4B5F-B903-65D6D57E193C}">
      <dsp:nvSpPr>
        <dsp:cNvPr id="0" name=""/>
        <dsp:cNvSpPr/>
      </dsp:nvSpPr>
      <dsp:spPr>
        <a:xfrm>
          <a:off x="7823145" y="847576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7986606" y="847576"/>
        <a:ext cx="399572" cy="546687"/>
      </dsp:txXfrm>
    </dsp:sp>
    <dsp:sp modelId="{47E1CAEC-1817-48FD-8724-7D64D39B3FC0}">
      <dsp:nvSpPr>
        <dsp:cNvPr id="0" name=""/>
        <dsp:cNvSpPr/>
      </dsp:nvSpPr>
      <dsp:spPr>
        <a:xfrm>
          <a:off x="8577525" y="2144089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740986" y="2144089"/>
        <a:ext cx="399572" cy="5466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6CCE54-6117-4C44-AB35-FB29682FE4B0}">
      <dsp:nvSpPr>
        <dsp:cNvPr id="0" name=""/>
        <dsp:cNvSpPr/>
      </dsp:nvSpPr>
      <dsp:spPr>
        <a:xfrm>
          <a:off x="0" y="0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2AF89-F9BE-4F5D-81F7-3C47D1F14F1B}">
      <dsp:nvSpPr>
        <dsp:cNvPr id="0" name=""/>
        <dsp:cNvSpPr/>
      </dsp:nvSpPr>
      <dsp:spPr>
        <a:xfrm>
          <a:off x="0" y="0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Fishbone diagram is also called the Cause-and-Effect model, which is applied to determine the root causes of a problem (Kumah et al., 2024). </a:t>
          </a:r>
        </a:p>
      </dsp:txBody>
      <dsp:txXfrm>
        <a:off x="0" y="0"/>
        <a:ext cx="5906181" cy="1307679"/>
      </dsp:txXfrm>
    </dsp:sp>
    <dsp:sp modelId="{2127037C-68BC-4A8D-A25C-FC58E0440C3D}">
      <dsp:nvSpPr>
        <dsp:cNvPr id="0" name=""/>
        <dsp:cNvSpPr/>
      </dsp:nvSpPr>
      <dsp:spPr>
        <a:xfrm>
          <a:off x="0" y="1307679"/>
          <a:ext cx="5906181" cy="0"/>
        </a:xfrm>
        <a:prstGeom prst="line">
          <a:avLst/>
        </a:prstGeom>
        <a:solidFill>
          <a:schemeClr val="accent2">
            <a:hueOff val="-294232"/>
            <a:satOff val="1406"/>
            <a:lumOff val="1961"/>
            <a:alphaOff val="0"/>
          </a:schemeClr>
        </a:solidFill>
        <a:ln w="12700" cap="flat" cmpd="sng" algn="ctr">
          <a:solidFill>
            <a:schemeClr val="accent2">
              <a:hueOff val="-294232"/>
              <a:satOff val="1406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6AE10-9CE5-4A3D-BFBE-765EF70BE96D}">
      <dsp:nvSpPr>
        <dsp:cNvPr id="0" name=""/>
        <dsp:cNvSpPr/>
      </dsp:nvSpPr>
      <dsp:spPr>
        <a:xfrm>
          <a:off x="0" y="130767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classifies causal factors under various domains, i.e., people, processes, technology and environment (Ardha et al., 2023). </a:t>
          </a:r>
        </a:p>
      </dsp:txBody>
      <dsp:txXfrm>
        <a:off x="0" y="1307679"/>
        <a:ext cx="5906181" cy="1307679"/>
      </dsp:txXfrm>
    </dsp:sp>
    <dsp:sp modelId="{2B994109-0D14-417A-9D6C-1A9DCFEC3A3F}">
      <dsp:nvSpPr>
        <dsp:cNvPr id="0" name=""/>
        <dsp:cNvSpPr/>
      </dsp:nvSpPr>
      <dsp:spPr>
        <a:xfrm>
          <a:off x="0" y="2615358"/>
          <a:ext cx="5906181" cy="0"/>
        </a:xfrm>
        <a:prstGeom prst="line">
          <a:avLst/>
        </a:prstGeom>
        <a:solidFill>
          <a:schemeClr val="accent2">
            <a:hueOff val="-588464"/>
            <a:satOff val="2812"/>
            <a:lumOff val="3922"/>
            <a:alphaOff val="0"/>
          </a:schemeClr>
        </a:solidFill>
        <a:ln w="12700" cap="flat" cmpd="sng" algn="ctr">
          <a:solidFill>
            <a:schemeClr val="accent2">
              <a:hueOff val="-588464"/>
              <a:satOff val="2812"/>
              <a:lumOff val="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8C09C-E00E-4D93-B689-199466358FD6}">
      <dsp:nvSpPr>
        <dsp:cNvPr id="0" name=""/>
        <dsp:cNvSpPr/>
      </dsp:nvSpPr>
      <dsp:spPr>
        <a:xfrm>
          <a:off x="0" y="261535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advantage of the model lies in the fact that it is represented in a clear structure and numerous contributing factors are determined (Sakdiyah et al., 2022). </a:t>
          </a:r>
        </a:p>
      </dsp:txBody>
      <dsp:txXfrm>
        <a:off x="0" y="2615359"/>
        <a:ext cx="5906181" cy="1307679"/>
      </dsp:txXfrm>
    </dsp:sp>
    <dsp:sp modelId="{EA4A6CEC-CFA2-45D8-B9CE-D4738B611722}">
      <dsp:nvSpPr>
        <dsp:cNvPr id="0" name=""/>
        <dsp:cNvSpPr/>
      </dsp:nvSpPr>
      <dsp:spPr>
        <a:xfrm>
          <a:off x="0" y="3923038"/>
          <a:ext cx="5906181" cy="0"/>
        </a:xfrm>
        <a:prstGeom prst="line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96DD9-E6B4-4C42-8E87-6E6B1D485FE4}">
      <dsp:nvSpPr>
        <dsp:cNvPr id="0" name=""/>
        <dsp:cNvSpPr/>
      </dsp:nvSpPr>
      <dsp:spPr>
        <a:xfrm>
          <a:off x="0" y="3923038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It, however, might simplify complicated problems and fails to focus on those causes which are more important (Kumah et al., 2024).</a:t>
          </a:r>
        </a:p>
      </dsp:txBody>
      <dsp:txXfrm>
        <a:off x="0" y="3923038"/>
        <a:ext cx="5906181" cy="13076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C22D5-9C62-4810-8029-F2355777A3B5}">
      <dsp:nvSpPr>
        <dsp:cNvPr id="0" name=""/>
        <dsp:cNvSpPr/>
      </dsp:nvSpPr>
      <dsp:spPr>
        <a:xfrm>
          <a:off x="344932" y="819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80E0A-187D-4AEC-97D9-FF5992AF6F04}">
      <dsp:nvSpPr>
        <dsp:cNvPr id="0" name=""/>
        <dsp:cNvSpPr/>
      </dsp:nvSpPr>
      <dsp:spPr>
        <a:xfrm>
          <a:off x="515480" y="990161"/>
          <a:ext cx="471037" cy="4710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9CB53-2F01-40BF-85B7-0F388DD82085}">
      <dsp:nvSpPr>
        <dsp:cNvPr id="0" name=""/>
        <dsp:cNvSpPr/>
      </dsp:nvSpPr>
      <dsp:spPr>
        <a:xfrm>
          <a:off x="1331094" y="819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analysis indicates some of the major findings. </a:t>
          </a:r>
        </a:p>
      </dsp:txBody>
      <dsp:txXfrm>
        <a:off x="1331094" y="819613"/>
        <a:ext cx="1914313" cy="812133"/>
      </dsp:txXfrm>
    </dsp:sp>
    <dsp:sp modelId="{B3CC7C70-9CF1-4A2B-A81B-1203E19FB371}">
      <dsp:nvSpPr>
        <dsp:cNvPr id="0" name=""/>
        <dsp:cNvSpPr/>
      </dsp:nvSpPr>
      <dsp:spPr>
        <a:xfrm>
          <a:off x="3578962" y="819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C7E11-FEF4-4467-8F57-47EA3684B64D}">
      <dsp:nvSpPr>
        <dsp:cNvPr id="0" name=""/>
        <dsp:cNvSpPr/>
      </dsp:nvSpPr>
      <dsp:spPr>
        <a:xfrm>
          <a:off x="3749510" y="990161"/>
          <a:ext cx="471037" cy="4710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57CB-C9F6-45AB-8D85-BAB2E99CC482}">
      <dsp:nvSpPr>
        <dsp:cNvPr id="0" name=""/>
        <dsp:cNvSpPr/>
      </dsp:nvSpPr>
      <dsp:spPr>
        <a:xfrm>
          <a:off x="4565123" y="819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To begin with, the high competition posed by online stores is greatly affecting the sales. </a:t>
          </a:r>
        </a:p>
      </dsp:txBody>
      <dsp:txXfrm>
        <a:off x="4565123" y="819613"/>
        <a:ext cx="1914313" cy="812133"/>
      </dsp:txXfrm>
    </dsp:sp>
    <dsp:sp modelId="{BB801B83-32F2-4B1E-9473-C328D5434579}">
      <dsp:nvSpPr>
        <dsp:cNvPr id="0" name=""/>
        <dsp:cNvSpPr/>
      </dsp:nvSpPr>
      <dsp:spPr>
        <a:xfrm>
          <a:off x="6812992" y="819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A7A7CE-30A4-44BA-8218-BCAE454BE270}">
      <dsp:nvSpPr>
        <dsp:cNvPr id="0" name=""/>
        <dsp:cNvSpPr/>
      </dsp:nvSpPr>
      <dsp:spPr>
        <a:xfrm>
          <a:off x="6983540" y="990161"/>
          <a:ext cx="471037" cy="4710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468E3-892E-455E-A3CD-2814A9D351A0}">
      <dsp:nvSpPr>
        <dsp:cNvPr id="0" name=""/>
        <dsp:cNvSpPr/>
      </dsp:nvSpPr>
      <dsp:spPr>
        <a:xfrm>
          <a:off x="7799153" y="819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Second, the company has a poor online foundation and this means that this firm cannot draw more customers. </a:t>
          </a:r>
        </a:p>
      </dsp:txBody>
      <dsp:txXfrm>
        <a:off x="7799153" y="819613"/>
        <a:ext cx="1914313" cy="812133"/>
      </dsp:txXfrm>
    </dsp:sp>
    <dsp:sp modelId="{BA286003-7736-4606-AAD7-9E8B2221926C}">
      <dsp:nvSpPr>
        <dsp:cNvPr id="0" name=""/>
        <dsp:cNvSpPr/>
      </dsp:nvSpPr>
      <dsp:spPr>
        <a:xfrm>
          <a:off x="344932" y="230017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8C256-B8D3-4A47-B8AE-4C9646DB7D39}">
      <dsp:nvSpPr>
        <dsp:cNvPr id="0" name=""/>
        <dsp:cNvSpPr/>
      </dsp:nvSpPr>
      <dsp:spPr>
        <a:xfrm>
          <a:off x="515480" y="2470721"/>
          <a:ext cx="471037" cy="4710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321C8-4BEC-4D11-9B35-AB8902DB760E}">
      <dsp:nvSpPr>
        <dsp:cNvPr id="0" name=""/>
        <dsp:cNvSpPr/>
      </dsp:nvSpPr>
      <dsp:spPr>
        <a:xfrm>
          <a:off x="1331094" y="230017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Third, the increasing costs of operations are decreasing profitability. </a:t>
          </a:r>
        </a:p>
      </dsp:txBody>
      <dsp:txXfrm>
        <a:off x="1331094" y="2300173"/>
        <a:ext cx="1914313" cy="812133"/>
      </dsp:txXfrm>
    </dsp:sp>
    <dsp:sp modelId="{FB222E80-9986-4EBA-96E3-38ACB81B980C}">
      <dsp:nvSpPr>
        <dsp:cNvPr id="0" name=""/>
        <dsp:cNvSpPr/>
      </dsp:nvSpPr>
      <dsp:spPr>
        <a:xfrm>
          <a:off x="3578962" y="230017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65A1B4-B46D-4912-A776-20AD86912AE1}">
      <dsp:nvSpPr>
        <dsp:cNvPr id="0" name=""/>
        <dsp:cNvSpPr/>
      </dsp:nvSpPr>
      <dsp:spPr>
        <a:xfrm>
          <a:off x="3749510" y="2470721"/>
          <a:ext cx="471037" cy="4710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511CC-D5A6-4CF3-97CC-B80BD583E908}">
      <dsp:nvSpPr>
        <dsp:cNvPr id="0" name=""/>
        <dsp:cNvSpPr/>
      </dsp:nvSpPr>
      <dsp:spPr>
        <a:xfrm>
          <a:off x="4565123" y="230017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Fourth, consumer behaviour is moving towards online shopping, and the physical stores are not required.</a:t>
          </a:r>
        </a:p>
      </dsp:txBody>
      <dsp:txXfrm>
        <a:off x="4565123" y="2300173"/>
        <a:ext cx="1914313" cy="812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D4EA3-0119-4EA9-A78B-423AC489CC23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73766A-1CE4-4B26-A8DA-0EBE0B0D66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663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will examine the business challenges encountered by Green Haven Florists and use analytical frameworks and spot the underlying cause of poor performance without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on solutions.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090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Haven Florists is a small, independent florist that has made their sustainability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services its foundation and is highly attracting to the customers in their local environment who are conscious of the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02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issue revolves around a massive decrease in sales through a low of footfall, rising costs, and competition all of which poses a threat to the financial viability of the business.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08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problems are related to both internal inefficiencies, such as the lack of a strong digital presence, and external forces, such as competition and economic transformations to influence consumer buying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53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Whereas some of the challenges are in the control of the management, other challenges are external forces. The interplay forms an intricate environment whereby both controllable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uncontrollables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to be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keenly.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962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5W2H model can be used to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problem and discuss the main points of the issue, including causes, impact, and stakeholders, providing a fuller picture of the situation (Hajduk-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Stelmachowicz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2022).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09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PESTEL as an instrument of external analysis is valuable in learning about outside factors but is not without its limitations; it is too general, and requires factors to be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order to interpret.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73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PESTEL analysis brings out the fact that various external forces particularly economic and technological changes are affecting the business performance and competitiveness.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47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Fishbone model can be used successfully to find root causes, but it can simplify complex problems, and it does not show the most important causes.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591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discussion indicates that weakness of sales is due to an interplay of operational inefficiencies, market dynamics and escalating competition.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457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Results show that the business decline is contributed by both the internal weaknesses and external pressures and that it needs strategy focus to stay competitive.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3631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Haven Florists should realise the internal inefficiencies and the push of the external environment to be able to maintain its business in the evolving market.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73766A-1CE4-4B26-A8DA-0EBE0B0D661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464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3FCE02C-6EC6-4E09-BC2C-9FDED4DE236E}" type="datetimeFigureOut">
              <a:rPr lang="en-US" dirty="0"/>
              <a:t>3/20/2026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F36E1-9596-4E98-8786-4A17C5D29C65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E4D1A55-63BC-4BA2-9538-7DDEADA10621}" type="datetimeFigureOut">
              <a:rPr lang="en-US" dirty="0"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D01ABB-8821-4BF5-97A9-E1A66ACAEAA9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C37B1C-D4A1-4A4F-A470-80868146AFC5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31D1B9-F39E-471E-80A9-595CAA5664AD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CEABC-E2B9-4606-A74F-CB06AF59688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8850A0-01A3-4F4E-AA52-F716A9BFD4EB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5811CCA-BB49-46C7-A0E2-F42339750F9A}" type="datetimeFigureOut">
              <a:rPr lang="en-US" dirty="0"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75A7A-4A9A-410F-B848-AB998ACC9419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3E88-2D66-4D17-B0FA-EA13CB20B2FF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17205CAA-4E5A-4223-BD55-C5D2841AC9EF}" type="datetimeFigureOut">
              <a:rPr lang="en-US" dirty="0"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bm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99004-1D03-BBC0-BA74-B74E31083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7" y="2147777"/>
            <a:ext cx="9068586" cy="301275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1600" dirty="0"/>
              <a:t>Student name: Estera Diana Vasile    </a:t>
            </a:r>
            <a:br>
              <a:rPr lang="en-US" sz="1600" dirty="0"/>
            </a:br>
            <a:r>
              <a:rPr lang="en-US" sz="1600" dirty="0"/>
              <a:t>Student ID number: </a:t>
            </a:r>
            <a:r>
              <a:rPr lang="en-GB" sz="1600" dirty="0"/>
              <a:t>2331862</a:t>
            </a:r>
            <a:br>
              <a:rPr lang="en-US" sz="1600" dirty="0"/>
            </a:br>
            <a:r>
              <a:rPr lang="en-US" sz="1600" dirty="0" err="1"/>
              <a:t>Programme</a:t>
            </a:r>
            <a:r>
              <a:rPr lang="en-US" sz="1600" dirty="0"/>
              <a:t>: Certificate of Higher Education in Business Skills for the Workplace</a:t>
            </a:r>
            <a:br>
              <a:rPr lang="en-US" sz="1600" dirty="0"/>
            </a:br>
            <a:r>
              <a:rPr lang="en-US" sz="1600" dirty="0"/>
              <a:t>Module: Problem Solving and Decision Making</a:t>
            </a:r>
            <a:br>
              <a:rPr lang="en-US" sz="1600" dirty="0"/>
            </a:br>
            <a:r>
              <a:rPr lang="en-US" sz="1600" dirty="0"/>
              <a:t>Module code: LCLM4004</a:t>
            </a:r>
            <a:br>
              <a:rPr lang="en-US" sz="1600" dirty="0"/>
            </a:br>
            <a:r>
              <a:rPr lang="en-US" sz="1600" dirty="0"/>
              <a:t>Assignment Title: Component 1</a:t>
            </a:r>
            <a:br>
              <a:rPr lang="en-US" sz="1600" dirty="0"/>
            </a:br>
            <a:r>
              <a:rPr lang="en-US" sz="1600" dirty="0"/>
              <a:t>Green Haven Florists Case Study Analysis</a:t>
            </a:r>
            <a:br>
              <a:rPr lang="en-GB" sz="1600" b="1" dirty="0"/>
            </a:b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41053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DF7A5-18D0-AC52-22F1-0FFE3277A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Presentation Overview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F6915C-3D99-6BF2-80D4-22CADADC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1561226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66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77B0-7034-EE00-6AA5-791B18CE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/>
          </a:bodyPr>
          <a:lstStyle/>
          <a:p>
            <a:r>
              <a:rPr lang="en-US" sz="4400"/>
              <a:t>Company Overview</a:t>
            </a:r>
            <a:endParaRPr lang="en-GB" sz="4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C3E364-5A48-4567-B65D-0880753EE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80BFB4-DA7E-4E98-BE01-534889F4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Flower">
            <a:extLst>
              <a:ext uri="{FF2B5EF4-FFF2-40B4-BE49-F238E27FC236}">
                <a16:creationId xmlns:a16="http://schemas.microsoft.com/office/drawing/2014/main" id="{D5A145F7-CFF9-7043-CCD9-4B9830777E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4515" y="1347991"/>
            <a:ext cx="4188221" cy="41882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A0F57-7A36-A9EC-94B4-80F5E83B3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4384" y="2103120"/>
            <a:ext cx="4810816" cy="393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Green Haven Florists is a small, autonomous flower shop that was started in 2016 and is situated in Norwich, UK.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The company has a reputation of a responsible business, with a product range of biodegradable wrappings, and locally grown flowers.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It offers </a:t>
            </a:r>
            <a:r>
              <a:rPr lang="en-US" sz="1700" dirty="0" err="1"/>
              <a:t>customised</a:t>
            </a:r>
            <a:r>
              <a:rPr lang="en-US" sz="1700" dirty="0"/>
              <a:t> flower services to individuals, corporate clients as well as on special occasions like weddings.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The company has established its reputation based on the quality product and healthy association with the community.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737277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5A5FA-FFB8-FC86-8339-A66CFDAD6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Nature of the Problem</a:t>
            </a: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1E9561-9E53-2AB5-3C6D-7722800B3A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32234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9965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334B4-6527-23FE-387C-4DD3A65A6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Contributing Factors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9D073F-50D9-B891-943B-29F52C752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736172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3425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61AD-98A5-40B4-6FA2-50331EA89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Scope and Control of Problems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59A459-8FEB-B434-6C0F-175FCB902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6363913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5867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924F-A234-20CB-16B6-5F92CCBBB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74867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5W2H Model Application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017C30-BC9A-03BD-9FEF-63D99B088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107521"/>
              </p:ext>
            </p:extLst>
          </p:nvPr>
        </p:nvGraphicFramePr>
        <p:xfrm>
          <a:off x="595257" y="1863587"/>
          <a:ext cx="5814508" cy="4472141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812202">
                  <a:extLst>
                    <a:ext uri="{9D8B030D-6E8A-4147-A177-3AD203B41FA5}">
                      <a16:colId xmlns:a16="http://schemas.microsoft.com/office/drawing/2014/main" val="1912578733"/>
                    </a:ext>
                  </a:extLst>
                </a:gridCol>
                <a:gridCol w="5002306">
                  <a:extLst>
                    <a:ext uri="{9D8B030D-6E8A-4147-A177-3AD203B41FA5}">
                      <a16:colId xmlns:a16="http://schemas.microsoft.com/office/drawing/2014/main" val="3487880286"/>
                    </a:ext>
                  </a:extLst>
                </a:gridCol>
              </a:tblGrid>
              <a:tr h="49106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cap="none" spc="0">
                          <a:solidFill>
                            <a:schemeClr val="tx1"/>
                          </a:solidFill>
                          <a:effectLst/>
                        </a:rPr>
                        <a:t>Element</a:t>
                      </a:r>
                      <a:endParaRPr lang="en-GB" sz="12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cap="none" spc="0">
                          <a:solidFill>
                            <a:schemeClr val="tx1"/>
                          </a:solidFill>
                          <a:effectLst/>
                        </a:rPr>
                        <a:t>Explanation</a:t>
                      </a:r>
                      <a:endParaRPr lang="en-GB" sz="12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8891869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What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A 30% decline in in-store sales and reduced overall revenue affecting business profitability.</a:t>
                      </a:r>
                      <a:endParaRPr lang="en-GB" sz="10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076278"/>
                  </a:ext>
                </a:extLst>
              </a:tr>
              <a:tr h="67638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Why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Increased competition from online florists, rising operational costs, outdated website, and changing customer preferences toward online shopping.</a:t>
                      </a:r>
                      <a:endParaRPr lang="en-GB" sz="10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046633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Where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>
                          <a:solidFill>
                            <a:schemeClr val="tx1"/>
                          </a:solidFill>
                          <a:effectLst/>
                        </a:rPr>
                        <a:t>Primarily affecting the physical retail store in Norwich, UK, and partially impacting the online platform.</a:t>
                      </a:r>
                      <a:endParaRPr lang="en-GB" sz="10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6857931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When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>
                          <a:solidFill>
                            <a:schemeClr val="tx1"/>
                          </a:solidFill>
                          <a:effectLst/>
                        </a:rPr>
                        <a:t>Over the past 12 months, with a noticeable decline in recent months.</a:t>
                      </a:r>
                      <a:endParaRPr lang="en-GB" sz="10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0697755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Who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>
                          <a:solidFill>
                            <a:schemeClr val="tx1"/>
                          </a:solidFill>
                          <a:effectLst/>
                        </a:rPr>
                        <a:t>Business owners (Liam and Priya Patel), customers, competitors, and suppliers are all involved or affected.</a:t>
                      </a:r>
                      <a:endParaRPr lang="en-GB" sz="10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6899047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How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>
                          <a:solidFill>
                            <a:schemeClr val="tx1"/>
                          </a:solidFill>
                          <a:effectLst/>
                        </a:rPr>
                        <a:t>Reduced foot traffic, weak digital presence, limited marketing strategies, and lack of flexible delivery options.</a:t>
                      </a:r>
                      <a:endParaRPr lang="en-GB" sz="10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0688038"/>
                  </a:ext>
                </a:extLst>
              </a:tr>
              <a:tr h="41415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 cap="none" spc="0">
                          <a:solidFill>
                            <a:schemeClr val="tx1"/>
                          </a:solidFill>
                          <a:effectLst/>
                        </a:rPr>
                        <a:t>How Much</a:t>
                      </a:r>
                      <a:endParaRPr lang="en-GB" sz="10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Approximately 30% loss in in-store sales, alongside increased costs reducing overall profitability.</a:t>
                      </a:r>
                      <a:endParaRPr lang="en-GB" sz="10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/>
                        <a:cs typeface="Arial" panose="020B0604020202020204" pitchFamily="34" charset="0"/>
                      </a:endParaRPr>
                    </a:p>
                  </a:txBody>
                  <a:tcPr marL="61186" marR="9929" marT="17482" marB="1311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617155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F3473D9-BD79-8E18-6D10-6AE967FFE811}"/>
              </a:ext>
            </a:extLst>
          </p:cNvPr>
          <p:cNvSpPr txBox="1"/>
          <p:nvPr/>
        </p:nvSpPr>
        <p:spPr>
          <a:xfrm>
            <a:off x="6723530" y="2450847"/>
            <a:ext cx="4873213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buNone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/>
                <a:cs typeface="Arial" panose="020B0604020202020204" pitchFamily="34" charset="0"/>
              </a:rPr>
              <a:t>The principal problem is a reduction in sales. 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/>
                <a:cs typeface="Arial" panose="020B0604020202020204" pitchFamily="34" charset="0"/>
              </a:rPr>
              <a:t>Some of the reasons are the rising competition, the higher costs and the lack of strong digital presence. 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/>
                <a:cs typeface="Arial" panose="020B0604020202020204" pitchFamily="34" charset="0"/>
              </a:rPr>
              <a:t>The issue arises in the real store and in the online site. Within the last 12 months, it has evolved and it engages customers, competitors and management. 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/>
                <a:cs typeface="Arial" panose="020B0604020202020204" pitchFamily="34" charset="0"/>
              </a:rPr>
              <a:t>The problem is generated in the form of a loss of 30 percent of income due to decreased on-the-ground traffic and unsatisfactory online interaction.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743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67858-132E-1DCA-9BF2-90563984E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/>
          </a:bodyPr>
          <a:lstStyle/>
          <a:p>
            <a:r>
              <a:rPr lang="en-US" dirty="0"/>
              <a:t>PESTLE Analysis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C3E364-5A48-4567-B65D-0880753EE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80BFB4-DA7E-4E98-BE01-534889F4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130A0D43-B035-1218-25D2-28609DABB4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4515" y="1347991"/>
            <a:ext cx="4188221" cy="4188221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1D3AC7E-B5BB-25F3-C5D4-31B345E12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4384" y="2103120"/>
            <a:ext cx="4810816" cy="393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PESTEL framework is a strategic device that is employed in </a:t>
            </a:r>
            <a:r>
              <a:rPr lang="en-US" sz="1700" err="1"/>
              <a:t>analysing</a:t>
            </a:r>
            <a:r>
              <a:rPr lang="en-US" sz="1700"/>
              <a:t> macro-environment factors which may influence any business (Phan, 2021). </a:t>
            </a:r>
          </a:p>
          <a:p>
            <a:pPr>
              <a:lnSpc>
                <a:spcPct val="90000"/>
              </a:lnSpc>
            </a:pPr>
            <a:r>
              <a:rPr lang="en-US" sz="1700"/>
              <a:t>These are political, economic, social, technological, environmental, and legal factors (Buye, 2021). </a:t>
            </a:r>
          </a:p>
          <a:p>
            <a:pPr>
              <a:lnSpc>
                <a:spcPct val="90000"/>
              </a:lnSpc>
            </a:pPr>
            <a:r>
              <a:rPr lang="en-US" sz="1700"/>
              <a:t>The framework helps with the diagnosis of the external opportunities and threats and participates in strategic decision-making (Henry, 2021). </a:t>
            </a:r>
          </a:p>
          <a:p>
            <a:pPr>
              <a:lnSpc>
                <a:spcPct val="90000"/>
              </a:lnSpc>
            </a:pPr>
            <a:r>
              <a:rPr lang="en-US" sz="1700"/>
              <a:t>Nonetheless, it is too general, does not have priority of factors and can turn outdated due to the swiftly changing environment (Buye, 2021).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613763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D722-5332-B0C8-70B8-E4582B4F0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Application of Pestle Analysis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3B004E-6CC9-0898-06F8-6DFF4B4FC1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635795"/>
              </p:ext>
            </p:extLst>
          </p:nvPr>
        </p:nvGraphicFramePr>
        <p:xfrm>
          <a:off x="1066800" y="2615717"/>
          <a:ext cx="10058401" cy="3114308"/>
        </p:xfrm>
        <a:graphic>
          <a:graphicData uri="http://schemas.openxmlformats.org/drawingml/2006/table">
            <a:tbl>
              <a:tblPr firstRow="1" firstCol="1" bandRow="1"/>
              <a:tblGrid>
                <a:gridCol w="1674554">
                  <a:extLst>
                    <a:ext uri="{9D8B030D-6E8A-4147-A177-3AD203B41FA5}">
                      <a16:colId xmlns:a16="http://schemas.microsoft.com/office/drawing/2014/main" val="890847665"/>
                    </a:ext>
                  </a:extLst>
                </a:gridCol>
                <a:gridCol w="1671176">
                  <a:extLst>
                    <a:ext uri="{9D8B030D-6E8A-4147-A177-3AD203B41FA5}">
                      <a16:colId xmlns:a16="http://schemas.microsoft.com/office/drawing/2014/main" val="1052144874"/>
                    </a:ext>
                  </a:extLst>
                </a:gridCol>
                <a:gridCol w="1655978">
                  <a:extLst>
                    <a:ext uri="{9D8B030D-6E8A-4147-A177-3AD203B41FA5}">
                      <a16:colId xmlns:a16="http://schemas.microsoft.com/office/drawing/2014/main" val="2711431996"/>
                    </a:ext>
                  </a:extLst>
                </a:gridCol>
                <a:gridCol w="1720150">
                  <a:extLst>
                    <a:ext uri="{9D8B030D-6E8A-4147-A177-3AD203B41FA5}">
                      <a16:colId xmlns:a16="http://schemas.microsoft.com/office/drawing/2014/main" val="1698160904"/>
                    </a:ext>
                  </a:extLst>
                </a:gridCol>
                <a:gridCol w="1691441">
                  <a:extLst>
                    <a:ext uri="{9D8B030D-6E8A-4147-A177-3AD203B41FA5}">
                      <a16:colId xmlns:a16="http://schemas.microsoft.com/office/drawing/2014/main" val="1005240252"/>
                    </a:ext>
                  </a:extLst>
                </a:gridCol>
                <a:gridCol w="1645102">
                  <a:extLst>
                    <a:ext uri="{9D8B030D-6E8A-4147-A177-3AD203B41FA5}">
                      <a16:colId xmlns:a16="http://schemas.microsoft.com/office/drawing/2014/main" val="455558832"/>
                    </a:ext>
                  </a:extLst>
                </a:gridCol>
              </a:tblGrid>
              <a:tr h="340856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2882677"/>
                  </a:ext>
                </a:extLst>
              </a:tr>
              <a:tr h="924484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Government trade policies affecting flower imports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Inflation increasing cost of goods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Shift in consumer preference towards online shopping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Outdated website design and poor user experience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High cost of sustainable packaging materials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Compliance with business regulations and licensing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3047598"/>
                  </a:ext>
                </a:extLst>
              </a:tr>
              <a:tr h="924484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Import/export regulations on flowers (e.g., orchids, tulips)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Rising supplier and transportation costs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Demand for convenience and fast delivery services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Limited use of digital marketing tools (social media, SEO)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expectations for eco-friendly products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Employment laws affecting staffing and wages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8541731"/>
                  </a:ext>
                </a:extLst>
              </a:tr>
              <a:tr h="924484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Political stability affecting supply chains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Reduced consumer spending due to economic uncertainty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Decline in high street shopping and foot traffic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Competitors using advanced e-commerce platforms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Dependence on locally sourced flowers increasing costs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Consumer protection laws and online transaction regulations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954" marR="72954" marT="10132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2239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9324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5B913-859B-D874-5A57-F093E577B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Cause and Effect Model</a:t>
            </a: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68C5A6F-6BC3-473A-8AF6-156DC8628F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592162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78671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26016-5EB5-E4AD-8DCD-4BA0D25ED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Application of Cause and Effect Model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8523FB-14DA-628E-DC02-35A8100779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584" y="2103438"/>
            <a:ext cx="9724912" cy="42220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3100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F9DE9-5576-1AD3-9450-5044A7572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Key Findings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C7AD572-7F0D-53E3-3E61-9245ECFEB0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5677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3FB29C5-9E32-4F49-A689-B10EE31E5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81AA-7047-8212-9B72-2C4D2ED05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7CB8D-FE28-C34D-89A0-221219A86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 is experiencing several issues brought about by weaknesses within the organisation and outside threats.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Reduction in sales is due to the slumping foot traffic, heightened competition and the escalating costs.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It is apparent in the analysis that it is important to comprehend both factors that are controllable and those that cannot be controlled.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Strategic response is needed in order to change with the dynamic business environment.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672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D083-2159-64E4-680A-326A1297E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A058B-181A-01F6-0711-A94256DB8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Ardha, N. B. D., </a:t>
            </a:r>
            <a:r>
              <a:rPr lang="en-US" dirty="0" err="1"/>
              <a:t>Riwajanti</a:t>
            </a:r>
            <a:r>
              <a:rPr lang="en-US" dirty="0"/>
              <a:t>, N. I., &amp; Haris, Z. A. (2023). Fishbone diagram: Application of root cause analysis in internal audit planning. </a:t>
            </a:r>
            <a:r>
              <a:rPr lang="en-US" i="1" dirty="0"/>
              <a:t>International Journal of Financial, Accounting, and Management</a:t>
            </a:r>
            <a:r>
              <a:rPr lang="en-US" dirty="0"/>
              <a:t>, </a:t>
            </a:r>
            <a:r>
              <a:rPr lang="en-US" i="1" dirty="0"/>
              <a:t>5</a:t>
            </a:r>
            <a:r>
              <a:rPr lang="en-US" dirty="0"/>
              <a:t>(3), 297–309.</a:t>
            </a:r>
            <a:endParaRPr lang="en-GB" dirty="0"/>
          </a:p>
          <a:p>
            <a:r>
              <a:rPr lang="en-US" dirty="0"/>
              <a:t>Buye, R. (2021). Critical examination of the PESTEL Analysis Model. </a:t>
            </a:r>
            <a:r>
              <a:rPr lang="en-US" i="1" dirty="0"/>
              <a:t>Project: Action Research for Development</a:t>
            </a:r>
            <a:r>
              <a:rPr lang="en-US" dirty="0"/>
              <a:t>, 1–12.</a:t>
            </a:r>
            <a:endParaRPr lang="en-GB" dirty="0"/>
          </a:p>
          <a:p>
            <a:r>
              <a:rPr lang="en-US" dirty="0"/>
              <a:t>Hajduk-</a:t>
            </a:r>
            <a:r>
              <a:rPr lang="en-US" dirty="0" err="1"/>
              <a:t>Stelmachowicz</a:t>
            </a:r>
            <a:r>
              <a:rPr lang="en-US" dirty="0"/>
              <a:t>, M., </a:t>
            </a:r>
            <a:r>
              <a:rPr lang="en-US" dirty="0" err="1"/>
              <a:t>Bełch</a:t>
            </a:r>
            <a:r>
              <a:rPr lang="en-US" dirty="0"/>
              <a:t>, P., Siwiec, D., Bednárová, L., &amp; Pacana, A. (2022). Instruments used to improve the betterment of products quality. </a:t>
            </a:r>
            <a:r>
              <a:rPr lang="en-US" i="1" dirty="0" err="1"/>
              <a:t>Zeszyty</a:t>
            </a:r>
            <a:r>
              <a:rPr lang="en-US" i="1" dirty="0"/>
              <a:t> </a:t>
            </a:r>
            <a:r>
              <a:rPr lang="en-US" i="1" dirty="0" err="1"/>
              <a:t>Naukowe</a:t>
            </a:r>
            <a:r>
              <a:rPr lang="en-US" i="1" dirty="0"/>
              <a:t>. Organizacja </a:t>
            </a:r>
            <a:r>
              <a:rPr lang="en-US" i="1" dirty="0" err="1"/>
              <a:t>i</a:t>
            </a:r>
            <a:r>
              <a:rPr lang="en-US" i="1" dirty="0"/>
              <a:t> </a:t>
            </a:r>
            <a:r>
              <a:rPr lang="en-US" i="1" dirty="0" err="1"/>
              <a:t>Zarządzanie</a:t>
            </a:r>
            <a:r>
              <a:rPr lang="en-US" i="1" dirty="0"/>
              <a:t>/</a:t>
            </a:r>
            <a:r>
              <a:rPr lang="en-US" i="1" dirty="0" err="1"/>
              <a:t>Politechnika</a:t>
            </a:r>
            <a:r>
              <a:rPr lang="en-US" i="1" dirty="0"/>
              <a:t> Śląska</a:t>
            </a:r>
            <a:r>
              <a:rPr lang="en-US" dirty="0"/>
              <a:t>, (157), 151–171.</a:t>
            </a:r>
            <a:endParaRPr lang="en-GB" dirty="0"/>
          </a:p>
          <a:p>
            <a:r>
              <a:rPr lang="en-US" dirty="0"/>
              <a:t>Henry, A. (2021). </a:t>
            </a:r>
            <a:r>
              <a:rPr lang="en-US" i="1" dirty="0"/>
              <a:t>Understanding strategic management</a:t>
            </a:r>
            <a:r>
              <a:rPr lang="en-US" dirty="0"/>
              <a:t>. Oxford University Press.</a:t>
            </a:r>
            <a:endParaRPr lang="en-GB" dirty="0"/>
          </a:p>
          <a:p>
            <a:r>
              <a:rPr lang="en-US" dirty="0"/>
              <a:t>Kumah, A., Nwogu, C. N., Issah, A.-R., Obot, E., </a:t>
            </a:r>
            <a:r>
              <a:rPr lang="en-US" dirty="0" err="1"/>
              <a:t>Kanamitie</a:t>
            </a:r>
            <a:r>
              <a:rPr lang="en-US" dirty="0"/>
              <a:t>, D. T., Sifa, J. S., &amp; Aidoo, L. A. (2024). Cause-and-effect (fishbone) diagram: A tool for generating and organizing quality improvement ideas. </a:t>
            </a:r>
            <a:r>
              <a:rPr lang="en-US" i="1" dirty="0"/>
              <a:t>Global Journal on Quality and Safety in Healthcare</a:t>
            </a:r>
            <a:r>
              <a:rPr lang="en-US" dirty="0"/>
              <a:t>, </a:t>
            </a:r>
            <a:r>
              <a:rPr lang="en-US" i="1" dirty="0"/>
              <a:t>7</a:t>
            </a:r>
            <a:r>
              <a:rPr lang="en-US" dirty="0"/>
              <a:t>(2), 85–87.</a:t>
            </a:r>
            <a:endParaRPr lang="en-GB" dirty="0"/>
          </a:p>
          <a:p>
            <a:r>
              <a:rPr lang="en-US" dirty="0" err="1"/>
              <a:t>Legimai</a:t>
            </a:r>
            <a:r>
              <a:rPr lang="en-US" dirty="0"/>
              <a:t>, N. M. C., Saldanha, E. S., &amp; Graciana, B. (2022). The Mediation Effect of Business Strategy on the Relations between External Factors, Internal Factors and Business Performance. </a:t>
            </a:r>
            <a:r>
              <a:rPr lang="en-US" i="1" dirty="0"/>
              <a:t>Timor Leste Journal of Business and Management</a:t>
            </a:r>
            <a:r>
              <a:rPr lang="en-US" dirty="0"/>
              <a:t>, </a:t>
            </a:r>
            <a:r>
              <a:rPr lang="en-US" i="1" dirty="0"/>
              <a:t>4</a:t>
            </a:r>
            <a:r>
              <a:rPr lang="en-US" dirty="0"/>
              <a:t>, 34–47.</a:t>
            </a:r>
            <a:endParaRPr lang="en-GB" dirty="0"/>
          </a:p>
          <a:p>
            <a:r>
              <a:rPr lang="en-US" dirty="0"/>
              <a:t>Phan, S. (2021). The effect of pestle factors on development of e-commerce. </a:t>
            </a:r>
            <a:r>
              <a:rPr lang="en-US" i="1" dirty="0"/>
              <a:t>International Journal of Data and Network Science</a:t>
            </a:r>
            <a:r>
              <a:rPr lang="en-US" dirty="0"/>
              <a:t>, </a:t>
            </a:r>
            <a:r>
              <a:rPr lang="en-US" i="1" dirty="0"/>
              <a:t>5</a:t>
            </a:r>
            <a:r>
              <a:rPr lang="en-US" dirty="0"/>
              <a:t>(1), 37–42.</a:t>
            </a:r>
            <a:endParaRPr lang="en-GB" dirty="0"/>
          </a:p>
          <a:p>
            <a:r>
              <a:rPr lang="en-US" dirty="0" err="1"/>
              <a:t>Sakdiyah</a:t>
            </a:r>
            <a:r>
              <a:rPr lang="en-US" dirty="0"/>
              <a:t>, S. H., </a:t>
            </a:r>
            <a:r>
              <a:rPr lang="en-US" dirty="0" err="1"/>
              <a:t>Eltivia</a:t>
            </a:r>
            <a:r>
              <a:rPr lang="en-US" dirty="0"/>
              <a:t>, N., &amp; Afandi, A. (2022). Root cause analysis using fishbone diagram: Company management decision making. </a:t>
            </a:r>
            <a:r>
              <a:rPr lang="en-US" i="1" dirty="0"/>
              <a:t>Journal of Applied Business, Taxation and Economics Research</a:t>
            </a:r>
            <a:r>
              <a:rPr lang="en-US" dirty="0"/>
              <a:t>, </a:t>
            </a:r>
            <a:r>
              <a:rPr lang="en-US" i="1" dirty="0"/>
              <a:t>1</a:t>
            </a:r>
            <a:r>
              <a:rPr lang="en-US" dirty="0"/>
              <a:t>(6), 566–576.</a:t>
            </a:r>
            <a:endParaRPr lang="en-GB" dirty="0"/>
          </a:p>
          <a:p>
            <a:r>
              <a:rPr lang="en-US" dirty="0"/>
              <a:t>Tikhonov, A., &amp; </a:t>
            </a:r>
            <a:r>
              <a:rPr lang="en-US" dirty="0" err="1"/>
              <a:t>Zelentsova</a:t>
            </a:r>
            <a:r>
              <a:rPr lang="en-US" dirty="0"/>
              <a:t>, L. (2021). Analysis of External and Internal Factors of Business Competitiveness. </a:t>
            </a:r>
            <a:r>
              <a:rPr lang="en-US" i="1" dirty="0"/>
              <a:t>Quality-Access to Success</a:t>
            </a:r>
            <a:r>
              <a:rPr lang="en-US" dirty="0"/>
              <a:t>, </a:t>
            </a:r>
            <a:r>
              <a:rPr lang="en-US" i="1" dirty="0"/>
              <a:t>22</a:t>
            </a:r>
            <a:r>
              <a:rPr lang="en-US" dirty="0"/>
              <a:t>(182).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118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17</TotalTime>
  <Words>1932</Words>
  <Application>Microsoft Office PowerPoint</Application>
  <PresentationFormat>Widescreen</PresentationFormat>
  <Paragraphs>128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Century Gothic</vt:lpstr>
      <vt:lpstr>Times New Roman</vt:lpstr>
      <vt:lpstr>Savon</vt:lpstr>
      <vt:lpstr>Student name: Estera Diana Vasile     Student ID number: 2331862 Programme: Certificate of Higher Education in Business Skills for the Workplace Module: Problem Solving and Decision Making Module code: LCLM4004 Assignment Title: Component 1 Green Haven Florists Case Study Analysis </vt:lpstr>
      <vt:lpstr>Presentation Overview</vt:lpstr>
      <vt:lpstr>Company Overview</vt:lpstr>
      <vt:lpstr>Nature of the Problem</vt:lpstr>
      <vt:lpstr>Contributing Factors</vt:lpstr>
      <vt:lpstr>Scope and Control of Problems</vt:lpstr>
      <vt:lpstr>5W2H Model Application</vt:lpstr>
      <vt:lpstr>PESTLE Analysis</vt:lpstr>
      <vt:lpstr>Application of Pestle Analysis</vt:lpstr>
      <vt:lpstr>Cause and Effect Model</vt:lpstr>
      <vt:lpstr>Application of Cause and Effect Model</vt:lpstr>
      <vt:lpstr>Key Findings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Window User</cp:lastModifiedBy>
  <cp:revision>4</cp:revision>
  <dcterms:created xsi:type="dcterms:W3CDTF">2026-03-17T08:28:34Z</dcterms:created>
  <dcterms:modified xsi:type="dcterms:W3CDTF">2026-03-19T22:27:07Z</dcterms:modified>
</cp:coreProperties>
</file>