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8" r:id="rId3"/>
    <p:sldId id="257" r:id="rId4"/>
    <p:sldId id="264" r:id="rId5"/>
    <p:sldId id="272" r:id="rId6"/>
    <p:sldId id="273" r:id="rId7"/>
    <p:sldId id="265" r:id="rId8"/>
    <p:sldId id="260" r:id="rId9"/>
    <p:sldId id="267" r:id="rId10"/>
    <p:sldId id="261" r:id="rId11"/>
    <p:sldId id="268" r:id="rId12"/>
    <p:sldId id="269" r:id="rId13"/>
    <p:sldId id="271" r:id="rId14"/>
    <p:sldId id="262" r:id="rId15"/>
    <p:sldId id="270" r:id="rId16"/>
    <p:sldId id="263" r:id="rId17"/>
    <p:sldId id="275"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5" d="100"/>
          <a:sy n="75" d="100"/>
        </p:scale>
        <p:origin x="5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D31CEA-FE55-426F-A3BB-6984D640D8B5}" type="doc">
      <dgm:prSet loTypeId="urn:microsoft.com/office/officeart/2005/8/layout/pyramid1" loCatId="pyramid" qsTypeId="urn:microsoft.com/office/officeart/2005/8/quickstyle/3d3" qsCatId="3D" csTypeId="urn:microsoft.com/office/officeart/2005/8/colors/accent1_2" csCatId="accent1" phldr="1"/>
      <dgm:spPr/>
    </dgm:pt>
    <dgm:pt modelId="{29F3DE29-7166-4880-9B86-7567DAB6ABFB}">
      <dgm:prSet phldrT="[Text]"/>
      <dgm:spPr/>
      <dgm:t>
        <a:bodyPr/>
        <a:lstStyle/>
        <a:p>
          <a:r>
            <a:rPr lang="en-GB" dirty="0"/>
            <a:t>Result</a:t>
          </a:r>
        </a:p>
      </dgm:t>
    </dgm:pt>
    <dgm:pt modelId="{709DF87E-6FDF-4664-9762-45077C8613AB}" type="parTrans" cxnId="{04B78DA2-9172-44B2-B9BC-870C522F755A}">
      <dgm:prSet/>
      <dgm:spPr/>
      <dgm:t>
        <a:bodyPr/>
        <a:lstStyle/>
        <a:p>
          <a:endParaRPr lang="en-GB"/>
        </a:p>
      </dgm:t>
    </dgm:pt>
    <dgm:pt modelId="{2AD1A31B-B056-44D8-8192-836D458F9298}" type="sibTrans" cxnId="{04B78DA2-9172-44B2-B9BC-870C522F755A}">
      <dgm:prSet/>
      <dgm:spPr/>
      <dgm:t>
        <a:bodyPr/>
        <a:lstStyle/>
        <a:p>
          <a:endParaRPr lang="en-GB"/>
        </a:p>
      </dgm:t>
    </dgm:pt>
    <dgm:pt modelId="{A6D33617-7DCD-4A24-9050-431F1FB4984C}">
      <dgm:prSet phldrT="[Text]"/>
      <dgm:spPr/>
      <dgm:t>
        <a:bodyPr/>
        <a:lstStyle/>
        <a:p>
          <a:r>
            <a:rPr lang="en-GB" dirty="0"/>
            <a:t>Learning</a:t>
          </a:r>
        </a:p>
      </dgm:t>
    </dgm:pt>
    <dgm:pt modelId="{A0940277-5888-4EDC-85D3-38663F96241D}" type="parTrans" cxnId="{F0429829-FFB8-4F16-B0AD-42C2239A95B8}">
      <dgm:prSet/>
      <dgm:spPr/>
      <dgm:t>
        <a:bodyPr/>
        <a:lstStyle/>
        <a:p>
          <a:endParaRPr lang="en-GB"/>
        </a:p>
      </dgm:t>
    </dgm:pt>
    <dgm:pt modelId="{EFF0944F-96A7-447C-942C-76DD611A3636}" type="sibTrans" cxnId="{F0429829-FFB8-4F16-B0AD-42C2239A95B8}">
      <dgm:prSet/>
      <dgm:spPr/>
      <dgm:t>
        <a:bodyPr/>
        <a:lstStyle/>
        <a:p>
          <a:endParaRPr lang="en-GB"/>
        </a:p>
      </dgm:t>
    </dgm:pt>
    <dgm:pt modelId="{1AC5B6AF-B51C-4C64-AF4F-494F4EE586E2}">
      <dgm:prSet phldrT="[Text]"/>
      <dgm:spPr/>
      <dgm:t>
        <a:bodyPr/>
        <a:lstStyle/>
        <a:p>
          <a:r>
            <a:rPr lang="en-GB" dirty="0"/>
            <a:t>			Behaviour			</a:t>
          </a:r>
        </a:p>
      </dgm:t>
    </dgm:pt>
    <dgm:pt modelId="{83DEC12A-9C64-4896-A3C3-CF882441C225}" type="parTrans" cxnId="{B05A1F71-BB49-47ED-87AE-0DDD08787B89}">
      <dgm:prSet/>
      <dgm:spPr/>
      <dgm:t>
        <a:bodyPr/>
        <a:lstStyle/>
        <a:p>
          <a:endParaRPr lang="en-GB"/>
        </a:p>
      </dgm:t>
    </dgm:pt>
    <dgm:pt modelId="{CEEDC80F-B22C-4AC8-A1CA-CE2FFB193922}" type="sibTrans" cxnId="{B05A1F71-BB49-47ED-87AE-0DDD08787B89}">
      <dgm:prSet/>
      <dgm:spPr/>
      <dgm:t>
        <a:bodyPr/>
        <a:lstStyle/>
        <a:p>
          <a:endParaRPr lang="en-GB"/>
        </a:p>
      </dgm:t>
    </dgm:pt>
    <dgm:pt modelId="{2725BCD8-784D-41FB-819E-9369E4D8F348}">
      <dgm:prSet/>
      <dgm:spPr/>
      <dgm:t>
        <a:bodyPr/>
        <a:lstStyle/>
        <a:p>
          <a:r>
            <a:rPr lang="en-GB" dirty="0"/>
            <a:t>Result</a:t>
          </a:r>
        </a:p>
      </dgm:t>
    </dgm:pt>
    <dgm:pt modelId="{42A5DB56-D04C-4511-ABB3-9907F7CB297D}" type="parTrans" cxnId="{A97A1985-02B3-48AE-B526-B0424B002D9F}">
      <dgm:prSet/>
      <dgm:spPr/>
      <dgm:t>
        <a:bodyPr/>
        <a:lstStyle/>
        <a:p>
          <a:endParaRPr lang="en-GB"/>
        </a:p>
      </dgm:t>
    </dgm:pt>
    <dgm:pt modelId="{228E7258-317B-4D47-ADB8-4E6BA966F870}" type="sibTrans" cxnId="{A97A1985-02B3-48AE-B526-B0424B002D9F}">
      <dgm:prSet/>
      <dgm:spPr/>
      <dgm:t>
        <a:bodyPr/>
        <a:lstStyle/>
        <a:p>
          <a:endParaRPr lang="en-GB"/>
        </a:p>
      </dgm:t>
    </dgm:pt>
    <dgm:pt modelId="{99209C06-756C-4011-8E38-3F0926AD1022}" type="pres">
      <dgm:prSet presAssocID="{E3D31CEA-FE55-426F-A3BB-6984D640D8B5}" presName="Name0" presStyleCnt="0">
        <dgm:presLayoutVars>
          <dgm:dir/>
          <dgm:animLvl val="lvl"/>
          <dgm:resizeHandles val="exact"/>
        </dgm:presLayoutVars>
      </dgm:prSet>
      <dgm:spPr/>
    </dgm:pt>
    <dgm:pt modelId="{05CC2FA7-E4DC-4549-ABD1-BEB9F6CC06C7}" type="pres">
      <dgm:prSet presAssocID="{29F3DE29-7166-4880-9B86-7567DAB6ABFB}" presName="Name8" presStyleCnt="0"/>
      <dgm:spPr/>
    </dgm:pt>
    <dgm:pt modelId="{C121DDD3-8A3D-4216-A165-31E654711C09}" type="pres">
      <dgm:prSet presAssocID="{29F3DE29-7166-4880-9B86-7567DAB6ABFB}" presName="level" presStyleLbl="node1" presStyleIdx="0" presStyleCnt="4">
        <dgm:presLayoutVars>
          <dgm:chMax val="1"/>
          <dgm:bulletEnabled val="1"/>
        </dgm:presLayoutVars>
      </dgm:prSet>
      <dgm:spPr/>
    </dgm:pt>
    <dgm:pt modelId="{5A07EFE6-475B-4D52-8B16-7F5D36CD236C}" type="pres">
      <dgm:prSet presAssocID="{29F3DE29-7166-4880-9B86-7567DAB6ABFB}" presName="levelTx" presStyleLbl="revTx" presStyleIdx="0" presStyleCnt="0">
        <dgm:presLayoutVars>
          <dgm:chMax val="1"/>
          <dgm:bulletEnabled val="1"/>
        </dgm:presLayoutVars>
      </dgm:prSet>
      <dgm:spPr/>
    </dgm:pt>
    <dgm:pt modelId="{E671E7D4-87B4-4ADF-A349-AD5B25CAA031}" type="pres">
      <dgm:prSet presAssocID="{A6D33617-7DCD-4A24-9050-431F1FB4984C}" presName="Name8" presStyleCnt="0"/>
      <dgm:spPr/>
    </dgm:pt>
    <dgm:pt modelId="{C4F3F12F-E19D-4E09-8417-C9297DDE9305}" type="pres">
      <dgm:prSet presAssocID="{A6D33617-7DCD-4A24-9050-431F1FB4984C}" presName="level" presStyleLbl="node1" presStyleIdx="1" presStyleCnt="4">
        <dgm:presLayoutVars>
          <dgm:chMax val="1"/>
          <dgm:bulletEnabled val="1"/>
        </dgm:presLayoutVars>
      </dgm:prSet>
      <dgm:spPr/>
    </dgm:pt>
    <dgm:pt modelId="{12E0A3B8-F4A8-4725-A852-EFFD8668634C}" type="pres">
      <dgm:prSet presAssocID="{A6D33617-7DCD-4A24-9050-431F1FB4984C}" presName="levelTx" presStyleLbl="revTx" presStyleIdx="0" presStyleCnt="0">
        <dgm:presLayoutVars>
          <dgm:chMax val="1"/>
          <dgm:bulletEnabled val="1"/>
        </dgm:presLayoutVars>
      </dgm:prSet>
      <dgm:spPr/>
    </dgm:pt>
    <dgm:pt modelId="{1EDA807C-C213-4D94-A74C-A61175CAB5BD}" type="pres">
      <dgm:prSet presAssocID="{1AC5B6AF-B51C-4C64-AF4F-494F4EE586E2}" presName="Name8" presStyleCnt="0"/>
      <dgm:spPr/>
    </dgm:pt>
    <dgm:pt modelId="{CBD11BCC-5178-4BF8-A00F-BC81EDEC6113}" type="pres">
      <dgm:prSet presAssocID="{1AC5B6AF-B51C-4C64-AF4F-494F4EE586E2}" presName="level" presStyleLbl="node1" presStyleIdx="2" presStyleCnt="4">
        <dgm:presLayoutVars>
          <dgm:chMax val="1"/>
          <dgm:bulletEnabled val="1"/>
        </dgm:presLayoutVars>
      </dgm:prSet>
      <dgm:spPr/>
    </dgm:pt>
    <dgm:pt modelId="{D1A0DEEB-7A2F-4831-AC30-824AE101ABC3}" type="pres">
      <dgm:prSet presAssocID="{1AC5B6AF-B51C-4C64-AF4F-494F4EE586E2}" presName="levelTx" presStyleLbl="revTx" presStyleIdx="0" presStyleCnt="0">
        <dgm:presLayoutVars>
          <dgm:chMax val="1"/>
          <dgm:bulletEnabled val="1"/>
        </dgm:presLayoutVars>
      </dgm:prSet>
      <dgm:spPr/>
    </dgm:pt>
    <dgm:pt modelId="{AC59842C-6F62-4BF8-B34C-C663529D2F27}" type="pres">
      <dgm:prSet presAssocID="{2725BCD8-784D-41FB-819E-9369E4D8F348}" presName="Name8" presStyleCnt="0"/>
      <dgm:spPr/>
    </dgm:pt>
    <dgm:pt modelId="{D4D8CE84-335D-4B17-9843-6575E1D1E188}" type="pres">
      <dgm:prSet presAssocID="{2725BCD8-784D-41FB-819E-9369E4D8F348}" presName="level" presStyleLbl="node1" presStyleIdx="3" presStyleCnt="4" custLinFactX="-4020" custLinFactY="154222" custLinFactNeighborX="-100000" custLinFactNeighborY="200000">
        <dgm:presLayoutVars>
          <dgm:chMax val="1"/>
          <dgm:bulletEnabled val="1"/>
        </dgm:presLayoutVars>
      </dgm:prSet>
      <dgm:spPr/>
    </dgm:pt>
    <dgm:pt modelId="{259564E0-24C9-4037-BBF2-71F17ECD8884}" type="pres">
      <dgm:prSet presAssocID="{2725BCD8-784D-41FB-819E-9369E4D8F348}" presName="levelTx" presStyleLbl="revTx" presStyleIdx="0" presStyleCnt="0">
        <dgm:presLayoutVars>
          <dgm:chMax val="1"/>
          <dgm:bulletEnabled val="1"/>
        </dgm:presLayoutVars>
      </dgm:prSet>
      <dgm:spPr/>
    </dgm:pt>
  </dgm:ptLst>
  <dgm:cxnLst>
    <dgm:cxn modelId="{4DCE8D25-790F-4885-B992-A4CA78E97400}" type="presOf" srcId="{2725BCD8-784D-41FB-819E-9369E4D8F348}" destId="{D4D8CE84-335D-4B17-9843-6575E1D1E188}" srcOrd="0" destOrd="0" presId="urn:microsoft.com/office/officeart/2005/8/layout/pyramid1"/>
    <dgm:cxn modelId="{4A789426-A5FA-4C14-92EF-30DDC232F1EC}" type="presOf" srcId="{1AC5B6AF-B51C-4C64-AF4F-494F4EE586E2}" destId="{D1A0DEEB-7A2F-4831-AC30-824AE101ABC3}" srcOrd="1" destOrd="0" presId="urn:microsoft.com/office/officeart/2005/8/layout/pyramid1"/>
    <dgm:cxn modelId="{F0429829-FFB8-4F16-B0AD-42C2239A95B8}" srcId="{E3D31CEA-FE55-426F-A3BB-6984D640D8B5}" destId="{A6D33617-7DCD-4A24-9050-431F1FB4984C}" srcOrd="1" destOrd="0" parTransId="{A0940277-5888-4EDC-85D3-38663F96241D}" sibTransId="{EFF0944F-96A7-447C-942C-76DD611A3636}"/>
    <dgm:cxn modelId="{4D94862E-5A0B-48A8-9E60-C5FCCE947E09}" type="presOf" srcId="{29F3DE29-7166-4880-9B86-7567DAB6ABFB}" destId="{C121DDD3-8A3D-4216-A165-31E654711C09}" srcOrd="0" destOrd="0" presId="urn:microsoft.com/office/officeart/2005/8/layout/pyramid1"/>
    <dgm:cxn modelId="{70BDD72F-B1B7-4654-85CD-21D7ED20DB4F}" type="presOf" srcId="{29F3DE29-7166-4880-9B86-7567DAB6ABFB}" destId="{5A07EFE6-475B-4D52-8B16-7F5D36CD236C}" srcOrd="1" destOrd="0" presId="urn:microsoft.com/office/officeart/2005/8/layout/pyramid1"/>
    <dgm:cxn modelId="{F8E27343-E512-4AE6-9AE8-1BDC4393CC77}" type="presOf" srcId="{A6D33617-7DCD-4A24-9050-431F1FB4984C}" destId="{C4F3F12F-E19D-4E09-8417-C9297DDE9305}" srcOrd="0" destOrd="0" presId="urn:microsoft.com/office/officeart/2005/8/layout/pyramid1"/>
    <dgm:cxn modelId="{B05A1F71-BB49-47ED-87AE-0DDD08787B89}" srcId="{E3D31CEA-FE55-426F-A3BB-6984D640D8B5}" destId="{1AC5B6AF-B51C-4C64-AF4F-494F4EE586E2}" srcOrd="2" destOrd="0" parTransId="{83DEC12A-9C64-4896-A3C3-CF882441C225}" sibTransId="{CEEDC80F-B22C-4AC8-A1CA-CE2FFB193922}"/>
    <dgm:cxn modelId="{ED124A77-B947-4D33-953F-1297204DB455}" type="presOf" srcId="{E3D31CEA-FE55-426F-A3BB-6984D640D8B5}" destId="{99209C06-756C-4011-8E38-3F0926AD1022}" srcOrd="0" destOrd="0" presId="urn:microsoft.com/office/officeart/2005/8/layout/pyramid1"/>
    <dgm:cxn modelId="{A97A1985-02B3-48AE-B526-B0424B002D9F}" srcId="{E3D31CEA-FE55-426F-A3BB-6984D640D8B5}" destId="{2725BCD8-784D-41FB-819E-9369E4D8F348}" srcOrd="3" destOrd="0" parTransId="{42A5DB56-D04C-4511-ABB3-9907F7CB297D}" sibTransId="{228E7258-317B-4D47-ADB8-4E6BA966F870}"/>
    <dgm:cxn modelId="{04B78DA2-9172-44B2-B9BC-870C522F755A}" srcId="{E3D31CEA-FE55-426F-A3BB-6984D640D8B5}" destId="{29F3DE29-7166-4880-9B86-7567DAB6ABFB}" srcOrd="0" destOrd="0" parTransId="{709DF87E-6FDF-4664-9762-45077C8613AB}" sibTransId="{2AD1A31B-B056-44D8-8192-836D458F9298}"/>
    <dgm:cxn modelId="{8EC872AD-7602-40A6-8C90-1D3A3BFB073D}" type="presOf" srcId="{2725BCD8-784D-41FB-819E-9369E4D8F348}" destId="{259564E0-24C9-4037-BBF2-71F17ECD8884}" srcOrd="1" destOrd="0" presId="urn:microsoft.com/office/officeart/2005/8/layout/pyramid1"/>
    <dgm:cxn modelId="{39891EAE-C923-4FF1-BE63-D4154A279BF7}" type="presOf" srcId="{1AC5B6AF-B51C-4C64-AF4F-494F4EE586E2}" destId="{CBD11BCC-5178-4BF8-A00F-BC81EDEC6113}" srcOrd="0" destOrd="0" presId="urn:microsoft.com/office/officeart/2005/8/layout/pyramid1"/>
    <dgm:cxn modelId="{D5001EB7-5FF8-4EF5-8267-938E8C1640E6}" type="presOf" srcId="{A6D33617-7DCD-4A24-9050-431F1FB4984C}" destId="{12E0A3B8-F4A8-4725-A852-EFFD8668634C}" srcOrd="1" destOrd="0" presId="urn:microsoft.com/office/officeart/2005/8/layout/pyramid1"/>
    <dgm:cxn modelId="{75325872-E046-41E8-8A9D-4B032FDF2CD3}" type="presParOf" srcId="{99209C06-756C-4011-8E38-3F0926AD1022}" destId="{05CC2FA7-E4DC-4549-ABD1-BEB9F6CC06C7}" srcOrd="0" destOrd="0" presId="urn:microsoft.com/office/officeart/2005/8/layout/pyramid1"/>
    <dgm:cxn modelId="{BD1C2B9C-A05F-4D3D-8C14-B4B97F7C70ED}" type="presParOf" srcId="{05CC2FA7-E4DC-4549-ABD1-BEB9F6CC06C7}" destId="{C121DDD3-8A3D-4216-A165-31E654711C09}" srcOrd="0" destOrd="0" presId="urn:microsoft.com/office/officeart/2005/8/layout/pyramid1"/>
    <dgm:cxn modelId="{8CD026CC-3F15-4141-A44F-FE189D1D0A29}" type="presParOf" srcId="{05CC2FA7-E4DC-4549-ABD1-BEB9F6CC06C7}" destId="{5A07EFE6-475B-4D52-8B16-7F5D36CD236C}" srcOrd="1" destOrd="0" presId="urn:microsoft.com/office/officeart/2005/8/layout/pyramid1"/>
    <dgm:cxn modelId="{5F547F56-16D4-4A4B-A025-E3A1E8914114}" type="presParOf" srcId="{99209C06-756C-4011-8E38-3F0926AD1022}" destId="{E671E7D4-87B4-4ADF-A349-AD5B25CAA031}" srcOrd="1" destOrd="0" presId="urn:microsoft.com/office/officeart/2005/8/layout/pyramid1"/>
    <dgm:cxn modelId="{21A2F261-3DD7-4F2D-AA05-8F9C4F9C69CC}" type="presParOf" srcId="{E671E7D4-87B4-4ADF-A349-AD5B25CAA031}" destId="{C4F3F12F-E19D-4E09-8417-C9297DDE9305}" srcOrd="0" destOrd="0" presId="urn:microsoft.com/office/officeart/2005/8/layout/pyramid1"/>
    <dgm:cxn modelId="{52018066-4D88-4744-9B3E-1BFACADCC97E}" type="presParOf" srcId="{E671E7D4-87B4-4ADF-A349-AD5B25CAA031}" destId="{12E0A3B8-F4A8-4725-A852-EFFD8668634C}" srcOrd="1" destOrd="0" presId="urn:microsoft.com/office/officeart/2005/8/layout/pyramid1"/>
    <dgm:cxn modelId="{093F9C8D-A6CD-47A6-AD63-B8DCEA524A7A}" type="presParOf" srcId="{99209C06-756C-4011-8E38-3F0926AD1022}" destId="{1EDA807C-C213-4D94-A74C-A61175CAB5BD}" srcOrd="2" destOrd="0" presId="urn:microsoft.com/office/officeart/2005/8/layout/pyramid1"/>
    <dgm:cxn modelId="{BC6352C4-3A9F-4361-8BE1-9CCE02A69626}" type="presParOf" srcId="{1EDA807C-C213-4D94-A74C-A61175CAB5BD}" destId="{CBD11BCC-5178-4BF8-A00F-BC81EDEC6113}" srcOrd="0" destOrd="0" presId="urn:microsoft.com/office/officeart/2005/8/layout/pyramid1"/>
    <dgm:cxn modelId="{1C5D29FB-1556-48EF-A130-77ABD95CA10C}" type="presParOf" srcId="{1EDA807C-C213-4D94-A74C-A61175CAB5BD}" destId="{D1A0DEEB-7A2F-4831-AC30-824AE101ABC3}" srcOrd="1" destOrd="0" presId="urn:microsoft.com/office/officeart/2005/8/layout/pyramid1"/>
    <dgm:cxn modelId="{892BA50E-0EF2-4ACE-97BD-B0FD1DDF833E}" type="presParOf" srcId="{99209C06-756C-4011-8E38-3F0926AD1022}" destId="{AC59842C-6F62-4BF8-B34C-C663529D2F27}" srcOrd="3" destOrd="0" presId="urn:microsoft.com/office/officeart/2005/8/layout/pyramid1"/>
    <dgm:cxn modelId="{C4B3050D-568B-4A31-B79A-E078025152DC}" type="presParOf" srcId="{AC59842C-6F62-4BF8-B34C-C663529D2F27}" destId="{D4D8CE84-335D-4B17-9843-6575E1D1E188}" srcOrd="0" destOrd="0" presId="urn:microsoft.com/office/officeart/2005/8/layout/pyramid1"/>
    <dgm:cxn modelId="{2CB5D68D-7A0A-401C-83E1-BF544AA81A47}" type="presParOf" srcId="{AC59842C-6F62-4BF8-B34C-C663529D2F27}" destId="{259564E0-24C9-4037-BBF2-71F17ECD888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1DDD3-8A3D-4216-A165-31E654711C09}">
      <dsp:nvSpPr>
        <dsp:cNvPr id="0" name=""/>
        <dsp:cNvSpPr/>
      </dsp:nvSpPr>
      <dsp:spPr>
        <a:xfrm>
          <a:off x="758189" y="0"/>
          <a:ext cx="505460" cy="424815"/>
        </a:xfrm>
        <a:prstGeom prst="trapezoid">
          <a:avLst>
            <a:gd name="adj" fmla="val 59492"/>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Result</a:t>
          </a:r>
        </a:p>
      </dsp:txBody>
      <dsp:txXfrm>
        <a:off x="758189" y="0"/>
        <a:ext cx="505460" cy="424815"/>
      </dsp:txXfrm>
    </dsp:sp>
    <dsp:sp modelId="{C4F3F12F-E19D-4E09-8417-C9297DDE9305}">
      <dsp:nvSpPr>
        <dsp:cNvPr id="0" name=""/>
        <dsp:cNvSpPr/>
      </dsp:nvSpPr>
      <dsp:spPr>
        <a:xfrm>
          <a:off x="505460" y="424815"/>
          <a:ext cx="1010920" cy="424815"/>
        </a:xfrm>
        <a:prstGeom prst="trapezoid">
          <a:avLst>
            <a:gd name="adj" fmla="val 59492"/>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Learning</a:t>
          </a:r>
        </a:p>
      </dsp:txBody>
      <dsp:txXfrm>
        <a:off x="682370" y="424815"/>
        <a:ext cx="657098" cy="424815"/>
      </dsp:txXfrm>
    </dsp:sp>
    <dsp:sp modelId="{CBD11BCC-5178-4BF8-A00F-BC81EDEC6113}">
      <dsp:nvSpPr>
        <dsp:cNvPr id="0" name=""/>
        <dsp:cNvSpPr/>
      </dsp:nvSpPr>
      <dsp:spPr>
        <a:xfrm>
          <a:off x="252730" y="849630"/>
          <a:ext cx="1516379" cy="424815"/>
        </a:xfrm>
        <a:prstGeom prst="trapezoid">
          <a:avLst>
            <a:gd name="adj" fmla="val 59492"/>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			Behaviour			</a:t>
          </a:r>
        </a:p>
      </dsp:txBody>
      <dsp:txXfrm>
        <a:off x="518096" y="849630"/>
        <a:ext cx="985647" cy="424815"/>
      </dsp:txXfrm>
    </dsp:sp>
    <dsp:sp modelId="{D4D8CE84-335D-4B17-9843-6575E1D1E188}">
      <dsp:nvSpPr>
        <dsp:cNvPr id="0" name=""/>
        <dsp:cNvSpPr/>
      </dsp:nvSpPr>
      <dsp:spPr>
        <a:xfrm>
          <a:off x="0" y="1274445"/>
          <a:ext cx="2021840" cy="424815"/>
        </a:xfrm>
        <a:prstGeom prst="trapezoid">
          <a:avLst>
            <a:gd name="adj" fmla="val 59492"/>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Result</a:t>
          </a:r>
        </a:p>
      </dsp:txBody>
      <dsp:txXfrm>
        <a:off x="353821" y="1274445"/>
        <a:ext cx="1314196" cy="424815"/>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3717252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2580974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2481546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3366563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4062109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3001329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3300596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2736969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108788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3655821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16802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619967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385216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42671276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1671276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CC40B0-FDB5-42CB-BD70-24673C0C2277}" type="datetimeFigureOut">
              <a:rPr lang="en-GB" smtClean="0"/>
              <a:t>10/11/2021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D441FA-7F96-45D5-98CA-69CAF8E8E092}" type="slidenum">
              <a:rPr lang="en-GB" smtClean="0"/>
              <a:t>‹#›</a:t>
            </a:fld>
            <a:endParaRPr lang="en-GB" dirty="0"/>
          </a:p>
        </p:txBody>
      </p:sp>
    </p:spTree>
    <p:extLst>
      <p:ext uri="{BB962C8B-B14F-4D97-AF65-F5344CB8AC3E}">
        <p14:creationId xmlns:p14="http://schemas.microsoft.com/office/powerpoint/2010/main" val="2369307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8CC40B0-FDB5-42CB-BD70-24673C0C2277}" type="datetimeFigureOut">
              <a:rPr lang="en-GB" smtClean="0"/>
              <a:t>10/11/2021</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6D441FA-7F96-45D5-98CA-69CAF8E8E092}" type="slidenum">
              <a:rPr lang="en-GB" smtClean="0"/>
              <a:t>‹#›</a:t>
            </a:fld>
            <a:endParaRPr lang="en-GB" dirty="0"/>
          </a:p>
        </p:txBody>
      </p:sp>
    </p:spTree>
    <p:extLst>
      <p:ext uri="{BB962C8B-B14F-4D97-AF65-F5344CB8AC3E}">
        <p14:creationId xmlns:p14="http://schemas.microsoft.com/office/powerpoint/2010/main" val="160792535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1709339@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56D79F0-D981-497B-A59D-4323F0BD8FDC}"/>
              </a:ext>
            </a:extLst>
          </p:cNvPr>
          <p:cNvSpPr txBox="1"/>
          <p:nvPr/>
        </p:nvSpPr>
        <p:spPr>
          <a:xfrm>
            <a:off x="755374" y="1898923"/>
            <a:ext cx="8388626" cy="3053528"/>
          </a:xfrm>
          <a:prstGeom prst="rect">
            <a:avLst/>
          </a:prstGeom>
          <a:noFill/>
        </p:spPr>
        <p:txBody>
          <a:bodyPr wrap="square">
            <a:spAutoFit/>
          </a:bodyPr>
          <a:lstStyle/>
          <a:p>
            <a:pPr algn="just">
              <a:lnSpc>
                <a:spcPct val="150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Human Resource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u="sng" dirty="0">
                <a:effectLst/>
                <a:latin typeface="Arial" panose="020B0604020202020204" pitchFamily="34" charset="0"/>
                <a:ea typeface="Calibri" panose="020F0502020204030204" pitchFamily="34" charset="0"/>
                <a:cs typeface="Times New Roman" panose="02020603050405020304" pitchFamily="18" charset="0"/>
              </a:rPr>
              <a:t>Module Code: LCMB7000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Student ID: 1709339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Student Name: Md Shahidur Rahman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Lecturer: Uju Ugochukwu</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E-mail: </a:t>
            </a:r>
            <a:r>
              <a:rPr lang="en-GB" sz="1800"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1709339@student.uwtsd.ac.uk</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73802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034DA-B8B2-462C-904E-DA46E24CD4A1}"/>
              </a:ext>
            </a:extLst>
          </p:cNvPr>
          <p:cNvSpPr>
            <a:spLocks noGrp="1"/>
          </p:cNvSpPr>
          <p:nvPr>
            <p:ph type="title"/>
          </p:nvPr>
        </p:nvSpPr>
        <p:spPr/>
        <p:txBody>
          <a:bodyPr/>
          <a:lstStyle/>
          <a:p>
            <a:r>
              <a:rPr lang="en-GB" dirty="0"/>
              <a:t>Tesco PLC</a:t>
            </a:r>
          </a:p>
        </p:txBody>
      </p:sp>
      <p:sp>
        <p:nvSpPr>
          <p:cNvPr id="3" name="Content Placeholder 2">
            <a:extLst>
              <a:ext uri="{FF2B5EF4-FFF2-40B4-BE49-F238E27FC236}">
                <a16:creationId xmlns:a16="http://schemas.microsoft.com/office/drawing/2014/main" id="{3144546B-5EF2-4F32-AB17-E3CB36539069}"/>
              </a:ext>
            </a:extLst>
          </p:cNvPr>
          <p:cNvSpPr>
            <a:spLocks noGrp="1"/>
          </p:cNvSpPr>
          <p:nvPr>
            <p:ph idx="1"/>
          </p:nvPr>
        </p:nvSpPr>
        <p:spPr/>
        <p:txBody>
          <a:bodyPr/>
          <a:lstStyle/>
          <a:p>
            <a:r>
              <a:rPr lang="en-GB" dirty="0"/>
              <a:t>Founded in 1919 from town stall to a global corporation</a:t>
            </a:r>
          </a:p>
          <a:p>
            <a:r>
              <a:rPr lang="en-GB" sz="1800" dirty="0">
                <a:effectLst/>
                <a:latin typeface="Arial" panose="020B0604020202020204" pitchFamily="34" charset="0"/>
                <a:ea typeface="Calibri" panose="020F0502020204030204" pitchFamily="34" charset="0"/>
              </a:rPr>
              <a:t>440,000 thousand colleagues who serve millions of customers in shops and online and operating in 13 countries around the world(Tesco PLC 2020), Tesco has largest market share in supermarket industry in UK leading by 12.7% from its immediate competitor Sainsbury PLC (</a:t>
            </a:r>
            <a:r>
              <a:rPr lang="en-GB" sz="1800" dirty="0">
                <a:latin typeface="Arial" panose="020B0604020202020204" pitchFamily="34" charset="0"/>
                <a:cs typeface="Times New Roman" panose="02020603050405020304" pitchFamily="18" charset="0"/>
              </a:rPr>
              <a:t>Blazquez, 2021)</a:t>
            </a:r>
            <a:r>
              <a:rPr lang="en-GB" sz="1800" dirty="0">
                <a:effectLst/>
                <a:latin typeface="Arial" panose="020B0604020202020204" pitchFamily="34" charset="0"/>
                <a:ea typeface="Calibri" panose="020F0502020204030204" pitchFamily="34" charset="0"/>
              </a:rPr>
              <a:t>. </a:t>
            </a:r>
            <a:r>
              <a:rPr lang="en-GB" dirty="0"/>
              <a:t> </a:t>
            </a:r>
          </a:p>
        </p:txBody>
      </p:sp>
    </p:spTree>
    <p:extLst>
      <p:ext uri="{BB962C8B-B14F-4D97-AF65-F5344CB8AC3E}">
        <p14:creationId xmlns:p14="http://schemas.microsoft.com/office/powerpoint/2010/main" val="2381372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C1C3C-11AF-4907-AC2B-8A5F9446D74B}"/>
              </a:ext>
            </a:extLst>
          </p:cNvPr>
          <p:cNvSpPr>
            <a:spLocks noGrp="1"/>
          </p:cNvSpPr>
          <p:nvPr>
            <p:ph type="title"/>
          </p:nvPr>
        </p:nvSpPr>
        <p:spPr/>
        <p:txBody>
          <a:bodyPr/>
          <a:lstStyle/>
          <a:p>
            <a:r>
              <a:rPr lang="en-GB" dirty="0"/>
              <a:t>Human Resources Management </a:t>
            </a:r>
          </a:p>
        </p:txBody>
      </p:sp>
      <p:sp>
        <p:nvSpPr>
          <p:cNvPr id="3" name="Content Placeholder 2">
            <a:extLst>
              <a:ext uri="{FF2B5EF4-FFF2-40B4-BE49-F238E27FC236}">
                <a16:creationId xmlns:a16="http://schemas.microsoft.com/office/drawing/2014/main" id="{DBADAF9B-92E2-4D86-A6BA-93BA43635EAE}"/>
              </a:ext>
            </a:extLst>
          </p:cNvPr>
          <p:cNvSpPr>
            <a:spLocks noGrp="1"/>
          </p:cNvSpPr>
          <p:nvPr>
            <p:ph idx="1"/>
          </p:nvPr>
        </p:nvSpPr>
        <p:spPr>
          <a:xfrm>
            <a:off x="677334" y="1488613"/>
            <a:ext cx="8596668" cy="3880773"/>
          </a:xfrm>
        </p:spPr>
        <p:txBody>
          <a:bodyPr/>
          <a:lstStyle/>
          <a:p>
            <a:r>
              <a:rPr lang="en-GB" dirty="0">
                <a:latin typeface="Arial" panose="020B0604020202020204" pitchFamily="34" charset="0"/>
                <a:ea typeface="SabonLTStd-Roman"/>
              </a:rPr>
              <a:t>The history of human resource management goes back to yearly </a:t>
            </a:r>
            <a:r>
              <a:rPr lang="en-GB" dirty="0" err="1">
                <a:latin typeface="Arial" panose="020B0604020202020204" pitchFamily="34" charset="0"/>
                <a:ea typeface="SabonLTStd-Roman"/>
              </a:rPr>
              <a:t>managegment</a:t>
            </a:r>
            <a:r>
              <a:rPr lang="en-GB" dirty="0">
                <a:latin typeface="Arial" panose="020B0604020202020204" pitchFamily="34" charset="0"/>
                <a:ea typeface="SabonLTStd-Roman"/>
              </a:rPr>
              <a:t> </a:t>
            </a:r>
            <a:r>
              <a:rPr lang="en-US" sz="1800" spc="-5" dirty="0">
                <a:latin typeface="Georgia"/>
                <a:cs typeface="Georgia"/>
              </a:rPr>
              <a:t>Robert Owen (1771 </a:t>
            </a:r>
            <a:r>
              <a:rPr lang="en-US" sz="1800" dirty="0">
                <a:latin typeface="Georgia"/>
                <a:cs typeface="Georgia"/>
              </a:rPr>
              <a:t>– </a:t>
            </a:r>
            <a:r>
              <a:rPr lang="en-US" sz="1800" spc="-5" dirty="0">
                <a:latin typeface="Georgia"/>
                <a:cs typeface="Georgia"/>
              </a:rPr>
              <a:t>1858 cited in </a:t>
            </a:r>
            <a:r>
              <a:rPr lang="en-GB" b="0" i="0" dirty="0">
                <a:solidFill>
                  <a:srgbClr val="222222"/>
                </a:solidFill>
                <a:effectLst/>
                <a:latin typeface="Arial" panose="020B0604020202020204" pitchFamily="34" charset="0"/>
              </a:rPr>
              <a:t>Parker,1998).</a:t>
            </a:r>
            <a:r>
              <a:rPr lang="en-GB" dirty="0">
                <a:latin typeface="Arial" panose="020B0604020202020204" pitchFamily="34" charset="0"/>
                <a:ea typeface="SabonLTStd-Roman"/>
              </a:rPr>
              <a:t> </a:t>
            </a:r>
            <a:endParaRPr lang="en-GB" sz="1800" dirty="0">
              <a:effectLst/>
              <a:latin typeface="Arial" panose="020B0604020202020204" pitchFamily="34" charset="0"/>
              <a:ea typeface="SabonLTStd-Roman"/>
            </a:endParaRPr>
          </a:p>
          <a:p>
            <a:r>
              <a:rPr lang="en-GB" sz="1800" dirty="0">
                <a:effectLst/>
                <a:latin typeface="Arial" panose="020B0604020202020204" pitchFamily="34" charset="0"/>
                <a:ea typeface="Calibri" panose="020F0502020204030204" pitchFamily="34" charset="0"/>
              </a:rPr>
              <a:t>Human resource management (HRM) is responsible for all aspects of human activity within the organisation, and it is a coherent, integrated approach, which is a managerial effort to leverage people effort, knowledge, capability, and behaviour towards products that help the organisation continue their venture (Armstrong and Taylor, 2014, p. 5; Watson 2010: 919; Agarwal and Al Qouyatahi, 2018). </a:t>
            </a:r>
            <a:endParaRPr lang="en-GB" dirty="0"/>
          </a:p>
        </p:txBody>
      </p:sp>
    </p:spTree>
    <p:extLst>
      <p:ext uri="{BB962C8B-B14F-4D97-AF65-F5344CB8AC3E}">
        <p14:creationId xmlns:p14="http://schemas.microsoft.com/office/powerpoint/2010/main" val="4090881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6E876-61F9-4C54-9FBA-B2656D70C823}"/>
              </a:ext>
            </a:extLst>
          </p:cNvPr>
          <p:cNvSpPr>
            <a:spLocks noGrp="1"/>
          </p:cNvSpPr>
          <p:nvPr>
            <p:ph type="title"/>
          </p:nvPr>
        </p:nvSpPr>
        <p:spPr/>
        <p:txBody>
          <a:bodyPr/>
          <a:lstStyle/>
          <a:p>
            <a:r>
              <a:rPr lang="en-GB" dirty="0"/>
              <a:t>Challenges For Human Resource Management in Tesco PLC  </a:t>
            </a:r>
          </a:p>
        </p:txBody>
      </p:sp>
      <p:sp>
        <p:nvSpPr>
          <p:cNvPr id="3" name="Content Placeholder 2">
            <a:extLst>
              <a:ext uri="{FF2B5EF4-FFF2-40B4-BE49-F238E27FC236}">
                <a16:creationId xmlns:a16="http://schemas.microsoft.com/office/drawing/2014/main" id="{E7201BE4-0ED7-4B10-874E-79BDFE8B9A2F}"/>
              </a:ext>
            </a:extLst>
          </p:cNvPr>
          <p:cNvSpPr>
            <a:spLocks noGrp="1"/>
          </p:cNvSpPr>
          <p:nvPr>
            <p:ph idx="1"/>
          </p:nvPr>
        </p:nvSpPr>
        <p:spPr/>
        <p:txBody>
          <a:bodyPr/>
          <a:lstStyle/>
          <a:p>
            <a:r>
              <a:rPr lang="en-GB" dirty="0"/>
              <a:t>Recruitment and selection </a:t>
            </a:r>
          </a:p>
          <a:p>
            <a:r>
              <a:rPr lang="en-GB" dirty="0"/>
              <a:t>Training and development </a:t>
            </a:r>
          </a:p>
          <a:p>
            <a:r>
              <a:rPr lang="en-GB" dirty="0"/>
              <a:t>Globalisation and diversity </a:t>
            </a:r>
          </a:p>
        </p:txBody>
      </p:sp>
    </p:spTree>
    <p:extLst>
      <p:ext uri="{BB962C8B-B14F-4D97-AF65-F5344CB8AC3E}">
        <p14:creationId xmlns:p14="http://schemas.microsoft.com/office/powerpoint/2010/main" val="2396970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E6D3F-5E57-497C-8755-1E3185E0CE79}"/>
              </a:ext>
            </a:extLst>
          </p:cNvPr>
          <p:cNvSpPr>
            <a:spLocks noGrp="1"/>
          </p:cNvSpPr>
          <p:nvPr>
            <p:ph type="title"/>
          </p:nvPr>
        </p:nvSpPr>
        <p:spPr/>
        <p:txBody>
          <a:bodyPr/>
          <a:lstStyle/>
          <a:p>
            <a:r>
              <a:rPr lang="en-GB" dirty="0"/>
              <a:t>Challenges of Recruitment and Section process.</a:t>
            </a:r>
          </a:p>
        </p:txBody>
      </p:sp>
      <p:sp>
        <p:nvSpPr>
          <p:cNvPr id="3" name="Content Placeholder 2">
            <a:extLst>
              <a:ext uri="{FF2B5EF4-FFF2-40B4-BE49-F238E27FC236}">
                <a16:creationId xmlns:a16="http://schemas.microsoft.com/office/drawing/2014/main" id="{582734F8-67A2-42FE-919C-DF840FEAA368}"/>
              </a:ext>
            </a:extLst>
          </p:cNvPr>
          <p:cNvSpPr>
            <a:spLocks noGrp="1"/>
          </p:cNvSpPr>
          <p:nvPr>
            <p:ph idx="1"/>
          </p:nvPr>
        </p:nvSpPr>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If organisation hire an individual who is not right for the job, they will become a liability or the organisation, thus, an organisation will waste its pressure resource on a tree which will never bear fruit, and it can cost organisation thirty percent of that employees’ first-year salary (Hacker, 1997).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Advertising through right channel for right candidate in most cost effective ways. Tesco is using recruitment agency like Totaljobs and indeed.com for fulfil their staffing needs, which is costly and might not get right candidate for their job. Using or dependency on online platform for recruitment is class as discrimination between internet user and non-internet user (DHAMIJA,2012)</a:t>
            </a:r>
          </a:p>
          <a:p>
            <a:r>
              <a:rPr lang="en-GB" dirty="0">
                <a:latin typeface="Arial" panose="020B0604020202020204" pitchFamily="34" charset="0"/>
                <a:cs typeface="Arial" panose="020B0604020202020204" pitchFamily="34" charset="0"/>
              </a:rPr>
              <a:t>Too many applicational at one given time. </a:t>
            </a:r>
          </a:p>
          <a:p>
            <a:r>
              <a:rPr lang="en-GB" dirty="0">
                <a:latin typeface="Arial" panose="020B0604020202020204" pitchFamily="34" charset="0"/>
                <a:cs typeface="Arial" panose="020B0604020202020204" pitchFamily="34" charset="0"/>
              </a:rPr>
              <a:t>Conducting interview in line with government guideline. What to ask and most importantly what not to ask. </a:t>
            </a:r>
          </a:p>
          <a:p>
            <a:r>
              <a:rPr lang="en-GB" dirty="0">
                <a:latin typeface="Arial" panose="020B0604020202020204" pitchFamily="34" charset="0"/>
                <a:cs typeface="Arial" panose="020B0604020202020204" pitchFamily="34" charset="0"/>
              </a:rPr>
              <a:t>Selecting right candidate for right job </a:t>
            </a:r>
          </a:p>
          <a:p>
            <a:r>
              <a:rPr lang="en-GB" dirty="0">
                <a:latin typeface="Arial" panose="020B0604020202020204" pitchFamily="34" charset="0"/>
                <a:cs typeface="Arial" panose="020B0604020202020204" pitchFamily="34" charset="0"/>
              </a:rPr>
              <a:t>Job design </a:t>
            </a:r>
          </a:p>
          <a:p>
            <a:endParaRPr lang="en-GB" dirty="0">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018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E6D3F-5E57-497C-8755-1E3185E0CE79}"/>
              </a:ext>
            </a:extLst>
          </p:cNvPr>
          <p:cNvSpPr>
            <a:spLocks noGrp="1"/>
          </p:cNvSpPr>
          <p:nvPr>
            <p:ph type="title"/>
          </p:nvPr>
        </p:nvSpPr>
        <p:spPr/>
        <p:txBody>
          <a:bodyPr/>
          <a:lstStyle/>
          <a:p>
            <a:r>
              <a:rPr lang="en-GB" dirty="0"/>
              <a:t>Solution for Recruitment and Section process.</a:t>
            </a:r>
          </a:p>
        </p:txBody>
      </p:sp>
      <p:sp>
        <p:nvSpPr>
          <p:cNvPr id="3" name="Content Placeholder 2">
            <a:extLst>
              <a:ext uri="{FF2B5EF4-FFF2-40B4-BE49-F238E27FC236}">
                <a16:creationId xmlns:a16="http://schemas.microsoft.com/office/drawing/2014/main" id="{582734F8-67A2-42FE-919C-DF840FEAA368}"/>
              </a:ext>
            </a:extLst>
          </p:cNvPr>
          <p:cNvSpPr>
            <a:spLocks noGrp="1"/>
          </p:cNvSpPr>
          <p:nvPr>
            <p:ph idx="1"/>
          </p:nvPr>
        </p:nvSpPr>
        <p:spPr/>
        <p:txBody>
          <a:bodyPr>
            <a:normAutofit/>
          </a:bodyPr>
          <a:lstStyle/>
          <a:p>
            <a:r>
              <a:rPr lang="en-GB" dirty="0">
                <a:latin typeface="Arial" panose="020B0604020202020204" pitchFamily="34" charset="0"/>
                <a:ea typeface="Calibri" panose="020F0502020204030204" pitchFamily="34" charset="0"/>
                <a:cs typeface="Arial" panose="020B0604020202020204" pitchFamily="34" charset="0"/>
              </a:rPr>
              <a:t>Must adopt mix recruitment process, for example online recruitment as well as traditional recruitment process as well as internal recruitment and referral </a:t>
            </a:r>
          </a:p>
          <a:p>
            <a:r>
              <a:rPr lang="en-GB" dirty="0">
                <a:latin typeface="Arial" panose="020B0604020202020204" pitchFamily="34" charset="0"/>
                <a:ea typeface="Calibri" panose="020F0502020204030204" pitchFamily="34" charset="0"/>
                <a:cs typeface="Arial" panose="020B0604020202020204" pitchFamily="34" charset="0"/>
              </a:rPr>
              <a:t>Limit how many application Tesco should accept per job advert, that will limit number of application they will receive from online platform, review them application, increase the number of application limit if desired candidate are not found.</a:t>
            </a:r>
          </a:p>
          <a:p>
            <a:r>
              <a:rPr lang="en-GB" dirty="0">
                <a:latin typeface="Arial" panose="020B0604020202020204" pitchFamily="34" charset="0"/>
                <a:ea typeface="Calibri" panose="020F0502020204030204" pitchFamily="34" charset="0"/>
                <a:cs typeface="Arial" panose="020B0604020202020204" pitchFamily="34" charset="0"/>
              </a:rPr>
              <a:t>HRM must be aware of all the new trends and government legislation at all time. </a:t>
            </a:r>
          </a:p>
          <a:p>
            <a:endParaRPr lang="en-GB" dirty="0">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7244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E5576-6E89-4128-9C35-5394EB8F6039}"/>
              </a:ext>
            </a:extLst>
          </p:cNvPr>
          <p:cNvSpPr>
            <a:spLocks noGrp="1"/>
          </p:cNvSpPr>
          <p:nvPr>
            <p:ph type="title"/>
          </p:nvPr>
        </p:nvSpPr>
        <p:spPr/>
        <p:txBody>
          <a:bodyPr/>
          <a:lstStyle/>
          <a:p>
            <a:r>
              <a:rPr lang="en-GB" dirty="0"/>
              <a:t>Training and Development Challenges for HRM at Tesco PLC</a:t>
            </a:r>
          </a:p>
        </p:txBody>
      </p:sp>
      <p:sp>
        <p:nvSpPr>
          <p:cNvPr id="3" name="Content Placeholder 2">
            <a:extLst>
              <a:ext uri="{FF2B5EF4-FFF2-40B4-BE49-F238E27FC236}">
                <a16:creationId xmlns:a16="http://schemas.microsoft.com/office/drawing/2014/main" id="{C112E26C-DBC7-4914-B537-84B3AD5BB690}"/>
              </a:ext>
            </a:extLst>
          </p:cNvPr>
          <p:cNvSpPr>
            <a:spLocks noGrp="1"/>
          </p:cNvSpPr>
          <p:nvPr>
            <p:ph idx="1"/>
          </p:nvPr>
        </p:nvSpPr>
        <p:spPr/>
        <p:txBody>
          <a:bodyPr/>
          <a:lstStyle/>
          <a:p>
            <a:pPr marL="0" indent="0">
              <a:buNone/>
            </a:pPr>
            <a:r>
              <a:rPr lang="en-GB" sz="1800" dirty="0">
                <a:effectLst/>
                <a:latin typeface="Arial" panose="020B0604020202020204" pitchFamily="34" charset="0"/>
                <a:ea typeface="Calibri" panose="020F0502020204030204" pitchFamily="34" charset="0"/>
              </a:rPr>
              <a:t>Challenges </a:t>
            </a:r>
          </a:p>
          <a:p>
            <a:r>
              <a:rPr lang="en-GB" dirty="0">
                <a:latin typeface="Arial" panose="020B0604020202020204" pitchFamily="34" charset="0"/>
                <a:ea typeface="Calibri" panose="020F0502020204030204" pitchFamily="34" charset="0"/>
              </a:rPr>
              <a:t>Some employees are working remotely due to covid19 and this is challenging for HRM to provide training. </a:t>
            </a:r>
          </a:p>
          <a:p>
            <a:r>
              <a:rPr lang="en-GB" sz="1800" dirty="0">
                <a:effectLst/>
                <a:latin typeface="Arial" panose="020B0604020202020204" pitchFamily="34" charset="0"/>
                <a:ea typeface="Calibri" panose="020F0502020204030204" pitchFamily="34" charset="0"/>
              </a:rPr>
              <a:t>Online literatures and video are provided by Tesco PLC for training and development (Tesco, </a:t>
            </a:r>
            <a:r>
              <a:rPr lang="en-GB" b="0" i="0" dirty="0">
                <a:solidFill>
                  <a:srgbClr val="000000"/>
                </a:solidFill>
                <a:effectLst/>
                <a:latin typeface="Open Sans" panose="020B0606030504020204" pitchFamily="34" charset="0"/>
              </a:rPr>
              <a:t>2021), which </a:t>
            </a:r>
            <a:r>
              <a:rPr lang="en-GB" dirty="0">
                <a:solidFill>
                  <a:srgbClr val="000000"/>
                </a:solidFill>
                <a:latin typeface="Open Sans" panose="020B0606030504020204" pitchFamily="34" charset="0"/>
              </a:rPr>
              <a:t>high chance for employee to cheat and might not want to participate due to too much freedom of doing it at their own time, could mean unpaid training program. Plus it is hard to share tacit knowledge.</a:t>
            </a:r>
          </a:p>
          <a:p>
            <a:r>
              <a:rPr lang="en-GB" dirty="0">
                <a:solidFill>
                  <a:srgbClr val="000000"/>
                </a:solidFill>
                <a:latin typeface="Open Sans" panose="020B0606030504020204" pitchFamily="34" charset="0"/>
              </a:rPr>
              <a:t>Training and development program aim for organisational profitability only. </a:t>
            </a:r>
          </a:p>
          <a:p>
            <a:endParaRPr lang="en-GB" dirty="0">
              <a:solidFill>
                <a:srgbClr val="000000"/>
              </a:solidFill>
              <a:latin typeface="Open Sans" panose="020B0606030504020204" pitchFamily="34" charset="0"/>
            </a:endParaRPr>
          </a:p>
          <a:p>
            <a:endParaRPr lang="en-GB" dirty="0"/>
          </a:p>
        </p:txBody>
      </p:sp>
    </p:spTree>
    <p:extLst>
      <p:ext uri="{BB962C8B-B14F-4D97-AF65-F5344CB8AC3E}">
        <p14:creationId xmlns:p14="http://schemas.microsoft.com/office/powerpoint/2010/main" val="18865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E5576-6E89-4128-9C35-5394EB8F6039}"/>
              </a:ext>
            </a:extLst>
          </p:cNvPr>
          <p:cNvSpPr>
            <a:spLocks noGrp="1"/>
          </p:cNvSpPr>
          <p:nvPr>
            <p:ph type="title"/>
          </p:nvPr>
        </p:nvSpPr>
        <p:spPr/>
        <p:txBody>
          <a:bodyPr/>
          <a:lstStyle/>
          <a:p>
            <a:r>
              <a:rPr lang="en-GB" dirty="0"/>
              <a:t>Training and Development Challenges for HRM at Tesco PLC</a:t>
            </a:r>
          </a:p>
        </p:txBody>
      </p:sp>
      <p:sp>
        <p:nvSpPr>
          <p:cNvPr id="3" name="Content Placeholder 2">
            <a:extLst>
              <a:ext uri="{FF2B5EF4-FFF2-40B4-BE49-F238E27FC236}">
                <a16:creationId xmlns:a16="http://schemas.microsoft.com/office/drawing/2014/main" id="{C112E26C-DBC7-4914-B537-84B3AD5BB690}"/>
              </a:ext>
            </a:extLst>
          </p:cNvPr>
          <p:cNvSpPr>
            <a:spLocks noGrp="1"/>
          </p:cNvSpPr>
          <p:nvPr>
            <p:ph idx="1"/>
          </p:nvPr>
        </p:nvSpPr>
        <p:spPr/>
        <p:txBody>
          <a:bodyPr>
            <a:normAutofit/>
          </a:bodyPr>
          <a:lstStyle/>
          <a:p>
            <a:pPr marL="0" indent="0">
              <a:buNone/>
            </a:pPr>
            <a:r>
              <a:rPr lang="en-GB" sz="1800" b="1" dirty="0">
                <a:effectLst/>
                <a:latin typeface="Arial" panose="020B0604020202020204" pitchFamily="34" charset="0"/>
                <a:ea typeface="Calibri" panose="020F0502020204030204" pitchFamily="34" charset="0"/>
              </a:rPr>
              <a:t>Solution</a:t>
            </a:r>
            <a:r>
              <a:rPr lang="en-GB" sz="1800" dirty="0">
                <a:effectLst/>
                <a:latin typeface="Arial" panose="020B0604020202020204" pitchFamily="34" charset="0"/>
                <a:ea typeface="Calibri" panose="020F0502020204030204" pitchFamily="34" charset="0"/>
              </a:rPr>
              <a:t> </a:t>
            </a:r>
          </a:p>
          <a:p>
            <a:pPr marL="0" indent="0">
              <a:buNone/>
            </a:pPr>
            <a:endParaRPr lang="en-GB" sz="1800" dirty="0">
              <a:effectLst/>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Cater training program according to personal learning ability, for example, if someone learn from watching video, Tesco must provide video training and if someone learn from reading they should provide training in written format. </a:t>
            </a:r>
          </a:p>
          <a:p>
            <a:r>
              <a:rPr lang="en-GB" sz="1800" dirty="0">
                <a:effectLst/>
                <a:latin typeface="Arial" panose="020B0604020202020204" pitchFamily="34" charset="0"/>
                <a:ea typeface="Calibri" panose="020F0502020204030204" pitchFamily="34" charset="0"/>
              </a:rPr>
              <a:t>Make the training interesting and engaging, so that the employees can see benefits from it. </a:t>
            </a:r>
          </a:p>
          <a:p>
            <a:r>
              <a:rPr lang="en-GB" sz="1800" dirty="0">
                <a:effectLst/>
                <a:latin typeface="Arial" panose="020B0604020202020204" pitchFamily="34" charset="0"/>
                <a:ea typeface="Calibri" panose="020F0502020204030204" pitchFamily="34" charset="0"/>
              </a:rPr>
              <a:t>Training and development program should benefit employees as well in term of financial and nonfinancial incentives. Those incentives could be, promotion, recognition</a:t>
            </a:r>
            <a:r>
              <a:rPr lang="en-GB" dirty="0">
                <a:latin typeface="Arial" panose="020B0604020202020204" pitchFamily="34" charset="0"/>
                <a:ea typeface="Calibri" panose="020F0502020204030204" pitchFamily="34" charset="0"/>
              </a:rPr>
              <a:t>, extra holiday et (Guest, 2017). </a:t>
            </a:r>
          </a:p>
          <a:p>
            <a:pPr marL="0" indent="0">
              <a:buNone/>
            </a:pPr>
            <a:endParaRPr lang="en-GB" sz="1800" dirty="0">
              <a:effectLst/>
              <a:latin typeface="Arial" panose="020B0604020202020204" pitchFamily="34" charset="0"/>
              <a:ea typeface="Calibri" panose="020F0502020204030204" pitchFamily="34" charset="0"/>
            </a:endParaRPr>
          </a:p>
          <a:p>
            <a:endParaRPr lang="en-GB" sz="1800" dirty="0">
              <a:effectLst/>
              <a:latin typeface="Arial" panose="020B060402020202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378444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E5576-6E89-4128-9C35-5394EB8F6039}"/>
              </a:ext>
            </a:extLst>
          </p:cNvPr>
          <p:cNvSpPr>
            <a:spLocks noGrp="1"/>
          </p:cNvSpPr>
          <p:nvPr>
            <p:ph type="title"/>
          </p:nvPr>
        </p:nvSpPr>
        <p:spPr/>
        <p:txBody>
          <a:bodyPr/>
          <a:lstStyle/>
          <a:p>
            <a:r>
              <a:rPr lang="en-GB" dirty="0"/>
              <a:t>Training and Development Challenges for HRM at Tesco PLC</a:t>
            </a:r>
          </a:p>
        </p:txBody>
      </p:sp>
      <p:sp>
        <p:nvSpPr>
          <p:cNvPr id="3" name="Content Placeholder 2">
            <a:extLst>
              <a:ext uri="{FF2B5EF4-FFF2-40B4-BE49-F238E27FC236}">
                <a16:creationId xmlns:a16="http://schemas.microsoft.com/office/drawing/2014/main" id="{C112E26C-DBC7-4914-B537-84B3AD5BB690}"/>
              </a:ext>
            </a:extLst>
          </p:cNvPr>
          <p:cNvSpPr>
            <a:spLocks noGrp="1"/>
          </p:cNvSpPr>
          <p:nvPr>
            <p:ph idx="1"/>
          </p:nvPr>
        </p:nvSpPr>
        <p:spPr/>
        <p:txBody>
          <a:bodyPr>
            <a:normAutofit lnSpcReduction="10000"/>
          </a:bodyPr>
          <a:lstStyle/>
          <a:p>
            <a:pPr marL="0" indent="0">
              <a:buNone/>
            </a:pPr>
            <a:r>
              <a:rPr lang="en-GB" sz="1800" b="1" dirty="0">
                <a:effectLst/>
                <a:latin typeface="Arial" panose="020B0604020202020204" pitchFamily="34" charset="0"/>
                <a:ea typeface="Calibri" panose="020F0502020204030204" pitchFamily="34" charset="0"/>
              </a:rPr>
              <a:t>Solution</a:t>
            </a:r>
            <a:r>
              <a:rPr lang="en-GB" sz="1800" dirty="0">
                <a:effectLst/>
                <a:latin typeface="Arial" panose="020B0604020202020204" pitchFamily="34" charset="0"/>
                <a:ea typeface="Calibri" panose="020F0502020204030204" pitchFamily="34" charset="0"/>
              </a:rPr>
              <a:t> </a:t>
            </a:r>
          </a:p>
          <a:p>
            <a:pPr marL="0" indent="0">
              <a:buNone/>
            </a:pPr>
            <a:r>
              <a:rPr lang="en-GB" dirty="0">
                <a:latin typeface="Arial" panose="020B0604020202020204" pitchFamily="34" charset="0"/>
              </a:rPr>
              <a:t>Constructive and measurable training program will be effective for Tesco to have high return on investment on training and development. </a:t>
            </a:r>
          </a:p>
          <a:p>
            <a:pPr marL="0" indent="0">
              <a:buNone/>
            </a:pPr>
            <a:r>
              <a:rPr lang="en-GB" b="0" i="0" dirty="0">
                <a:solidFill>
                  <a:srgbClr val="222222"/>
                </a:solidFill>
                <a:effectLst/>
                <a:latin typeface="Arial" panose="020B0604020202020204" pitchFamily="34" charset="0"/>
              </a:rPr>
              <a:t>Kirkpatrick and Kirkpatrick, (2006), founded in 1952. </a:t>
            </a:r>
            <a:endParaRPr lang="en-GB" dirty="0">
              <a:latin typeface="Arial" panose="020B0604020202020204" pitchFamily="34" charset="0"/>
            </a:endParaRPr>
          </a:p>
          <a:p>
            <a:pPr algn="l"/>
            <a:r>
              <a:rPr lang="en-GB" dirty="0">
                <a:latin typeface="Arial" panose="020B0604020202020204" pitchFamily="34" charset="0"/>
              </a:rPr>
              <a:t>Kirkpatrick’s Four Levels</a:t>
            </a:r>
          </a:p>
          <a:p>
            <a:pPr algn="l"/>
            <a:r>
              <a:rPr lang="en-GB" dirty="0">
                <a:latin typeface="Arial" panose="020B0604020202020204" pitchFamily="34" charset="0"/>
              </a:rPr>
              <a:t>The Kirkpatrick learning model encourages us to evaluate learning on four levels:</a:t>
            </a:r>
          </a:p>
          <a:p>
            <a:pPr algn="l">
              <a:buFont typeface="+mj-lt"/>
              <a:buAutoNum type="arabicPeriod"/>
            </a:pPr>
            <a:r>
              <a:rPr lang="en-GB" dirty="0">
                <a:latin typeface="Arial" panose="020B0604020202020204" pitchFamily="34" charset="0"/>
              </a:rPr>
              <a:t>Reaction. Did participants enjoy the training?</a:t>
            </a:r>
          </a:p>
          <a:p>
            <a:pPr algn="l">
              <a:buFont typeface="+mj-lt"/>
              <a:buAutoNum type="arabicPeriod"/>
            </a:pPr>
            <a:r>
              <a:rPr lang="en-GB" dirty="0">
                <a:latin typeface="Arial" panose="020B0604020202020204" pitchFamily="34" charset="0"/>
              </a:rPr>
              <a:t>Learning. Did they pass the assessment?</a:t>
            </a:r>
          </a:p>
          <a:p>
            <a:pPr algn="l">
              <a:buFont typeface="+mj-lt"/>
              <a:buAutoNum type="arabicPeriod"/>
            </a:pPr>
            <a:r>
              <a:rPr lang="en-GB" dirty="0">
                <a:latin typeface="Arial" panose="020B0604020202020204" pitchFamily="34" charset="0"/>
              </a:rPr>
              <a:t>Behaviour. Do they work better?</a:t>
            </a:r>
          </a:p>
          <a:p>
            <a:pPr algn="l">
              <a:buFont typeface="+mj-lt"/>
              <a:buAutoNum type="arabicPeriod"/>
            </a:pPr>
            <a:r>
              <a:rPr lang="en-GB" dirty="0">
                <a:latin typeface="Arial" panose="020B0604020202020204" pitchFamily="34" charset="0"/>
              </a:rPr>
              <a:t>Results. Did business metrics improve?</a:t>
            </a:r>
          </a:p>
          <a:p>
            <a:pPr marL="0" indent="0">
              <a:buNone/>
            </a:pPr>
            <a:endParaRPr lang="en-GB" sz="1800" dirty="0">
              <a:effectLst/>
              <a:latin typeface="Arial" panose="020B0604020202020204" pitchFamily="34" charset="0"/>
              <a:ea typeface="Calibri" panose="020F0502020204030204" pitchFamily="34" charset="0"/>
            </a:endParaRPr>
          </a:p>
        </p:txBody>
      </p:sp>
      <p:graphicFrame>
        <p:nvGraphicFramePr>
          <p:cNvPr id="4" name="Diagram 3">
            <a:extLst>
              <a:ext uri="{FF2B5EF4-FFF2-40B4-BE49-F238E27FC236}">
                <a16:creationId xmlns:a16="http://schemas.microsoft.com/office/drawing/2014/main" id="{45B6E150-4552-4F8B-B510-06FC9CD1F719}"/>
              </a:ext>
            </a:extLst>
          </p:cNvPr>
          <p:cNvGraphicFramePr/>
          <p:nvPr>
            <p:extLst>
              <p:ext uri="{D42A27DB-BD31-4B8C-83A1-F6EECF244321}">
                <p14:modId xmlns:p14="http://schemas.microsoft.com/office/powerpoint/2010/main" val="2007659329"/>
              </p:ext>
            </p:extLst>
          </p:nvPr>
        </p:nvGraphicFramePr>
        <p:xfrm>
          <a:off x="6629400" y="4267199"/>
          <a:ext cx="2021840" cy="16992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6220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6D18-4138-468C-A922-B91561BE3AED}"/>
              </a:ext>
            </a:extLst>
          </p:cNvPr>
          <p:cNvSpPr>
            <a:spLocks noGrp="1"/>
          </p:cNvSpPr>
          <p:nvPr>
            <p:ph type="title"/>
          </p:nvPr>
        </p:nvSpPr>
        <p:spPr/>
        <p:txBody>
          <a:bodyPr/>
          <a:lstStyle/>
          <a:p>
            <a:r>
              <a:rPr lang="en-GB" dirty="0"/>
              <a:t>What is Globalisation and Diversity?</a:t>
            </a:r>
          </a:p>
        </p:txBody>
      </p:sp>
      <p:sp>
        <p:nvSpPr>
          <p:cNvPr id="3" name="Content Placeholder 2">
            <a:extLst>
              <a:ext uri="{FF2B5EF4-FFF2-40B4-BE49-F238E27FC236}">
                <a16:creationId xmlns:a16="http://schemas.microsoft.com/office/drawing/2014/main" id="{0376CB85-F8F2-4C9C-8E55-18215D13FAEF}"/>
              </a:ext>
            </a:extLst>
          </p:cNvPr>
          <p:cNvSpPr>
            <a:spLocks noGrp="1"/>
          </p:cNvSpPr>
          <p:nvPr>
            <p:ph idx="1"/>
          </p:nvPr>
        </p:nvSpPr>
        <p:spPr>
          <a:xfrm>
            <a:off x="691728" y="1352869"/>
            <a:ext cx="8596668" cy="3880773"/>
          </a:xfrm>
        </p:spPr>
        <p:txBody>
          <a:bodyPr/>
          <a:lstStyle/>
          <a:p>
            <a:r>
              <a:rPr lang="en-GB" sz="1800" dirty="0">
                <a:effectLst/>
                <a:latin typeface="Arial" panose="020B0604020202020204" pitchFamily="34" charset="0"/>
                <a:ea typeface="Calibri" panose="020F0502020204030204" pitchFamily="34" charset="0"/>
              </a:rPr>
              <a:t>Globalisation is as if the whole world is a global village, that is accomplished by communication technology and it has blurred international boundaries (Agarwal and Al Qouyatahi, 2018; Bradley, 2017). </a:t>
            </a:r>
          </a:p>
          <a:p>
            <a:r>
              <a:rPr lang="en-GB" sz="1800" dirty="0">
                <a:effectLst/>
                <a:latin typeface="Arial" panose="020B0604020202020204" pitchFamily="34" charset="0"/>
                <a:ea typeface="Calibri" panose="020F0502020204030204" pitchFamily="34" charset="0"/>
              </a:rPr>
              <a:t>Managing a diverse workforce was difficult identified by 70% of the organisation from research by Agarwal and Al Qouyatahi (2018).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Migration Observatory (2021), 16% of the UK workforce are migrants and those workforces and international workforce must be managed effectively to ensure the organisation gains a competitive advantage.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62544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6D18-4138-468C-A922-B91561BE3AED}"/>
              </a:ext>
            </a:extLst>
          </p:cNvPr>
          <p:cNvSpPr>
            <a:spLocks noGrp="1"/>
          </p:cNvSpPr>
          <p:nvPr>
            <p:ph type="title"/>
          </p:nvPr>
        </p:nvSpPr>
        <p:spPr/>
        <p:txBody>
          <a:bodyPr/>
          <a:lstStyle/>
          <a:p>
            <a:r>
              <a:rPr lang="en-GB" dirty="0"/>
              <a:t>HRM challenges due Globalisation and diverse workforce.</a:t>
            </a:r>
          </a:p>
        </p:txBody>
      </p:sp>
      <p:sp>
        <p:nvSpPr>
          <p:cNvPr id="3" name="Content Placeholder 2">
            <a:extLst>
              <a:ext uri="{FF2B5EF4-FFF2-40B4-BE49-F238E27FC236}">
                <a16:creationId xmlns:a16="http://schemas.microsoft.com/office/drawing/2014/main" id="{0376CB85-F8F2-4C9C-8E55-18215D13FAEF}"/>
              </a:ext>
            </a:extLst>
          </p:cNvPr>
          <p:cNvSpPr>
            <a:spLocks noGrp="1"/>
          </p:cNvSpPr>
          <p:nvPr>
            <p:ph idx="1"/>
          </p:nvPr>
        </p:nvSpPr>
        <p:spPr>
          <a:xfrm>
            <a:off x="677334" y="1733869"/>
            <a:ext cx="8596668" cy="3880773"/>
          </a:xfrm>
        </p:spPr>
        <p:txBody>
          <a:bodyPr/>
          <a:lstStyle/>
          <a:p>
            <a:r>
              <a:rPr lang="en-GB" dirty="0"/>
              <a:t>Time difference and communication barrier.</a:t>
            </a:r>
          </a:p>
          <a:p>
            <a:r>
              <a:rPr lang="en-GB" dirty="0"/>
              <a:t>Ethical and Cultural diversity, the way people perceive information, value, language, norm and ritual. </a:t>
            </a:r>
          </a:p>
          <a:p>
            <a:r>
              <a:rPr lang="en-GB" dirty="0"/>
              <a:t>Employees mobility in cross country, specially the migration policy of the country. </a:t>
            </a:r>
          </a:p>
        </p:txBody>
      </p:sp>
    </p:spTree>
    <p:extLst>
      <p:ext uri="{BB962C8B-B14F-4D97-AF65-F5344CB8AC3E}">
        <p14:creationId xmlns:p14="http://schemas.microsoft.com/office/powerpoint/2010/main" val="3928537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6D18-4138-468C-A922-B91561BE3AED}"/>
              </a:ext>
            </a:extLst>
          </p:cNvPr>
          <p:cNvSpPr>
            <a:spLocks noGrp="1"/>
          </p:cNvSpPr>
          <p:nvPr>
            <p:ph type="title"/>
          </p:nvPr>
        </p:nvSpPr>
        <p:spPr/>
        <p:txBody>
          <a:bodyPr/>
          <a:lstStyle/>
          <a:p>
            <a:r>
              <a:rPr lang="en-GB" dirty="0"/>
              <a:t>HRM solution for globalisation and diverse workforce.</a:t>
            </a:r>
          </a:p>
        </p:txBody>
      </p:sp>
      <p:sp>
        <p:nvSpPr>
          <p:cNvPr id="3" name="Content Placeholder 2">
            <a:extLst>
              <a:ext uri="{FF2B5EF4-FFF2-40B4-BE49-F238E27FC236}">
                <a16:creationId xmlns:a16="http://schemas.microsoft.com/office/drawing/2014/main" id="{0376CB85-F8F2-4C9C-8E55-18215D13FAEF}"/>
              </a:ext>
            </a:extLst>
          </p:cNvPr>
          <p:cNvSpPr>
            <a:spLocks noGrp="1"/>
          </p:cNvSpPr>
          <p:nvPr>
            <p:ph idx="1"/>
          </p:nvPr>
        </p:nvSpPr>
        <p:spPr>
          <a:xfrm>
            <a:off x="677334" y="1733869"/>
            <a:ext cx="8596668" cy="4400231"/>
          </a:xfrm>
        </p:spPr>
        <p:txBody>
          <a:bodyPr/>
          <a:lstStyle/>
          <a:p>
            <a:r>
              <a:rPr lang="en-GB" dirty="0"/>
              <a:t>Tesco must invest in research and development in cultural dimension before operating any country, in this way Tesco can have good understanding of country culture, in this way they can capitalise within that region market place. </a:t>
            </a:r>
          </a:p>
          <a:p>
            <a:r>
              <a:rPr lang="en-GB" dirty="0"/>
              <a:t>Cultural awareness course can enhance knowledge of other culture.</a:t>
            </a:r>
          </a:p>
          <a:p>
            <a:r>
              <a:rPr lang="en-GB" dirty="0"/>
              <a:t>Create online platform and encourage discussion in cross business setting.</a:t>
            </a:r>
          </a:p>
          <a:p>
            <a:r>
              <a:rPr lang="en-GB" dirty="0"/>
              <a:t>HRM must be up to date with all the employment related law and travel law if they want to recruit nationally and internationally, so that when they want to transfer employees from one nation to another, the transaction is smoother. </a:t>
            </a:r>
          </a:p>
          <a:p>
            <a:endParaRPr lang="en-GB" dirty="0"/>
          </a:p>
          <a:p>
            <a:endParaRPr lang="en-GB" dirty="0"/>
          </a:p>
        </p:txBody>
      </p:sp>
    </p:spTree>
    <p:extLst>
      <p:ext uri="{BB962C8B-B14F-4D97-AF65-F5344CB8AC3E}">
        <p14:creationId xmlns:p14="http://schemas.microsoft.com/office/powerpoint/2010/main" val="2727681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6D18-4138-468C-A922-B91561BE3AED}"/>
              </a:ext>
            </a:extLst>
          </p:cNvPr>
          <p:cNvSpPr>
            <a:spLocks noGrp="1"/>
          </p:cNvSpPr>
          <p:nvPr>
            <p:ph type="title"/>
          </p:nvPr>
        </p:nvSpPr>
        <p:spPr/>
        <p:txBody>
          <a:bodyPr/>
          <a:lstStyle/>
          <a:p>
            <a:r>
              <a:rPr lang="en-GB" dirty="0"/>
              <a:t>HRM solution for globalisation and diverse workforce.</a:t>
            </a:r>
          </a:p>
        </p:txBody>
      </p:sp>
      <p:sp>
        <p:nvSpPr>
          <p:cNvPr id="3" name="Content Placeholder 2">
            <a:extLst>
              <a:ext uri="{FF2B5EF4-FFF2-40B4-BE49-F238E27FC236}">
                <a16:creationId xmlns:a16="http://schemas.microsoft.com/office/drawing/2014/main" id="{0376CB85-F8F2-4C9C-8E55-18215D13FAEF}"/>
              </a:ext>
            </a:extLst>
          </p:cNvPr>
          <p:cNvSpPr>
            <a:spLocks noGrp="1"/>
          </p:cNvSpPr>
          <p:nvPr>
            <p:ph idx="1"/>
          </p:nvPr>
        </p:nvSpPr>
        <p:spPr>
          <a:xfrm>
            <a:off x="677334" y="1733869"/>
            <a:ext cx="8596668" cy="3880773"/>
          </a:xfrm>
        </p:spPr>
        <p:txBody>
          <a:bodyPr/>
          <a:lstStyle/>
          <a:p>
            <a:r>
              <a:rPr lang="en-GB" dirty="0"/>
              <a:t>An individual needs are differ from one another. In some culture medical profession or a lawyer considers as self esteem which can be differ from some other culture who consider a archer or musician profession as self esteem. It is same on other needs as well. </a:t>
            </a:r>
          </a:p>
        </p:txBody>
      </p:sp>
      <p:pic>
        <p:nvPicPr>
          <p:cNvPr id="4" name="Picture 3" descr="Graphical user interface, application&#10;&#10;Description automatically generated">
            <a:extLst>
              <a:ext uri="{FF2B5EF4-FFF2-40B4-BE49-F238E27FC236}">
                <a16:creationId xmlns:a16="http://schemas.microsoft.com/office/drawing/2014/main" id="{3D474D37-7F37-4DD5-979D-9708445E4635}"/>
              </a:ext>
            </a:extLst>
          </p:cNvPr>
          <p:cNvPicPr>
            <a:picLocks noChangeAspect="1"/>
          </p:cNvPicPr>
          <p:nvPr/>
        </p:nvPicPr>
        <p:blipFill rotWithShape="1">
          <a:blip r:embed="rId2"/>
          <a:srcRect l="5650" t="15665" r="61944" b="34680"/>
          <a:stretch/>
        </p:blipFill>
        <p:spPr bwMode="auto">
          <a:xfrm>
            <a:off x="1113297" y="3307080"/>
            <a:ext cx="2826244" cy="2434918"/>
          </a:xfrm>
          <a:prstGeom prst="rect">
            <a:avLst/>
          </a:prstGeom>
          <a:ln>
            <a:noFill/>
          </a:ln>
          <a:extLst>
            <a:ext uri="{53640926-AAD7-44D8-BBD7-CCE9431645EC}">
              <a14:shadowObscured xmlns:a14="http://schemas.microsoft.com/office/drawing/2010/main"/>
            </a:ext>
          </a:extLst>
        </p:spPr>
      </p:pic>
      <p:sp>
        <p:nvSpPr>
          <p:cNvPr id="5" name="Rectangle 4">
            <a:extLst>
              <a:ext uri="{FF2B5EF4-FFF2-40B4-BE49-F238E27FC236}">
                <a16:creationId xmlns:a16="http://schemas.microsoft.com/office/drawing/2014/main" id="{506A02DE-1BA1-4853-91D0-CFBFDF49FE90}"/>
              </a:ext>
            </a:extLst>
          </p:cNvPr>
          <p:cNvSpPr/>
          <p:nvPr/>
        </p:nvSpPr>
        <p:spPr>
          <a:xfrm>
            <a:off x="5691187" y="4495800"/>
            <a:ext cx="2119313" cy="2743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0" i="0" dirty="0">
                <a:solidFill>
                  <a:srgbClr val="222222"/>
                </a:solidFill>
                <a:effectLst/>
                <a:latin typeface="Arial" panose="020B0604020202020204" pitchFamily="34" charset="0"/>
              </a:rPr>
              <a:t>Maslow and Lewis, 1987).</a:t>
            </a:r>
            <a:endParaRPr lang="en-GB" sz="1100" dirty="0"/>
          </a:p>
        </p:txBody>
      </p:sp>
    </p:spTree>
    <p:extLst>
      <p:ext uri="{BB962C8B-B14F-4D97-AF65-F5344CB8AC3E}">
        <p14:creationId xmlns:p14="http://schemas.microsoft.com/office/powerpoint/2010/main" val="1211407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0D0AC-F475-4F9F-8556-0FDFE313C08D}"/>
              </a:ext>
            </a:extLst>
          </p:cNvPr>
          <p:cNvSpPr>
            <a:spLocks noGrp="1"/>
          </p:cNvSpPr>
          <p:nvPr>
            <p:ph type="title"/>
          </p:nvPr>
        </p:nvSpPr>
        <p:spPr/>
        <p:txBody>
          <a:bodyPr/>
          <a:lstStyle/>
          <a:p>
            <a:r>
              <a:rPr lang="en-GB" dirty="0"/>
              <a:t>Summery </a:t>
            </a:r>
          </a:p>
        </p:txBody>
      </p:sp>
      <p:sp>
        <p:nvSpPr>
          <p:cNvPr id="3" name="Content Placeholder 2">
            <a:extLst>
              <a:ext uri="{FF2B5EF4-FFF2-40B4-BE49-F238E27FC236}">
                <a16:creationId xmlns:a16="http://schemas.microsoft.com/office/drawing/2014/main" id="{8DEB5FEB-30FA-4377-9A50-596E4EFE27F7}"/>
              </a:ext>
            </a:extLst>
          </p:cNvPr>
          <p:cNvSpPr>
            <a:spLocks noGrp="1"/>
          </p:cNvSpPr>
          <p:nvPr>
            <p:ph idx="1"/>
          </p:nvPr>
        </p:nvSpPr>
        <p:spPr/>
        <p:txBody>
          <a:bodyPr>
            <a:normAutofit/>
          </a:bodyPr>
          <a:lstStyle/>
          <a:p>
            <a:r>
              <a:rPr lang="en-GB" dirty="0"/>
              <a:t>Tesco PLC, have 440,000 employees, largest market share in supermarket industry. </a:t>
            </a:r>
          </a:p>
          <a:p>
            <a:r>
              <a:rPr lang="en-GB" dirty="0"/>
              <a:t>Human Resource Management term founded </a:t>
            </a:r>
            <a:r>
              <a:rPr lang="en-GB" sz="1800" dirty="0">
                <a:effectLst/>
                <a:latin typeface="Arial" panose="020B0604020202020204" pitchFamily="34" charset="0"/>
                <a:ea typeface="SabonLTStd-Roman"/>
              </a:rPr>
              <a:t>Charles Fombrun and his colleagues</a:t>
            </a:r>
            <a:r>
              <a:rPr lang="en-GB" sz="1800" dirty="0">
                <a:effectLst/>
                <a:latin typeface="Arial" panose="020B0604020202020204" pitchFamily="34" charset="0"/>
                <a:ea typeface="Calibri" panose="020F0502020204030204" pitchFamily="34" charset="0"/>
              </a:rPr>
              <a:t>, who founded in the 1980s previously known as personnel management </a:t>
            </a:r>
          </a:p>
          <a:p>
            <a:r>
              <a:rPr lang="en-GB" dirty="0"/>
              <a:t>Challenges for HRM for Tesco are, Recruitment and selection, Training and development Globalisation and diversity </a:t>
            </a:r>
          </a:p>
          <a:p>
            <a:r>
              <a:rPr lang="en-GB" dirty="0"/>
              <a:t>Solution for those challenges by adopting mix recruitment, training and development program which must be measure and understanding global culture or cultural awareness and needs are differ from one individual to another </a:t>
            </a:r>
          </a:p>
          <a:p>
            <a:endParaRPr lang="en-GB" sz="1800" dirty="0">
              <a:effectLst/>
              <a:latin typeface="Arial" panose="020B0604020202020204" pitchFamily="34" charset="0"/>
              <a:ea typeface="Calibri" panose="020F0502020204030204" pitchFamily="34" charset="0"/>
            </a:endParaRPr>
          </a:p>
          <a:p>
            <a:endParaRPr lang="en-GB" sz="1800" dirty="0">
              <a:effectLst/>
              <a:latin typeface="Arial" panose="020B060402020202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349351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0D0AC-F475-4F9F-8556-0FDFE313C08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8DEB5FEB-30FA-4377-9A50-596E4EFE27F7}"/>
              </a:ext>
            </a:extLst>
          </p:cNvPr>
          <p:cNvSpPr>
            <a:spLocks noGrp="1"/>
          </p:cNvSpPr>
          <p:nvPr>
            <p:ph idx="1"/>
          </p:nvPr>
        </p:nvSpPr>
        <p:spPr/>
        <p:txBody>
          <a:bodyPr>
            <a:normAutofit lnSpcReduction="10000"/>
          </a:bodyPr>
          <a:lstStyle/>
          <a:p>
            <a:r>
              <a:rPr lang="en-GB" dirty="0"/>
              <a:t>Understanding for better serve people rather than getting serve attitude will not give organisation sustainable competitive advantage, thus organisation must invest in its human capital considering two things, one how will the investment benefit the organisation and the driver of the organisation, which is human resource. Recruiting in in fair way, so that they should allocate percentage of advertisement through online offline, for example referral or vacancy board will attract people who is not computer literate. This will give Tesco versatile pool of talent. </a:t>
            </a:r>
          </a:p>
          <a:p>
            <a:endParaRPr lang="en-GB" dirty="0"/>
          </a:p>
          <a:p>
            <a:r>
              <a:rPr lang="en-GB" dirty="0"/>
              <a:t>Tesco must provide training to employees at all department, including HRM so that they are aware of new or upcoming trends, the training must be measurable. A cultural awareness course can mitigate cultural mis perception or misunderstanding and employees will appreciate or celebrate the differences rather than objecting or criticising.</a:t>
            </a:r>
          </a:p>
        </p:txBody>
      </p:sp>
    </p:spTree>
    <p:extLst>
      <p:ext uri="{BB962C8B-B14F-4D97-AF65-F5344CB8AC3E}">
        <p14:creationId xmlns:p14="http://schemas.microsoft.com/office/powerpoint/2010/main" val="105123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0CBF57-8EDD-4F36-89EC-D2B0530C734E}"/>
              </a:ext>
            </a:extLst>
          </p:cNvPr>
          <p:cNvSpPr>
            <a:spLocks noGrp="1"/>
          </p:cNvSpPr>
          <p:nvPr>
            <p:ph type="title"/>
          </p:nvPr>
        </p:nvSpPr>
        <p:spPr>
          <a:xfrm>
            <a:off x="1333502" y="609600"/>
            <a:ext cx="8596668" cy="552450"/>
          </a:xfrm>
        </p:spPr>
        <p:txBody>
          <a:bodyPr>
            <a:normAutofit fontScale="90000"/>
          </a:bodyPr>
          <a:lstStyle/>
          <a:p>
            <a:r>
              <a:rPr lang="en-GB" dirty="0"/>
              <a:t>References</a:t>
            </a:r>
          </a:p>
        </p:txBody>
      </p:sp>
      <p:sp>
        <p:nvSpPr>
          <p:cNvPr id="25" name="Isosceles Triangle 10">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5" name="Straight Connector 14">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6" name="Content Placeholder 3">
            <a:extLst>
              <a:ext uri="{FF2B5EF4-FFF2-40B4-BE49-F238E27FC236}">
                <a16:creationId xmlns:a16="http://schemas.microsoft.com/office/drawing/2014/main" id="{F73EE0CC-1697-4B68-9F92-646F440CE8E9}"/>
              </a:ext>
            </a:extLst>
          </p:cNvPr>
          <p:cNvSpPr>
            <a:spLocks noGrp="1"/>
          </p:cNvSpPr>
          <p:nvPr>
            <p:ph idx="1"/>
          </p:nvPr>
        </p:nvSpPr>
        <p:spPr>
          <a:xfrm>
            <a:off x="1219202" y="1341440"/>
            <a:ext cx="8470898" cy="4144960"/>
          </a:xfrm>
        </p:spPr>
        <p:txBody>
          <a:bodyPr>
            <a:normAutofit fontScale="62500" lnSpcReduction="20000"/>
          </a:bodyPr>
          <a:lstStyle/>
          <a:p>
            <a:pPr marL="342900" lvl="0" indent="-342900">
              <a:lnSpc>
                <a:spcPct val="150000"/>
              </a:lnSpc>
              <a:buFont typeface="Symbol" panose="05050102010706020507" pitchFamily="18" charset="2"/>
              <a:buChar char=""/>
              <a:tabLst>
                <a:tab pos="573405"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Agarwal, S. and Al Qouyatahi, K.M.S., 2018. HRM Challenges in the Age of Globalisation. International Research Journal of Business Studies, 10(2), pp.89-98.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Armstrong, M. and Taylor, S., 2014. Armstrong's Handbook of Human Resource Management Practice: Edition 13. Kogan Page. </a:t>
            </a:r>
          </a:p>
          <a:p>
            <a:pPr>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Blazquez, A., 2021. Great Britain: Grocery market share 2017-2021 | Statista. [online] Statista. Available at: &lt;https://www.statista.com/statistics/280208/grocery-market-share-in-the-united-kingdom-uk/&gt; [Accessed 19 November 2021].</a:t>
            </a:r>
          </a:p>
          <a:p>
            <a:pPr marL="342900" lvl="0" indent="-342900">
              <a:lnSpc>
                <a:spcPct val="150000"/>
              </a:lnSpc>
              <a:buFont typeface="Symbol" panose="05050102010706020507" pitchFamily="18" charset="2"/>
              <a:buChar char=""/>
              <a:tabLst>
                <a:tab pos="573405" algn="l"/>
              </a:tabLst>
            </a:pPr>
            <a:endParaRPr lang="en-GB" sz="1900" dirty="0">
              <a:latin typeface="Arial" panose="020B0604020202020204" pitchFamily="34" charset="0"/>
              <a:cs typeface="Times New Roman" panose="02020603050405020304" pitchFamily="18" charset="0"/>
            </a:endParaRPr>
          </a:p>
          <a:p>
            <a:pPr marL="342900" lvl="0" indent="-342900">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DHAMIJA, P., 2012. E-RECRUITMENT: A ROADMAP TOWARDS E- HUMAN RESOURCE MANAGEMENT. Researchers World, 3(3), pp. 33-39.</a:t>
            </a:r>
          </a:p>
          <a:p>
            <a:pPr marL="342900" lvl="0" indent="-342900">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Guest, D.E., 2017. Human resource management and employee well‐being: Towards a new analytic framework. Human resource management journal, 27(1), pp.22-38.</a:t>
            </a:r>
          </a:p>
          <a:p>
            <a:pPr marL="342900" lvl="0" indent="-342900">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Kirkpatrick, D. and Kirkpatrick, J., 2006. Evaluating training programs: The four levels. Berrett-Koehler Publishers.</a:t>
            </a:r>
          </a:p>
        </p:txBody>
      </p:sp>
      <p:sp>
        <p:nvSpPr>
          <p:cNvPr id="19"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47319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0CBF57-8EDD-4F36-89EC-D2B0530C734E}"/>
              </a:ext>
            </a:extLst>
          </p:cNvPr>
          <p:cNvSpPr>
            <a:spLocks noGrp="1"/>
          </p:cNvSpPr>
          <p:nvPr>
            <p:ph type="title"/>
          </p:nvPr>
        </p:nvSpPr>
        <p:spPr>
          <a:xfrm>
            <a:off x="1333502" y="609600"/>
            <a:ext cx="8596668" cy="552450"/>
          </a:xfrm>
        </p:spPr>
        <p:txBody>
          <a:bodyPr>
            <a:normAutofit fontScale="90000"/>
          </a:bodyPr>
          <a:lstStyle/>
          <a:p>
            <a:r>
              <a:rPr lang="en-GB" dirty="0"/>
              <a:t>References</a:t>
            </a:r>
          </a:p>
        </p:txBody>
      </p:sp>
      <p:sp>
        <p:nvSpPr>
          <p:cNvPr id="25" name="Isosceles Triangle 10">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5" name="Straight Connector 14">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6" name="Content Placeholder 3">
            <a:extLst>
              <a:ext uri="{FF2B5EF4-FFF2-40B4-BE49-F238E27FC236}">
                <a16:creationId xmlns:a16="http://schemas.microsoft.com/office/drawing/2014/main" id="{F73EE0CC-1697-4B68-9F92-646F440CE8E9}"/>
              </a:ext>
            </a:extLst>
          </p:cNvPr>
          <p:cNvSpPr>
            <a:spLocks noGrp="1"/>
          </p:cNvSpPr>
          <p:nvPr>
            <p:ph idx="1"/>
          </p:nvPr>
        </p:nvSpPr>
        <p:spPr>
          <a:xfrm>
            <a:off x="1219202" y="1341440"/>
            <a:ext cx="8470898" cy="4144960"/>
          </a:xfrm>
        </p:spPr>
        <p:txBody>
          <a:bodyPr>
            <a:normAutofit fontScale="70000" lnSpcReduction="20000"/>
          </a:bodyPr>
          <a:lstStyle/>
          <a:p>
            <a:pPr marL="342900" lvl="0" indent="-342900">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Maslow, A. and Lewis, K.J., 1987. Maslow's hierarchy of needs. Salenger Incorporated, 14(17), pp.987-990.</a:t>
            </a:r>
          </a:p>
          <a:p>
            <a:pPr marL="342900" lvl="0" indent="-342900">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Migration Observatory. 2021. Migrants in the UK Labour Market: An Overview - Migration Observatory. [online] Available at: &lt;https://migrationobservatory.ox.ac.uk/resources/briefings/migrants-in-the-uk-labour-market-an-overview/&gt; [Accessed 29 October 2021].</a:t>
            </a:r>
          </a:p>
          <a:p>
            <a:pPr marL="342900" lvl="0" indent="-342900">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Parker, J., 1998. Robert Owen 1771–1858. In Citizenship, Work and Welfare (pp. 59-80). Palgrave Macmillan, London.</a:t>
            </a:r>
          </a:p>
          <a:p>
            <a:pPr marL="342900" lvl="0" indent="-342900">
              <a:lnSpc>
                <a:spcPct val="150000"/>
              </a:lnSpc>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Tesco,. 2021. [online] Available at: &lt;https://www.tescoplc.com/sustainability/taking-action/looking-after-colleagues/job-creation-and-skills/skills-and-training/&gt; [Accessed 19 November 2021]. </a:t>
            </a:r>
          </a:p>
          <a:p>
            <a:pPr marL="342900" lvl="0" indent="-342900">
              <a:lnSpc>
                <a:spcPct val="150000"/>
              </a:lnSpc>
              <a:spcAft>
                <a:spcPts val="800"/>
              </a:spcAft>
              <a:buFont typeface="Symbol" panose="05050102010706020507" pitchFamily="18" charset="2"/>
              <a:buChar char=""/>
              <a:tabLst>
                <a:tab pos="573405" algn="l"/>
              </a:tabLst>
            </a:pPr>
            <a:r>
              <a:rPr lang="en-GB" sz="1900" dirty="0">
                <a:latin typeface="Arial" panose="020B0604020202020204" pitchFamily="34" charset="0"/>
                <a:cs typeface="Times New Roman" panose="02020603050405020304" pitchFamily="18" charset="0"/>
              </a:rPr>
              <a:t>Watson, T.J., 2010. Critical social science, pragmatism and the realities of HRM. The International journal of human resource management, 21(6), pp.915-931.</a:t>
            </a:r>
          </a:p>
        </p:txBody>
      </p:sp>
      <p:sp>
        <p:nvSpPr>
          <p:cNvPr id="19"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75448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logo&#10;&#10;Description automatically generated">
            <a:extLst>
              <a:ext uri="{FF2B5EF4-FFF2-40B4-BE49-F238E27FC236}">
                <a16:creationId xmlns:a16="http://schemas.microsoft.com/office/drawing/2014/main" id="{2EC64770-5721-4C0B-BD36-99D5E43062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674" r="10444" b="-3"/>
          <a:stretch/>
        </p:blipFill>
        <p:spPr>
          <a:xfrm>
            <a:off x="3888475" y="1487819"/>
            <a:ext cx="4415050" cy="3882362"/>
          </a:xfrm>
          <a:prstGeom prst="rect">
            <a:avLst/>
          </a:prstGeom>
        </p:spPr>
      </p:pic>
      <p:sp>
        <p:nvSpPr>
          <p:cNvPr id="6" name="TextBox 5">
            <a:extLst>
              <a:ext uri="{FF2B5EF4-FFF2-40B4-BE49-F238E27FC236}">
                <a16:creationId xmlns:a16="http://schemas.microsoft.com/office/drawing/2014/main" id="{824922B8-90F9-4A42-81DB-DA379CDB840C}"/>
              </a:ext>
            </a:extLst>
          </p:cNvPr>
          <p:cNvSpPr txBox="1"/>
          <p:nvPr/>
        </p:nvSpPr>
        <p:spPr>
          <a:xfrm>
            <a:off x="6731421" y="5841638"/>
            <a:ext cx="254108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www.freepngimg.com/png/85354-text-question-blog-questions-logo-an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
        <p:nvSpPr>
          <p:cNvPr id="7" name="Rectangle 6">
            <a:extLst>
              <a:ext uri="{FF2B5EF4-FFF2-40B4-BE49-F238E27FC236}">
                <a16:creationId xmlns:a16="http://schemas.microsoft.com/office/drawing/2014/main" id="{D517E9D8-74D8-43DF-9823-FD778F8DF964}"/>
              </a:ext>
            </a:extLst>
          </p:cNvPr>
          <p:cNvSpPr/>
          <p:nvPr/>
        </p:nvSpPr>
        <p:spPr>
          <a:xfrm>
            <a:off x="1811123" y="1329035"/>
            <a:ext cx="247375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Thanks</a:t>
            </a:r>
            <a:endParaRPr lang="en-GB" sz="5400" b="1" cap="none" spc="0" dirty="0">
              <a:ln/>
              <a:solidFill>
                <a:schemeClr val="accent4"/>
              </a:solidFill>
              <a:effectLst/>
            </a:endParaRPr>
          </a:p>
        </p:txBody>
      </p:sp>
    </p:spTree>
    <p:extLst>
      <p:ext uri="{BB962C8B-B14F-4D97-AF65-F5344CB8AC3E}">
        <p14:creationId xmlns:p14="http://schemas.microsoft.com/office/powerpoint/2010/main" val="12376262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13104</TotalTime>
  <Words>1681</Words>
  <Application>Microsoft Office PowerPoint</Application>
  <PresentationFormat>Widescreen</PresentationFormat>
  <Paragraphs>98</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Georgia</vt:lpstr>
      <vt:lpstr>Open Sans</vt:lpstr>
      <vt:lpstr>Symbol</vt:lpstr>
      <vt:lpstr>Trebuchet MS</vt:lpstr>
      <vt:lpstr>Wingdings 3</vt:lpstr>
      <vt:lpstr>Facet</vt:lpstr>
      <vt:lpstr>PowerPoint Presentation</vt:lpstr>
      <vt:lpstr>Tesco PLC</vt:lpstr>
      <vt:lpstr>Human Resources Management </vt:lpstr>
      <vt:lpstr>Challenges For Human Resource Management in Tesco PLC  </vt:lpstr>
      <vt:lpstr>Challenges of Recruitment and Section process.</vt:lpstr>
      <vt:lpstr>Solution for Recruitment and Section process.</vt:lpstr>
      <vt:lpstr>Training and Development Challenges for HRM at Tesco PLC</vt:lpstr>
      <vt:lpstr>Training and Development Challenges for HRM at Tesco PLC</vt:lpstr>
      <vt:lpstr>Training and Development Challenges for HRM at Tesco PLC</vt:lpstr>
      <vt:lpstr>What is Globalisation and Diversity?</vt:lpstr>
      <vt:lpstr>HRM challenges due Globalisation and diverse workforce.</vt:lpstr>
      <vt:lpstr>HRM solution for globalisation and diverse workforce.</vt:lpstr>
      <vt:lpstr>HRM solution for globalisation and diverse workforce.</vt:lpstr>
      <vt:lpstr>Summery </vt:lpstr>
      <vt:lpstr>Conclusion </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shahidur rahman</dc:creator>
  <cp:lastModifiedBy>shahidur rahman</cp:lastModifiedBy>
  <cp:revision>44</cp:revision>
  <dcterms:created xsi:type="dcterms:W3CDTF">2021-11-10T11:04:53Z</dcterms:created>
  <dcterms:modified xsi:type="dcterms:W3CDTF">2021-11-19T13:29:28Z</dcterms:modified>
</cp:coreProperties>
</file>