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
  </p:notes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E4FFF"/>
    <a:srgbClr val="FCAF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504B4-77CB-E848-B2CB-448C093B2D1D}" v="42" dt="2020-02-13T12:50:49.0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709"/>
  </p:normalViewPr>
  <p:slideViewPr>
    <p:cSldViewPr snapToGrid="0" snapToObjects="1">
      <p:cViewPr>
        <p:scale>
          <a:sx n="76" d="100"/>
          <a:sy n="76" d="100"/>
        </p:scale>
        <p:origin x="2376"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Wright (1901429)" userId="1cd269b5-d0ee-43fd-9130-719969bbc9fc" providerId="ADAL" clId="{B8D504B4-77CB-E848-B2CB-448C093B2D1D}"/>
    <pc:docChg chg="custSel addSld modSld">
      <pc:chgData name="Mari Wright (1901429)" userId="1cd269b5-d0ee-43fd-9130-719969bbc9fc" providerId="ADAL" clId="{B8D504B4-77CB-E848-B2CB-448C093B2D1D}" dt="2020-02-13T12:51:40.386" v="2456" actId="1076"/>
      <pc:docMkLst>
        <pc:docMk/>
      </pc:docMkLst>
      <pc:sldChg chg="addSp delSp modSp">
        <pc:chgData name="Mari Wright (1901429)" userId="1cd269b5-d0ee-43fd-9130-719969bbc9fc" providerId="ADAL" clId="{B8D504B4-77CB-E848-B2CB-448C093B2D1D}" dt="2020-02-13T12:51:40.386" v="2456" actId="1076"/>
        <pc:sldMkLst>
          <pc:docMk/>
          <pc:sldMk cId="2875768986" sldId="256"/>
        </pc:sldMkLst>
        <pc:spChg chg="add del mod">
          <ac:chgData name="Mari Wright (1901429)" userId="1cd269b5-d0ee-43fd-9130-719969bbc9fc" providerId="ADAL" clId="{B8D504B4-77CB-E848-B2CB-448C093B2D1D}" dt="2020-02-11T11:45:17.206" v="138" actId="478"/>
          <ac:spMkLst>
            <pc:docMk/>
            <pc:sldMk cId="2875768986" sldId="256"/>
            <ac:spMk id="2" creationId="{96D386EC-1863-C64E-AD10-6F6ACFC23849}"/>
          </ac:spMkLst>
        </pc:spChg>
        <pc:spChg chg="add del mod">
          <ac:chgData name="Mari Wright (1901429)" userId="1cd269b5-d0ee-43fd-9130-719969bbc9fc" providerId="ADAL" clId="{B8D504B4-77CB-E848-B2CB-448C093B2D1D}" dt="2020-02-13T11:33:33.513" v="2111"/>
          <ac:spMkLst>
            <pc:docMk/>
            <pc:sldMk cId="2875768986" sldId="256"/>
            <ac:spMk id="3" creationId="{660960F8-8927-9741-A816-D5E8E2A4594C}"/>
          </ac:spMkLst>
        </pc:spChg>
        <pc:spChg chg="mod">
          <ac:chgData name="Mari Wright (1901429)" userId="1cd269b5-d0ee-43fd-9130-719969bbc9fc" providerId="ADAL" clId="{B8D504B4-77CB-E848-B2CB-448C093B2D1D}" dt="2020-02-10T17:49:54.577" v="95" actId="1076"/>
          <ac:spMkLst>
            <pc:docMk/>
            <pc:sldMk cId="2875768986" sldId="256"/>
            <ac:spMk id="4" creationId="{100FE530-5076-3548-830F-D0D13138D1F2}"/>
          </ac:spMkLst>
        </pc:spChg>
        <pc:spChg chg="del mod">
          <ac:chgData name="Mari Wright (1901429)" userId="1cd269b5-d0ee-43fd-9130-719969bbc9fc" providerId="ADAL" clId="{B8D504B4-77CB-E848-B2CB-448C093B2D1D}" dt="2020-02-10T17:55:25.718" v="107" actId="478"/>
          <ac:spMkLst>
            <pc:docMk/>
            <pc:sldMk cId="2875768986" sldId="256"/>
            <ac:spMk id="9" creationId="{D026A489-E038-5944-ABA2-65BCF6E55FE6}"/>
          </ac:spMkLst>
        </pc:spChg>
        <pc:spChg chg="del mod">
          <ac:chgData name="Mari Wright (1901429)" userId="1cd269b5-d0ee-43fd-9130-719969bbc9fc" providerId="ADAL" clId="{B8D504B4-77CB-E848-B2CB-448C093B2D1D}" dt="2020-02-10T17:55:22.400" v="105" actId="478"/>
          <ac:spMkLst>
            <pc:docMk/>
            <pc:sldMk cId="2875768986" sldId="256"/>
            <ac:spMk id="10" creationId="{B60DB9BC-7425-234F-87D1-17C8F1DC52C6}"/>
          </ac:spMkLst>
        </pc:spChg>
        <pc:spChg chg="del mod">
          <ac:chgData name="Mari Wright (1901429)" userId="1cd269b5-d0ee-43fd-9130-719969bbc9fc" providerId="ADAL" clId="{B8D504B4-77CB-E848-B2CB-448C093B2D1D}" dt="2020-02-10T17:55:24.117" v="106" actId="478"/>
          <ac:spMkLst>
            <pc:docMk/>
            <pc:sldMk cId="2875768986" sldId="256"/>
            <ac:spMk id="11" creationId="{2C8F4A11-2B35-0F44-9077-8CB5C5760DD5}"/>
          </ac:spMkLst>
        </pc:spChg>
        <pc:spChg chg="del">
          <ac:chgData name="Mari Wright (1901429)" userId="1cd269b5-d0ee-43fd-9130-719969bbc9fc" providerId="ADAL" clId="{B8D504B4-77CB-E848-B2CB-448C093B2D1D}" dt="2020-02-10T17:55:27.805" v="108" actId="478"/>
          <ac:spMkLst>
            <pc:docMk/>
            <pc:sldMk cId="2875768986" sldId="256"/>
            <ac:spMk id="12" creationId="{BC66EAB7-0013-9748-AE3A-5619C64A2434}"/>
          </ac:spMkLst>
        </pc:spChg>
        <pc:spChg chg="del">
          <ac:chgData name="Mari Wright (1901429)" userId="1cd269b5-d0ee-43fd-9130-719969bbc9fc" providerId="ADAL" clId="{B8D504B4-77CB-E848-B2CB-448C093B2D1D}" dt="2020-02-10T17:55:29.903" v="109" actId="478"/>
          <ac:spMkLst>
            <pc:docMk/>
            <pc:sldMk cId="2875768986" sldId="256"/>
            <ac:spMk id="13" creationId="{3031A45A-54D2-A448-9A4E-F36FB7B99733}"/>
          </ac:spMkLst>
        </pc:spChg>
        <pc:spChg chg="mod">
          <ac:chgData name="Mari Wright (1901429)" userId="1cd269b5-d0ee-43fd-9130-719969bbc9fc" providerId="ADAL" clId="{B8D504B4-77CB-E848-B2CB-448C093B2D1D}" dt="2020-02-11T13:43:02.203" v="1165" actId="313"/>
          <ac:spMkLst>
            <pc:docMk/>
            <pc:sldMk cId="2875768986" sldId="256"/>
            <ac:spMk id="17" creationId="{5A83E9B4-E8E0-324C-BC7B-BE0E99CDCD30}"/>
          </ac:spMkLst>
        </pc:spChg>
        <pc:spChg chg="mod">
          <ac:chgData name="Mari Wright (1901429)" userId="1cd269b5-d0ee-43fd-9130-719969bbc9fc" providerId="ADAL" clId="{B8D504B4-77CB-E848-B2CB-448C093B2D1D}" dt="2020-02-11T15:07:27.531" v="1586" actId="20577"/>
          <ac:spMkLst>
            <pc:docMk/>
            <pc:sldMk cId="2875768986" sldId="256"/>
            <ac:spMk id="18" creationId="{11699A9A-CF2C-1C4C-A11E-0CD7B04ED296}"/>
          </ac:spMkLst>
        </pc:spChg>
        <pc:spChg chg="mod">
          <ac:chgData name="Mari Wright (1901429)" userId="1cd269b5-d0ee-43fd-9130-719969bbc9fc" providerId="ADAL" clId="{B8D504B4-77CB-E848-B2CB-448C093B2D1D}" dt="2020-02-13T12:37:29.771" v="2168" actId="1076"/>
          <ac:spMkLst>
            <pc:docMk/>
            <pc:sldMk cId="2875768986" sldId="256"/>
            <ac:spMk id="19" creationId="{2FA03696-E6F9-754F-A8DC-DE57BA5445BC}"/>
          </ac:spMkLst>
        </pc:spChg>
        <pc:spChg chg="mod">
          <ac:chgData name="Mari Wright (1901429)" userId="1cd269b5-d0ee-43fd-9130-719969bbc9fc" providerId="ADAL" clId="{B8D504B4-77CB-E848-B2CB-448C093B2D1D}" dt="2020-02-13T12:51:40.386" v="2456" actId="1076"/>
          <ac:spMkLst>
            <pc:docMk/>
            <pc:sldMk cId="2875768986" sldId="256"/>
            <ac:spMk id="20" creationId="{34B958F4-2287-0140-B265-7D0813B13861}"/>
          </ac:spMkLst>
        </pc:spChg>
        <pc:spChg chg="mod">
          <ac:chgData name="Mari Wright (1901429)" userId="1cd269b5-d0ee-43fd-9130-719969bbc9fc" providerId="ADAL" clId="{B8D504B4-77CB-E848-B2CB-448C093B2D1D}" dt="2020-02-13T12:51:14.910" v="2454" actId="20577"/>
          <ac:spMkLst>
            <pc:docMk/>
            <pc:sldMk cId="2875768986" sldId="256"/>
            <ac:spMk id="21" creationId="{5B45C8F8-2BC9-FF4A-BEA7-C532A520E54D}"/>
          </ac:spMkLst>
        </pc:spChg>
        <pc:spChg chg="add mod">
          <ac:chgData name="Mari Wright (1901429)" userId="1cd269b5-d0ee-43fd-9130-719969bbc9fc" providerId="ADAL" clId="{B8D504B4-77CB-E848-B2CB-448C093B2D1D}" dt="2020-02-10T17:57:09.304" v="131" actId="14100"/>
          <ac:spMkLst>
            <pc:docMk/>
            <pc:sldMk cId="2875768986" sldId="256"/>
            <ac:spMk id="22" creationId="{E728C7D0-DF2B-2945-BDC3-93668DE0A3F2}"/>
          </ac:spMkLst>
        </pc:spChg>
        <pc:spChg chg="add mod">
          <ac:chgData name="Mari Wright (1901429)" userId="1cd269b5-d0ee-43fd-9130-719969bbc9fc" providerId="ADAL" clId="{B8D504B4-77CB-E848-B2CB-448C093B2D1D}" dt="2020-02-10T17:56:42.412" v="125" actId="14100"/>
          <ac:spMkLst>
            <pc:docMk/>
            <pc:sldMk cId="2875768986" sldId="256"/>
            <ac:spMk id="23" creationId="{4B714C1F-6353-244D-8564-4284F68BD4C6}"/>
          </ac:spMkLst>
        </pc:spChg>
        <pc:spChg chg="add mod">
          <ac:chgData name="Mari Wright (1901429)" userId="1cd269b5-d0ee-43fd-9130-719969bbc9fc" providerId="ADAL" clId="{B8D504B4-77CB-E848-B2CB-448C093B2D1D}" dt="2020-02-10T17:56:52.487" v="128" actId="14100"/>
          <ac:spMkLst>
            <pc:docMk/>
            <pc:sldMk cId="2875768986" sldId="256"/>
            <ac:spMk id="24" creationId="{33544834-BBFD-8145-BDF3-F4166B33F30D}"/>
          </ac:spMkLst>
        </pc:spChg>
        <pc:spChg chg="add mod">
          <ac:chgData name="Mari Wright (1901429)" userId="1cd269b5-d0ee-43fd-9130-719969bbc9fc" providerId="ADAL" clId="{B8D504B4-77CB-E848-B2CB-448C093B2D1D}" dt="2020-02-13T12:51:22.820" v="2455" actId="14100"/>
          <ac:spMkLst>
            <pc:docMk/>
            <pc:sldMk cId="2875768986" sldId="256"/>
            <ac:spMk id="25" creationId="{F58F288E-1365-1446-860F-A54C60D911DF}"/>
          </ac:spMkLst>
        </pc:spChg>
        <pc:spChg chg="add mod">
          <ac:chgData name="Mari Wright (1901429)" userId="1cd269b5-d0ee-43fd-9130-719969bbc9fc" providerId="ADAL" clId="{B8D504B4-77CB-E848-B2CB-448C093B2D1D}" dt="2020-02-13T12:51:10.195" v="2448" actId="14100"/>
          <ac:spMkLst>
            <pc:docMk/>
            <pc:sldMk cId="2875768986" sldId="256"/>
            <ac:spMk id="26" creationId="{5192C939-9F7E-9847-A754-A239312CFCF6}"/>
          </ac:spMkLst>
        </pc:spChg>
        <pc:picChg chg="mod">
          <ac:chgData name="Mari Wright (1901429)" userId="1cd269b5-d0ee-43fd-9130-719969bbc9fc" providerId="ADAL" clId="{B8D504B4-77CB-E848-B2CB-448C093B2D1D}" dt="2020-02-10T17:54:56.602" v="101" actId="1076"/>
          <ac:picMkLst>
            <pc:docMk/>
            <pc:sldMk cId="2875768986" sldId="256"/>
            <ac:picMk id="8" creationId="{20692175-85E9-C345-9943-8447DB823BB9}"/>
          </ac:picMkLst>
        </pc:picChg>
        <pc:picChg chg="mod">
          <ac:chgData name="Mari Wright (1901429)" userId="1cd269b5-d0ee-43fd-9130-719969bbc9fc" providerId="ADAL" clId="{B8D504B4-77CB-E848-B2CB-448C093B2D1D}" dt="2020-02-10T17:54:53.072" v="99" actId="1076"/>
          <ac:picMkLst>
            <pc:docMk/>
            <pc:sldMk cId="2875768986" sldId="256"/>
            <ac:picMk id="16" creationId="{0ED572B0-5BE2-CB4E-8093-74086813A04B}"/>
          </ac:picMkLst>
        </pc:picChg>
      </pc:sldChg>
      <pc:sldChg chg="addSp delSp modSp add setBg">
        <pc:chgData name="Mari Wright (1901429)" userId="1cd269b5-d0ee-43fd-9130-719969bbc9fc" providerId="ADAL" clId="{B8D504B4-77CB-E848-B2CB-448C093B2D1D}" dt="2020-02-13T12:38:14.738" v="2170" actId="20577"/>
        <pc:sldMkLst>
          <pc:docMk/>
          <pc:sldMk cId="2639382427" sldId="257"/>
        </pc:sldMkLst>
        <pc:spChg chg="del mod">
          <ac:chgData name="Mari Wright (1901429)" userId="1cd269b5-d0ee-43fd-9130-719969bbc9fc" providerId="ADAL" clId="{B8D504B4-77CB-E848-B2CB-448C093B2D1D}" dt="2020-02-10T17:46:15.556" v="16" actId="478"/>
          <ac:spMkLst>
            <pc:docMk/>
            <pc:sldMk cId="2639382427" sldId="257"/>
            <ac:spMk id="2" creationId="{F52854EE-88D5-F94B-B45C-98A04BEEDBB1}"/>
          </ac:spMkLst>
        </pc:spChg>
        <pc:spChg chg="del">
          <ac:chgData name="Mari Wright (1901429)" userId="1cd269b5-d0ee-43fd-9130-719969bbc9fc" providerId="ADAL" clId="{B8D504B4-77CB-E848-B2CB-448C093B2D1D}" dt="2020-02-10T17:45:53.698" v="12" actId="478"/>
          <ac:spMkLst>
            <pc:docMk/>
            <pc:sldMk cId="2639382427" sldId="257"/>
            <ac:spMk id="3" creationId="{9BC5B950-C068-754A-9B68-4BECA82295F1}"/>
          </ac:spMkLst>
        </pc:spChg>
        <pc:spChg chg="add del mod">
          <ac:chgData name="Mari Wright (1901429)" userId="1cd269b5-d0ee-43fd-9130-719969bbc9fc" providerId="ADAL" clId="{B8D504B4-77CB-E848-B2CB-448C093B2D1D}" dt="2020-02-10T17:46:02.011" v="14" actId="478"/>
          <ac:spMkLst>
            <pc:docMk/>
            <pc:sldMk cId="2639382427" sldId="257"/>
            <ac:spMk id="4" creationId="{5BDC2D14-1964-124E-9A2E-BBCF236B7616}"/>
          </ac:spMkLst>
        </pc:spChg>
        <pc:spChg chg="add del mod">
          <ac:chgData name="Mari Wright (1901429)" userId="1cd269b5-d0ee-43fd-9130-719969bbc9fc" providerId="ADAL" clId="{B8D504B4-77CB-E848-B2CB-448C093B2D1D}" dt="2020-02-10T17:46:18.784" v="17" actId="478"/>
          <ac:spMkLst>
            <pc:docMk/>
            <pc:sldMk cId="2639382427" sldId="257"/>
            <ac:spMk id="6" creationId="{94B64959-FDD9-A946-90E1-17285538D2A8}"/>
          </ac:spMkLst>
        </pc:spChg>
        <pc:spChg chg="add del mod">
          <ac:chgData name="Mari Wright (1901429)" userId="1cd269b5-d0ee-43fd-9130-719969bbc9fc" providerId="ADAL" clId="{B8D504B4-77CB-E848-B2CB-448C093B2D1D}" dt="2020-02-10T17:47:09.734" v="45" actId="478"/>
          <ac:spMkLst>
            <pc:docMk/>
            <pc:sldMk cId="2639382427" sldId="257"/>
            <ac:spMk id="7" creationId="{73A7068D-C423-B343-83CB-554560DCE02A}"/>
          </ac:spMkLst>
        </pc:spChg>
        <pc:spChg chg="add del mod">
          <ac:chgData name="Mari Wright (1901429)" userId="1cd269b5-d0ee-43fd-9130-719969bbc9fc" providerId="ADAL" clId="{B8D504B4-77CB-E848-B2CB-448C093B2D1D}" dt="2020-02-10T17:47:43.821" v="48" actId="478"/>
          <ac:spMkLst>
            <pc:docMk/>
            <pc:sldMk cId="2639382427" sldId="257"/>
            <ac:spMk id="8" creationId="{46828459-DA92-3847-97A9-DA178EE8E611}"/>
          </ac:spMkLst>
        </pc:spChg>
        <pc:spChg chg="add mod">
          <ac:chgData name="Mari Wright (1901429)" userId="1cd269b5-d0ee-43fd-9130-719969bbc9fc" providerId="ADAL" clId="{B8D504B4-77CB-E848-B2CB-448C093B2D1D}" dt="2020-02-13T12:38:14.738" v="2170" actId="20577"/>
          <ac:spMkLst>
            <pc:docMk/>
            <pc:sldMk cId="2639382427" sldId="257"/>
            <ac:spMk id="9" creationId="{4D2A0263-DFB8-AF43-8AA9-730CEC1C757F}"/>
          </ac:spMkLst>
        </pc:spChg>
        <pc:spChg chg="add mod">
          <ac:chgData name="Mari Wright (1901429)" userId="1cd269b5-d0ee-43fd-9130-719969bbc9fc" providerId="ADAL" clId="{B8D504B4-77CB-E848-B2CB-448C093B2D1D}" dt="2020-02-10T17:48:26.040" v="68" actId="14100"/>
          <ac:spMkLst>
            <pc:docMk/>
            <pc:sldMk cId="2639382427" sldId="257"/>
            <ac:spMk id="10" creationId="{C607A0E1-5580-4042-9AAF-2E3CD05031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6B6E6E-BF16-FA4A-ABDC-6AAA9E553E54}" type="datetimeFigureOut">
              <a:rPr lang="cy-GB" smtClean="0"/>
              <a:t>13/02/20</a:t>
            </a:fld>
            <a:endParaRPr lang="cy-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4281EC-E75B-F545-AF1E-74646EEF0243}" type="slidenum">
              <a:rPr lang="cy-GB" smtClean="0"/>
              <a:t>‹#›</a:t>
            </a:fld>
            <a:endParaRPr lang="cy-GB"/>
          </a:p>
        </p:txBody>
      </p:sp>
    </p:spTree>
    <p:extLst>
      <p:ext uri="{BB962C8B-B14F-4D97-AF65-F5344CB8AC3E}">
        <p14:creationId xmlns:p14="http://schemas.microsoft.com/office/powerpoint/2010/main" val="2590520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CC4281EC-E75B-F545-AF1E-74646EEF0243}" type="slidenum">
              <a:rPr lang="cy-GB" smtClean="0"/>
              <a:t>1</a:t>
            </a:fld>
            <a:endParaRPr lang="cy-GB"/>
          </a:p>
        </p:txBody>
      </p:sp>
    </p:spTree>
    <p:extLst>
      <p:ext uri="{BB962C8B-B14F-4D97-AF65-F5344CB8AC3E}">
        <p14:creationId xmlns:p14="http://schemas.microsoft.com/office/powerpoint/2010/main" val="4100691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0BE90BA-F254-EA4E-B208-84FD4C4584BC}" type="datetimeFigureOut">
              <a:rPr lang="cy-GB" smtClean="0"/>
              <a:t>11/02/20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2647646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BE90BA-F254-EA4E-B208-84FD4C4584BC}" type="datetimeFigureOut">
              <a:rPr lang="cy-GB" smtClean="0"/>
              <a:t>11/02/20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3180996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BE90BA-F254-EA4E-B208-84FD4C4584BC}" type="datetimeFigureOut">
              <a:rPr lang="cy-GB" smtClean="0"/>
              <a:t>11/02/20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316761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0BE90BA-F254-EA4E-B208-84FD4C4584BC}" type="datetimeFigureOut">
              <a:rPr lang="cy-GB" smtClean="0"/>
              <a:t>11/02/20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2886169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0BE90BA-F254-EA4E-B208-84FD4C4584BC}" type="datetimeFigureOut">
              <a:rPr lang="cy-GB" smtClean="0"/>
              <a:t>11/02/20</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111063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0BE90BA-F254-EA4E-B208-84FD4C4584BC}" type="datetimeFigureOut">
              <a:rPr lang="cy-GB" smtClean="0"/>
              <a:t>11/02/20</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1530470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BE90BA-F254-EA4E-B208-84FD4C4584BC}" type="datetimeFigureOut">
              <a:rPr lang="cy-GB" smtClean="0"/>
              <a:t>11/02/20</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1665025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B0BE90BA-F254-EA4E-B208-84FD4C4584BC}" type="datetimeFigureOut">
              <a:rPr lang="cy-GB" smtClean="0"/>
              <a:t>11/02/20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3785652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B0BE90BA-F254-EA4E-B208-84FD4C4584BC}" type="datetimeFigureOut">
              <a:rPr lang="cy-GB" smtClean="0"/>
              <a:t>11/02/20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344227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BE90BA-F254-EA4E-B208-84FD4C4584BC}" type="datetimeFigureOut">
              <a:rPr lang="cy-GB" smtClean="0"/>
              <a:t>11/02/20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2462022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BE90BA-F254-EA4E-B208-84FD4C4584BC}" type="datetimeFigureOut">
              <a:rPr lang="cy-GB" smtClean="0"/>
              <a:t>11/02/20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069824E9-41B4-8341-A0B3-E35C1BB03287}" type="slidenum">
              <a:rPr lang="cy-GB" smtClean="0"/>
              <a:t>‹#›</a:t>
            </a:fld>
            <a:endParaRPr lang="cy-GB"/>
          </a:p>
        </p:txBody>
      </p:sp>
    </p:spTree>
    <p:extLst>
      <p:ext uri="{BB962C8B-B14F-4D97-AF65-F5344CB8AC3E}">
        <p14:creationId xmlns:p14="http://schemas.microsoft.com/office/powerpoint/2010/main" val="10544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B0BE90BA-F254-EA4E-B208-84FD4C4584BC}" type="datetimeFigureOut">
              <a:rPr lang="cy-GB" smtClean="0"/>
              <a:t>11/02/20</a:t>
            </a:fld>
            <a:endParaRPr lang="cy-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cy-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069824E9-41B4-8341-A0B3-E35C1BB03287}" type="slidenum">
              <a:rPr lang="cy-GB" smtClean="0"/>
              <a:t>‹#›</a:t>
            </a:fld>
            <a:endParaRPr lang="cy-GB"/>
          </a:p>
        </p:txBody>
      </p:sp>
    </p:spTree>
    <p:extLst>
      <p:ext uri="{BB962C8B-B14F-4D97-AF65-F5344CB8AC3E}">
        <p14:creationId xmlns:p14="http://schemas.microsoft.com/office/powerpoint/2010/main" val="5847192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theconversation.com/should-parents-help-their-kids-with-homework-121973" TargetMode="External"/><Relationship Id="rId7" Type="http://schemas.openxmlformats.org/officeDocument/2006/relationships/hyperlink" Target="https://www.miamiherald.com/news/local/community/miami-dade/community-voices/article36727782.html" TargetMode="External"/><Relationship Id="rId2" Type="http://schemas.openxmlformats.org/officeDocument/2006/relationships/hyperlink" Target="https://www.psychologynoteshq.com/bronfenbrenner-ecological-theory/"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2528798/" TargetMode="External"/><Relationship Id="rId5" Type="http://schemas.openxmlformats.org/officeDocument/2006/relationships/hyperlink" Target="https://www.childfund.org/Content/NewsDetail/2147489206/" TargetMode="External"/><Relationship Id="rId4" Type="http://schemas.openxmlformats.org/officeDocument/2006/relationships/hyperlink" Target="https://app.croneri.co.uk/feature-articles/supporting-language-development-early-yea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CAFF4"/>
            </a:gs>
            <a:gs pos="74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0FE530-5076-3548-830F-D0D13138D1F2}"/>
              </a:ext>
            </a:extLst>
          </p:cNvPr>
          <p:cNvSpPr/>
          <p:nvPr/>
        </p:nvSpPr>
        <p:spPr>
          <a:xfrm>
            <a:off x="2141172" y="73207"/>
            <a:ext cx="8519256" cy="1107996"/>
          </a:xfrm>
          <a:prstGeom prst="rect">
            <a:avLst/>
          </a:prstGeom>
          <a:noFill/>
        </p:spPr>
        <p:txBody>
          <a:bodyPr wrap="none" lIns="91440" tIns="45720" rIns="91440" bIns="45720">
            <a:spAutoFit/>
          </a:bodyPr>
          <a:lstStyle/>
          <a:p>
            <a:pPr algn="ctr"/>
            <a:r>
              <a:rPr lang="en-GB" sz="6600" b="1" dirty="0" err="1">
                <a:ln w="22225">
                  <a:solidFill>
                    <a:srgbClr val="7030A0"/>
                  </a:solidFill>
                  <a:prstDash val="solid"/>
                </a:ln>
                <a:solidFill>
                  <a:srgbClr val="BE4FFF"/>
                </a:solidFill>
              </a:rPr>
              <a:t>Dechrau</a:t>
            </a:r>
            <a:r>
              <a:rPr lang="en-GB" sz="6600" b="1" dirty="0">
                <a:ln w="22225">
                  <a:solidFill>
                    <a:srgbClr val="7030A0"/>
                  </a:solidFill>
                  <a:prstDash val="solid"/>
                </a:ln>
                <a:solidFill>
                  <a:srgbClr val="BE4FFF"/>
                </a:solidFill>
              </a:rPr>
              <a:t> </a:t>
            </a:r>
            <a:r>
              <a:rPr lang="en-GB" sz="6600" b="1" dirty="0" err="1">
                <a:ln w="22225">
                  <a:solidFill>
                    <a:srgbClr val="7030A0"/>
                  </a:solidFill>
                  <a:prstDash val="solid"/>
                </a:ln>
                <a:solidFill>
                  <a:srgbClr val="BE4FFF"/>
                </a:solidFill>
              </a:rPr>
              <a:t>wrth</a:t>
            </a:r>
            <a:r>
              <a:rPr lang="en-GB" sz="6600" b="1" dirty="0">
                <a:ln w="22225">
                  <a:solidFill>
                    <a:srgbClr val="7030A0"/>
                  </a:solidFill>
                  <a:prstDash val="solid"/>
                </a:ln>
                <a:solidFill>
                  <a:srgbClr val="BE4FFF"/>
                </a:solidFill>
              </a:rPr>
              <a:t> </a:t>
            </a:r>
            <a:r>
              <a:rPr lang="en-GB" sz="6600" b="1" dirty="0" err="1">
                <a:ln w="22225">
                  <a:solidFill>
                    <a:srgbClr val="7030A0"/>
                  </a:solidFill>
                  <a:prstDash val="solid"/>
                </a:ln>
                <a:solidFill>
                  <a:srgbClr val="BE4FFF"/>
                </a:solidFill>
              </a:rPr>
              <a:t>fy</a:t>
            </a:r>
            <a:r>
              <a:rPr lang="en-GB" sz="6600" b="1" dirty="0">
                <a:ln w="22225">
                  <a:solidFill>
                    <a:srgbClr val="7030A0"/>
                  </a:solidFill>
                  <a:prstDash val="solid"/>
                </a:ln>
                <a:solidFill>
                  <a:srgbClr val="BE4FFF"/>
                </a:solidFill>
              </a:rPr>
              <a:t> </a:t>
            </a:r>
            <a:r>
              <a:rPr lang="en-GB" sz="6600" b="1" dirty="0" err="1">
                <a:ln w="22225">
                  <a:solidFill>
                    <a:srgbClr val="7030A0"/>
                  </a:solidFill>
                  <a:prstDash val="solid"/>
                </a:ln>
                <a:solidFill>
                  <a:srgbClr val="BE4FFF"/>
                </a:solidFill>
              </a:rPr>
              <a:t>nhraed</a:t>
            </a:r>
            <a:endParaRPr lang="en-GB" sz="6600" b="1" cap="none" spc="0" dirty="0">
              <a:ln w="12700">
                <a:solidFill>
                  <a:srgbClr val="7030A0"/>
                </a:solidFill>
                <a:prstDash val="solid"/>
              </a:ln>
              <a:solidFill>
                <a:srgbClr val="BE4FFF"/>
              </a:solidFill>
              <a:effectLst>
                <a:outerShdw dist="38100" dir="2640000" algn="bl" rotWithShape="0">
                  <a:schemeClr val="accent1"/>
                </a:outerShdw>
              </a:effectLst>
            </a:endParaRPr>
          </a:p>
        </p:txBody>
      </p:sp>
      <p:pic>
        <p:nvPicPr>
          <p:cNvPr id="16" name="Picture 15" descr="A close up of a logo&#10;&#10;Description automatically generated">
            <a:extLst>
              <a:ext uri="{FF2B5EF4-FFF2-40B4-BE49-F238E27FC236}">
                <a16:creationId xmlns:a16="http://schemas.microsoft.com/office/drawing/2014/main" id="{0ED572B0-5BE2-CB4E-8093-74086813A04B}"/>
              </a:ext>
            </a:extLst>
          </p:cNvPr>
          <p:cNvPicPr>
            <a:picLocks noChangeAspect="1"/>
          </p:cNvPicPr>
          <p:nvPr/>
        </p:nvPicPr>
        <p:blipFill rotWithShape="1">
          <a:blip r:embed="rId3"/>
          <a:srcRect l="4343" t="5241" r="3605" b="4362"/>
          <a:stretch/>
        </p:blipFill>
        <p:spPr>
          <a:xfrm>
            <a:off x="6240924" y="2611929"/>
            <a:ext cx="2032077" cy="1818507"/>
          </a:xfrm>
          <a:prstGeom prst="rect">
            <a:avLst/>
          </a:prstGeom>
        </p:spPr>
      </p:pic>
      <p:pic>
        <p:nvPicPr>
          <p:cNvPr id="8" name="Picture 7">
            <a:extLst>
              <a:ext uri="{FF2B5EF4-FFF2-40B4-BE49-F238E27FC236}">
                <a16:creationId xmlns:a16="http://schemas.microsoft.com/office/drawing/2014/main" id="{20692175-85E9-C345-9943-8447DB823BB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215" b="94737" l="8008" r="89844">
                        <a14:foregroundMark x1="35156" y1="30972" x2="32963" y2="16759"/>
                        <a14:foregroundMark x1="29977" y1="11427" x2="26922" y2="6730"/>
                        <a14:foregroundMark x1="24414" y1="23887" x2="38477" y2="17206"/>
                        <a14:foregroundMark x1="38477" y1="17206" x2="33789" y2="15587"/>
                        <a14:foregroundMark x1="51953" y1="92915" x2="48047" y2="94939"/>
                        <a14:foregroundMark x1="46304" y1="71795" x2="46094" y2="69838"/>
                        <a14:foregroundMark x1="46592" y1="74485" x2="46604" y2="74593"/>
                        <a14:foregroundMark x1="46734" y1="75803" x2="46601" y2="74566"/>
                        <a14:foregroundMark x1="50977" y1="78947" x2="53906" y2="71862"/>
                        <a14:foregroundMark x1="72266" y1="85628" x2="63281" y2="71862"/>
                        <a14:foregroundMark x1="63281" y1="71862" x2="73828" y2="84008"/>
                        <a14:foregroundMark x1="73828" y1="84008" x2="64258" y2="72267"/>
                        <a14:foregroundMark x1="64258" y1="72267" x2="70703" y2="86235"/>
                        <a14:foregroundMark x1="70703" y1="86235" x2="75195" y2="84615"/>
                        <a14:foregroundMark x1="66797" y1="85223" x2="54883" y2="88259"/>
                        <a14:foregroundMark x1="81487" y1="66776" x2="82617" y2="64777"/>
                        <a14:foregroundMark x1="74609" y1="78947" x2="76646" y2="75342"/>
                        <a14:foregroundMark x1="89453" y1="61134" x2="86914" y2="63765"/>
                        <a14:foregroundMark x1="81765" y1="38102" x2="83789" y2="37449"/>
                        <a14:foregroundMark x1="78226" y1="39241" x2="79278" y2="38902"/>
                        <a14:foregroundMark x1="73871" y1="40644" x2="74263" y2="40518"/>
                        <a14:foregroundMark x1="70921" y1="41595" x2="71276" y2="41480"/>
                        <a14:foregroundMark x1="69948" y1="41908" x2="70169" y2="41837"/>
                        <a14:foregroundMark x1="69336" y1="42105" x2="69803" y2="41955"/>
                        <a14:foregroundMark x1="80075" y1="40701" x2="74924" y2="45212"/>
                        <a14:foregroundMark x1="81724" y1="39258" x2="80191" y2="40600"/>
                        <a14:foregroundMark x1="83789" y1="37449" x2="82140" y2="38893"/>
                        <a14:foregroundMark x1="70096" y1="44611" x2="69336" y2="43725"/>
                        <a14:foregroundMark x1="71072" y1="45749" x2="70294" y2="44842"/>
                        <a14:foregroundMark x1="72288" y1="47167" x2="71072" y2="45749"/>
                        <a14:foregroundMark x1="70313" y1="25911" x2="79688" y2="21255"/>
                        <a14:foregroundMark x1="55859" y1="12955" x2="71289" y2="20243"/>
                        <a14:foregroundMark x1="8984" y1="35020" x2="22266" y2="44534"/>
                        <a14:foregroundMark x1="22266" y1="44534" x2="11523" y2="33603"/>
                        <a14:foregroundMark x1="11523" y1="33603" x2="8008" y2="31984"/>
                        <a14:foregroundMark x1="88477" y1="35020" x2="88086" y2="35020"/>
                        <a14:foregroundMark x1="47461" y1="12955" x2="53906" y2="11538"/>
                        <a14:foregroundMark x1="10938" y1="63765" x2="8984" y2="62753"/>
                        <a14:foregroundMark x1="84766" y1="57692" x2="85352" y2="50405"/>
                        <a14:foregroundMark x1="21289" y1="40891" x2="21289" y2="38462"/>
                        <a14:foregroundMark x1="18555" y1="68826" x2="19336" y2="68623"/>
                        <a14:foregroundMark x1="49171" y1="74099" x2="49023" y2="72267"/>
                        <a14:foregroundMark x1="21680" y1="37652" x2="22266" y2="38664"/>
                        <a14:backgroundMark x1="30859" y1="14170" x2="33398" y2="15182"/>
                        <a14:backgroundMark x1="33398" y1="14777" x2="34180" y2="14777"/>
                        <a14:backgroundMark x1="31445" y1="13360" x2="30859" y2="13158"/>
                        <a14:backgroundMark x1="26758" y1="6680" x2="26953" y2="6680"/>
                        <a14:backgroundMark x1="47070" y1="1417" x2="48438" y2="1417"/>
                        <a14:backgroundMark x1="75391" y1="37449" x2="73828" y2="40283"/>
                        <a14:backgroundMark x1="73633" y1="44332" x2="74414" y2="43927"/>
                        <a14:backgroundMark x1="75000" y1="45344" x2="71680" y2="44939"/>
                        <a14:backgroundMark x1="70508" y1="45344" x2="70117" y2="45749"/>
                        <a14:backgroundMark x1="71289" y1="45749" x2="71289" y2="45749"/>
                        <a14:backgroundMark x1="72070" y1="41498" x2="73633" y2="41093"/>
                        <a14:backgroundMark x1="73633" y1="40891" x2="71289" y2="41498"/>
                        <a14:backgroundMark x1="70703" y1="41296" x2="69922" y2="41498"/>
                        <a14:backgroundMark x1="79883" y1="37854" x2="81836" y2="37652"/>
                        <a14:backgroundMark x1="82031" y1="38664" x2="81250" y2="38259"/>
                        <a14:backgroundMark x1="80664" y1="66397" x2="76563" y2="75304"/>
                        <a14:backgroundMark x1="46094" y1="75911" x2="46484" y2="74899"/>
                        <a14:backgroundMark x1="46289" y1="76113" x2="47070" y2="77126"/>
                        <a14:backgroundMark x1="47070" y1="76113" x2="47070" y2="74291"/>
                        <a14:backgroundMark x1="47070" y1="76113" x2="47070" y2="79960"/>
                        <a14:backgroundMark x1="47070" y1="76923" x2="46680" y2="79960"/>
                        <a14:backgroundMark x1="46875" y1="79757" x2="47461" y2="82591"/>
                      </a14:backgroundRemoval>
                    </a14:imgEffect>
                  </a14:imgLayer>
                </a14:imgProps>
              </a:ext>
            </a:extLst>
          </a:blip>
          <a:stretch>
            <a:fillRect/>
          </a:stretch>
        </p:blipFill>
        <p:spPr>
          <a:xfrm>
            <a:off x="4378414" y="1214898"/>
            <a:ext cx="2523109" cy="2434406"/>
          </a:xfrm>
          <a:prstGeom prst="rect">
            <a:avLst/>
          </a:prstGeom>
        </p:spPr>
      </p:pic>
      <p:sp>
        <p:nvSpPr>
          <p:cNvPr id="17" name="TextBox 16">
            <a:extLst>
              <a:ext uri="{FF2B5EF4-FFF2-40B4-BE49-F238E27FC236}">
                <a16:creationId xmlns:a16="http://schemas.microsoft.com/office/drawing/2014/main" id="{5A83E9B4-E8E0-324C-BC7B-BE0E99CDCD30}"/>
              </a:ext>
            </a:extLst>
          </p:cNvPr>
          <p:cNvSpPr txBox="1"/>
          <p:nvPr/>
        </p:nvSpPr>
        <p:spPr>
          <a:xfrm>
            <a:off x="162277" y="1078992"/>
            <a:ext cx="4185315" cy="3754874"/>
          </a:xfrm>
          <a:prstGeom prst="rect">
            <a:avLst/>
          </a:prstGeom>
          <a:noFill/>
        </p:spPr>
        <p:txBody>
          <a:bodyPr wrap="square" rtlCol="0">
            <a:spAutoFit/>
          </a:bodyPr>
          <a:lstStyle/>
          <a:p>
            <a:pPr algn="ctr"/>
            <a:r>
              <a:rPr lang="cy-GB" sz="2400" b="1" u="sng" dirty="0"/>
              <a:t>Teulu</a:t>
            </a:r>
          </a:p>
          <a:p>
            <a:r>
              <a:rPr lang="cy-GB" sz="1400" dirty="0"/>
              <a:t>Mae teulu yn cael effaith fawr ar ddatblygiad a chredoau plant. O brofiad yn fy ysgol lleoliad, mae plant sydd yn derbyn cymorth adref yn gallu deall pynciau yn well na phlant sydd yn cael cymorth yn yr ysgol yn unig. Mae helpu gyda gwaith cartref yn meithrin ymddygiadau dysgu cadarnhaol, yn atgyfnerthu deunydd dosbarth ac yn arwydd i blant bod eu haddysg yn bwysig. </a:t>
            </a:r>
          </a:p>
          <a:p>
            <a:pPr algn="ctr"/>
            <a:r>
              <a:rPr lang="en-GB" sz="1400" b="1" dirty="0"/>
              <a:t>‘Our image of the child is rich in potential, strong, powerful, competent and, most of all, connected to adults and other children.’</a:t>
            </a:r>
          </a:p>
          <a:p>
            <a:pPr algn="ctr"/>
            <a:r>
              <a:rPr lang="en-GB" sz="1400" b="1" dirty="0"/>
              <a:t>(Malaguzzi, 1993; quoted in Edwards, Gandini and Forman, 1998, p. 42)</a:t>
            </a:r>
          </a:p>
          <a:p>
            <a:endParaRPr lang="cy-GB" sz="1200" dirty="0"/>
          </a:p>
          <a:p>
            <a:endParaRPr lang="cy-GB" sz="2000" dirty="0"/>
          </a:p>
        </p:txBody>
      </p:sp>
      <p:sp>
        <p:nvSpPr>
          <p:cNvPr id="18" name="TextBox 17">
            <a:extLst>
              <a:ext uri="{FF2B5EF4-FFF2-40B4-BE49-F238E27FC236}">
                <a16:creationId xmlns:a16="http://schemas.microsoft.com/office/drawing/2014/main" id="{11699A9A-CF2C-1C4C-A11E-0CD7B04ED296}"/>
              </a:ext>
            </a:extLst>
          </p:cNvPr>
          <p:cNvSpPr txBox="1"/>
          <p:nvPr/>
        </p:nvSpPr>
        <p:spPr>
          <a:xfrm>
            <a:off x="193101" y="5428247"/>
            <a:ext cx="4244358" cy="3293209"/>
          </a:xfrm>
          <a:prstGeom prst="rect">
            <a:avLst/>
          </a:prstGeom>
          <a:noFill/>
        </p:spPr>
        <p:txBody>
          <a:bodyPr wrap="square" rtlCol="0">
            <a:spAutoFit/>
          </a:bodyPr>
          <a:lstStyle/>
          <a:p>
            <a:pPr algn="ctr"/>
            <a:r>
              <a:rPr lang="cy-GB" sz="2400" b="1" u="sng" dirty="0"/>
              <a:t>Iaith</a:t>
            </a:r>
          </a:p>
          <a:p>
            <a:r>
              <a:rPr lang="cy-GB" sz="1400" dirty="0"/>
              <a:t>Mae iaith yn cael effaith mawr ar addysg plant. Mae’n amlwg i fi’n bersonol nawr bod yng Nghymru mae llawer fwy yn danfon eu plant i ysgolion Gymraeg. Er hyn, nid yw’r chartrefi mae’r plant yn dod o yn rhai Gymraeg felly gall fod yn fwy anodd i blant cae</a:t>
            </a:r>
            <a:r>
              <a:rPr lang="cy-GB" sz="1600" dirty="0"/>
              <a:t>l </a:t>
            </a:r>
            <a:r>
              <a:rPr lang="cy-GB" sz="1400" dirty="0"/>
              <a:t>gafael â’r iaith. Mae sgiliau lleferydd, iaith a chyfathrebu yn hanfodol i ddatblygiad cyffredinol plant ifanc. Mae gallu siarad yn glir a phrosesu synau lleferydd, deall eraill, mynegi syniadau a rhyngweithio ag eraill yn flociau adeiladu sylfaenol ar gyfer datblygiad plentyn. Mae bod yn ddwyieithog yn helpu plant i ffurfio sylfaen ar gyfer phrosesu tasgau a phrosesau dysgu mwy cymhleth am y dyfodol.</a:t>
            </a:r>
            <a:endParaRPr lang="cy-GB" sz="2400" dirty="0"/>
          </a:p>
        </p:txBody>
      </p:sp>
      <p:sp>
        <p:nvSpPr>
          <p:cNvPr id="19" name="TextBox 18">
            <a:extLst>
              <a:ext uri="{FF2B5EF4-FFF2-40B4-BE49-F238E27FC236}">
                <a16:creationId xmlns:a16="http://schemas.microsoft.com/office/drawing/2014/main" id="{2FA03696-E6F9-754F-A8DC-DE57BA5445BC}"/>
              </a:ext>
            </a:extLst>
          </p:cNvPr>
          <p:cNvSpPr txBox="1"/>
          <p:nvPr/>
        </p:nvSpPr>
        <p:spPr>
          <a:xfrm>
            <a:off x="4618467" y="4570396"/>
            <a:ext cx="3898745" cy="4770537"/>
          </a:xfrm>
          <a:prstGeom prst="rect">
            <a:avLst/>
          </a:prstGeom>
          <a:noFill/>
        </p:spPr>
        <p:txBody>
          <a:bodyPr wrap="square" rtlCol="0">
            <a:spAutoFit/>
          </a:bodyPr>
          <a:lstStyle/>
          <a:p>
            <a:pPr algn="ctr"/>
            <a:r>
              <a:rPr lang="cy-GB" sz="2400" b="1" u="sng" dirty="0"/>
              <a:t>Cymuned</a:t>
            </a:r>
          </a:p>
          <a:p>
            <a:r>
              <a:rPr lang="cy-GB" sz="1400" dirty="0"/>
              <a:t>Fel unigolyn ifanc mae eich cwmpasoedd ac amgylchedd yn cael effaith fawr ar ddatblygiad. Mae model ecolegol Bronfenbrenner yn trefnu cyd-destunau datblygu mewn i bum lefel o ddylanwad allanol. Y lefel gyntaf, y system ficro, yw’r amgylchedd lleiaf a mwyaf uniongyrchol lle mae plant yn byw. Mae'r system ficro yn cynnwys cartref dyddiol, ysgol neu ofal dydd, grŵp cyfoedion ac amgylchedd cymunedol y plant. Dyma’r amgylchedd mae’r plentyn yn gwneud mwyaf o gysylltiadau ac yn cael fwyaf o ddylanwad o. Gwelaf o fy ysgol lleoliad, mae’r gymuned yn un agos ac felly mae hyn yn cael effaith da ar ddatblygiad y plant. Gan bod y cymuned yn agos ac yn cyfathrebu gyda’i gilydd, mae’r plant yn gallu dysgu sgiliau cyfathrebu a moesau. Mae hyn yn rhoi gwell cyfle yn y dyfodol i fod yn fwy gysylltiedig â’r gymuned.</a:t>
            </a:r>
          </a:p>
          <a:p>
            <a:pPr algn="ctr"/>
            <a:endParaRPr lang="cy-GB" sz="2400" b="1" u="sng" dirty="0"/>
          </a:p>
        </p:txBody>
      </p:sp>
      <p:sp>
        <p:nvSpPr>
          <p:cNvPr id="20" name="TextBox 19">
            <a:extLst>
              <a:ext uri="{FF2B5EF4-FFF2-40B4-BE49-F238E27FC236}">
                <a16:creationId xmlns:a16="http://schemas.microsoft.com/office/drawing/2014/main" id="{34B958F4-2287-0140-B265-7D0813B13861}"/>
              </a:ext>
            </a:extLst>
          </p:cNvPr>
          <p:cNvSpPr txBox="1"/>
          <p:nvPr/>
        </p:nvSpPr>
        <p:spPr>
          <a:xfrm>
            <a:off x="8813449" y="4832977"/>
            <a:ext cx="3755603" cy="4555093"/>
          </a:xfrm>
          <a:prstGeom prst="rect">
            <a:avLst/>
          </a:prstGeom>
          <a:noFill/>
        </p:spPr>
        <p:txBody>
          <a:bodyPr wrap="square" rtlCol="0">
            <a:spAutoFit/>
          </a:bodyPr>
          <a:lstStyle/>
          <a:p>
            <a:pPr algn="ctr"/>
            <a:r>
              <a:rPr lang="cy-GB" sz="2400" b="1" u="sng" dirty="0"/>
              <a:t>Diwylliant</a:t>
            </a:r>
          </a:p>
          <a:p>
            <a:r>
              <a:rPr lang="cy-GB" sz="1400" dirty="0"/>
              <a:t>Mae tueddiadau diwylliannol yn effeithio ar y ffordd y mae plant yn cymryd rhan mewn addysg. Er mwyn cynnwys myfyrwyr yn effeithiol yn y broses ddysgu, rhaid i athrawon adnabod eu myfyrwyr a'u galluoedd academaidd yn unigol, yn hytrach na dibynnu ar ystrydebau hiliol neu ethnig neu brofiad blaenorol gyda myfyrwyr eraill o gefndiroedd tebyg. Yn fy ysgol lleoliad, allan o’r dosbarth sydd yn cynnwys 28 plentyn roedd 27 ohonynt naill ai yn gristion neu dim crefydd. Roedd yr un disgybl arall yn Sicaidd. Roedd yn amlwg bod hyn ddim yn cael effaith ar y dysgu. Mae'r theori gwahaniaeth diwylliannol yn seiliedig ar y syniad y gall myfyrwyr sy'n cael eu magu mewn gwahanol leoliadau diwylliannol fynd at addysg a dysgu mewn gwahanol ffyrdd. Mae'n bwysig bod athrawon yn ymwybodol o'r gwahaniaethau rhwng awyrgylch yr ysgol ac amgylchedd y cartref.</a:t>
            </a:r>
          </a:p>
        </p:txBody>
      </p:sp>
      <p:sp>
        <p:nvSpPr>
          <p:cNvPr id="21" name="TextBox 20">
            <a:extLst>
              <a:ext uri="{FF2B5EF4-FFF2-40B4-BE49-F238E27FC236}">
                <a16:creationId xmlns:a16="http://schemas.microsoft.com/office/drawing/2014/main" id="{5B45C8F8-2BC9-FF4A-BEA7-C532A520E54D}"/>
              </a:ext>
            </a:extLst>
          </p:cNvPr>
          <p:cNvSpPr txBox="1"/>
          <p:nvPr/>
        </p:nvSpPr>
        <p:spPr>
          <a:xfrm>
            <a:off x="8538391" y="1078992"/>
            <a:ext cx="3957790" cy="3693319"/>
          </a:xfrm>
          <a:prstGeom prst="rect">
            <a:avLst/>
          </a:prstGeom>
          <a:noFill/>
        </p:spPr>
        <p:txBody>
          <a:bodyPr wrap="square" rtlCol="0">
            <a:spAutoFit/>
          </a:bodyPr>
          <a:lstStyle/>
          <a:p>
            <a:pPr algn="ctr"/>
            <a:r>
              <a:rPr lang="cy-GB" sz="2400" b="1" u="sng" dirty="0"/>
              <a:t>Socio-economaidd</a:t>
            </a:r>
          </a:p>
          <a:p>
            <a:r>
              <a:rPr lang="cy-GB" sz="1400" dirty="0"/>
              <a:t>Mae parodrwydd ysgol yn adlewyrchu gallu plentyn i lwyddo'n academaidd ac yn gymdeithasol mewn amgylchedd ysgol. Mae tlodi yn ffactor sydd effeithio addysg yn fawr. Mae nifer o ffyrdd er mwyn rhoi cymorth i blant sydd yn ddifreintiedig, er enghraifft ‘Flying Start’ neu ’Prydau bwyd am ddim’. O brofiad o fy ysgol lleoliad, mae 4 allan o ddosbarth o 28 yn cael Prydau Bwyd am ddim. Mae hyn yn golygu bod tua 1 o bob 7 disgybl yn eithaf ddifreintiedig. Mae tlodi yn lleihau parodrwydd plentyn i'r ysgol oherwydd ei fod yn arwain at iechyd corfforol a sgiliau echddygol gwael, yn lleihau gallu plentyn i ganolbwyntio a chofio gwybodaeth, ac yn lleihau sylw, chwilfrydedd a       chymhelliant.</a:t>
            </a:r>
          </a:p>
        </p:txBody>
      </p:sp>
      <p:sp>
        <p:nvSpPr>
          <p:cNvPr id="22" name="Rounded Rectangle 21">
            <a:extLst>
              <a:ext uri="{FF2B5EF4-FFF2-40B4-BE49-F238E27FC236}">
                <a16:creationId xmlns:a16="http://schemas.microsoft.com/office/drawing/2014/main" id="{E728C7D0-DF2B-2945-BDC3-93668DE0A3F2}"/>
              </a:ext>
            </a:extLst>
          </p:cNvPr>
          <p:cNvSpPr/>
          <p:nvPr/>
        </p:nvSpPr>
        <p:spPr>
          <a:xfrm>
            <a:off x="193101" y="1024128"/>
            <a:ext cx="4185313" cy="4081272"/>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3" name="Rounded Rectangle 22">
            <a:extLst>
              <a:ext uri="{FF2B5EF4-FFF2-40B4-BE49-F238E27FC236}">
                <a16:creationId xmlns:a16="http://schemas.microsoft.com/office/drawing/2014/main" id="{4B714C1F-6353-244D-8564-4284F68BD4C6}"/>
              </a:ext>
            </a:extLst>
          </p:cNvPr>
          <p:cNvSpPr/>
          <p:nvPr/>
        </p:nvSpPr>
        <p:spPr>
          <a:xfrm>
            <a:off x="4580601" y="4590288"/>
            <a:ext cx="3957790" cy="4801816"/>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4" name="Rounded Rectangle 23">
            <a:extLst>
              <a:ext uri="{FF2B5EF4-FFF2-40B4-BE49-F238E27FC236}">
                <a16:creationId xmlns:a16="http://schemas.microsoft.com/office/drawing/2014/main" id="{33544834-BBFD-8145-BDF3-F4166B33F30D}"/>
              </a:ext>
            </a:extLst>
          </p:cNvPr>
          <p:cNvSpPr/>
          <p:nvPr/>
        </p:nvSpPr>
        <p:spPr>
          <a:xfrm>
            <a:off x="162277" y="5354280"/>
            <a:ext cx="4275182" cy="4033790"/>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5" name="Rounded Rectangle 24">
            <a:extLst>
              <a:ext uri="{FF2B5EF4-FFF2-40B4-BE49-F238E27FC236}">
                <a16:creationId xmlns:a16="http://schemas.microsoft.com/office/drawing/2014/main" id="{F58F288E-1365-1446-860F-A54C60D911DF}"/>
              </a:ext>
            </a:extLst>
          </p:cNvPr>
          <p:cNvSpPr/>
          <p:nvPr/>
        </p:nvSpPr>
        <p:spPr>
          <a:xfrm>
            <a:off x="8681533" y="4900922"/>
            <a:ext cx="3957790" cy="4491182"/>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6" name="Rounded Rectangle 25">
            <a:extLst>
              <a:ext uri="{FF2B5EF4-FFF2-40B4-BE49-F238E27FC236}">
                <a16:creationId xmlns:a16="http://schemas.microsoft.com/office/drawing/2014/main" id="{5192C939-9F7E-9847-A754-A239312CFCF6}"/>
              </a:ext>
            </a:extLst>
          </p:cNvPr>
          <p:cNvSpPr/>
          <p:nvPr/>
        </p:nvSpPr>
        <p:spPr>
          <a:xfrm>
            <a:off x="8454009" y="1011936"/>
            <a:ext cx="4185313" cy="3821930"/>
          </a:xfrm>
          <a:prstGeom prst="round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2875768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CAFF4"/>
            </a:gs>
            <a:gs pos="74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4D2A0263-DFB8-AF43-8AA9-730CEC1C757F}"/>
              </a:ext>
            </a:extLst>
          </p:cNvPr>
          <p:cNvSpPr>
            <a:spLocks noGrp="1"/>
          </p:cNvSpPr>
          <p:nvPr>
            <p:ph idx="1"/>
          </p:nvPr>
        </p:nvSpPr>
        <p:spPr/>
        <p:txBody>
          <a:bodyPr>
            <a:normAutofit/>
          </a:bodyPr>
          <a:lstStyle/>
          <a:p>
            <a:r>
              <a:rPr lang="cy-GB" sz="2800" dirty="0">
                <a:hlinkClick r:id="rId2"/>
              </a:rPr>
              <a:t>https://www.psychologynoteshq.com/bronfenbrenner-ecological-theory/</a:t>
            </a:r>
            <a:endParaRPr lang="cy-GB" sz="2800" dirty="0"/>
          </a:p>
          <a:p>
            <a:r>
              <a:rPr lang="cy-GB" sz="2800" dirty="0">
                <a:hlinkClick r:id="rId3"/>
              </a:rPr>
              <a:t>http://theconversation.com/should-parents-help-their-kids-with-homework-121973</a:t>
            </a:r>
            <a:endParaRPr lang="cy-GB" sz="2800" dirty="0"/>
          </a:p>
          <a:p>
            <a:r>
              <a:rPr lang="cy-GB" sz="2800" dirty="0">
                <a:hlinkClick r:id="rId4"/>
              </a:rPr>
              <a:t>https://app.croneri.co.uk/feature-articles/supporting-language-development-early-years</a:t>
            </a:r>
            <a:endParaRPr lang="cy-GB" sz="2800" dirty="0"/>
          </a:p>
          <a:p>
            <a:r>
              <a:rPr lang="cy-GB" sz="2800" dirty="0">
                <a:hlinkClick r:id="rId5"/>
              </a:rPr>
              <a:t>https://www.childfund.org/Content/NewsDetail/2147489206/</a:t>
            </a:r>
            <a:endParaRPr lang="cy-GB" sz="2800" dirty="0"/>
          </a:p>
          <a:p>
            <a:r>
              <a:rPr lang="cy-GB" sz="2800" dirty="0">
                <a:hlinkClick r:id="rId6"/>
              </a:rPr>
              <a:t>https://www.ncbi.nlm.nih.gov/pmc/articles/PMC2528798/</a:t>
            </a:r>
            <a:endParaRPr lang="cy-GB" sz="2800" dirty="0"/>
          </a:p>
          <a:p>
            <a:r>
              <a:rPr lang="cy-GB" sz="2800" dirty="0">
                <a:hlinkClick r:id="rId7"/>
              </a:rPr>
              <a:t>https://www.miamiherald.com/news/local/community/miami-dade/community-voices/article36727782.html</a:t>
            </a:r>
            <a:endParaRPr lang="cy-GB" sz="2800" dirty="0"/>
          </a:p>
          <a:p>
            <a:endParaRPr lang="cy-GB" sz="2800" dirty="0"/>
          </a:p>
          <a:p>
            <a:endParaRPr lang="cy-GB" sz="2800" dirty="0"/>
          </a:p>
          <a:p>
            <a:endParaRPr lang="cy-GB" sz="2800" dirty="0"/>
          </a:p>
          <a:p>
            <a:endParaRPr lang="cy-GB" sz="2800" dirty="0"/>
          </a:p>
        </p:txBody>
      </p:sp>
      <p:sp>
        <p:nvSpPr>
          <p:cNvPr id="10" name="Rectangle 9">
            <a:extLst>
              <a:ext uri="{FF2B5EF4-FFF2-40B4-BE49-F238E27FC236}">
                <a16:creationId xmlns:a16="http://schemas.microsoft.com/office/drawing/2014/main" id="{C607A0E1-5580-4042-9AAF-2E3CD050315D}"/>
              </a:ext>
            </a:extLst>
          </p:cNvPr>
          <p:cNvSpPr/>
          <p:nvPr/>
        </p:nvSpPr>
        <p:spPr>
          <a:xfrm>
            <a:off x="880110" y="697377"/>
            <a:ext cx="5520690" cy="1107996"/>
          </a:xfrm>
          <a:prstGeom prst="rect">
            <a:avLst/>
          </a:prstGeom>
          <a:noFill/>
        </p:spPr>
        <p:txBody>
          <a:bodyPr wrap="square" lIns="91440" tIns="45720" rIns="91440" bIns="45720">
            <a:spAutoFit/>
          </a:bodyPr>
          <a:lstStyle/>
          <a:p>
            <a:pPr algn="ctr"/>
            <a:r>
              <a:rPr lang="en-GB" sz="6600" b="1" cap="none" spc="0" dirty="0" err="1">
                <a:ln w="22225">
                  <a:solidFill>
                    <a:srgbClr val="7030A0"/>
                  </a:solidFill>
                  <a:prstDash val="solid"/>
                </a:ln>
                <a:solidFill>
                  <a:srgbClr val="BE4FFF"/>
                </a:solidFill>
                <a:effectLst/>
              </a:rPr>
              <a:t>Cyfeirnodau</a:t>
            </a:r>
            <a:endParaRPr lang="en-GB" sz="6600" b="1" cap="none" spc="0" dirty="0">
              <a:ln w="22225">
                <a:solidFill>
                  <a:srgbClr val="7030A0"/>
                </a:solidFill>
                <a:prstDash val="solid"/>
              </a:ln>
              <a:solidFill>
                <a:srgbClr val="BE4FFF"/>
              </a:solidFill>
              <a:effectLst/>
            </a:endParaRPr>
          </a:p>
        </p:txBody>
      </p:sp>
    </p:spTree>
    <p:extLst>
      <p:ext uri="{BB962C8B-B14F-4D97-AF65-F5344CB8AC3E}">
        <p14:creationId xmlns:p14="http://schemas.microsoft.com/office/powerpoint/2010/main" val="26393824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2983</TotalTime>
  <Words>766</Words>
  <Application>Microsoft Macintosh PowerPoint</Application>
  <PresentationFormat>A3 Paper (297x420 mm)</PresentationFormat>
  <Paragraphs>23</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Wright (1901429)</dc:creator>
  <cp:lastModifiedBy>Mari Wright (1901429)</cp:lastModifiedBy>
  <cp:revision>3</cp:revision>
  <dcterms:created xsi:type="dcterms:W3CDTF">2020-02-10T17:20:00Z</dcterms:created>
  <dcterms:modified xsi:type="dcterms:W3CDTF">2020-02-13T12:51:45Z</dcterms:modified>
</cp:coreProperties>
</file>