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60" r:id="rId5"/>
    <p:sldId id="259" r:id="rId6"/>
    <p:sldId id="263" r:id="rId7"/>
    <p:sldId id="262"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71166" autoAdjust="0"/>
  </p:normalViewPr>
  <p:slideViewPr>
    <p:cSldViewPr snapToGrid="0">
      <p:cViewPr varScale="1">
        <p:scale>
          <a:sx n="58" d="100"/>
          <a:sy n="58" d="100"/>
        </p:scale>
        <p:origin x="14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C79DE-C649-4270-8959-83C7822D228E}"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93A43-6B06-4399-9EFE-D71289036681}" type="slidenum">
              <a:rPr lang="en-GB" smtClean="0"/>
              <a:t>‹#›</a:t>
            </a:fld>
            <a:endParaRPr lang="en-GB"/>
          </a:p>
        </p:txBody>
      </p:sp>
    </p:spTree>
    <p:extLst>
      <p:ext uri="{BB962C8B-B14F-4D97-AF65-F5344CB8AC3E}">
        <p14:creationId xmlns:p14="http://schemas.microsoft.com/office/powerpoint/2010/main" val="43360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793A43-6B06-4399-9EFE-D71289036681}" type="slidenum">
              <a:rPr lang="en-GB" smtClean="0"/>
              <a:t>1</a:t>
            </a:fld>
            <a:endParaRPr lang="en-GB"/>
          </a:p>
        </p:txBody>
      </p:sp>
    </p:spTree>
    <p:extLst>
      <p:ext uri="{BB962C8B-B14F-4D97-AF65-F5344CB8AC3E}">
        <p14:creationId xmlns:p14="http://schemas.microsoft.com/office/powerpoint/2010/main" val="396274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Ageing is a predetermined process that occurs due to the influence of biological, psychological and social factors (</a:t>
            </a:r>
            <a:r>
              <a:rPr lang="en-GB" sz="1200" kern="1200" dirty="0" err="1">
                <a:solidFill>
                  <a:schemeClr val="tx1"/>
                </a:solidFill>
                <a:effectLst/>
                <a:latin typeface="+mn-lt"/>
                <a:ea typeface="+mn-ea"/>
                <a:cs typeface="+mn-cs"/>
              </a:rPr>
              <a:t>Bardhan</a:t>
            </a:r>
            <a:r>
              <a:rPr lang="en-GB" sz="1200" kern="1200" dirty="0">
                <a:solidFill>
                  <a:schemeClr val="tx1"/>
                </a:solidFill>
                <a:effectLst/>
                <a:latin typeface="+mn-lt"/>
                <a:ea typeface="+mn-ea"/>
                <a:cs typeface="+mn-cs"/>
              </a:rPr>
              <a:t>, 2024). The biological theories explain the loss in functional capacity, including the genetic hypothesis and the wear-and-tear model (de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 2025). Psychosocial theories also predict adaptation and resilience (Flood and Keegan, 2022). The presentation will critically analyse the health care, support requirements of the elderly people in the United Kingdom, existing services, theoretical basis, policy frameworks, legislation and technological enhancement. Case studies will be used as real-life examples and suggestions to improve will be provided. The overall goal is to demonstrate that older adults can be empowered by theory, policy and innovation in order to achieve independence, dignity and a good quality of life.</a:t>
            </a:r>
          </a:p>
          <a:p>
            <a:endParaRPr lang="en-GB" dirty="0"/>
          </a:p>
        </p:txBody>
      </p:sp>
      <p:sp>
        <p:nvSpPr>
          <p:cNvPr id="4" name="Slide Number Placeholder 3"/>
          <p:cNvSpPr>
            <a:spLocks noGrp="1"/>
          </p:cNvSpPr>
          <p:nvPr>
            <p:ph type="sldNum" sz="quarter" idx="10"/>
          </p:nvPr>
        </p:nvSpPr>
        <p:spPr/>
        <p:txBody>
          <a:bodyPr/>
          <a:lstStyle/>
          <a:p>
            <a:fld id="{9F793A43-6B06-4399-9EFE-D71289036681}" type="slidenum">
              <a:rPr lang="en-GB" smtClean="0"/>
              <a:t>2</a:t>
            </a:fld>
            <a:endParaRPr lang="en-GB"/>
          </a:p>
        </p:txBody>
      </p:sp>
    </p:spTree>
    <p:extLst>
      <p:ext uri="{BB962C8B-B14F-4D97-AF65-F5344CB8AC3E}">
        <p14:creationId xmlns:p14="http://schemas.microsoft.com/office/powerpoint/2010/main" val="145808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United Kingdom, the ageing population is growing at an alarming rate, which predicts that in 2040, 1 in every 4 citizens will be 65 and above (Cavendish, </a:t>
            </a:r>
            <a:r>
              <a:rPr lang="en-GB" sz="1200" kern="1200" dirty="0" err="1">
                <a:solidFill>
                  <a:schemeClr val="tx1"/>
                </a:solidFill>
                <a:effectLst/>
                <a:latin typeface="+mn-lt"/>
                <a:ea typeface="+mn-ea"/>
                <a:cs typeface="+mn-cs"/>
              </a:rPr>
              <a:t>Moberg</a:t>
            </a:r>
            <a:r>
              <a:rPr lang="en-GB" sz="1200" kern="1200" dirty="0">
                <a:solidFill>
                  <a:schemeClr val="tx1"/>
                </a:solidFill>
                <a:effectLst/>
                <a:latin typeface="+mn-lt"/>
                <a:ea typeface="+mn-ea"/>
                <a:cs typeface="+mn-cs"/>
              </a:rPr>
              <a:t> and Freedman, 2024). Health and social care are aware of the consequences of such a demographic change. It is complicated by the fact that older adults tend to have a range of needs, including physical (chronic diseases, mobility), emotional (depression and loneliness), social (out-of-network, weak network, isolation) and psychological (cognitive disruptions, dementia) (</a:t>
            </a:r>
            <a:r>
              <a:rPr lang="en-GB" sz="1200" kern="1200" dirty="0" err="1">
                <a:solidFill>
                  <a:schemeClr val="tx1"/>
                </a:solidFill>
                <a:effectLst/>
                <a:latin typeface="+mn-lt"/>
                <a:ea typeface="+mn-ea"/>
                <a:cs typeface="+mn-cs"/>
              </a:rPr>
              <a:t>Andrada</a:t>
            </a:r>
            <a:r>
              <a:rPr lang="en-GB" sz="1200" kern="1200" dirty="0">
                <a:solidFill>
                  <a:schemeClr val="tx1"/>
                </a:solidFill>
                <a:effectLst/>
                <a:latin typeface="+mn-lt"/>
                <a:ea typeface="+mn-ea"/>
                <a:cs typeface="+mn-cs"/>
              </a:rPr>
              <a:t>, Anderson and Nass, 2023). Combined measures, including empowerment, innovation and policy measures, are required to respond to these needs. There is a growing emphasis on increasing anticipation of the growing demand for services to the ethical aspect of giving older people dignity, autonomy and their living choices. Possible intervention strategies to overcome these barriers are empowerment programs, technology and policy interventions.</a:t>
            </a:r>
          </a:p>
        </p:txBody>
      </p:sp>
      <p:sp>
        <p:nvSpPr>
          <p:cNvPr id="4" name="Slide Number Placeholder 3"/>
          <p:cNvSpPr>
            <a:spLocks noGrp="1"/>
          </p:cNvSpPr>
          <p:nvPr>
            <p:ph type="sldNum" sz="quarter" idx="10"/>
          </p:nvPr>
        </p:nvSpPr>
        <p:spPr/>
        <p:txBody>
          <a:bodyPr/>
          <a:lstStyle/>
          <a:p>
            <a:fld id="{9F793A43-6B06-4399-9EFE-D71289036681}" type="slidenum">
              <a:rPr lang="en-GB" smtClean="0"/>
              <a:t>3</a:t>
            </a:fld>
            <a:endParaRPr lang="en-GB"/>
          </a:p>
        </p:txBody>
      </p:sp>
    </p:spTree>
    <p:extLst>
      <p:ext uri="{BB962C8B-B14F-4D97-AF65-F5344CB8AC3E}">
        <p14:creationId xmlns:p14="http://schemas.microsoft.com/office/powerpoint/2010/main" val="2950675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Ageing theories present approaches to assessing care practices. According to the Activity Theory, active ageing can be attained by social and physical activities that boost well-being and the Disengagement Theory states that withdrawal is a healthy aspect of ageing (</a:t>
            </a:r>
            <a:r>
              <a:rPr lang="en-GB" sz="1200" kern="1200" dirty="0" err="1">
                <a:solidFill>
                  <a:schemeClr val="tx1"/>
                </a:solidFill>
                <a:effectLst/>
                <a:latin typeface="+mn-lt"/>
                <a:ea typeface="+mn-ea"/>
                <a:cs typeface="+mn-cs"/>
              </a:rPr>
              <a:t>Rantanen</a:t>
            </a:r>
            <a:r>
              <a:rPr lang="en-GB" sz="1200" kern="1200" dirty="0">
                <a:solidFill>
                  <a:schemeClr val="tx1"/>
                </a:solidFill>
                <a:effectLst/>
                <a:latin typeface="+mn-lt"/>
                <a:ea typeface="+mn-ea"/>
                <a:cs typeface="+mn-cs"/>
              </a:rPr>
              <a:t>, 2025). The Continuity Theory highlights the importance of consistency of roles and behaviours and the Life-Course Perspective focuses on how previous life experiences affect ageing outcomes (</a:t>
            </a:r>
            <a:r>
              <a:rPr lang="en-GB" sz="1200" kern="1200" dirty="0" err="1">
                <a:solidFill>
                  <a:schemeClr val="tx1"/>
                </a:solidFill>
                <a:effectLst/>
                <a:latin typeface="+mn-lt"/>
                <a:ea typeface="+mn-ea"/>
                <a:cs typeface="+mn-cs"/>
              </a:rPr>
              <a:t>Mollaei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These models guide care provision. The activity theory helps to guide day centres and community engagement programmes. The continuity theory can be used to guide personalised care plans and preventive health provisions must be based on the life-course perspective (</a:t>
            </a:r>
            <a:r>
              <a:rPr lang="en-GB" sz="1200" kern="1200" dirty="0" err="1">
                <a:solidFill>
                  <a:schemeClr val="tx1"/>
                </a:solidFill>
                <a:effectLst/>
                <a:latin typeface="+mn-lt"/>
                <a:ea typeface="+mn-ea"/>
                <a:cs typeface="+mn-cs"/>
              </a:rPr>
              <a:t>Kitson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Critically, these theories contradict the assumptions about ageing, as they can serve as a reminder to practitioners that older adults represent a diverse group, with different preferences and abilities. An integration of theory and practice makes care models useful and empowering.</a:t>
            </a:r>
          </a:p>
        </p:txBody>
      </p:sp>
      <p:sp>
        <p:nvSpPr>
          <p:cNvPr id="4" name="Slide Number Placeholder 3"/>
          <p:cNvSpPr>
            <a:spLocks noGrp="1"/>
          </p:cNvSpPr>
          <p:nvPr>
            <p:ph type="sldNum" sz="quarter" idx="10"/>
          </p:nvPr>
        </p:nvSpPr>
        <p:spPr/>
        <p:txBody>
          <a:bodyPr/>
          <a:lstStyle/>
          <a:p>
            <a:fld id="{9F793A43-6B06-4399-9EFE-D71289036681}" type="slidenum">
              <a:rPr lang="en-GB" smtClean="0"/>
              <a:t>4</a:t>
            </a:fld>
            <a:endParaRPr lang="en-GB"/>
          </a:p>
        </p:txBody>
      </p:sp>
    </p:spTree>
    <p:extLst>
      <p:ext uri="{BB962C8B-B14F-4D97-AF65-F5344CB8AC3E}">
        <p14:creationId xmlns:p14="http://schemas.microsoft.com/office/powerpoint/2010/main" val="816835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Policy structures influence the delivery of older adult care in the UK. Care Act 2014 is also concerned with well-being, personalisation, and protection and it requires local authorities to encourage independence (Burn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Equality Act 2010 safeguards older adults against all forms of discrimination and provides equal access to services (Stokes and </a:t>
            </a:r>
            <a:r>
              <a:rPr lang="en-GB" sz="1200" kern="1200" dirty="0" err="1">
                <a:solidFill>
                  <a:schemeClr val="tx1"/>
                </a:solidFill>
                <a:effectLst/>
                <a:latin typeface="+mn-lt"/>
                <a:ea typeface="+mn-ea"/>
                <a:cs typeface="+mn-cs"/>
              </a:rPr>
              <a:t>Woodhams</a:t>
            </a:r>
            <a:r>
              <a:rPr lang="en-GB" sz="1200" kern="1200" dirty="0">
                <a:solidFill>
                  <a:schemeClr val="tx1"/>
                </a:solidFill>
                <a:effectLst/>
                <a:latin typeface="+mn-lt"/>
                <a:ea typeface="+mn-ea"/>
                <a:cs typeface="+mn-cs"/>
              </a:rPr>
              <a:t>, 2022). The Human Rights Act 1998 supports the principles of dignity and autonomy, whereas the NHS Long Term Plan creates plans to support the work with an ageing population by means of an integrated care system and a system of assistance provided by the community. All these policies are designed to empower older persons, but their enforcement has been a challenge of funding and labour capacity. Connecting policy to practice displays both strengths and weaknesses. The legislation can create a base of empowerment, but limited resources regularly hinder its effectiveness. Critical evaluation should identify whether the policies have substantial effects on the elderly.</a:t>
            </a:r>
          </a:p>
        </p:txBody>
      </p:sp>
      <p:sp>
        <p:nvSpPr>
          <p:cNvPr id="4" name="Slide Number Placeholder 3"/>
          <p:cNvSpPr>
            <a:spLocks noGrp="1"/>
          </p:cNvSpPr>
          <p:nvPr>
            <p:ph type="sldNum" sz="quarter" idx="10"/>
          </p:nvPr>
        </p:nvSpPr>
        <p:spPr/>
        <p:txBody>
          <a:bodyPr/>
          <a:lstStyle/>
          <a:p>
            <a:fld id="{9F793A43-6B06-4399-9EFE-D71289036681}" type="slidenum">
              <a:rPr lang="en-GB" smtClean="0"/>
              <a:t>5</a:t>
            </a:fld>
            <a:endParaRPr lang="en-GB"/>
          </a:p>
        </p:txBody>
      </p:sp>
    </p:spTree>
    <p:extLst>
      <p:ext uri="{BB962C8B-B14F-4D97-AF65-F5344CB8AC3E}">
        <p14:creationId xmlns:p14="http://schemas.microsoft.com/office/powerpoint/2010/main" val="2865511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Existing provisions for older people in the UK are the domiciliary services, residential care homes, day centres and hospice care. Domiciliary care promotes independence as older adults can continue living at home, but suffer due to a shortage of staff and low quality (</a:t>
            </a:r>
            <a:r>
              <a:rPr lang="en-GB" sz="1200" kern="1200" dirty="0" err="1">
                <a:solidFill>
                  <a:schemeClr val="tx1"/>
                </a:solidFill>
                <a:effectLst/>
                <a:latin typeface="+mn-lt"/>
                <a:ea typeface="+mn-ea"/>
                <a:cs typeface="+mn-cs"/>
              </a:rPr>
              <a:t>Matarese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residential care homes are experiencing institutionalisation, cost and irregular standards, even though they provide organised support (</a:t>
            </a:r>
            <a:r>
              <a:rPr lang="en-GB" sz="1200" kern="1200" dirty="0" err="1">
                <a:solidFill>
                  <a:schemeClr val="tx1"/>
                </a:solidFill>
                <a:effectLst/>
                <a:latin typeface="+mn-lt"/>
                <a:ea typeface="+mn-ea"/>
                <a:cs typeface="+mn-cs"/>
              </a:rPr>
              <a:t>Sturmberg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r>
              <a:rPr lang="en-GB" dirty="0">
                <a:solidFill>
                  <a:schemeClr val="tx1"/>
                </a:solidFill>
                <a:latin typeface="Times New Roman" panose="02020603050405020304" pitchFamily="18" charset="0"/>
                <a:cs typeface="Times New Roman" panose="02020603050405020304" pitchFamily="18" charset="0"/>
              </a:rPr>
              <a:t>Day centres offer connection with others, reduce isolation, which is also consistent with activity theory, but their closure has been the result of funding decisions. Hospice care provides end-of-life care in a caring manner, but access is still uneven.</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6</a:t>
            </a:fld>
            <a:endParaRPr lang="en-GB"/>
          </a:p>
        </p:txBody>
      </p:sp>
    </p:spTree>
    <p:extLst>
      <p:ext uri="{BB962C8B-B14F-4D97-AF65-F5344CB8AC3E}">
        <p14:creationId xmlns:p14="http://schemas.microsoft.com/office/powerpoint/2010/main" val="3970249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Critically, national systemic problems, like inaccessibility of rural areas, austerity-related budgetary priorities, uneven quality and reduced autonomy, could undermine trust and user experience. These issues are complicated by the demographic trends. Increases in the older population lead to unmet demands because of limited services. Ageing theories emphasise the critical role of engagement and continuity, but most of the provisions do not offer personalised care (</a:t>
            </a:r>
            <a:r>
              <a:rPr lang="en-GB" sz="1200" kern="1200" dirty="0" err="1">
                <a:solidFill>
                  <a:schemeClr val="tx1"/>
                </a:solidFill>
                <a:effectLst/>
                <a:latin typeface="+mn-lt"/>
                <a:ea typeface="+mn-ea"/>
                <a:cs typeface="+mn-cs"/>
              </a:rPr>
              <a:t>Cesari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Though empowerment is policy-driven, there are gaps in its execution. The current services cannot be neglected, but they need restructuring to accommodate the demands of ageing citizens.</a:t>
            </a:r>
          </a:p>
        </p:txBody>
      </p:sp>
      <p:sp>
        <p:nvSpPr>
          <p:cNvPr id="4" name="Slide Number Placeholder 3"/>
          <p:cNvSpPr>
            <a:spLocks noGrp="1"/>
          </p:cNvSpPr>
          <p:nvPr>
            <p:ph type="sldNum" sz="quarter" idx="10"/>
          </p:nvPr>
        </p:nvSpPr>
        <p:spPr/>
        <p:txBody>
          <a:bodyPr/>
          <a:lstStyle/>
          <a:p>
            <a:fld id="{9F793A43-6B06-4399-9EFE-D71289036681}" type="slidenum">
              <a:rPr lang="en-GB" smtClean="0"/>
              <a:t>7</a:t>
            </a:fld>
            <a:endParaRPr lang="en-GB"/>
          </a:p>
        </p:txBody>
      </p:sp>
    </p:spTree>
    <p:extLst>
      <p:ext uri="{BB962C8B-B14F-4D97-AF65-F5344CB8AC3E}">
        <p14:creationId xmlns:p14="http://schemas.microsoft.com/office/powerpoint/2010/main" val="2161661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Technology is changing elderly care. Independence is ensured by telehealth, remote consultations, and fewer visits to hospitals. Sensors and alarms are used in smart home systems, which increase safety. GPS trackers and memory applications can be considered dementia-specific technologies that help keep patients safe and offer cognitive support (</a:t>
            </a:r>
            <a:r>
              <a:rPr lang="en-GB" sz="1200" kern="1200" dirty="0" err="1">
                <a:solidFill>
                  <a:schemeClr val="tx1"/>
                </a:solidFill>
                <a:effectLst/>
                <a:latin typeface="+mn-lt"/>
                <a:ea typeface="+mn-ea"/>
                <a:cs typeface="+mn-cs"/>
              </a:rPr>
              <a:t>Suvish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Sundaram</a:t>
            </a:r>
            <a:r>
              <a:rPr lang="en-GB" sz="1200" kern="1200" dirty="0">
                <a:solidFill>
                  <a:schemeClr val="tx1"/>
                </a:solidFill>
                <a:effectLst/>
                <a:latin typeface="+mn-lt"/>
                <a:ea typeface="+mn-ea"/>
                <a:cs typeface="+mn-cs"/>
              </a:rPr>
              <a:t>, 2025). Mobile health apps support self-management of diseases.</a:t>
            </a:r>
          </a:p>
        </p:txBody>
      </p:sp>
      <p:sp>
        <p:nvSpPr>
          <p:cNvPr id="4" name="Slide Number Placeholder 3"/>
          <p:cNvSpPr>
            <a:spLocks noGrp="1"/>
          </p:cNvSpPr>
          <p:nvPr>
            <p:ph type="sldNum" sz="quarter" idx="10"/>
          </p:nvPr>
        </p:nvSpPr>
        <p:spPr/>
        <p:txBody>
          <a:bodyPr/>
          <a:lstStyle/>
          <a:p>
            <a:fld id="{9F793A43-6B06-4399-9EFE-D71289036681}" type="slidenum">
              <a:rPr lang="en-GB" smtClean="0"/>
              <a:t>8</a:t>
            </a:fld>
            <a:endParaRPr lang="en-GB"/>
          </a:p>
        </p:txBody>
      </p:sp>
    </p:spTree>
    <p:extLst>
      <p:ext uri="{BB962C8B-B14F-4D97-AF65-F5344CB8AC3E}">
        <p14:creationId xmlns:p14="http://schemas.microsoft.com/office/powerpoint/2010/main" val="4149022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inventions enhance autonomy, reduce the cost of healthcare, and enhance surveillance. However, there are still issues to overcome, such as digital exclusion because not all older adults are familiar with accessing digital applications, cost issues related to current technologies, ethical issues regarding surveillance, compromising privacy and poor coordination of technology solutions. Critically, technology is supposed to provide support, but not to substitute human care. Innovations empower older adults, but a weak, inclusive implementation presents a risk of negative outcomes (Xu, </a:t>
            </a:r>
            <a:r>
              <a:rPr lang="en-GB" sz="1200" kern="1200" dirty="0" err="1">
                <a:solidFill>
                  <a:schemeClr val="tx1"/>
                </a:solidFill>
                <a:effectLst/>
                <a:latin typeface="+mn-lt"/>
                <a:ea typeface="+mn-ea"/>
                <a:cs typeface="+mn-cs"/>
              </a:rPr>
              <a:t>Xie</a:t>
            </a:r>
            <a:r>
              <a:rPr lang="en-GB" sz="1200" kern="1200" dirty="0">
                <a:solidFill>
                  <a:schemeClr val="tx1"/>
                </a:solidFill>
                <a:effectLst/>
                <a:latin typeface="+mn-lt"/>
                <a:ea typeface="+mn-ea"/>
                <a:cs typeface="+mn-cs"/>
              </a:rPr>
              <a:t> and Chang, 2024). Policy and training need to be aligned with technology to protect dignity and autonomy.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9</a:t>
            </a:fld>
            <a:endParaRPr lang="en-GB"/>
          </a:p>
        </p:txBody>
      </p:sp>
    </p:spTree>
    <p:extLst>
      <p:ext uri="{BB962C8B-B14F-4D97-AF65-F5344CB8AC3E}">
        <p14:creationId xmlns:p14="http://schemas.microsoft.com/office/powerpoint/2010/main" val="2909179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Case studies on clients illustrate how theoretical frameworks and policy guidelines are used in real-life scenarios. An example of the application of activity theory to promote social interaction, alleviate loneliness and improve overall well-being is the befriending services provided by Age UK (Hannigan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Empirical evaluations have demonstrated that these positive mental health outcomes are dependent on sufficient financial funding.</a:t>
            </a:r>
          </a:p>
          <a:p>
            <a:r>
              <a:rPr lang="en-GB" sz="1200" kern="1200" dirty="0">
                <a:solidFill>
                  <a:schemeClr val="tx1"/>
                </a:solidFill>
                <a:effectLst/>
                <a:latin typeface="+mn-lt"/>
                <a:ea typeface="+mn-ea"/>
                <a:cs typeface="+mn-cs"/>
              </a:rPr>
              <a:t>The other example is the Dementia Village in the Netherlands, which implements the continuity theory in practice by recreating the familiar environments in which the residents can follow their own routine and develop a sense of autonomy. This model demonstrates that careful design and policy can empower older adults, but it is very difficult to recreate the same in the UK context.</a:t>
            </a:r>
          </a:p>
        </p:txBody>
      </p:sp>
      <p:sp>
        <p:nvSpPr>
          <p:cNvPr id="4" name="Slide Number Placeholder 3"/>
          <p:cNvSpPr>
            <a:spLocks noGrp="1"/>
          </p:cNvSpPr>
          <p:nvPr>
            <p:ph type="sldNum" sz="quarter" idx="10"/>
          </p:nvPr>
        </p:nvSpPr>
        <p:spPr/>
        <p:txBody>
          <a:bodyPr/>
          <a:lstStyle/>
          <a:p>
            <a:fld id="{9F793A43-6B06-4399-9EFE-D71289036681}" type="slidenum">
              <a:rPr lang="en-GB" smtClean="0"/>
              <a:t>10</a:t>
            </a:fld>
            <a:endParaRPr lang="en-GB"/>
          </a:p>
        </p:txBody>
      </p:sp>
    </p:spTree>
    <p:extLst>
      <p:ext uri="{BB962C8B-B14F-4D97-AF65-F5344CB8AC3E}">
        <p14:creationId xmlns:p14="http://schemas.microsoft.com/office/powerpoint/2010/main" val="229158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these instances demonstrate that integration between theory, policy and innovation has real-life benefits. They emphasise the necessity of personalised and empowering solutions, draw attention to the financial constraints, scalability issues and human resource development requirements. Elderly improvements based on evidence are vital and case studies might be a vital support of such work.</a:t>
            </a:r>
          </a:p>
        </p:txBody>
      </p:sp>
      <p:sp>
        <p:nvSpPr>
          <p:cNvPr id="4" name="Slide Number Placeholder 3"/>
          <p:cNvSpPr>
            <a:spLocks noGrp="1"/>
          </p:cNvSpPr>
          <p:nvPr>
            <p:ph type="sldNum" sz="quarter" idx="10"/>
          </p:nvPr>
        </p:nvSpPr>
        <p:spPr/>
        <p:txBody>
          <a:bodyPr/>
          <a:lstStyle/>
          <a:p>
            <a:fld id="{9F793A43-6B06-4399-9EFE-D71289036681}" type="slidenum">
              <a:rPr lang="en-GB" smtClean="0"/>
              <a:t>11</a:t>
            </a:fld>
            <a:endParaRPr lang="en-GB"/>
          </a:p>
        </p:txBody>
      </p:sp>
    </p:spTree>
    <p:extLst>
      <p:ext uri="{BB962C8B-B14F-4D97-AF65-F5344CB8AC3E}">
        <p14:creationId xmlns:p14="http://schemas.microsoft.com/office/powerpoint/2010/main" val="2471025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Recommendations must also be based on empirical evidence and theory. The following are some of the recommendations that could be implemented:</a:t>
            </a:r>
          </a:p>
          <a:p>
            <a:pPr lvl="0"/>
            <a:r>
              <a:rPr lang="en-GB" sz="1200" u="none" strike="noStrike" kern="1200" dirty="0">
                <a:solidFill>
                  <a:schemeClr val="tx1"/>
                </a:solidFill>
                <a:effectLst/>
                <a:latin typeface="+mn-lt"/>
                <a:ea typeface="+mn-ea"/>
                <a:cs typeface="+mn-cs"/>
              </a:rPr>
              <a:t>Health care service could be improved by providing more domiciliary care services, staff training and more staff funding for day centres.</a:t>
            </a:r>
          </a:p>
          <a:p>
            <a:pPr lvl="0"/>
            <a:r>
              <a:rPr lang="en-GB" sz="1200" u="none" strike="noStrike" kern="1200" dirty="0">
                <a:solidFill>
                  <a:schemeClr val="tx1"/>
                </a:solidFill>
                <a:effectLst/>
                <a:latin typeface="+mn-lt"/>
                <a:ea typeface="+mn-ea"/>
                <a:cs typeface="+mn-cs"/>
              </a:rPr>
              <a:t>Technology also plays an important role in current health care provisions. Access could be improved by telehealth, smart-home technology, offering digital literacy training and introducing ethical protection.</a:t>
            </a:r>
          </a:p>
          <a:p>
            <a:pPr lvl="0"/>
            <a:r>
              <a:rPr lang="en-GB" sz="1200" u="none" strike="noStrike" kern="1200" dirty="0">
                <a:solidFill>
                  <a:schemeClr val="tx1"/>
                </a:solidFill>
                <a:effectLst/>
                <a:latin typeface="+mn-lt"/>
                <a:ea typeface="+mn-ea"/>
                <a:cs typeface="+mn-cs"/>
              </a:rPr>
              <a:t>Strengthen the implementation of the Care Act 2014 to promote equal funding and social programs within communities.</a:t>
            </a:r>
          </a:p>
          <a:p>
            <a:pPr lvl="0"/>
            <a:r>
              <a:rPr lang="en-GB" sz="1200" u="none" strike="noStrike" kern="1200" dirty="0">
                <a:solidFill>
                  <a:schemeClr val="tx1"/>
                </a:solidFill>
                <a:effectLst/>
                <a:latin typeface="+mn-lt"/>
                <a:ea typeface="+mn-ea"/>
                <a:cs typeface="+mn-cs"/>
              </a:rPr>
              <a:t>Incorporate the concept of activity and continuity principles into care planning to maintain engagement and independence among an aged patient.</a:t>
            </a:r>
          </a:p>
          <a:p>
            <a:r>
              <a:rPr lang="en-GB" sz="1200" kern="1200" dirty="0">
                <a:solidFill>
                  <a:schemeClr val="tx1"/>
                </a:solidFill>
                <a:effectLst/>
                <a:latin typeface="+mn-lt"/>
                <a:ea typeface="+mn-ea"/>
                <a:cs typeface="+mn-cs"/>
              </a:rPr>
              <a:t>The obstacles to implementation are the lack of financial resources, staffing shortages and resistance to change. Recommendations include targeted investment, prioritisation of policies, and strategic alliance with stakeholders. Critically, the recommendations must be inclusive so that empowerment strategies must be offered to all older adults, rather than only to those who have access to money or are digitally literate.</a:t>
            </a:r>
          </a:p>
        </p:txBody>
      </p:sp>
      <p:sp>
        <p:nvSpPr>
          <p:cNvPr id="4" name="Slide Number Placeholder 3"/>
          <p:cNvSpPr>
            <a:spLocks noGrp="1"/>
          </p:cNvSpPr>
          <p:nvPr>
            <p:ph type="sldNum" sz="quarter" idx="10"/>
          </p:nvPr>
        </p:nvSpPr>
        <p:spPr/>
        <p:txBody>
          <a:bodyPr/>
          <a:lstStyle/>
          <a:p>
            <a:fld id="{9F793A43-6B06-4399-9EFE-D71289036681}" type="slidenum">
              <a:rPr lang="en-GB" smtClean="0"/>
              <a:t>12</a:t>
            </a:fld>
            <a:endParaRPr lang="en-GB"/>
          </a:p>
        </p:txBody>
      </p:sp>
    </p:spTree>
    <p:extLst>
      <p:ext uri="{BB962C8B-B14F-4D97-AF65-F5344CB8AC3E}">
        <p14:creationId xmlns:p14="http://schemas.microsoft.com/office/powerpoint/2010/main" val="1666246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presentation has evaluated the needs of older programs in the UK in terms of care, empowerment and support, incorporating theory, policy and practice. Although they provide basic support, the current provisions have problems with access, funding, and service quality. Technological innovations are also potential, but they will worsen the marginalisation unless they are implemented in an inclusive manner. Combining theory, policy and practice is proven to be valuable, as confirmed by case studies. Recommendations highlight the necessity of strategic interventions, policy changes and moral integration of technology. In the future, research and innovation must focus on sustainable and inclusive approaches that will allow the elderly to live with dignity, independence and autonomy.</a:t>
            </a:r>
          </a:p>
        </p:txBody>
      </p:sp>
      <p:sp>
        <p:nvSpPr>
          <p:cNvPr id="4" name="Slide Number Placeholder 3"/>
          <p:cNvSpPr>
            <a:spLocks noGrp="1"/>
          </p:cNvSpPr>
          <p:nvPr>
            <p:ph type="sldNum" sz="quarter" idx="10"/>
          </p:nvPr>
        </p:nvSpPr>
        <p:spPr/>
        <p:txBody>
          <a:bodyPr/>
          <a:lstStyle/>
          <a:p>
            <a:fld id="{9F793A43-6B06-4399-9EFE-D71289036681}" type="slidenum">
              <a:rPr lang="en-GB" smtClean="0"/>
              <a:t>13</a:t>
            </a:fld>
            <a:endParaRPr lang="en-GB"/>
          </a:p>
        </p:txBody>
      </p:sp>
    </p:spTree>
    <p:extLst>
      <p:ext uri="{BB962C8B-B14F-4D97-AF65-F5344CB8AC3E}">
        <p14:creationId xmlns:p14="http://schemas.microsoft.com/office/powerpoint/2010/main" val="209600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Andrada</a:t>
            </a:r>
            <a:r>
              <a:rPr lang="en-GB" sz="1200" kern="1200" dirty="0">
                <a:solidFill>
                  <a:schemeClr val="tx1"/>
                </a:solidFill>
                <a:effectLst/>
                <a:latin typeface="+mn-lt"/>
                <a:ea typeface="+mn-ea"/>
                <a:cs typeface="+mn-cs"/>
              </a:rPr>
              <a:t>, A., Anderson, K. and Nass, S. (2023). Addressing the rising mental health needs of an aging population. In </a:t>
            </a:r>
            <a:r>
              <a:rPr lang="en-GB" sz="1200" i="1" kern="1200" dirty="0">
                <a:solidFill>
                  <a:schemeClr val="tx1"/>
                </a:solidFill>
                <a:effectLst/>
                <a:latin typeface="+mn-lt"/>
                <a:ea typeface="+mn-ea"/>
                <a:cs typeface="+mn-cs"/>
              </a:rPr>
              <a:t>Proceedings of a Workshop</a:t>
            </a:r>
            <a:r>
              <a:rPr lang="en-GB" sz="1200" kern="1200" dirty="0">
                <a:solidFill>
                  <a:schemeClr val="tx1"/>
                </a:solidFill>
                <a:effectLst/>
                <a:latin typeface="+mn-lt"/>
                <a:ea typeface="+mn-ea"/>
                <a:cs typeface="+mn-cs"/>
              </a:rPr>
              <a:t>. National Academies Press.</a:t>
            </a:r>
          </a:p>
          <a:p>
            <a:r>
              <a:rPr lang="en-GB" sz="1200" kern="1200" dirty="0" err="1">
                <a:solidFill>
                  <a:schemeClr val="tx1"/>
                </a:solidFill>
                <a:effectLst/>
                <a:latin typeface="+mn-lt"/>
                <a:ea typeface="+mn-ea"/>
                <a:cs typeface="+mn-cs"/>
              </a:rPr>
              <a:t>Bardhan</a:t>
            </a:r>
            <a:r>
              <a:rPr lang="en-GB" sz="1200" kern="1200" dirty="0">
                <a:solidFill>
                  <a:schemeClr val="tx1"/>
                </a:solidFill>
                <a:effectLst/>
                <a:latin typeface="+mn-lt"/>
                <a:ea typeface="+mn-ea"/>
                <a:cs typeface="+mn-cs"/>
              </a:rPr>
              <a:t>, A. (2024). Biological, Psychological and Social Perspectives of Ageing. </a:t>
            </a:r>
            <a:r>
              <a:rPr lang="en-GB" sz="1200" i="1" kern="1200" dirty="0">
                <a:solidFill>
                  <a:schemeClr val="tx1"/>
                </a:solidFill>
                <a:effectLst/>
                <a:latin typeface="+mn-lt"/>
                <a:ea typeface="+mn-ea"/>
                <a:cs typeface="+mn-cs"/>
              </a:rPr>
              <a:t>Journal of Social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(1), pp.113-129.</a:t>
            </a:r>
          </a:p>
          <a:p>
            <a:r>
              <a:rPr lang="en-GB" sz="1200" kern="1200" dirty="0">
                <a:solidFill>
                  <a:schemeClr val="tx1"/>
                </a:solidFill>
                <a:effectLst/>
                <a:latin typeface="+mn-lt"/>
                <a:ea typeface="+mn-ea"/>
                <a:cs typeface="+mn-cs"/>
              </a:rPr>
              <a:t>Burn, E., </a:t>
            </a:r>
            <a:r>
              <a:rPr lang="en-GB" sz="1200" kern="1200" dirty="0" err="1">
                <a:solidFill>
                  <a:schemeClr val="tx1"/>
                </a:solidFill>
                <a:effectLst/>
                <a:latin typeface="+mn-lt"/>
                <a:ea typeface="+mn-ea"/>
                <a:cs typeface="+mn-cs"/>
              </a:rPr>
              <a:t>Redgate</a:t>
            </a:r>
            <a:r>
              <a:rPr lang="en-GB" sz="1200" kern="1200" dirty="0">
                <a:solidFill>
                  <a:schemeClr val="tx1"/>
                </a:solidFill>
                <a:effectLst/>
                <a:latin typeface="+mn-lt"/>
                <a:ea typeface="+mn-ea"/>
                <a:cs typeface="+mn-cs"/>
              </a:rPr>
              <a:t>, S., Needham, C. and Peckham, S. (2024). Implementing England’s Care Act 2014: was the Act a success and when will we know?. </a:t>
            </a:r>
            <a:r>
              <a:rPr lang="en-GB" sz="1200" i="1" kern="1200" dirty="0">
                <a:solidFill>
                  <a:schemeClr val="tx1"/>
                </a:solidFill>
                <a:effectLst/>
                <a:latin typeface="+mn-lt"/>
                <a:ea typeface="+mn-ea"/>
                <a:cs typeface="+mn-cs"/>
              </a:rPr>
              <a:t>International journal of care and caring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(1), pp.47-63.</a:t>
            </a:r>
          </a:p>
          <a:p>
            <a:r>
              <a:rPr lang="en-GB" sz="1200" kern="1200" dirty="0">
                <a:solidFill>
                  <a:schemeClr val="tx1"/>
                </a:solidFill>
                <a:effectLst/>
                <a:latin typeface="+mn-lt"/>
                <a:ea typeface="+mn-ea"/>
                <a:cs typeface="+mn-cs"/>
              </a:rPr>
              <a:t>Cavendish, C., </a:t>
            </a:r>
            <a:r>
              <a:rPr lang="en-GB" sz="1200" kern="1200" dirty="0" err="1">
                <a:solidFill>
                  <a:schemeClr val="tx1"/>
                </a:solidFill>
                <a:effectLst/>
                <a:latin typeface="+mn-lt"/>
                <a:ea typeface="+mn-ea"/>
                <a:cs typeface="+mn-cs"/>
              </a:rPr>
              <a:t>Moberg</a:t>
            </a:r>
            <a:r>
              <a:rPr lang="en-GB" sz="1200" kern="1200" dirty="0">
                <a:solidFill>
                  <a:schemeClr val="tx1"/>
                </a:solidFill>
                <a:effectLst/>
                <a:latin typeface="+mn-lt"/>
                <a:ea typeface="+mn-ea"/>
                <a:cs typeface="+mn-cs"/>
              </a:rPr>
              <a:t>, G. and Freedman, J. (2024). A better old age? Improving health and care outcomes for the over-65s in the UK.</a:t>
            </a:r>
          </a:p>
          <a:p>
            <a:r>
              <a:rPr lang="en-GB" sz="1200" kern="1200" dirty="0" err="1">
                <a:solidFill>
                  <a:schemeClr val="tx1"/>
                </a:solidFill>
                <a:effectLst/>
                <a:latin typeface="+mn-lt"/>
                <a:ea typeface="+mn-ea"/>
                <a:cs typeface="+mn-cs"/>
              </a:rPr>
              <a:t>Cesari</a:t>
            </a:r>
            <a:r>
              <a:rPr lang="en-GB" sz="1200" kern="1200" dirty="0">
                <a:solidFill>
                  <a:schemeClr val="tx1"/>
                </a:solidFill>
                <a:effectLst/>
                <a:latin typeface="+mn-lt"/>
                <a:ea typeface="+mn-ea"/>
                <a:cs typeface="+mn-cs"/>
              </a:rPr>
              <a:t>, M., Sumi, Y., Han, Z.A., </a:t>
            </a:r>
            <a:r>
              <a:rPr lang="en-GB" sz="1200" kern="1200" dirty="0" err="1">
                <a:solidFill>
                  <a:schemeClr val="tx1"/>
                </a:solidFill>
                <a:effectLst/>
                <a:latin typeface="+mn-lt"/>
                <a:ea typeface="+mn-ea"/>
                <a:cs typeface="+mn-cs"/>
              </a:rPr>
              <a:t>Perracini</a:t>
            </a:r>
            <a:r>
              <a:rPr lang="en-GB" sz="1200" kern="1200" dirty="0">
                <a:solidFill>
                  <a:schemeClr val="tx1"/>
                </a:solidFill>
                <a:effectLst/>
                <a:latin typeface="+mn-lt"/>
                <a:ea typeface="+mn-ea"/>
                <a:cs typeface="+mn-cs"/>
              </a:rPr>
              <a:t>, M., Jang, H., Briggs, A., </a:t>
            </a:r>
            <a:r>
              <a:rPr lang="en-GB" sz="1200" kern="1200" dirty="0" err="1">
                <a:solidFill>
                  <a:schemeClr val="tx1"/>
                </a:solidFill>
                <a:effectLst/>
                <a:latin typeface="+mn-lt"/>
                <a:ea typeface="+mn-ea"/>
                <a:cs typeface="+mn-cs"/>
              </a:rPr>
              <a:t>Thiyagarajan</a:t>
            </a:r>
            <a:r>
              <a:rPr lang="en-GB" sz="1200" kern="1200" dirty="0">
                <a:solidFill>
                  <a:schemeClr val="tx1"/>
                </a:solidFill>
                <a:effectLst/>
                <a:latin typeface="+mn-lt"/>
                <a:ea typeface="+mn-ea"/>
                <a:cs typeface="+mn-cs"/>
              </a:rPr>
              <a:t>, J.A., </a:t>
            </a:r>
            <a:r>
              <a:rPr lang="en-GB" sz="1200" kern="1200" dirty="0" err="1">
                <a:solidFill>
                  <a:schemeClr val="tx1"/>
                </a:solidFill>
                <a:effectLst/>
                <a:latin typeface="+mn-lt"/>
                <a:ea typeface="+mn-ea"/>
                <a:cs typeface="+mn-cs"/>
              </a:rPr>
              <a:t>Sadana</a:t>
            </a:r>
            <a:r>
              <a:rPr lang="en-GB" sz="1200" kern="1200" dirty="0">
                <a:solidFill>
                  <a:schemeClr val="tx1"/>
                </a:solidFill>
                <a:effectLst/>
                <a:latin typeface="+mn-lt"/>
                <a:ea typeface="+mn-ea"/>
                <a:cs typeface="+mn-cs"/>
              </a:rPr>
              <a:t>, R. and Banerjee, A. (2022). Implementing care for healthy ageing. </a:t>
            </a:r>
            <a:r>
              <a:rPr lang="en-GB" sz="1200" i="1" kern="1200" dirty="0">
                <a:solidFill>
                  <a:schemeClr val="tx1"/>
                </a:solidFill>
                <a:effectLst/>
                <a:latin typeface="+mn-lt"/>
                <a:ea typeface="+mn-ea"/>
                <a:cs typeface="+mn-cs"/>
              </a:rPr>
              <a:t>BMJ global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(2).</a:t>
            </a:r>
          </a:p>
          <a:p>
            <a:r>
              <a:rPr lang="en-GB" sz="1200" kern="1200" dirty="0">
                <a:solidFill>
                  <a:schemeClr val="tx1"/>
                </a:solidFill>
                <a:effectLst/>
                <a:latin typeface="+mn-lt"/>
                <a:ea typeface="+mn-ea"/>
                <a:cs typeface="+mn-cs"/>
              </a:rPr>
              <a:t>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 J.P. (2025). An overview of contemporary theories of ageing. </a:t>
            </a:r>
            <a:r>
              <a:rPr lang="en-GB" sz="1200" i="1" kern="1200" dirty="0">
                <a:solidFill>
                  <a:schemeClr val="tx1"/>
                </a:solidFill>
                <a:effectLst/>
                <a:latin typeface="+mn-lt"/>
                <a:ea typeface="+mn-ea"/>
                <a:cs typeface="+mn-cs"/>
              </a:rPr>
              <a:t>Nature Cell Biology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(7), pp.1074-1082.</a:t>
            </a:r>
          </a:p>
          <a:p>
            <a:r>
              <a:rPr lang="en-GB" sz="1200" kern="1200" dirty="0">
                <a:solidFill>
                  <a:schemeClr val="tx1"/>
                </a:solidFill>
                <a:effectLst/>
                <a:latin typeface="+mn-lt"/>
                <a:ea typeface="+mn-ea"/>
                <a:cs typeface="+mn-cs"/>
              </a:rPr>
              <a:t>Flood, A. and Keegan, R.J. (2022). Cognitive resilience to psychological stress in military personnel.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p.809003.</a:t>
            </a:r>
          </a:p>
          <a:p>
            <a:r>
              <a:rPr lang="en-GB" sz="1200" kern="1200" dirty="0">
                <a:solidFill>
                  <a:schemeClr val="tx1"/>
                </a:solidFill>
                <a:effectLst/>
                <a:latin typeface="+mn-lt"/>
                <a:ea typeface="+mn-ea"/>
                <a:cs typeface="+mn-cs"/>
              </a:rPr>
              <a:t>Hannigan, C., Kelly, M., Holton, E., Lawlor, B., Scharf, T., </a:t>
            </a:r>
            <a:r>
              <a:rPr lang="en-GB" sz="1200" kern="1200" dirty="0" err="1">
                <a:solidFill>
                  <a:schemeClr val="tx1"/>
                </a:solidFill>
                <a:effectLst/>
                <a:latin typeface="+mn-lt"/>
                <a:ea typeface="+mn-ea"/>
                <a:cs typeface="+mn-cs"/>
              </a:rPr>
              <a:t>Kee</a:t>
            </a:r>
            <a:r>
              <a:rPr lang="en-GB" sz="1200" kern="1200" dirty="0">
                <a:solidFill>
                  <a:schemeClr val="tx1"/>
                </a:solidFill>
                <a:effectLst/>
                <a:latin typeface="+mn-lt"/>
                <a:ea typeface="+mn-ea"/>
                <a:cs typeface="+mn-cs"/>
              </a:rPr>
              <a:t>, F., Moynihan, S., O’Reilly, A. and McHugh Power, J. (2025). Mechanisms through which befriending services may impact the health of older adults: A dyadic qualitative investigation. </a:t>
            </a:r>
            <a:r>
              <a:rPr lang="en-GB" sz="1200" i="1" kern="1200" dirty="0">
                <a:solidFill>
                  <a:schemeClr val="tx1"/>
                </a:solidFill>
                <a:effectLst/>
                <a:latin typeface="+mn-lt"/>
                <a:ea typeface="+mn-ea"/>
                <a:cs typeface="+mn-cs"/>
              </a:rPr>
              <a:t>Journal of Health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pp.50-64.</a:t>
            </a:r>
          </a:p>
          <a:p>
            <a:r>
              <a:rPr lang="en-GB" sz="1200" kern="1200" dirty="0" err="1">
                <a:solidFill>
                  <a:schemeClr val="tx1"/>
                </a:solidFill>
                <a:effectLst/>
                <a:latin typeface="+mn-lt"/>
                <a:ea typeface="+mn-ea"/>
                <a:cs typeface="+mn-cs"/>
              </a:rPr>
              <a:t>Kitson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Feo</a:t>
            </a:r>
            <a:r>
              <a:rPr lang="en-GB" sz="1200" kern="1200" dirty="0">
                <a:solidFill>
                  <a:schemeClr val="tx1"/>
                </a:solidFill>
                <a:effectLst/>
                <a:latin typeface="+mn-lt"/>
                <a:ea typeface="+mn-ea"/>
                <a:cs typeface="+mn-cs"/>
              </a:rPr>
              <a:t>, R., Lawless, M., </a:t>
            </a:r>
            <a:r>
              <a:rPr lang="en-GB" sz="1200" kern="1200" dirty="0" err="1">
                <a:solidFill>
                  <a:schemeClr val="tx1"/>
                </a:solidFill>
                <a:effectLst/>
                <a:latin typeface="+mn-lt"/>
                <a:ea typeface="+mn-ea"/>
                <a:cs typeface="+mn-cs"/>
              </a:rPr>
              <a:t>Arciuli</a:t>
            </a:r>
            <a:r>
              <a:rPr lang="en-GB" sz="1200" kern="1200" dirty="0">
                <a:solidFill>
                  <a:schemeClr val="tx1"/>
                </a:solidFill>
                <a:effectLst/>
                <a:latin typeface="+mn-lt"/>
                <a:ea typeface="+mn-ea"/>
                <a:cs typeface="+mn-cs"/>
              </a:rPr>
              <a:t>, J., Clark, R., </a:t>
            </a:r>
            <a:r>
              <a:rPr lang="en-GB" sz="1200" kern="1200" dirty="0" err="1">
                <a:solidFill>
                  <a:schemeClr val="tx1"/>
                </a:solidFill>
                <a:effectLst/>
                <a:latin typeface="+mn-lt"/>
                <a:ea typeface="+mn-ea"/>
                <a:cs typeface="+mn-cs"/>
              </a:rPr>
              <a:t>Golley</a:t>
            </a:r>
            <a:r>
              <a:rPr lang="en-GB" sz="1200" kern="1200" dirty="0">
                <a:solidFill>
                  <a:schemeClr val="tx1"/>
                </a:solidFill>
                <a:effectLst/>
                <a:latin typeface="+mn-lt"/>
                <a:ea typeface="+mn-ea"/>
                <a:cs typeface="+mn-cs"/>
              </a:rPr>
              <a:t>, R., Lange, B., </a:t>
            </a:r>
            <a:r>
              <a:rPr lang="en-GB" sz="1200" kern="1200" dirty="0" err="1">
                <a:solidFill>
                  <a:schemeClr val="tx1"/>
                </a:solidFill>
                <a:effectLst/>
                <a:latin typeface="+mn-lt"/>
                <a:ea typeface="+mn-ea"/>
                <a:cs typeface="+mn-cs"/>
              </a:rPr>
              <a:t>Ratcliffe</a:t>
            </a:r>
            <a:r>
              <a:rPr lang="en-GB" sz="1200" kern="1200" dirty="0">
                <a:solidFill>
                  <a:schemeClr val="tx1"/>
                </a:solidFill>
                <a:effectLst/>
                <a:latin typeface="+mn-lt"/>
                <a:ea typeface="+mn-ea"/>
                <a:cs typeface="+mn-cs"/>
              </a:rPr>
              <a:t>, J. and Robinson, S. (2022). Towards a unifying caring life‐course theory for better self‐care and caring solutions: A discussion paper. </a:t>
            </a:r>
            <a:r>
              <a:rPr lang="en-GB" sz="1200" i="1" kern="1200" dirty="0">
                <a:solidFill>
                  <a:schemeClr val="tx1"/>
                </a:solidFill>
                <a:effectLst/>
                <a:latin typeface="+mn-lt"/>
                <a:ea typeface="+mn-ea"/>
                <a:cs typeface="+mn-cs"/>
              </a:rPr>
              <a:t>Journal of Advanced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78</a:t>
            </a:r>
            <a:r>
              <a:rPr lang="en-GB" sz="1200" kern="1200" dirty="0">
                <a:solidFill>
                  <a:schemeClr val="tx1"/>
                </a:solidFill>
                <a:effectLst/>
                <a:latin typeface="+mn-lt"/>
                <a:ea typeface="+mn-ea"/>
                <a:cs typeface="+mn-cs"/>
              </a:rPr>
              <a:t>(1), pp.e6-e20.</a:t>
            </a:r>
          </a:p>
          <a:p>
            <a:r>
              <a:rPr lang="en-GB" sz="1200" kern="1200" dirty="0" err="1">
                <a:solidFill>
                  <a:schemeClr val="tx1"/>
                </a:solidFill>
                <a:effectLst/>
                <a:latin typeface="+mn-lt"/>
                <a:ea typeface="+mn-ea"/>
                <a:cs typeface="+mn-cs"/>
              </a:rPr>
              <a:t>Matarese</a:t>
            </a:r>
            <a:r>
              <a:rPr lang="en-GB" sz="1200" kern="1200" dirty="0">
                <a:solidFill>
                  <a:schemeClr val="tx1"/>
                </a:solidFill>
                <a:effectLst/>
                <a:latin typeface="+mn-lt"/>
                <a:ea typeface="+mn-ea"/>
                <a:cs typeface="+mn-cs"/>
              </a:rPr>
              <a:t>, M., Mauro, L., </a:t>
            </a:r>
            <a:r>
              <a:rPr lang="en-GB" sz="1200" kern="1200" dirty="0" err="1">
                <a:solidFill>
                  <a:schemeClr val="tx1"/>
                </a:solidFill>
                <a:effectLst/>
                <a:latin typeface="+mn-lt"/>
                <a:ea typeface="+mn-ea"/>
                <a:cs typeface="+mn-cs"/>
              </a:rPr>
              <a:t>Notarnicola</a:t>
            </a:r>
            <a:r>
              <a:rPr lang="en-GB" sz="1200" kern="1200" dirty="0">
                <a:solidFill>
                  <a:schemeClr val="tx1"/>
                </a:solidFill>
                <a:effectLst/>
                <a:latin typeface="+mn-lt"/>
                <a:ea typeface="+mn-ea"/>
                <a:cs typeface="+mn-cs"/>
              </a:rPr>
              <a:t>, I., Cinque, A., </a:t>
            </a:r>
            <a:r>
              <a:rPr lang="en-GB" sz="1200" kern="1200" dirty="0" err="1">
                <a:solidFill>
                  <a:schemeClr val="tx1"/>
                </a:solidFill>
                <a:effectLst/>
                <a:latin typeface="+mn-lt"/>
                <a:ea typeface="+mn-ea"/>
                <a:cs typeface="+mn-cs"/>
              </a:rPr>
              <a:t>Bonacci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Covelli</a:t>
            </a:r>
            <a:r>
              <a:rPr lang="en-GB" sz="1200" kern="1200" dirty="0">
                <a:solidFill>
                  <a:schemeClr val="tx1"/>
                </a:solidFill>
                <a:effectLst/>
                <a:latin typeface="+mn-lt"/>
                <a:ea typeface="+mn-ea"/>
                <a:cs typeface="+mn-cs"/>
              </a:rPr>
              <a:t>, G. and </a:t>
            </a:r>
            <a:r>
              <a:rPr lang="en-GB" sz="1200" kern="1200" dirty="0" err="1">
                <a:solidFill>
                  <a:schemeClr val="tx1"/>
                </a:solidFill>
                <a:effectLst/>
                <a:latin typeface="+mn-lt"/>
                <a:ea typeface="+mn-ea"/>
                <a:cs typeface="+mn-cs"/>
              </a:rPr>
              <a:t>Casciato</a:t>
            </a:r>
            <a:r>
              <a:rPr lang="en-GB" sz="1200" kern="1200" dirty="0">
                <a:solidFill>
                  <a:schemeClr val="tx1"/>
                </a:solidFill>
                <a:effectLst/>
                <a:latin typeface="+mn-lt"/>
                <a:ea typeface="+mn-ea"/>
                <a:cs typeface="+mn-cs"/>
              </a:rPr>
              <a:t>, S. (2022). Experiences of health care personnel with promoting a sense of home for older adults living in residential care facilities: a qualitative systematic review. </a:t>
            </a:r>
            <a:r>
              <a:rPr lang="en-GB" sz="1200" i="1" kern="1200" dirty="0">
                <a:solidFill>
                  <a:schemeClr val="tx1"/>
                </a:solidFill>
                <a:effectLst/>
                <a:latin typeface="+mn-lt"/>
                <a:ea typeface="+mn-ea"/>
                <a:cs typeface="+mn-cs"/>
              </a:rPr>
              <a:t>JBI Evidence Synthesis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(12), pp.2826-2866.</a:t>
            </a:r>
          </a:p>
          <a:p>
            <a:r>
              <a:rPr lang="en-GB" sz="1200" kern="1200" dirty="0" err="1">
                <a:solidFill>
                  <a:schemeClr val="tx1"/>
                </a:solidFill>
                <a:effectLst/>
                <a:latin typeface="+mn-lt"/>
                <a:ea typeface="+mn-ea"/>
                <a:cs typeface="+mn-cs"/>
              </a:rPr>
              <a:t>Mollaei</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Momtaz</a:t>
            </a:r>
            <a:r>
              <a:rPr lang="en-GB" sz="1200" kern="1200" dirty="0">
                <a:solidFill>
                  <a:schemeClr val="tx1"/>
                </a:solidFill>
                <a:effectLst/>
                <a:latin typeface="+mn-lt"/>
                <a:ea typeface="+mn-ea"/>
                <a:cs typeface="+mn-cs"/>
              </a:rPr>
              <a:t>, Y.A., </a:t>
            </a:r>
            <a:r>
              <a:rPr lang="en-GB" sz="1200" kern="1200" dirty="0" err="1">
                <a:solidFill>
                  <a:schemeClr val="tx1"/>
                </a:solidFill>
                <a:effectLst/>
                <a:latin typeface="+mn-lt"/>
                <a:ea typeface="+mn-ea"/>
                <a:cs typeface="+mn-cs"/>
              </a:rPr>
              <a:t>Saboor</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Nasibeh</a:t>
            </a:r>
            <a:r>
              <a:rPr lang="en-GB" sz="1200" kern="1200" dirty="0">
                <a:solidFill>
                  <a:schemeClr val="tx1"/>
                </a:solidFill>
                <a:effectLst/>
                <a:latin typeface="+mn-lt"/>
                <a:ea typeface="+mn-ea"/>
                <a:cs typeface="+mn-cs"/>
              </a:rPr>
              <a:t>, Z. (2025). Theories and measures of adjustment to aging: Scoping review. </a:t>
            </a:r>
            <a:r>
              <a:rPr lang="en-GB" sz="1200" i="1" kern="1200" dirty="0">
                <a:solidFill>
                  <a:schemeClr val="tx1"/>
                </a:solidFill>
                <a:effectLst/>
                <a:latin typeface="+mn-lt"/>
                <a:ea typeface="+mn-ea"/>
                <a:cs typeface="+mn-cs"/>
              </a:rPr>
              <a:t>Educational Gerontology</a:t>
            </a:r>
            <a:r>
              <a:rPr lang="en-GB" sz="1200" kern="1200" dirty="0">
                <a:solidFill>
                  <a:schemeClr val="tx1"/>
                </a:solidFill>
                <a:effectLst/>
                <a:latin typeface="+mn-lt"/>
                <a:ea typeface="+mn-ea"/>
                <a:cs typeface="+mn-cs"/>
              </a:rPr>
              <a:t>, pp.1-20.</a:t>
            </a:r>
          </a:p>
          <a:p>
            <a:r>
              <a:rPr lang="en-GB" sz="1200" kern="1200" dirty="0" err="1">
                <a:solidFill>
                  <a:schemeClr val="tx1"/>
                </a:solidFill>
                <a:effectLst/>
                <a:latin typeface="+mn-lt"/>
                <a:ea typeface="+mn-ea"/>
                <a:cs typeface="+mn-cs"/>
              </a:rPr>
              <a:t>Rantanen</a:t>
            </a:r>
            <a:r>
              <a:rPr lang="en-GB" sz="1200" kern="1200" dirty="0">
                <a:solidFill>
                  <a:schemeClr val="tx1"/>
                </a:solidFill>
                <a:effectLst/>
                <a:latin typeface="+mn-lt"/>
                <a:ea typeface="+mn-ea"/>
                <a:cs typeface="+mn-cs"/>
              </a:rPr>
              <a:t>, T. (2025). Theoretical Approaches to Aging Research. In </a:t>
            </a:r>
            <a:r>
              <a:rPr lang="en-GB" sz="1200" i="1" kern="1200" dirty="0">
                <a:solidFill>
                  <a:schemeClr val="tx1"/>
                </a:solidFill>
                <a:effectLst/>
                <a:latin typeface="+mn-lt"/>
                <a:ea typeface="+mn-ea"/>
                <a:cs typeface="+mn-cs"/>
              </a:rPr>
              <a:t>Advancing Research on Active Aging and Participation: A Public Health Approach</a:t>
            </a:r>
            <a:r>
              <a:rPr lang="en-GB" sz="1200" kern="1200" dirty="0">
                <a:solidFill>
                  <a:schemeClr val="tx1"/>
                </a:solidFill>
                <a:effectLst/>
                <a:latin typeface="+mn-lt"/>
                <a:ea typeface="+mn-ea"/>
                <a:cs typeface="+mn-cs"/>
              </a:rPr>
              <a:t> (pp. 27-38). Cham: Springer Nature Switzerland.</a:t>
            </a:r>
          </a:p>
          <a:p>
            <a:r>
              <a:rPr lang="en-GB" sz="1200" kern="1200" dirty="0">
                <a:solidFill>
                  <a:schemeClr val="tx1"/>
                </a:solidFill>
                <a:effectLst/>
                <a:latin typeface="+mn-lt"/>
                <a:ea typeface="+mn-ea"/>
                <a:cs typeface="+mn-cs"/>
              </a:rPr>
              <a:t>Stokes, M.I.C.H.E.L.L.E. and </a:t>
            </a:r>
            <a:r>
              <a:rPr lang="en-GB" sz="1200" kern="1200" dirty="0" err="1">
                <a:solidFill>
                  <a:schemeClr val="tx1"/>
                </a:solidFill>
                <a:effectLst/>
                <a:latin typeface="+mn-lt"/>
                <a:ea typeface="+mn-ea"/>
                <a:cs typeface="+mn-cs"/>
              </a:rPr>
              <a:t>Woodhams</a:t>
            </a:r>
            <a:r>
              <a:rPr lang="en-GB" sz="1200" kern="1200" dirty="0">
                <a:solidFill>
                  <a:schemeClr val="tx1"/>
                </a:solidFill>
                <a:effectLst/>
                <a:latin typeface="+mn-lt"/>
                <a:ea typeface="+mn-ea"/>
                <a:cs typeface="+mn-cs"/>
              </a:rPr>
              <a:t>, C.A.R.O.L. (2022). Equality, diversity and inclusion. </a:t>
            </a:r>
            <a:r>
              <a:rPr lang="en-GB" sz="1200" i="1" kern="1200" dirty="0">
                <a:solidFill>
                  <a:schemeClr val="tx1"/>
                </a:solidFill>
                <a:effectLst/>
                <a:latin typeface="+mn-lt"/>
                <a:ea typeface="+mn-ea"/>
                <a:cs typeface="+mn-cs"/>
              </a:rPr>
              <a:t>Human Resource Management: People and Organisations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199</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Sturmberg</a:t>
            </a:r>
            <a:r>
              <a:rPr lang="en-GB" sz="1200" kern="1200" dirty="0">
                <a:solidFill>
                  <a:schemeClr val="tx1"/>
                </a:solidFill>
                <a:effectLst/>
                <a:latin typeface="+mn-lt"/>
                <a:ea typeface="+mn-ea"/>
                <a:cs typeface="+mn-cs"/>
              </a:rPr>
              <a:t>, J.P., </a:t>
            </a:r>
            <a:r>
              <a:rPr lang="en-GB" sz="1200" kern="1200" dirty="0" err="1">
                <a:solidFill>
                  <a:schemeClr val="tx1"/>
                </a:solidFill>
                <a:effectLst/>
                <a:latin typeface="+mn-lt"/>
                <a:ea typeface="+mn-ea"/>
                <a:cs typeface="+mn-cs"/>
              </a:rPr>
              <a:t>Gainsford</a:t>
            </a:r>
            <a:r>
              <a:rPr lang="en-GB" sz="1200" kern="1200" dirty="0">
                <a:solidFill>
                  <a:schemeClr val="tx1"/>
                </a:solidFill>
                <a:effectLst/>
                <a:latin typeface="+mn-lt"/>
                <a:ea typeface="+mn-ea"/>
                <a:cs typeface="+mn-cs"/>
              </a:rPr>
              <a:t>, L., Goodwin, N. and Pond, D. (2024). Systemic failures in nursing home care—A scoping study. </a:t>
            </a:r>
            <a:r>
              <a:rPr lang="en-GB" sz="1200" i="1" kern="1200" dirty="0">
                <a:solidFill>
                  <a:schemeClr val="tx1"/>
                </a:solidFill>
                <a:effectLst/>
                <a:latin typeface="+mn-lt"/>
                <a:ea typeface="+mn-ea"/>
                <a:cs typeface="+mn-cs"/>
              </a:rPr>
              <a:t>Journal of Evaluation in Clinical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(3), pp.484-496.</a:t>
            </a:r>
          </a:p>
          <a:p>
            <a:r>
              <a:rPr lang="en-GB" sz="1200" kern="1200" dirty="0" err="1">
                <a:solidFill>
                  <a:schemeClr val="tx1"/>
                </a:solidFill>
                <a:effectLst/>
                <a:latin typeface="+mn-lt"/>
                <a:ea typeface="+mn-ea"/>
                <a:cs typeface="+mn-cs"/>
              </a:rPr>
              <a:t>Suvish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Ghamari</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Sundaram</a:t>
            </a:r>
            <a:r>
              <a:rPr lang="en-GB" sz="1200" kern="1200" dirty="0">
                <a:solidFill>
                  <a:schemeClr val="tx1"/>
                </a:solidFill>
                <a:effectLst/>
                <a:latin typeface="+mn-lt"/>
                <a:ea typeface="+mn-ea"/>
                <a:cs typeface="+mn-cs"/>
              </a:rPr>
              <a:t>, S. (2025). Digital Dementia: Smart Technologies,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and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 Devices, for Dementia-Friendly Environments. </a:t>
            </a:r>
            <a:r>
              <a:rPr lang="en-GB" sz="1200" i="1" kern="1200" dirty="0">
                <a:solidFill>
                  <a:schemeClr val="tx1"/>
                </a:solidFill>
                <a:effectLst/>
                <a:latin typeface="+mn-lt"/>
                <a:ea typeface="+mn-ea"/>
                <a:cs typeface="+mn-cs"/>
              </a:rPr>
              <a:t>Journal of Sensor and Actuator Networks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(6), p.112.</a:t>
            </a:r>
          </a:p>
          <a:p>
            <a:r>
              <a:rPr lang="en-GB" sz="1200" kern="1200" dirty="0">
                <a:solidFill>
                  <a:schemeClr val="tx1"/>
                </a:solidFill>
                <a:effectLst/>
                <a:latin typeface="+mn-lt"/>
                <a:ea typeface="+mn-ea"/>
                <a:cs typeface="+mn-cs"/>
              </a:rPr>
              <a:t>Xu, H., </a:t>
            </a:r>
            <a:r>
              <a:rPr lang="en-GB" sz="1200" kern="1200" dirty="0" err="1">
                <a:solidFill>
                  <a:schemeClr val="tx1"/>
                </a:solidFill>
                <a:effectLst/>
                <a:latin typeface="+mn-lt"/>
                <a:ea typeface="+mn-ea"/>
                <a:cs typeface="+mn-cs"/>
              </a:rPr>
              <a:t>Xie</a:t>
            </a:r>
            <a:r>
              <a:rPr lang="en-GB" sz="1200" kern="1200" dirty="0">
                <a:solidFill>
                  <a:schemeClr val="tx1"/>
                </a:solidFill>
                <a:effectLst/>
                <a:latin typeface="+mn-lt"/>
                <a:ea typeface="+mn-ea"/>
                <a:cs typeface="+mn-cs"/>
              </a:rPr>
              <a:t>, B. and Chang, C.H. (2024). Empowering the care of older adults through the use of technology. </a:t>
            </a:r>
            <a:r>
              <a:rPr lang="en-GB" sz="1200" i="1" kern="1200" dirty="0">
                <a:solidFill>
                  <a:schemeClr val="tx1"/>
                </a:solidFill>
                <a:effectLst/>
                <a:latin typeface="+mn-lt"/>
                <a:ea typeface="+mn-ea"/>
                <a:cs typeface="+mn-cs"/>
              </a:rPr>
              <a:t>Work, Aging and Retirement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(1), pp.1-5.</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14</a:t>
            </a:fld>
            <a:endParaRPr lang="en-GB"/>
          </a:p>
        </p:txBody>
      </p:sp>
    </p:spTree>
    <p:extLst>
      <p:ext uri="{BB962C8B-B14F-4D97-AF65-F5344CB8AC3E}">
        <p14:creationId xmlns:p14="http://schemas.microsoft.com/office/powerpoint/2010/main" val="4164944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2/27/2026</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2/27/2026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15479" y="69670"/>
            <a:ext cx="7819812" cy="3791130"/>
          </a:xfrm>
        </p:spPr>
        <p:txBody>
          <a:bodyPr/>
          <a:lstStyle/>
          <a:p>
            <a:pPr algn="ctr"/>
            <a:br>
              <a:rPr lang="en-US" sz="2000" b="1" dirty="0"/>
            </a:br>
            <a:br>
              <a:rPr lang="en-US" sz="2000" b="1" dirty="0"/>
            </a:br>
            <a:br>
              <a:rPr lang="en-US" sz="2000" b="1" dirty="0"/>
            </a:br>
            <a:br>
              <a:rPr lang="en-US" sz="2000" b="1" dirty="0">
                <a:solidFill>
                  <a:schemeClr val="tx1"/>
                </a:solidFill>
                <a:latin typeface="Castellar" panose="020A0402060406010301" pitchFamily="18" charset="0"/>
              </a:rPr>
            </a:br>
            <a:r>
              <a:rPr lang="en-US" sz="2000" b="1" dirty="0">
                <a:solidFill>
                  <a:schemeClr val="tx1"/>
                </a:solidFill>
                <a:latin typeface="Castellar" panose="020A0402060406010301" pitchFamily="18" charset="0"/>
                <a:cs typeface="Times New Roman" panose="02020603050405020304" pitchFamily="18" charset="0"/>
              </a:rPr>
              <a:t>Module Code: BMPH6027</a:t>
            </a:r>
            <a:br>
              <a:rPr lang="en-US" sz="2000" b="1" dirty="0">
                <a:solidFill>
                  <a:schemeClr val="tx1"/>
                </a:solidFill>
                <a:latin typeface="Castellar" panose="020A0402060406010301" pitchFamily="18" charset="0"/>
                <a:cs typeface="Times New Roman" panose="02020603050405020304" pitchFamily="18" charset="0"/>
              </a:rPr>
            </a:br>
            <a:br>
              <a:rPr lang="en-US" sz="2000" b="1" dirty="0">
                <a:solidFill>
                  <a:schemeClr val="tx1"/>
                </a:solidFill>
                <a:latin typeface="Castellar" panose="020A0402060406010301" pitchFamily="18" charset="0"/>
                <a:cs typeface="Times New Roman" panose="02020603050405020304" pitchFamily="18" charset="0"/>
              </a:rPr>
            </a:br>
            <a:r>
              <a:rPr lang="en-US" sz="2000" b="1" dirty="0">
                <a:solidFill>
                  <a:schemeClr val="tx1"/>
                </a:solidFill>
                <a:latin typeface="Castellar" panose="020A0402060406010301" pitchFamily="18" charset="0"/>
                <a:cs typeface="Times New Roman" panose="02020603050405020304" pitchFamily="18" charset="0"/>
              </a:rPr>
              <a:t>Module Title: Empowering the Older People</a:t>
            </a:r>
            <a:br>
              <a:rPr lang="en-US" sz="2000" dirty="0">
                <a:solidFill>
                  <a:schemeClr val="tx1"/>
                </a:solidFill>
                <a:latin typeface="Castellar" panose="020A0402060406010301" pitchFamily="18" charset="0"/>
                <a:cs typeface="Times New Roman" panose="02020603050405020304" pitchFamily="18" charset="0"/>
              </a:rPr>
            </a:br>
            <a:br>
              <a:rPr lang="en-US" sz="2000" dirty="0">
                <a:solidFill>
                  <a:schemeClr val="tx1"/>
                </a:solidFill>
                <a:latin typeface="Castellar" panose="020A0402060406010301" pitchFamily="18" charset="0"/>
                <a:cs typeface="Times New Roman" panose="02020603050405020304" pitchFamily="18" charset="0"/>
              </a:rPr>
            </a:br>
            <a:r>
              <a:rPr lang="en-US" sz="2000" b="1" dirty="0">
                <a:solidFill>
                  <a:schemeClr val="tx1"/>
                </a:solidFill>
                <a:latin typeface="Castellar" panose="020A0402060406010301" pitchFamily="18" charset="0"/>
                <a:cs typeface="Times New Roman" panose="02020603050405020304" pitchFamily="18" charset="0"/>
              </a:rPr>
              <a:t>Component 1: Individual Presentation </a:t>
            </a:r>
            <a:br>
              <a:rPr lang="en-US" sz="2000" b="1" dirty="0">
                <a:solidFill>
                  <a:schemeClr val="tx1"/>
                </a:solidFill>
                <a:latin typeface="Times New Roman" panose="02020603050405020304" pitchFamily="18" charset="0"/>
                <a:cs typeface="Times New Roman" panose="02020603050405020304" pitchFamily="18" charset="0"/>
              </a:rPr>
            </a:br>
            <a:br>
              <a:rPr lang="en-US" sz="2000" b="1" dirty="0">
                <a:solidFill>
                  <a:schemeClr val="tx1"/>
                </a:solidFill>
                <a:latin typeface="Times New Roman" panose="02020603050405020304" pitchFamily="18" charset="0"/>
                <a:cs typeface="Times New Roman" panose="02020603050405020304" pitchFamily="18" charset="0"/>
              </a:rPr>
            </a:br>
            <a:br>
              <a:rPr lang="en-US" sz="2000" dirty="0">
                <a:solidFill>
                  <a:schemeClr val="tx1"/>
                </a:solidFill>
                <a:latin typeface="Times New Roman" panose="02020603050405020304" pitchFamily="18" charset="0"/>
                <a:cs typeface="Times New Roman" panose="02020603050405020304" pitchFamily="18" charset="0"/>
              </a:rPr>
            </a:br>
            <a:r>
              <a:rPr lang="en-US" sz="2000" b="1" dirty="0">
                <a:solidFill>
                  <a:schemeClr val="tx1"/>
                </a:solidFill>
                <a:latin typeface="Times New Roman" panose="02020603050405020304" pitchFamily="18" charset="0"/>
                <a:cs typeface="Times New Roman" panose="02020603050405020304" pitchFamily="18" charset="0"/>
              </a:rPr>
              <a:t>Student Name - Dorothy Tweneboah</a:t>
            </a:r>
            <a:br>
              <a:rPr lang="en-US" sz="2000" dirty="0">
                <a:solidFill>
                  <a:schemeClr val="tx1"/>
                </a:solidFill>
                <a:latin typeface="Times New Roman" panose="02020603050405020304" pitchFamily="18" charset="0"/>
                <a:cs typeface="Times New Roman" panose="02020603050405020304" pitchFamily="18" charset="0"/>
              </a:rPr>
            </a:br>
            <a:r>
              <a:rPr lang="en-US" sz="2000" dirty="0">
                <a:solidFill>
                  <a:schemeClr val="tx1"/>
                </a:solidFill>
                <a:latin typeface="Times New Roman" panose="02020603050405020304" pitchFamily="18" charset="0"/>
                <a:cs typeface="Times New Roman" panose="02020603050405020304" pitchFamily="18" charset="0"/>
              </a:rPr>
              <a:t>Student</a:t>
            </a:r>
            <a:r>
              <a:rPr lang="en-US" sz="2000" b="1" dirty="0">
                <a:solidFill>
                  <a:schemeClr val="tx1"/>
                </a:solidFill>
                <a:latin typeface="Times New Roman" panose="02020603050405020304" pitchFamily="18" charset="0"/>
                <a:cs typeface="Times New Roman" panose="02020603050405020304" pitchFamily="18" charset="0"/>
              </a:rPr>
              <a:t> Number - 2314173</a:t>
            </a:r>
            <a:br>
              <a:rPr lang="en-US" sz="2000" dirty="0">
                <a:solidFill>
                  <a:schemeClr val="tx1"/>
                </a:solidFill>
                <a:latin typeface="Times New Roman" panose="02020603050405020304" pitchFamily="18" charset="0"/>
                <a:cs typeface="Times New Roman" panose="02020603050405020304" pitchFamily="18" charset="0"/>
              </a:rPr>
            </a:br>
            <a:br>
              <a:rPr lang="en-US" sz="2000" dirty="0">
                <a:solidFill>
                  <a:schemeClr val="tx1"/>
                </a:solidFill>
                <a:latin typeface="Times New Roman" panose="02020603050405020304" pitchFamily="18" charset="0"/>
                <a:cs typeface="Times New Roman" panose="02020603050405020304" pitchFamily="18" charset="0"/>
              </a:rPr>
            </a:br>
            <a:r>
              <a:rPr lang="en-US" sz="2000" b="1" dirty="0">
                <a:solidFill>
                  <a:schemeClr val="tx1"/>
                </a:solidFill>
                <a:latin typeface="Times New Roman" panose="02020603050405020304" pitchFamily="18" charset="0"/>
                <a:cs typeface="Times New Roman" panose="02020603050405020304" pitchFamily="18" charset="0"/>
              </a:rPr>
              <a:t>Lecturer Name – Rizwan Nadim</a:t>
            </a:r>
            <a:endParaRPr lang="en-GB" sz="2000" dirty="0"/>
          </a:p>
        </p:txBody>
      </p:sp>
      <p:pic>
        <p:nvPicPr>
          <p:cNvPr id="1026" name="Picture 2" descr="How to Empower an Elderly Person | In-Home Care L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888" y="3671888"/>
            <a:ext cx="12192000" cy="29057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FE059F61-7529-0B4D-8086-06BC587B54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V="1">
            <a:off x="2149626" y="513142"/>
            <a:ext cx="3946374" cy="3946374"/>
          </a:xfrm>
          <a:prstGeom prst="rect">
            <a:avLst/>
          </a:prstGeom>
        </p:spPr>
      </p:pic>
    </p:spTree>
    <p:extLst>
      <p:ext uri="{BB962C8B-B14F-4D97-AF65-F5344CB8AC3E}">
        <p14:creationId xmlns:p14="http://schemas.microsoft.com/office/powerpoint/2010/main" val="417342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38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t> </a:t>
            </a:r>
            <a:r>
              <a:rPr lang="en-GB" b="1" dirty="0">
                <a:solidFill>
                  <a:srgbClr val="FFC000"/>
                </a:solidFill>
                <a:latin typeface="Georgia" panose="02040502050405020303" pitchFamily="18" charset="0"/>
              </a:rPr>
              <a:t>Introduction</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677334" y="1383957"/>
            <a:ext cx="6180666" cy="4657405"/>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Ageing is occurs due to the influence of biological, psychological and social factors (</a:t>
            </a:r>
            <a:r>
              <a:rPr lang="en-GB" dirty="0" err="1">
                <a:latin typeface="Times New Roman" panose="02020603050405020304" pitchFamily="18" charset="0"/>
                <a:cs typeface="Times New Roman" panose="02020603050405020304" pitchFamily="18" charset="0"/>
              </a:rPr>
              <a:t>Bardhan</a:t>
            </a:r>
            <a:r>
              <a:rPr lang="en-GB" dirty="0">
                <a:latin typeface="Times New Roman" panose="02020603050405020304" pitchFamily="18" charset="0"/>
                <a:cs typeface="Times New Roman" panose="02020603050405020304" pitchFamily="18" charset="0"/>
              </a:rPr>
              <a:t>, 2024). </a:t>
            </a:r>
          </a:p>
          <a:p>
            <a:pPr algn="just">
              <a:lnSpc>
                <a:spcPct val="150000"/>
              </a:lnSpc>
            </a:pPr>
            <a:r>
              <a:rPr lang="en-GB" dirty="0">
                <a:latin typeface="Times New Roman" panose="02020603050405020304" pitchFamily="18" charset="0"/>
                <a:cs typeface="Times New Roman" panose="02020603050405020304" pitchFamily="18" charset="0"/>
              </a:rPr>
              <a:t>The biological theories explain the loss in functional capacity (de </a:t>
            </a:r>
            <a:r>
              <a:rPr lang="en-GB" dirty="0" err="1">
                <a:latin typeface="Times New Roman" panose="02020603050405020304" pitchFamily="18" charset="0"/>
                <a:cs typeface="Times New Roman" panose="02020603050405020304" pitchFamily="18" charset="0"/>
              </a:rPr>
              <a:t>Magalhães</a:t>
            </a:r>
            <a:r>
              <a:rPr lang="en-GB" dirty="0">
                <a:latin typeface="Times New Roman" panose="02020603050405020304" pitchFamily="18" charset="0"/>
                <a:cs typeface="Times New Roman" panose="02020603050405020304" pitchFamily="18" charset="0"/>
              </a:rPr>
              <a:t>, 2025).</a:t>
            </a:r>
          </a:p>
          <a:p>
            <a:pPr algn="just">
              <a:lnSpc>
                <a:spcPct val="150000"/>
              </a:lnSpc>
            </a:pPr>
            <a:r>
              <a:rPr lang="en-GB" dirty="0">
                <a:latin typeface="Times New Roman" panose="02020603050405020304" pitchFamily="18" charset="0"/>
                <a:cs typeface="Times New Roman" panose="02020603050405020304" pitchFamily="18" charset="0"/>
              </a:rPr>
              <a:t>Psychosocial theories also predict adaptation and resilience (Flood and Keegan, 2022). </a:t>
            </a:r>
          </a:p>
          <a:p>
            <a:pPr algn="just">
              <a:lnSpc>
                <a:spcPct val="150000"/>
              </a:lnSpc>
            </a:pPr>
            <a:r>
              <a:rPr lang="en-GB" dirty="0">
                <a:latin typeface="Times New Roman" panose="02020603050405020304" pitchFamily="18" charset="0"/>
                <a:cs typeface="Times New Roman" panose="02020603050405020304" pitchFamily="18" charset="0"/>
              </a:rPr>
              <a:t>The aim of the presentation is to demonstrate that older adults can be empowered by theory, policy and innovation to achieve independence, dignity and a good quality of life.</a:t>
            </a:r>
          </a:p>
        </p:txBody>
      </p:sp>
      <p:pic>
        <p:nvPicPr>
          <p:cNvPr id="4098" name="Picture 2" descr="Interrelations among fall risk and brain and psychological aging.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0422" y="2409568"/>
            <a:ext cx="5111578" cy="444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3092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The Ageing Population in the UK</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677334" y="1754659"/>
            <a:ext cx="6341304" cy="4880919"/>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 the UK, the ageing population is growing at an alarming rate, which predicts that in 2040, 1 in every 4 citizens will be 65 and above (Cavendish, </a:t>
            </a:r>
            <a:r>
              <a:rPr lang="en-US" dirty="0" err="1">
                <a:latin typeface="Times New Roman" panose="02020603050405020304" pitchFamily="18" charset="0"/>
                <a:cs typeface="Times New Roman" panose="02020603050405020304" pitchFamily="18" charset="0"/>
              </a:rPr>
              <a:t>Moberg</a:t>
            </a:r>
            <a:r>
              <a:rPr lang="en-US" dirty="0">
                <a:latin typeface="Times New Roman" panose="02020603050405020304" pitchFamily="18" charset="0"/>
                <a:cs typeface="Times New Roman" panose="02020603050405020304" pitchFamily="18" charset="0"/>
              </a:rPr>
              <a:t> and Freedman, 2024). </a:t>
            </a:r>
          </a:p>
          <a:p>
            <a:pPr algn="just">
              <a:lnSpc>
                <a:spcPct val="150000"/>
              </a:lnSpc>
            </a:pPr>
            <a:r>
              <a:rPr lang="en-US" dirty="0">
                <a:latin typeface="Times New Roman" panose="02020603050405020304" pitchFamily="18" charset="0"/>
                <a:cs typeface="Times New Roman" panose="02020603050405020304" pitchFamily="18" charset="0"/>
              </a:rPr>
              <a:t>Older adults tend to have a range of needs, including physical (chronic diseases, mobility), emotional (depression and loneliness), social (out-of-network, weak network, isolation) and psychological (cognitive disruptions, dementia) (</a:t>
            </a:r>
            <a:r>
              <a:rPr lang="en-US" dirty="0" err="1">
                <a:latin typeface="Times New Roman" panose="02020603050405020304" pitchFamily="18" charset="0"/>
                <a:cs typeface="Times New Roman" panose="02020603050405020304" pitchFamily="18" charset="0"/>
              </a:rPr>
              <a:t>Andrada</a:t>
            </a:r>
            <a:r>
              <a:rPr lang="en-US" dirty="0">
                <a:latin typeface="Times New Roman" panose="02020603050405020304" pitchFamily="18" charset="0"/>
                <a:cs typeface="Times New Roman" panose="02020603050405020304" pitchFamily="18" charset="0"/>
              </a:rPr>
              <a:t>, Anderson and Nass, 2023). </a:t>
            </a:r>
          </a:p>
          <a:p>
            <a:pPr algn="just">
              <a:lnSpc>
                <a:spcPct val="150000"/>
              </a:lnSpc>
            </a:pPr>
            <a:r>
              <a:rPr lang="en-US" dirty="0">
                <a:latin typeface="Times New Roman" panose="02020603050405020304" pitchFamily="18" charset="0"/>
                <a:cs typeface="Times New Roman" panose="02020603050405020304" pitchFamily="18" charset="0"/>
              </a:rPr>
              <a:t>Possible intervention strategies to overcome these barriers are empowerment programs, technology and policy interventions.</a:t>
            </a:r>
            <a:endParaRPr lang="en-GB" dirty="0">
              <a:latin typeface="Times New Roman" panose="02020603050405020304" pitchFamily="18" charset="0"/>
              <a:cs typeface="Times New Roman" panose="02020603050405020304" pitchFamily="18" charset="0"/>
            </a:endParaRPr>
          </a:p>
        </p:txBody>
      </p:sp>
      <p:pic>
        <p:nvPicPr>
          <p:cNvPr id="5122" name="Picture 2" descr="23+ Thousand Population Ageing Royalty-Free Images, Stock Photos &amp; Pictures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l="8308" t="8031" r="9821" b="7645"/>
          <a:stretch/>
        </p:blipFill>
        <p:spPr bwMode="auto">
          <a:xfrm>
            <a:off x="7327558" y="1754659"/>
            <a:ext cx="4654378" cy="4880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257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Theoretical Frameworks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692876"/>
            <a:ext cx="6054811" cy="4769708"/>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According to the Activity Theory, active ageing can be attained by social and physical activities that boost well-being.</a:t>
            </a:r>
          </a:p>
          <a:p>
            <a:pPr algn="just">
              <a:lnSpc>
                <a:spcPct val="150000"/>
              </a:lnSpc>
            </a:pPr>
            <a:r>
              <a:rPr lang="en-US" dirty="0">
                <a:latin typeface="Times New Roman" panose="02020603050405020304" pitchFamily="18" charset="0"/>
                <a:cs typeface="Times New Roman" panose="02020603050405020304" pitchFamily="18" charset="0"/>
              </a:rPr>
              <a:t>The Disengagement Theory states that withdrawal is a healthy aspect of ageing (</a:t>
            </a:r>
            <a:r>
              <a:rPr lang="en-US" dirty="0" err="1">
                <a:latin typeface="Times New Roman" panose="02020603050405020304" pitchFamily="18" charset="0"/>
                <a:cs typeface="Times New Roman" panose="02020603050405020304" pitchFamily="18" charset="0"/>
              </a:rPr>
              <a:t>Rantanen</a:t>
            </a:r>
            <a:r>
              <a:rPr lang="en-US" dirty="0">
                <a:latin typeface="Times New Roman" panose="02020603050405020304" pitchFamily="18" charset="0"/>
                <a:cs typeface="Times New Roman" panose="02020603050405020304" pitchFamily="18" charset="0"/>
              </a:rPr>
              <a:t>, 2025). </a:t>
            </a:r>
          </a:p>
          <a:p>
            <a:pPr algn="just">
              <a:lnSpc>
                <a:spcPct val="150000"/>
              </a:lnSpc>
            </a:pPr>
            <a:r>
              <a:rPr lang="en-US" dirty="0">
                <a:latin typeface="Times New Roman" panose="02020603050405020304" pitchFamily="18" charset="0"/>
                <a:cs typeface="Times New Roman" panose="02020603050405020304" pitchFamily="18" charset="0"/>
              </a:rPr>
              <a:t>The Continuity Theory highlights the importance of consistency of roles and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Life-Course Perspective focuses on how previous life experiences affect ageing outcomes (</a:t>
            </a:r>
            <a:r>
              <a:rPr lang="en-US" dirty="0" err="1">
                <a:latin typeface="Times New Roman" panose="02020603050405020304" pitchFamily="18" charset="0"/>
                <a:cs typeface="Times New Roman" panose="02020603050405020304" pitchFamily="18" charset="0"/>
              </a:rPr>
              <a:t>Mollaei</a:t>
            </a:r>
            <a:r>
              <a:rPr lang="en-US" dirty="0">
                <a:latin typeface="Times New Roman" panose="02020603050405020304" pitchFamily="18" charset="0"/>
                <a:cs typeface="Times New Roman" panose="02020603050405020304" pitchFamily="18" charset="0"/>
              </a:rPr>
              <a:t> et al., 2025). </a:t>
            </a:r>
          </a:p>
        </p:txBody>
      </p:sp>
      <p:pic>
        <p:nvPicPr>
          <p:cNvPr id="6146" name="Picture 2" descr="The Activity Theory of Ageing and Modern Practice: An Opportunity for  Transformation in Care Sec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1503" y="2047875"/>
            <a:ext cx="5420497" cy="4810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19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Policy and Legislation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383957"/>
            <a:ext cx="5795319" cy="5078627"/>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Care Act 2014 is also concerned with well-being, personalization and protection that requires local authorities to encourage independence (Burn et al., 2024). </a:t>
            </a:r>
          </a:p>
          <a:p>
            <a:pPr algn="just">
              <a:lnSpc>
                <a:spcPct val="150000"/>
              </a:lnSpc>
            </a:pPr>
            <a:r>
              <a:rPr lang="en-US" dirty="0">
                <a:latin typeface="Times New Roman" panose="02020603050405020304" pitchFamily="18" charset="0"/>
                <a:cs typeface="Times New Roman" panose="02020603050405020304" pitchFamily="18" charset="0"/>
              </a:rPr>
              <a:t>The Equality Act 2010 safeguards older adults against all forms of discrimination and provides equal access to services (Stokes and </a:t>
            </a:r>
            <a:r>
              <a:rPr lang="en-US" dirty="0" err="1">
                <a:latin typeface="Times New Roman" panose="02020603050405020304" pitchFamily="18" charset="0"/>
                <a:cs typeface="Times New Roman" panose="02020603050405020304" pitchFamily="18" charset="0"/>
              </a:rPr>
              <a:t>Woodhams</a:t>
            </a:r>
            <a:r>
              <a:rPr lang="en-US" dirty="0">
                <a:latin typeface="Times New Roman" panose="02020603050405020304" pitchFamily="18" charset="0"/>
                <a:cs typeface="Times New Roman" panose="02020603050405020304" pitchFamily="18" charset="0"/>
              </a:rPr>
              <a:t>, 2022). </a:t>
            </a:r>
          </a:p>
          <a:p>
            <a:pPr algn="just">
              <a:lnSpc>
                <a:spcPct val="150000"/>
              </a:lnSpc>
            </a:pPr>
            <a:r>
              <a:rPr lang="en-US" dirty="0">
                <a:latin typeface="Times New Roman" panose="02020603050405020304" pitchFamily="18" charset="0"/>
                <a:cs typeface="Times New Roman" panose="02020603050405020304" pitchFamily="18" charset="0"/>
              </a:rPr>
              <a:t>The Human Rights Act 1998 supports the principles of dignity and autonomy. </a:t>
            </a:r>
          </a:p>
          <a:p>
            <a:pPr algn="just">
              <a:lnSpc>
                <a:spcPct val="150000"/>
              </a:lnSpc>
            </a:pPr>
            <a:r>
              <a:rPr lang="en-US" dirty="0">
                <a:latin typeface="Times New Roman" panose="02020603050405020304" pitchFamily="18" charset="0"/>
                <a:cs typeface="Times New Roman" panose="02020603050405020304" pitchFamily="18" charset="0"/>
              </a:rPr>
              <a:t>The legislation can create a base of empowerment, but limited resources regularly hinder its effectiveness. </a:t>
            </a:r>
            <a:endParaRPr lang="en-GB" dirty="0">
              <a:latin typeface="Times New Roman" panose="02020603050405020304" pitchFamily="18" charset="0"/>
              <a:cs typeface="Times New Roman" panose="02020603050405020304" pitchFamily="18" charset="0"/>
            </a:endParaRPr>
          </a:p>
        </p:txBody>
      </p:sp>
      <p:pic>
        <p:nvPicPr>
          <p:cNvPr id="7170" name="Picture 2" descr="The Care Act 2014 | Mind At Rest W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9996" y="1519881"/>
            <a:ext cx="4988011" cy="494270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23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788839" cy="774357"/>
          </a:xfrm>
        </p:spPr>
        <p:txBody>
          <a:bodyPr>
            <a:normAutofit/>
          </a:bodyPr>
          <a:lstStyle/>
          <a:p>
            <a:pPr algn="ctr"/>
            <a:r>
              <a:rPr lang="en-US" b="1" dirty="0">
                <a:solidFill>
                  <a:srgbClr val="FFC000"/>
                </a:solidFill>
                <a:latin typeface="Georgia" panose="02040502050405020303" pitchFamily="18" charset="0"/>
              </a:rPr>
              <a:t>Evaluation of Current Care Provisions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556951"/>
            <a:ext cx="6586151" cy="4905633"/>
          </a:xfrm>
        </p:spPr>
        <p:txBody>
          <a:bodyPr>
            <a:normAutofit fontScale="92500" lnSpcReduction="20000"/>
          </a:bodyPr>
          <a:lstStyle/>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Existing provisions for older people in the UK are the domiciliary services, residential care homes, day centres and hospice care.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Domiciliary care promotes independence as older adults can continue living at home, but suffer due to a shortage of staff and low quality (</a:t>
            </a:r>
            <a:r>
              <a:rPr lang="en-GB" sz="1900" dirty="0" err="1">
                <a:solidFill>
                  <a:schemeClr val="tx1"/>
                </a:solidFill>
                <a:latin typeface="Times New Roman" panose="02020603050405020304" pitchFamily="18" charset="0"/>
                <a:cs typeface="Times New Roman" panose="02020603050405020304" pitchFamily="18" charset="0"/>
              </a:rPr>
              <a:t>Matarese</a:t>
            </a:r>
            <a:r>
              <a:rPr lang="en-GB" sz="1900" dirty="0">
                <a:solidFill>
                  <a:schemeClr val="tx1"/>
                </a:solidFill>
                <a:latin typeface="Times New Roman" panose="02020603050405020304" pitchFamily="18" charset="0"/>
                <a:cs typeface="Times New Roman" panose="02020603050405020304" pitchFamily="18" charset="0"/>
              </a:rPr>
              <a:t> </a:t>
            </a:r>
            <a:r>
              <a:rPr lang="en-GB" sz="1900" i="1" dirty="0">
                <a:solidFill>
                  <a:schemeClr val="tx1"/>
                </a:solidFill>
                <a:latin typeface="Times New Roman" panose="02020603050405020304" pitchFamily="18" charset="0"/>
                <a:cs typeface="Times New Roman" panose="02020603050405020304" pitchFamily="18" charset="0"/>
              </a:rPr>
              <a:t>et al</a:t>
            </a:r>
            <a:r>
              <a:rPr lang="en-GB" sz="1900" dirty="0">
                <a:solidFill>
                  <a:schemeClr val="tx1"/>
                </a:solidFill>
                <a:latin typeface="Times New Roman" panose="02020603050405020304" pitchFamily="18" charset="0"/>
                <a:cs typeface="Times New Roman" panose="02020603050405020304" pitchFamily="18" charset="0"/>
              </a:rPr>
              <a:t>., 2022).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The residential care homes provides organised support but experiencing institutionalisation, cost and irregular standards (</a:t>
            </a:r>
            <a:r>
              <a:rPr lang="en-GB" sz="1900" dirty="0" err="1">
                <a:solidFill>
                  <a:schemeClr val="tx1"/>
                </a:solidFill>
                <a:latin typeface="Times New Roman" panose="02020603050405020304" pitchFamily="18" charset="0"/>
                <a:cs typeface="Times New Roman" panose="02020603050405020304" pitchFamily="18" charset="0"/>
              </a:rPr>
              <a:t>Sturmberg</a:t>
            </a:r>
            <a:r>
              <a:rPr lang="en-GB" sz="1900" dirty="0">
                <a:solidFill>
                  <a:schemeClr val="tx1"/>
                </a:solidFill>
                <a:latin typeface="Times New Roman" panose="02020603050405020304" pitchFamily="18" charset="0"/>
                <a:cs typeface="Times New Roman" panose="02020603050405020304" pitchFamily="18" charset="0"/>
              </a:rPr>
              <a:t> </a:t>
            </a:r>
            <a:r>
              <a:rPr lang="en-GB" sz="1900" i="1" dirty="0">
                <a:solidFill>
                  <a:schemeClr val="tx1"/>
                </a:solidFill>
                <a:latin typeface="Times New Roman" panose="02020603050405020304" pitchFamily="18" charset="0"/>
                <a:cs typeface="Times New Roman" panose="02020603050405020304" pitchFamily="18" charset="0"/>
              </a:rPr>
              <a:t>et al</a:t>
            </a:r>
            <a:r>
              <a:rPr lang="en-GB" sz="1900" dirty="0">
                <a:solidFill>
                  <a:schemeClr val="tx1"/>
                </a:solidFill>
                <a:latin typeface="Times New Roman" panose="02020603050405020304" pitchFamily="18" charset="0"/>
                <a:cs typeface="Times New Roman" panose="02020603050405020304" pitchFamily="18" charset="0"/>
              </a:rPr>
              <a:t>., 2024).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Day centres reduce isolation, but their closure has been the result of funding decisions.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Hospice care provides end-of-life care in a caring manner, but access is still uneven.</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8194" name="Picture 2" descr="How Domiciliary Care Supports Independence and Quality of Life at Home -  Care at Home Midlan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3484" y="1556951"/>
            <a:ext cx="4784354" cy="5090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533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788839" cy="774357"/>
          </a:xfrm>
        </p:spPr>
        <p:txBody>
          <a:bodyPr>
            <a:normAutofit/>
          </a:bodyPr>
          <a:lstStyle/>
          <a:p>
            <a:pPr algn="ctr"/>
            <a:r>
              <a:rPr lang="en-US" b="1" dirty="0">
                <a:solidFill>
                  <a:srgbClr val="FFC000"/>
                </a:solidFill>
                <a:latin typeface="Georgia" panose="02040502050405020303" pitchFamily="18" charset="0"/>
              </a:rPr>
              <a:t>Evaluation of Current Care Provisions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705233"/>
            <a:ext cx="5795319" cy="4757351"/>
          </a:xfrm>
        </p:spPr>
        <p:txBody>
          <a:bodyPr>
            <a:normAutofit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National systemic problems, like inaccessibility of rural areas, austerity-related budgetary priorities, uneven quality and reduced autonomy, could undermine trust and user experience. </a:t>
            </a:r>
          </a:p>
          <a:p>
            <a:pPr algn="just">
              <a:lnSpc>
                <a:spcPct val="150000"/>
              </a:lnSpc>
            </a:pPr>
            <a:r>
              <a:rPr lang="en-US" dirty="0">
                <a:latin typeface="Times New Roman" panose="02020603050405020304" pitchFamily="18" charset="0"/>
                <a:cs typeface="Times New Roman" panose="02020603050405020304" pitchFamily="18" charset="0"/>
              </a:rPr>
              <a:t>Increases in the older population lead to unmet demands because of limited services. </a:t>
            </a:r>
          </a:p>
          <a:p>
            <a:pPr algn="just">
              <a:lnSpc>
                <a:spcPct val="150000"/>
              </a:lnSpc>
            </a:pPr>
            <a:r>
              <a:rPr lang="en-US" dirty="0">
                <a:latin typeface="Times New Roman" panose="02020603050405020304" pitchFamily="18" charset="0"/>
                <a:cs typeface="Times New Roman" panose="02020603050405020304" pitchFamily="18" charset="0"/>
              </a:rPr>
              <a:t>Ageing theories </a:t>
            </a:r>
            <a:r>
              <a:rPr lang="en-US" dirty="0" err="1">
                <a:latin typeface="Times New Roman" panose="02020603050405020304" pitchFamily="18" charset="0"/>
                <a:cs typeface="Times New Roman" panose="02020603050405020304" pitchFamily="18" charset="0"/>
              </a:rPr>
              <a:t>emphasise</a:t>
            </a:r>
            <a:r>
              <a:rPr lang="en-US" dirty="0">
                <a:latin typeface="Times New Roman" panose="02020603050405020304" pitchFamily="18" charset="0"/>
                <a:cs typeface="Times New Roman" panose="02020603050405020304" pitchFamily="18" charset="0"/>
              </a:rPr>
              <a:t> the critical role of engagement and continuity, but most of the provisions do not offer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care (</a:t>
            </a:r>
            <a:r>
              <a:rPr lang="en-US" dirty="0" err="1">
                <a:latin typeface="Times New Roman" panose="02020603050405020304" pitchFamily="18" charset="0"/>
                <a:cs typeface="Times New Roman" panose="02020603050405020304" pitchFamily="18" charset="0"/>
              </a:rPr>
              <a:t>Cesari</a:t>
            </a:r>
            <a:r>
              <a:rPr lang="en-US" dirty="0">
                <a:latin typeface="Times New Roman" panose="02020603050405020304" pitchFamily="18" charset="0"/>
                <a:cs typeface="Times New Roman" panose="02020603050405020304" pitchFamily="18" charset="0"/>
              </a:rPr>
              <a:t> et al., 2022). </a:t>
            </a:r>
          </a:p>
          <a:p>
            <a:pPr algn="just">
              <a:lnSpc>
                <a:spcPct val="150000"/>
              </a:lnSpc>
            </a:pPr>
            <a:r>
              <a:rPr lang="en-US" dirty="0">
                <a:latin typeface="Times New Roman" panose="02020603050405020304" pitchFamily="18" charset="0"/>
                <a:cs typeface="Times New Roman" panose="02020603050405020304" pitchFamily="18" charset="0"/>
              </a:rPr>
              <a:t>The current services need restructuring to accommodate the demands of ageing citizens.</a:t>
            </a:r>
          </a:p>
        </p:txBody>
      </p:sp>
      <p:pic>
        <p:nvPicPr>
          <p:cNvPr id="9218" name="Picture 2" descr="Challenges and Opportunities in Social Care of Elderly in Urban India |  Springer Nature Lin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9784" y="1705233"/>
            <a:ext cx="5272216" cy="5152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117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1248032"/>
          </a:xfrm>
        </p:spPr>
        <p:txBody>
          <a:bodyPr>
            <a:normAutofit/>
          </a:bodyPr>
          <a:lstStyle/>
          <a:p>
            <a:pPr algn="ctr"/>
            <a:r>
              <a:rPr lang="en-US" b="1" dirty="0">
                <a:solidFill>
                  <a:srgbClr val="FFC000"/>
                </a:solidFill>
                <a:latin typeface="Georgia" panose="02040502050405020303" pitchFamily="18" charset="0"/>
              </a:rPr>
              <a:t>Impact of Technological Innovations on Elderly Care </a:t>
            </a:r>
          </a:p>
        </p:txBody>
      </p:sp>
      <p:sp>
        <p:nvSpPr>
          <p:cNvPr id="3" name="Content Placeholder 2"/>
          <p:cNvSpPr>
            <a:spLocks noGrp="1"/>
          </p:cNvSpPr>
          <p:nvPr>
            <p:ph idx="1"/>
          </p:nvPr>
        </p:nvSpPr>
        <p:spPr>
          <a:xfrm>
            <a:off x="518984" y="1668164"/>
            <a:ext cx="6005384" cy="4460788"/>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Independence is ensured by telehealth, remote consultations and fewer visits to hospitals. </a:t>
            </a:r>
          </a:p>
          <a:p>
            <a:pPr algn="just">
              <a:lnSpc>
                <a:spcPct val="150000"/>
              </a:lnSpc>
            </a:pPr>
            <a:r>
              <a:rPr lang="en-US" dirty="0">
                <a:latin typeface="Times New Roman" panose="02020603050405020304" pitchFamily="18" charset="0"/>
                <a:cs typeface="Times New Roman" panose="02020603050405020304" pitchFamily="18" charset="0"/>
              </a:rPr>
              <a:t>Sensors and alarms are used in smart home systems, which increase safety. </a:t>
            </a:r>
          </a:p>
          <a:p>
            <a:pPr algn="just">
              <a:lnSpc>
                <a:spcPct val="150000"/>
              </a:lnSpc>
            </a:pPr>
            <a:r>
              <a:rPr lang="en-US" dirty="0">
                <a:latin typeface="Times New Roman" panose="02020603050405020304" pitchFamily="18" charset="0"/>
                <a:cs typeface="Times New Roman" panose="02020603050405020304" pitchFamily="18" charset="0"/>
              </a:rPr>
              <a:t>GPS trackers and memory applications help keep patients safe and offer cognitive support (</a:t>
            </a:r>
            <a:r>
              <a:rPr lang="en-US" dirty="0" err="1">
                <a:latin typeface="Times New Roman" panose="02020603050405020304" pitchFamily="18" charset="0"/>
                <a:cs typeface="Times New Roman" panose="02020603050405020304" pitchFamily="18" charset="0"/>
              </a:rPr>
              <a:t>Suvish</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Sundaram</a:t>
            </a:r>
            <a:r>
              <a:rPr lang="en-US" dirty="0">
                <a:latin typeface="Times New Roman" panose="02020603050405020304" pitchFamily="18" charset="0"/>
                <a:cs typeface="Times New Roman" panose="02020603050405020304" pitchFamily="18" charset="0"/>
              </a:rPr>
              <a:t>, 2025). </a:t>
            </a:r>
          </a:p>
          <a:p>
            <a:pPr algn="just">
              <a:lnSpc>
                <a:spcPct val="150000"/>
              </a:lnSpc>
            </a:pPr>
            <a:r>
              <a:rPr lang="en-US" dirty="0">
                <a:latin typeface="Times New Roman" panose="02020603050405020304" pitchFamily="18" charset="0"/>
                <a:cs typeface="Times New Roman" panose="02020603050405020304" pitchFamily="18" charset="0"/>
              </a:rPr>
              <a:t>Mobile health apps support self-management of diseases.</a:t>
            </a:r>
          </a:p>
        </p:txBody>
      </p:sp>
      <p:pic>
        <p:nvPicPr>
          <p:cNvPr id="5" name="Picture 4"/>
          <p:cNvPicPr>
            <a:picLocks noChangeAspect="1"/>
          </p:cNvPicPr>
          <p:nvPr/>
        </p:nvPicPr>
        <p:blipFill>
          <a:blip r:embed="rId3"/>
          <a:stretch>
            <a:fillRect/>
          </a:stretch>
        </p:blipFill>
        <p:spPr>
          <a:xfrm>
            <a:off x="6895765" y="1668164"/>
            <a:ext cx="5139716" cy="4460788"/>
          </a:xfrm>
          <a:prstGeom prst="rect">
            <a:avLst/>
          </a:prstGeom>
        </p:spPr>
      </p:pic>
    </p:spTree>
    <p:extLst>
      <p:ext uri="{BB962C8B-B14F-4D97-AF65-F5344CB8AC3E}">
        <p14:creationId xmlns:p14="http://schemas.microsoft.com/office/powerpoint/2010/main" val="1890564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1248032"/>
          </a:xfrm>
        </p:spPr>
        <p:txBody>
          <a:bodyPr>
            <a:normAutofit/>
          </a:bodyPr>
          <a:lstStyle/>
          <a:p>
            <a:pPr algn="ctr"/>
            <a:r>
              <a:rPr lang="en-US" b="1" dirty="0">
                <a:solidFill>
                  <a:srgbClr val="FFC000"/>
                </a:solidFill>
                <a:latin typeface="Georgia" panose="02040502050405020303" pitchFamily="18" charset="0"/>
              </a:rPr>
              <a:t>Impact of Technological Innovations on Elderly Care </a:t>
            </a:r>
          </a:p>
        </p:txBody>
      </p:sp>
      <p:sp>
        <p:nvSpPr>
          <p:cNvPr id="3" name="Content Placeholder 2"/>
          <p:cNvSpPr>
            <a:spLocks noGrp="1"/>
          </p:cNvSpPr>
          <p:nvPr>
            <p:ph idx="1"/>
          </p:nvPr>
        </p:nvSpPr>
        <p:spPr>
          <a:xfrm>
            <a:off x="605482" y="2001794"/>
            <a:ext cx="6153665" cy="4312508"/>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These inventions enhance autonomy, reduce the cost of healthcare and enhance surveillance. </a:t>
            </a:r>
          </a:p>
          <a:p>
            <a:pPr algn="just">
              <a:lnSpc>
                <a:spcPct val="150000"/>
              </a:lnSpc>
            </a:pPr>
            <a:r>
              <a:rPr lang="en-US" dirty="0">
                <a:latin typeface="Times New Roman" panose="02020603050405020304" pitchFamily="18" charset="0"/>
                <a:cs typeface="Times New Roman" panose="02020603050405020304" pitchFamily="18" charset="0"/>
              </a:rPr>
              <a:t>However, there are still issues such as digital exclusion, cost issues, ethical issues regarding surveillance, privacy concern and poor coordination of technology solutions.</a:t>
            </a:r>
          </a:p>
          <a:p>
            <a:pPr algn="just">
              <a:lnSpc>
                <a:spcPct val="150000"/>
              </a:lnSpc>
            </a:pPr>
            <a:r>
              <a:rPr lang="en-US" dirty="0">
                <a:latin typeface="Times New Roman" panose="02020603050405020304" pitchFamily="18" charset="0"/>
                <a:cs typeface="Times New Roman" panose="02020603050405020304" pitchFamily="18" charset="0"/>
              </a:rPr>
              <a:t>Innovations empower older adults, but a weak, inclusive implementation presents a risk of negative outcomes (Xu, </a:t>
            </a:r>
            <a:r>
              <a:rPr lang="en-US" dirty="0" err="1">
                <a:latin typeface="Times New Roman" panose="02020603050405020304" pitchFamily="18" charset="0"/>
                <a:cs typeface="Times New Roman" panose="02020603050405020304" pitchFamily="18" charset="0"/>
              </a:rPr>
              <a:t>Xie</a:t>
            </a:r>
            <a:r>
              <a:rPr lang="en-US" dirty="0">
                <a:latin typeface="Times New Roman" panose="02020603050405020304" pitchFamily="18" charset="0"/>
                <a:cs typeface="Times New Roman" panose="02020603050405020304" pitchFamily="18" charset="0"/>
              </a:rPr>
              <a:t> and Chang, 2024).</a:t>
            </a:r>
          </a:p>
        </p:txBody>
      </p:sp>
      <p:pic>
        <p:nvPicPr>
          <p:cNvPr id="3074" name="Picture 2" descr="Privacy-preserving artificial intelligence in healthcare: Techniques and  applications - ScienceDir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2272" y="2001794"/>
            <a:ext cx="4324864" cy="3954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556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Relevant Case Examples</a:t>
            </a:r>
          </a:p>
        </p:txBody>
      </p:sp>
      <p:sp>
        <p:nvSpPr>
          <p:cNvPr id="3" name="Content Placeholder 2"/>
          <p:cNvSpPr>
            <a:spLocks noGrp="1"/>
          </p:cNvSpPr>
          <p:nvPr>
            <p:ph idx="1"/>
          </p:nvPr>
        </p:nvSpPr>
        <p:spPr>
          <a:xfrm>
            <a:off x="518984" y="1396314"/>
            <a:ext cx="9082215" cy="4572000"/>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An example of the application of activity theory for promoting health and well-being is the befriending services provided by Age UK (Hannigan et al., 2025).</a:t>
            </a:r>
          </a:p>
          <a:p>
            <a:pPr algn="just">
              <a:lnSpc>
                <a:spcPct val="150000"/>
              </a:lnSpc>
            </a:pPr>
            <a:r>
              <a:rPr lang="en-US" dirty="0">
                <a:latin typeface="Times New Roman" panose="02020603050405020304" pitchFamily="18" charset="0"/>
                <a:cs typeface="Times New Roman" panose="02020603050405020304" pitchFamily="18" charset="0"/>
              </a:rPr>
              <a:t>Empirical evaluations have demonstrated that these positive mental health outcomes are dependent on sufficient financial funding.</a:t>
            </a:r>
          </a:p>
          <a:p>
            <a:pPr algn="just">
              <a:lnSpc>
                <a:spcPct val="150000"/>
              </a:lnSpc>
            </a:pPr>
            <a:r>
              <a:rPr lang="en-US" dirty="0">
                <a:latin typeface="Times New Roman" panose="02020603050405020304" pitchFamily="18" charset="0"/>
                <a:cs typeface="Times New Roman" panose="02020603050405020304" pitchFamily="18" charset="0"/>
              </a:rPr>
              <a:t>Dementia Village in the Netherlands, implements the continuity theory in practice by recreating the familiar environments so residents can follow their own routine. </a:t>
            </a:r>
          </a:p>
          <a:p>
            <a:pPr algn="just">
              <a:lnSpc>
                <a:spcPct val="150000"/>
              </a:lnSpc>
            </a:pPr>
            <a:r>
              <a:rPr lang="en-US" dirty="0">
                <a:latin typeface="Times New Roman" panose="02020603050405020304" pitchFamily="18" charset="0"/>
                <a:cs typeface="Times New Roman" panose="02020603050405020304" pitchFamily="18" charset="0"/>
              </a:rPr>
              <a:t>Careful design and policy can empower older adults, but it is very difficult to recreate the same in the UK context.</a:t>
            </a:r>
          </a:p>
        </p:txBody>
      </p:sp>
    </p:spTree>
    <p:extLst>
      <p:ext uri="{BB962C8B-B14F-4D97-AF65-F5344CB8AC3E}">
        <p14:creationId xmlns:p14="http://schemas.microsoft.com/office/powerpoint/2010/main" val="1532302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Relevant Case Examples</a:t>
            </a:r>
          </a:p>
        </p:txBody>
      </p:sp>
      <p:sp>
        <p:nvSpPr>
          <p:cNvPr id="3" name="Content Placeholder 2"/>
          <p:cNvSpPr>
            <a:spLocks noGrp="1"/>
          </p:cNvSpPr>
          <p:nvPr>
            <p:ph idx="1"/>
          </p:nvPr>
        </p:nvSpPr>
        <p:spPr>
          <a:xfrm>
            <a:off x="518986" y="1396314"/>
            <a:ext cx="8933934" cy="2928551"/>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All these cases demonstrate that integration between theory, policy and innovation has real-life benefits. </a:t>
            </a:r>
          </a:p>
          <a:p>
            <a:pPr algn="just">
              <a:lnSpc>
                <a:spcPct val="150000"/>
              </a:lnSpc>
            </a:pPr>
            <a:r>
              <a:rPr lang="en-US" dirty="0">
                <a:latin typeface="Times New Roman" panose="02020603050405020304" pitchFamily="18" charset="0"/>
                <a:cs typeface="Times New Roman" panose="02020603050405020304" pitchFamily="18" charset="0"/>
              </a:rPr>
              <a:t>They </a:t>
            </a:r>
            <a:r>
              <a:rPr lang="en-US" dirty="0" err="1">
                <a:latin typeface="Times New Roman" panose="02020603050405020304" pitchFamily="18" charset="0"/>
                <a:cs typeface="Times New Roman" panose="02020603050405020304" pitchFamily="18" charset="0"/>
              </a:rPr>
              <a:t>emphasise</a:t>
            </a:r>
            <a:r>
              <a:rPr lang="en-US" dirty="0">
                <a:latin typeface="Times New Roman" panose="02020603050405020304" pitchFamily="18" charset="0"/>
                <a:cs typeface="Times New Roman" panose="02020603050405020304" pitchFamily="18" charset="0"/>
              </a:rPr>
              <a:t> the necessity of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and empowering solutions, draw attention to the financial constraints, scalability issues and human resource development requirements. </a:t>
            </a:r>
          </a:p>
          <a:p>
            <a:pPr algn="just">
              <a:lnSpc>
                <a:spcPct val="150000"/>
              </a:lnSpc>
            </a:pPr>
            <a:r>
              <a:rPr lang="en-US" dirty="0">
                <a:latin typeface="Times New Roman" panose="02020603050405020304" pitchFamily="18" charset="0"/>
                <a:cs typeface="Times New Roman" panose="02020603050405020304" pitchFamily="18" charset="0"/>
              </a:rPr>
              <a:t>Elderly improvements based on evidence are vital and case studies might be a vital support of such work.</a:t>
            </a:r>
          </a:p>
        </p:txBody>
      </p:sp>
    </p:spTree>
    <p:extLst>
      <p:ext uri="{BB962C8B-B14F-4D97-AF65-F5344CB8AC3E}">
        <p14:creationId xmlns:p14="http://schemas.microsoft.com/office/powerpoint/2010/main" val="770467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Recommendations</a:t>
            </a:r>
          </a:p>
        </p:txBody>
      </p:sp>
      <p:sp>
        <p:nvSpPr>
          <p:cNvPr id="3" name="Content Placeholder 2"/>
          <p:cNvSpPr>
            <a:spLocks noGrp="1"/>
          </p:cNvSpPr>
          <p:nvPr>
            <p:ph idx="1"/>
          </p:nvPr>
        </p:nvSpPr>
        <p:spPr>
          <a:xfrm>
            <a:off x="518984" y="1396313"/>
            <a:ext cx="9143999" cy="4992129"/>
          </a:xfrm>
        </p:spPr>
        <p:txBody>
          <a:bodyPr>
            <a:noAutofit/>
          </a:bodyPr>
          <a:lstStyle/>
          <a:p>
            <a:pPr lvl="0" algn="just">
              <a:lnSpc>
                <a:spcPct val="160000"/>
              </a:lnSpc>
            </a:pPr>
            <a:r>
              <a:rPr lang="en-GB" dirty="0">
                <a:latin typeface="Times New Roman" panose="02020603050405020304" pitchFamily="18" charset="0"/>
                <a:cs typeface="Times New Roman" panose="02020603050405020304" pitchFamily="18" charset="0"/>
              </a:rPr>
              <a:t>Health care service could be improved by providing more domiciliary care services, staff training and more staff funding for day centres.</a:t>
            </a:r>
          </a:p>
          <a:p>
            <a:pPr lvl="0" algn="just">
              <a:lnSpc>
                <a:spcPct val="160000"/>
              </a:lnSpc>
            </a:pPr>
            <a:r>
              <a:rPr lang="en-GB" dirty="0">
                <a:latin typeface="Times New Roman" panose="02020603050405020304" pitchFamily="18" charset="0"/>
                <a:cs typeface="Times New Roman" panose="02020603050405020304" pitchFamily="18" charset="0"/>
              </a:rPr>
              <a:t>Access could be improved by telehealth, smart-home technology, offering digital literacy training and introducing ethical protection.</a:t>
            </a:r>
          </a:p>
          <a:p>
            <a:pPr lvl="0" algn="just">
              <a:lnSpc>
                <a:spcPct val="160000"/>
              </a:lnSpc>
            </a:pPr>
            <a:r>
              <a:rPr lang="en-GB" dirty="0">
                <a:latin typeface="Times New Roman" panose="02020603050405020304" pitchFamily="18" charset="0"/>
                <a:cs typeface="Times New Roman" panose="02020603050405020304" pitchFamily="18" charset="0"/>
              </a:rPr>
              <a:t>Strengthen the implementation of the Care Act 2014 to promote equal funding and social programs within communities.</a:t>
            </a:r>
          </a:p>
          <a:p>
            <a:pPr lvl="0" algn="just">
              <a:lnSpc>
                <a:spcPct val="160000"/>
              </a:lnSpc>
            </a:pPr>
            <a:r>
              <a:rPr lang="en-GB" dirty="0">
                <a:latin typeface="Times New Roman" panose="02020603050405020304" pitchFamily="18" charset="0"/>
                <a:cs typeface="Times New Roman" panose="02020603050405020304" pitchFamily="18" charset="0"/>
              </a:rPr>
              <a:t>Incorporate the concept of activity and continuity principles into care planning to maintain engagement and independence among an aged patient.</a:t>
            </a:r>
          </a:p>
          <a:p>
            <a:pPr algn="just">
              <a:lnSpc>
                <a:spcPct val="160000"/>
              </a:lnSpc>
            </a:pPr>
            <a:r>
              <a:rPr lang="en-GB" dirty="0">
                <a:latin typeface="Times New Roman" panose="02020603050405020304" pitchFamily="18" charset="0"/>
                <a:cs typeface="Times New Roman" panose="02020603050405020304" pitchFamily="18" charset="0"/>
              </a:rPr>
              <a:t>The obstacles to implementation are the lack of financial resources, staffing shortages and resistance to change. </a:t>
            </a:r>
          </a:p>
        </p:txBody>
      </p:sp>
    </p:spTree>
    <p:extLst>
      <p:ext uri="{BB962C8B-B14F-4D97-AF65-F5344CB8AC3E}">
        <p14:creationId xmlns:p14="http://schemas.microsoft.com/office/powerpoint/2010/main" val="4282528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Conclusion </a:t>
            </a:r>
          </a:p>
        </p:txBody>
      </p:sp>
      <p:sp>
        <p:nvSpPr>
          <p:cNvPr id="3" name="Content Placeholder 2"/>
          <p:cNvSpPr>
            <a:spLocks noGrp="1"/>
          </p:cNvSpPr>
          <p:nvPr>
            <p:ph idx="1"/>
          </p:nvPr>
        </p:nvSpPr>
        <p:spPr>
          <a:xfrm>
            <a:off x="518985" y="1198605"/>
            <a:ext cx="6104238" cy="5189837"/>
          </a:xfrm>
        </p:spPr>
        <p:txBody>
          <a:bodyPr>
            <a:noAutofit/>
          </a:bodyPr>
          <a:lstStyle/>
          <a:p>
            <a:pPr lvl="0" algn="just">
              <a:lnSpc>
                <a:spcPct val="160000"/>
              </a:lnSpc>
            </a:pPr>
            <a:r>
              <a:rPr lang="en-US" dirty="0">
                <a:latin typeface="Times New Roman" panose="02020603050405020304" pitchFamily="18" charset="0"/>
                <a:cs typeface="Times New Roman" panose="02020603050405020304" pitchFamily="18" charset="0"/>
              </a:rPr>
              <a:t>The presentation has evaluated the needs of older programs in the UK in terms of care, empowerment and support, incorporating theory, policy and practice. </a:t>
            </a:r>
          </a:p>
          <a:p>
            <a:pPr lvl="0" algn="just">
              <a:lnSpc>
                <a:spcPct val="160000"/>
              </a:lnSpc>
            </a:pPr>
            <a:r>
              <a:rPr lang="en-US" dirty="0">
                <a:latin typeface="Times New Roman" panose="02020603050405020304" pitchFamily="18" charset="0"/>
                <a:cs typeface="Times New Roman" panose="02020603050405020304" pitchFamily="18" charset="0"/>
              </a:rPr>
              <a:t>Although they provide basic support, the current provisions have problems with access, funding, and service quality. </a:t>
            </a:r>
          </a:p>
          <a:p>
            <a:pPr lvl="0" algn="just">
              <a:lnSpc>
                <a:spcPct val="160000"/>
              </a:lnSpc>
            </a:pPr>
            <a:r>
              <a:rPr lang="en-US" dirty="0">
                <a:latin typeface="Times New Roman" panose="02020603050405020304" pitchFamily="18" charset="0"/>
                <a:cs typeface="Times New Roman" panose="02020603050405020304" pitchFamily="18" charset="0"/>
              </a:rPr>
              <a:t>Technological innovations are also potential, but they will worsen the </a:t>
            </a:r>
            <a:r>
              <a:rPr lang="en-US" dirty="0" err="1">
                <a:latin typeface="Times New Roman" panose="02020603050405020304" pitchFamily="18" charset="0"/>
                <a:cs typeface="Times New Roman" panose="02020603050405020304" pitchFamily="18" charset="0"/>
              </a:rPr>
              <a:t>marginalisation</a:t>
            </a:r>
            <a:r>
              <a:rPr lang="en-US" dirty="0">
                <a:latin typeface="Times New Roman" panose="02020603050405020304" pitchFamily="18" charset="0"/>
                <a:cs typeface="Times New Roman" panose="02020603050405020304" pitchFamily="18" charset="0"/>
              </a:rPr>
              <a:t> unless they are implemented in an inclusive manner. </a:t>
            </a:r>
          </a:p>
          <a:p>
            <a:pPr lvl="0" algn="just">
              <a:lnSpc>
                <a:spcPct val="160000"/>
              </a:lnSpc>
            </a:pPr>
            <a:r>
              <a:rPr lang="en-US" dirty="0">
                <a:latin typeface="Times New Roman" panose="02020603050405020304" pitchFamily="18" charset="0"/>
                <a:cs typeface="Times New Roman" panose="02020603050405020304" pitchFamily="18" charset="0"/>
              </a:rPr>
              <a:t>Recommendations highlight the necessity of strategic interventions, policy changes and moral integration of technology. </a:t>
            </a:r>
            <a:endParaRPr lang="en-GB" dirty="0">
              <a:latin typeface="Times New Roman" panose="02020603050405020304" pitchFamily="18" charset="0"/>
              <a:cs typeface="Times New Roman" panose="02020603050405020304" pitchFamily="18" charset="0"/>
            </a:endParaRPr>
          </a:p>
        </p:txBody>
      </p:sp>
      <p:pic>
        <p:nvPicPr>
          <p:cNvPr id="2050" name="Picture 2" descr="A comprehensive review on key technologies toward smart healthcare systems  based IoT: technical aspects, challenges and future directions | Artificial  Intelligence Review | Springer Nature Lin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0" y="2224216"/>
            <a:ext cx="5334001" cy="4633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94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3190" y="135926"/>
            <a:ext cx="9947188" cy="778474"/>
          </a:xfrm>
        </p:spPr>
        <p:txBody>
          <a:bodyPr>
            <a:normAutofit/>
          </a:bodyPr>
          <a:lstStyle/>
          <a:p>
            <a:pPr algn="ctr"/>
            <a:r>
              <a:rPr lang="en-US" b="1" dirty="0">
                <a:solidFill>
                  <a:srgbClr val="FFC000"/>
                </a:solidFill>
                <a:latin typeface="Georgia" panose="02040502050405020303" pitchFamily="18" charset="0"/>
              </a:rPr>
              <a:t>References</a:t>
            </a:r>
          </a:p>
        </p:txBody>
      </p:sp>
      <p:sp>
        <p:nvSpPr>
          <p:cNvPr id="3" name="Content Placeholder 2"/>
          <p:cNvSpPr>
            <a:spLocks noGrp="1"/>
          </p:cNvSpPr>
          <p:nvPr>
            <p:ph idx="1"/>
          </p:nvPr>
        </p:nvSpPr>
        <p:spPr>
          <a:xfrm>
            <a:off x="389238" y="914400"/>
            <a:ext cx="10775091" cy="5622324"/>
          </a:xfrm>
        </p:spPr>
        <p:txBody>
          <a:bodyPr>
            <a:noAutofit/>
          </a:bodyPr>
          <a:lstStyle/>
          <a:p>
            <a:r>
              <a:rPr lang="en-GB" sz="1000" dirty="0" err="1">
                <a:latin typeface="Times New Roman" panose="02020603050405020304" pitchFamily="18" charset="0"/>
                <a:cs typeface="Times New Roman" panose="02020603050405020304" pitchFamily="18" charset="0"/>
              </a:rPr>
              <a:t>Andrada</a:t>
            </a:r>
            <a:r>
              <a:rPr lang="en-GB" sz="1000" dirty="0">
                <a:latin typeface="Times New Roman" panose="02020603050405020304" pitchFamily="18" charset="0"/>
                <a:cs typeface="Times New Roman" panose="02020603050405020304" pitchFamily="18" charset="0"/>
              </a:rPr>
              <a:t>, A., Anderson, K. and Nass, S. (2023). Addressing the rising mental health needs of an aging population. In </a:t>
            </a:r>
            <a:r>
              <a:rPr lang="en-GB" sz="1000" i="1" dirty="0">
                <a:latin typeface="Times New Roman" panose="02020603050405020304" pitchFamily="18" charset="0"/>
                <a:cs typeface="Times New Roman" panose="02020603050405020304" pitchFamily="18" charset="0"/>
              </a:rPr>
              <a:t>Proceedings of a Workshop</a:t>
            </a:r>
            <a:r>
              <a:rPr lang="en-GB" sz="1000" dirty="0">
                <a:latin typeface="Times New Roman" panose="02020603050405020304" pitchFamily="18" charset="0"/>
                <a:cs typeface="Times New Roman" panose="02020603050405020304" pitchFamily="18" charset="0"/>
              </a:rPr>
              <a:t>. National Academies Press.</a:t>
            </a:r>
          </a:p>
          <a:p>
            <a:r>
              <a:rPr lang="en-GB" sz="1000" dirty="0" err="1">
                <a:latin typeface="Times New Roman" panose="02020603050405020304" pitchFamily="18" charset="0"/>
                <a:cs typeface="Times New Roman" panose="02020603050405020304" pitchFamily="18" charset="0"/>
              </a:rPr>
              <a:t>Bardhan</a:t>
            </a:r>
            <a:r>
              <a:rPr lang="en-GB" sz="1000" dirty="0">
                <a:latin typeface="Times New Roman" panose="02020603050405020304" pitchFamily="18" charset="0"/>
                <a:cs typeface="Times New Roman" panose="02020603050405020304" pitchFamily="18" charset="0"/>
              </a:rPr>
              <a:t>, A. (2024). Biological, Psychological and Social Perspectives of Ageing. </a:t>
            </a:r>
            <a:r>
              <a:rPr lang="en-GB" sz="1000" i="1" dirty="0">
                <a:latin typeface="Times New Roman" panose="02020603050405020304" pitchFamily="18" charset="0"/>
                <a:cs typeface="Times New Roman" panose="02020603050405020304" pitchFamily="18" charset="0"/>
              </a:rPr>
              <a:t>Journal of Social Development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32</a:t>
            </a:r>
            <a:r>
              <a:rPr lang="en-GB" sz="1000" dirty="0">
                <a:latin typeface="Times New Roman" panose="02020603050405020304" pitchFamily="18" charset="0"/>
                <a:cs typeface="Times New Roman" panose="02020603050405020304" pitchFamily="18" charset="0"/>
              </a:rPr>
              <a:t>(1), pp.113-129.</a:t>
            </a:r>
          </a:p>
          <a:p>
            <a:r>
              <a:rPr lang="en-GB" sz="1000" dirty="0">
                <a:latin typeface="Times New Roman" panose="02020603050405020304" pitchFamily="18" charset="0"/>
                <a:cs typeface="Times New Roman" panose="02020603050405020304" pitchFamily="18" charset="0"/>
              </a:rPr>
              <a:t>Burn, E., </a:t>
            </a:r>
            <a:r>
              <a:rPr lang="en-GB" sz="1000" dirty="0" err="1">
                <a:latin typeface="Times New Roman" panose="02020603050405020304" pitchFamily="18" charset="0"/>
                <a:cs typeface="Times New Roman" panose="02020603050405020304" pitchFamily="18" charset="0"/>
              </a:rPr>
              <a:t>Redgate</a:t>
            </a:r>
            <a:r>
              <a:rPr lang="en-GB" sz="1000" dirty="0">
                <a:latin typeface="Times New Roman" panose="02020603050405020304" pitchFamily="18" charset="0"/>
                <a:cs typeface="Times New Roman" panose="02020603050405020304" pitchFamily="18" charset="0"/>
              </a:rPr>
              <a:t>, S., Needham, C. and Peckham, S. (2024). Implementing England’s Care Act 2014: was the Act a success and when will we know?. </a:t>
            </a:r>
            <a:r>
              <a:rPr lang="en-GB" sz="1000" i="1" dirty="0">
                <a:latin typeface="Times New Roman" panose="02020603050405020304" pitchFamily="18" charset="0"/>
                <a:cs typeface="Times New Roman" panose="02020603050405020304" pitchFamily="18" charset="0"/>
              </a:rPr>
              <a:t>International journal of care and caring</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8</a:t>
            </a:r>
            <a:r>
              <a:rPr lang="en-GB" sz="1000" dirty="0">
                <a:latin typeface="Times New Roman" panose="02020603050405020304" pitchFamily="18" charset="0"/>
                <a:cs typeface="Times New Roman" panose="02020603050405020304" pitchFamily="18" charset="0"/>
              </a:rPr>
              <a:t>(1), pp.47-63.</a:t>
            </a:r>
          </a:p>
          <a:p>
            <a:r>
              <a:rPr lang="en-GB" sz="1000" dirty="0">
                <a:latin typeface="Times New Roman" panose="02020603050405020304" pitchFamily="18" charset="0"/>
                <a:cs typeface="Times New Roman" panose="02020603050405020304" pitchFamily="18" charset="0"/>
              </a:rPr>
              <a:t>Cavendish, C., </a:t>
            </a:r>
            <a:r>
              <a:rPr lang="en-GB" sz="1000" dirty="0" err="1">
                <a:latin typeface="Times New Roman" panose="02020603050405020304" pitchFamily="18" charset="0"/>
                <a:cs typeface="Times New Roman" panose="02020603050405020304" pitchFamily="18" charset="0"/>
              </a:rPr>
              <a:t>Moberg</a:t>
            </a:r>
            <a:r>
              <a:rPr lang="en-GB" sz="1000" dirty="0">
                <a:latin typeface="Times New Roman" panose="02020603050405020304" pitchFamily="18" charset="0"/>
                <a:cs typeface="Times New Roman" panose="02020603050405020304" pitchFamily="18" charset="0"/>
              </a:rPr>
              <a:t>, G. and Freedman, J. (2024). A better old age? Improving health and care outcomes for the over-65s in the UK.</a:t>
            </a:r>
          </a:p>
          <a:p>
            <a:r>
              <a:rPr lang="en-GB" sz="1000" dirty="0" err="1">
                <a:latin typeface="Times New Roman" panose="02020603050405020304" pitchFamily="18" charset="0"/>
                <a:cs typeface="Times New Roman" panose="02020603050405020304" pitchFamily="18" charset="0"/>
              </a:rPr>
              <a:t>Cesari</a:t>
            </a:r>
            <a:r>
              <a:rPr lang="en-GB" sz="1000" dirty="0">
                <a:latin typeface="Times New Roman" panose="02020603050405020304" pitchFamily="18" charset="0"/>
                <a:cs typeface="Times New Roman" panose="02020603050405020304" pitchFamily="18" charset="0"/>
              </a:rPr>
              <a:t>, M., Sumi, Y., Han, Z.A., </a:t>
            </a:r>
            <a:r>
              <a:rPr lang="en-GB" sz="1000" dirty="0" err="1">
                <a:latin typeface="Times New Roman" panose="02020603050405020304" pitchFamily="18" charset="0"/>
                <a:cs typeface="Times New Roman" panose="02020603050405020304" pitchFamily="18" charset="0"/>
              </a:rPr>
              <a:t>Perracini</a:t>
            </a:r>
            <a:r>
              <a:rPr lang="en-GB" sz="1000" dirty="0">
                <a:latin typeface="Times New Roman" panose="02020603050405020304" pitchFamily="18" charset="0"/>
                <a:cs typeface="Times New Roman" panose="02020603050405020304" pitchFamily="18" charset="0"/>
              </a:rPr>
              <a:t>, M., Jang, H., Briggs, A., </a:t>
            </a:r>
            <a:r>
              <a:rPr lang="en-GB" sz="1000" dirty="0" err="1">
                <a:latin typeface="Times New Roman" panose="02020603050405020304" pitchFamily="18" charset="0"/>
                <a:cs typeface="Times New Roman" panose="02020603050405020304" pitchFamily="18" charset="0"/>
              </a:rPr>
              <a:t>Thiyagarajan</a:t>
            </a:r>
            <a:r>
              <a:rPr lang="en-GB" sz="1000" dirty="0">
                <a:latin typeface="Times New Roman" panose="02020603050405020304" pitchFamily="18" charset="0"/>
                <a:cs typeface="Times New Roman" panose="02020603050405020304" pitchFamily="18" charset="0"/>
              </a:rPr>
              <a:t>, J.A., </a:t>
            </a:r>
            <a:r>
              <a:rPr lang="en-GB" sz="1000" dirty="0" err="1">
                <a:latin typeface="Times New Roman" panose="02020603050405020304" pitchFamily="18" charset="0"/>
                <a:cs typeface="Times New Roman" panose="02020603050405020304" pitchFamily="18" charset="0"/>
              </a:rPr>
              <a:t>Sadana</a:t>
            </a:r>
            <a:r>
              <a:rPr lang="en-GB" sz="1000" dirty="0">
                <a:latin typeface="Times New Roman" panose="02020603050405020304" pitchFamily="18" charset="0"/>
                <a:cs typeface="Times New Roman" panose="02020603050405020304" pitchFamily="18" charset="0"/>
              </a:rPr>
              <a:t>, R. and Banerjee, A. (2022). Implementing care for healthy ageing. </a:t>
            </a:r>
            <a:r>
              <a:rPr lang="en-GB" sz="1000" i="1" dirty="0">
                <a:latin typeface="Times New Roman" panose="02020603050405020304" pitchFamily="18" charset="0"/>
                <a:cs typeface="Times New Roman" panose="02020603050405020304" pitchFamily="18" charset="0"/>
              </a:rPr>
              <a:t>BMJ global health</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7</a:t>
            </a:r>
            <a:r>
              <a:rPr lang="en-GB" sz="1000" dirty="0">
                <a:latin typeface="Times New Roman" panose="02020603050405020304" pitchFamily="18" charset="0"/>
                <a:cs typeface="Times New Roman" panose="02020603050405020304" pitchFamily="18" charset="0"/>
              </a:rPr>
              <a:t>(2).</a:t>
            </a:r>
          </a:p>
          <a:p>
            <a:r>
              <a:rPr lang="en-GB" sz="1000" dirty="0">
                <a:latin typeface="Times New Roman" panose="02020603050405020304" pitchFamily="18" charset="0"/>
                <a:cs typeface="Times New Roman" panose="02020603050405020304" pitchFamily="18" charset="0"/>
              </a:rPr>
              <a:t>de </a:t>
            </a:r>
            <a:r>
              <a:rPr lang="en-GB" sz="1000" dirty="0" err="1">
                <a:latin typeface="Times New Roman" panose="02020603050405020304" pitchFamily="18" charset="0"/>
                <a:cs typeface="Times New Roman" panose="02020603050405020304" pitchFamily="18" charset="0"/>
              </a:rPr>
              <a:t>Magalhães</a:t>
            </a:r>
            <a:r>
              <a:rPr lang="en-GB" sz="1000" dirty="0">
                <a:latin typeface="Times New Roman" panose="02020603050405020304" pitchFamily="18" charset="0"/>
                <a:cs typeface="Times New Roman" panose="02020603050405020304" pitchFamily="18" charset="0"/>
              </a:rPr>
              <a:t>, J.P. (2025). An overview of contemporary theories of ageing. </a:t>
            </a:r>
            <a:r>
              <a:rPr lang="en-GB" sz="1000" i="1" dirty="0">
                <a:latin typeface="Times New Roman" panose="02020603050405020304" pitchFamily="18" charset="0"/>
                <a:cs typeface="Times New Roman" panose="02020603050405020304" pitchFamily="18" charset="0"/>
              </a:rPr>
              <a:t>Nature Cell Biology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27</a:t>
            </a:r>
            <a:r>
              <a:rPr lang="en-GB" sz="1000" dirty="0">
                <a:latin typeface="Times New Roman" panose="02020603050405020304" pitchFamily="18" charset="0"/>
                <a:cs typeface="Times New Roman" panose="02020603050405020304" pitchFamily="18" charset="0"/>
              </a:rPr>
              <a:t>(7), pp.1074-1082.</a:t>
            </a:r>
          </a:p>
          <a:p>
            <a:r>
              <a:rPr lang="en-GB" sz="1000" dirty="0">
                <a:latin typeface="Times New Roman" panose="02020603050405020304" pitchFamily="18" charset="0"/>
                <a:cs typeface="Times New Roman" panose="02020603050405020304" pitchFamily="18" charset="0"/>
              </a:rPr>
              <a:t>Flood, A. and Keegan, R.J. (2022). Cognitive resilience to psychological stress in military personnel. </a:t>
            </a:r>
            <a:r>
              <a:rPr lang="en-GB" sz="1000" i="1" dirty="0">
                <a:latin typeface="Times New Roman" panose="02020603050405020304" pitchFamily="18" charset="0"/>
                <a:cs typeface="Times New Roman" panose="02020603050405020304" pitchFamily="18" charset="0"/>
              </a:rPr>
              <a:t>Frontiers in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13</a:t>
            </a:r>
            <a:r>
              <a:rPr lang="en-GB" sz="1000" dirty="0">
                <a:latin typeface="Times New Roman" panose="02020603050405020304" pitchFamily="18" charset="0"/>
                <a:cs typeface="Times New Roman" panose="02020603050405020304" pitchFamily="18" charset="0"/>
              </a:rPr>
              <a:t>, p.809003.</a:t>
            </a:r>
          </a:p>
          <a:p>
            <a:r>
              <a:rPr lang="en-GB" sz="1000" dirty="0">
                <a:latin typeface="Times New Roman" panose="02020603050405020304" pitchFamily="18" charset="0"/>
                <a:cs typeface="Times New Roman" panose="02020603050405020304" pitchFamily="18" charset="0"/>
              </a:rPr>
              <a:t>Hannigan, C., Kelly, M., Holton, E., Lawlor, B., Scharf, T., </a:t>
            </a:r>
            <a:r>
              <a:rPr lang="en-GB" sz="1000" dirty="0" err="1">
                <a:latin typeface="Times New Roman" panose="02020603050405020304" pitchFamily="18" charset="0"/>
                <a:cs typeface="Times New Roman" panose="02020603050405020304" pitchFamily="18" charset="0"/>
              </a:rPr>
              <a:t>Kee</a:t>
            </a:r>
            <a:r>
              <a:rPr lang="en-GB" sz="1000" dirty="0">
                <a:latin typeface="Times New Roman" panose="02020603050405020304" pitchFamily="18" charset="0"/>
                <a:cs typeface="Times New Roman" panose="02020603050405020304" pitchFamily="18" charset="0"/>
              </a:rPr>
              <a:t>, F., Moynihan, S., O’Reilly, A. and McHugh Power, J. (2025). Mechanisms through which befriending services may impact the health of older adults: A dyadic qualitative investigation. </a:t>
            </a:r>
            <a:r>
              <a:rPr lang="en-GB" sz="1000" i="1" dirty="0">
                <a:latin typeface="Times New Roman" panose="02020603050405020304" pitchFamily="18" charset="0"/>
                <a:cs typeface="Times New Roman" panose="02020603050405020304" pitchFamily="18" charset="0"/>
              </a:rPr>
              <a:t>Journal of Health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30</a:t>
            </a:r>
            <a:r>
              <a:rPr lang="en-GB" sz="1000" dirty="0">
                <a:latin typeface="Times New Roman" panose="02020603050405020304" pitchFamily="18" charset="0"/>
                <a:cs typeface="Times New Roman" panose="02020603050405020304" pitchFamily="18" charset="0"/>
              </a:rPr>
              <a:t>(1), pp.50-64.</a:t>
            </a:r>
          </a:p>
          <a:p>
            <a:r>
              <a:rPr lang="en-GB" sz="1000" dirty="0" err="1">
                <a:latin typeface="Times New Roman" panose="02020603050405020304" pitchFamily="18" charset="0"/>
                <a:cs typeface="Times New Roman" panose="02020603050405020304" pitchFamily="18" charset="0"/>
              </a:rPr>
              <a:t>Kitson</a:t>
            </a:r>
            <a:r>
              <a:rPr lang="en-GB" sz="1000" dirty="0">
                <a:latin typeface="Times New Roman" panose="02020603050405020304" pitchFamily="18" charset="0"/>
                <a:cs typeface="Times New Roman" panose="02020603050405020304" pitchFamily="18" charset="0"/>
              </a:rPr>
              <a:t>, A., </a:t>
            </a:r>
            <a:r>
              <a:rPr lang="en-GB" sz="1000" dirty="0" err="1">
                <a:latin typeface="Times New Roman" panose="02020603050405020304" pitchFamily="18" charset="0"/>
                <a:cs typeface="Times New Roman" panose="02020603050405020304" pitchFamily="18" charset="0"/>
              </a:rPr>
              <a:t>Feo</a:t>
            </a:r>
            <a:r>
              <a:rPr lang="en-GB" sz="1000" dirty="0">
                <a:latin typeface="Times New Roman" panose="02020603050405020304" pitchFamily="18" charset="0"/>
                <a:cs typeface="Times New Roman" panose="02020603050405020304" pitchFamily="18" charset="0"/>
              </a:rPr>
              <a:t>, R., Lawless, M., </a:t>
            </a:r>
            <a:r>
              <a:rPr lang="en-GB" sz="1000" dirty="0" err="1">
                <a:latin typeface="Times New Roman" panose="02020603050405020304" pitchFamily="18" charset="0"/>
                <a:cs typeface="Times New Roman" panose="02020603050405020304" pitchFamily="18" charset="0"/>
              </a:rPr>
              <a:t>Arciuli</a:t>
            </a:r>
            <a:r>
              <a:rPr lang="en-GB" sz="1000" dirty="0">
                <a:latin typeface="Times New Roman" panose="02020603050405020304" pitchFamily="18" charset="0"/>
                <a:cs typeface="Times New Roman" panose="02020603050405020304" pitchFamily="18" charset="0"/>
              </a:rPr>
              <a:t>, J., Clark, R., </a:t>
            </a:r>
            <a:r>
              <a:rPr lang="en-GB" sz="1000" dirty="0" err="1">
                <a:latin typeface="Times New Roman" panose="02020603050405020304" pitchFamily="18" charset="0"/>
                <a:cs typeface="Times New Roman" panose="02020603050405020304" pitchFamily="18" charset="0"/>
              </a:rPr>
              <a:t>Golley</a:t>
            </a:r>
            <a:r>
              <a:rPr lang="en-GB" sz="1000" dirty="0">
                <a:latin typeface="Times New Roman" panose="02020603050405020304" pitchFamily="18" charset="0"/>
                <a:cs typeface="Times New Roman" panose="02020603050405020304" pitchFamily="18" charset="0"/>
              </a:rPr>
              <a:t>, R., Lange, B., </a:t>
            </a:r>
            <a:r>
              <a:rPr lang="en-GB" sz="1000" dirty="0" err="1">
                <a:latin typeface="Times New Roman" panose="02020603050405020304" pitchFamily="18" charset="0"/>
                <a:cs typeface="Times New Roman" panose="02020603050405020304" pitchFamily="18" charset="0"/>
              </a:rPr>
              <a:t>Ratcliffe</a:t>
            </a:r>
            <a:r>
              <a:rPr lang="en-GB" sz="1000" dirty="0">
                <a:latin typeface="Times New Roman" panose="02020603050405020304" pitchFamily="18" charset="0"/>
                <a:cs typeface="Times New Roman" panose="02020603050405020304" pitchFamily="18" charset="0"/>
              </a:rPr>
              <a:t>, J. and Robinson, S. (2022). Towards a unifying caring life‐course theory for better self‐care and caring solutions: A discussion paper. </a:t>
            </a:r>
            <a:r>
              <a:rPr lang="en-GB" sz="1000" i="1" dirty="0">
                <a:latin typeface="Times New Roman" panose="02020603050405020304" pitchFamily="18" charset="0"/>
                <a:cs typeface="Times New Roman" panose="02020603050405020304" pitchFamily="18" charset="0"/>
              </a:rPr>
              <a:t>Journal of Advanced Nursing</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78</a:t>
            </a:r>
            <a:r>
              <a:rPr lang="en-GB" sz="1000" dirty="0">
                <a:latin typeface="Times New Roman" panose="02020603050405020304" pitchFamily="18" charset="0"/>
                <a:cs typeface="Times New Roman" panose="02020603050405020304" pitchFamily="18" charset="0"/>
              </a:rPr>
              <a:t>(1), pp.e6-e20.</a:t>
            </a:r>
          </a:p>
          <a:p>
            <a:r>
              <a:rPr lang="en-GB" sz="1000" dirty="0" err="1">
                <a:latin typeface="Times New Roman" panose="02020603050405020304" pitchFamily="18" charset="0"/>
                <a:cs typeface="Times New Roman" panose="02020603050405020304" pitchFamily="18" charset="0"/>
              </a:rPr>
              <a:t>Matarese</a:t>
            </a:r>
            <a:r>
              <a:rPr lang="en-GB" sz="1000" dirty="0">
                <a:latin typeface="Times New Roman" panose="02020603050405020304" pitchFamily="18" charset="0"/>
                <a:cs typeface="Times New Roman" panose="02020603050405020304" pitchFamily="18" charset="0"/>
              </a:rPr>
              <a:t>, M., Mauro, L., </a:t>
            </a:r>
            <a:r>
              <a:rPr lang="en-GB" sz="1000" dirty="0" err="1">
                <a:latin typeface="Times New Roman" panose="02020603050405020304" pitchFamily="18" charset="0"/>
                <a:cs typeface="Times New Roman" panose="02020603050405020304" pitchFamily="18" charset="0"/>
              </a:rPr>
              <a:t>Notarnicola</a:t>
            </a:r>
            <a:r>
              <a:rPr lang="en-GB" sz="1000" dirty="0">
                <a:latin typeface="Times New Roman" panose="02020603050405020304" pitchFamily="18" charset="0"/>
                <a:cs typeface="Times New Roman" panose="02020603050405020304" pitchFamily="18" charset="0"/>
              </a:rPr>
              <a:t>, I., Cinque, A., </a:t>
            </a:r>
            <a:r>
              <a:rPr lang="en-GB" sz="1000" dirty="0" err="1">
                <a:latin typeface="Times New Roman" panose="02020603050405020304" pitchFamily="18" charset="0"/>
                <a:cs typeface="Times New Roman" panose="02020603050405020304" pitchFamily="18" charset="0"/>
              </a:rPr>
              <a:t>Bonacci</a:t>
            </a:r>
            <a:r>
              <a:rPr lang="en-GB" sz="1000" dirty="0">
                <a:latin typeface="Times New Roman" panose="02020603050405020304" pitchFamily="18" charset="0"/>
                <a:cs typeface="Times New Roman" panose="02020603050405020304" pitchFamily="18" charset="0"/>
              </a:rPr>
              <a:t>, S., </a:t>
            </a:r>
            <a:r>
              <a:rPr lang="en-GB" sz="1000" dirty="0" err="1">
                <a:latin typeface="Times New Roman" panose="02020603050405020304" pitchFamily="18" charset="0"/>
                <a:cs typeface="Times New Roman" panose="02020603050405020304" pitchFamily="18" charset="0"/>
              </a:rPr>
              <a:t>Covelli</a:t>
            </a:r>
            <a:r>
              <a:rPr lang="en-GB" sz="1000" dirty="0">
                <a:latin typeface="Times New Roman" panose="02020603050405020304" pitchFamily="18" charset="0"/>
                <a:cs typeface="Times New Roman" panose="02020603050405020304" pitchFamily="18" charset="0"/>
              </a:rPr>
              <a:t>, G. and </a:t>
            </a:r>
            <a:r>
              <a:rPr lang="en-GB" sz="1000" dirty="0" err="1">
                <a:latin typeface="Times New Roman" panose="02020603050405020304" pitchFamily="18" charset="0"/>
                <a:cs typeface="Times New Roman" panose="02020603050405020304" pitchFamily="18" charset="0"/>
              </a:rPr>
              <a:t>Casciato</a:t>
            </a:r>
            <a:r>
              <a:rPr lang="en-GB" sz="1000" dirty="0">
                <a:latin typeface="Times New Roman" panose="02020603050405020304" pitchFamily="18" charset="0"/>
                <a:cs typeface="Times New Roman" panose="02020603050405020304" pitchFamily="18" charset="0"/>
              </a:rPr>
              <a:t>, S. (2022). Experiences of health care personnel with promoting a sense of home for older adults living in residential care facilities: a qualitative systematic review. </a:t>
            </a:r>
            <a:r>
              <a:rPr lang="en-GB" sz="1000" i="1" dirty="0">
                <a:latin typeface="Times New Roman" panose="02020603050405020304" pitchFamily="18" charset="0"/>
                <a:cs typeface="Times New Roman" panose="02020603050405020304" pitchFamily="18" charset="0"/>
              </a:rPr>
              <a:t>JBI Evidence Synthesis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20</a:t>
            </a:r>
            <a:r>
              <a:rPr lang="en-GB" sz="1000" dirty="0">
                <a:latin typeface="Times New Roman" panose="02020603050405020304" pitchFamily="18" charset="0"/>
                <a:cs typeface="Times New Roman" panose="02020603050405020304" pitchFamily="18" charset="0"/>
              </a:rPr>
              <a:t>(12), pp.2826-2866.</a:t>
            </a:r>
          </a:p>
          <a:p>
            <a:r>
              <a:rPr lang="en-GB" sz="1000" dirty="0" err="1">
                <a:latin typeface="Times New Roman" panose="02020603050405020304" pitchFamily="18" charset="0"/>
                <a:cs typeface="Times New Roman" panose="02020603050405020304" pitchFamily="18" charset="0"/>
              </a:rPr>
              <a:t>Mollaei</a:t>
            </a:r>
            <a:r>
              <a:rPr lang="en-GB" sz="1000" dirty="0">
                <a:latin typeface="Times New Roman" panose="02020603050405020304" pitchFamily="18" charset="0"/>
                <a:cs typeface="Times New Roman" panose="02020603050405020304" pitchFamily="18" charset="0"/>
              </a:rPr>
              <a:t>, P., </a:t>
            </a:r>
            <a:r>
              <a:rPr lang="en-GB" sz="1000" dirty="0" err="1">
                <a:latin typeface="Times New Roman" panose="02020603050405020304" pitchFamily="18" charset="0"/>
                <a:cs typeface="Times New Roman" panose="02020603050405020304" pitchFamily="18" charset="0"/>
              </a:rPr>
              <a:t>Momtaz</a:t>
            </a:r>
            <a:r>
              <a:rPr lang="en-GB" sz="1000" dirty="0">
                <a:latin typeface="Times New Roman" panose="02020603050405020304" pitchFamily="18" charset="0"/>
                <a:cs typeface="Times New Roman" panose="02020603050405020304" pitchFamily="18" charset="0"/>
              </a:rPr>
              <a:t>, Y.A., </a:t>
            </a:r>
            <a:r>
              <a:rPr lang="en-GB" sz="1000" dirty="0" err="1">
                <a:latin typeface="Times New Roman" panose="02020603050405020304" pitchFamily="18" charset="0"/>
                <a:cs typeface="Times New Roman" panose="02020603050405020304" pitchFamily="18" charset="0"/>
              </a:rPr>
              <a:t>Saboor</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Nasibeh</a:t>
            </a:r>
            <a:r>
              <a:rPr lang="en-GB" sz="1000" dirty="0">
                <a:latin typeface="Times New Roman" panose="02020603050405020304" pitchFamily="18" charset="0"/>
                <a:cs typeface="Times New Roman" panose="02020603050405020304" pitchFamily="18" charset="0"/>
              </a:rPr>
              <a:t>, Z. (2025). Theories and measures of adjustment to aging: Scoping review. </a:t>
            </a:r>
            <a:r>
              <a:rPr lang="en-GB" sz="1000" i="1" dirty="0">
                <a:latin typeface="Times New Roman" panose="02020603050405020304" pitchFamily="18" charset="0"/>
                <a:cs typeface="Times New Roman" panose="02020603050405020304" pitchFamily="18" charset="0"/>
              </a:rPr>
              <a:t>Educational Gerontology</a:t>
            </a:r>
            <a:r>
              <a:rPr lang="en-GB" sz="1000" dirty="0">
                <a:latin typeface="Times New Roman" panose="02020603050405020304" pitchFamily="18" charset="0"/>
                <a:cs typeface="Times New Roman" panose="02020603050405020304" pitchFamily="18" charset="0"/>
              </a:rPr>
              <a:t>, pp.1-20.</a:t>
            </a:r>
          </a:p>
          <a:p>
            <a:r>
              <a:rPr lang="en-GB" sz="1000" dirty="0" err="1">
                <a:latin typeface="Times New Roman" panose="02020603050405020304" pitchFamily="18" charset="0"/>
                <a:cs typeface="Times New Roman" panose="02020603050405020304" pitchFamily="18" charset="0"/>
              </a:rPr>
              <a:t>Rantanen</a:t>
            </a:r>
            <a:r>
              <a:rPr lang="en-GB" sz="1000" dirty="0">
                <a:latin typeface="Times New Roman" panose="02020603050405020304" pitchFamily="18" charset="0"/>
                <a:cs typeface="Times New Roman" panose="02020603050405020304" pitchFamily="18" charset="0"/>
              </a:rPr>
              <a:t>, T. (2025). Theoretical Approaches to Aging Research. In </a:t>
            </a:r>
            <a:r>
              <a:rPr lang="en-GB" sz="1000" i="1" dirty="0">
                <a:latin typeface="Times New Roman" panose="02020603050405020304" pitchFamily="18" charset="0"/>
                <a:cs typeface="Times New Roman" panose="02020603050405020304" pitchFamily="18" charset="0"/>
              </a:rPr>
              <a:t>Advancing Research on Active Aging and Participation: A Public Health Approach</a:t>
            </a:r>
            <a:r>
              <a:rPr lang="en-GB" sz="1000" dirty="0">
                <a:latin typeface="Times New Roman" panose="02020603050405020304" pitchFamily="18" charset="0"/>
                <a:cs typeface="Times New Roman" panose="02020603050405020304" pitchFamily="18" charset="0"/>
              </a:rPr>
              <a:t> (pp. 27-38). Cham: Springer Nature Switzerland.</a:t>
            </a:r>
          </a:p>
          <a:p>
            <a:r>
              <a:rPr lang="en-GB" sz="1000" dirty="0">
                <a:latin typeface="Times New Roman" panose="02020603050405020304" pitchFamily="18" charset="0"/>
                <a:cs typeface="Times New Roman" panose="02020603050405020304" pitchFamily="18" charset="0"/>
              </a:rPr>
              <a:t>Stokes, M.I.C.H.E.L.L.E. and </a:t>
            </a:r>
            <a:r>
              <a:rPr lang="en-GB" sz="1000" dirty="0" err="1">
                <a:latin typeface="Times New Roman" panose="02020603050405020304" pitchFamily="18" charset="0"/>
                <a:cs typeface="Times New Roman" panose="02020603050405020304" pitchFamily="18" charset="0"/>
              </a:rPr>
              <a:t>Woodhams</a:t>
            </a:r>
            <a:r>
              <a:rPr lang="en-GB" sz="1000" dirty="0">
                <a:latin typeface="Times New Roman" panose="02020603050405020304" pitchFamily="18" charset="0"/>
                <a:cs typeface="Times New Roman" panose="02020603050405020304" pitchFamily="18" charset="0"/>
              </a:rPr>
              <a:t>, C.A.R.O.L. (2022). Equality, diversity and inclusion. </a:t>
            </a:r>
            <a:r>
              <a:rPr lang="en-GB" sz="1000" i="1" dirty="0">
                <a:latin typeface="Times New Roman" panose="02020603050405020304" pitchFamily="18" charset="0"/>
                <a:cs typeface="Times New Roman" panose="02020603050405020304" pitchFamily="18" charset="0"/>
              </a:rPr>
              <a:t>Human Resource Management: People and Organisations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199</a:t>
            </a:r>
            <a:r>
              <a:rPr lang="en-GB" sz="1000" dirty="0">
                <a:latin typeface="Times New Roman" panose="02020603050405020304" pitchFamily="18" charset="0"/>
                <a:cs typeface="Times New Roman" panose="02020603050405020304" pitchFamily="18" charset="0"/>
              </a:rPr>
              <a:t>.</a:t>
            </a:r>
          </a:p>
          <a:p>
            <a:r>
              <a:rPr lang="en-GB" sz="1000" dirty="0" err="1">
                <a:latin typeface="Times New Roman" panose="02020603050405020304" pitchFamily="18" charset="0"/>
                <a:cs typeface="Times New Roman" panose="02020603050405020304" pitchFamily="18" charset="0"/>
              </a:rPr>
              <a:t>Sturmberg</a:t>
            </a:r>
            <a:r>
              <a:rPr lang="en-GB" sz="1000" dirty="0">
                <a:latin typeface="Times New Roman" panose="02020603050405020304" pitchFamily="18" charset="0"/>
                <a:cs typeface="Times New Roman" panose="02020603050405020304" pitchFamily="18" charset="0"/>
              </a:rPr>
              <a:t>, J.P., </a:t>
            </a:r>
            <a:r>
              <a:rPr lang="en-GB" sz="1000" dirty="0" err="1">
                <a:latin typeface="Times New Roman" panose="02020603050405020304" pitchFamily="18" charset="0"/>
                <a:cs typeface="Times New Roman" panose="02020603050405020304" pitchFamily="18" charset="0"/>
              </a:rPr>
              <a:t>Gainsford</a:t>
            </a:r>
            <a:r>
              <a:rPr lang="en-GB" sz="1000" dirty="0">
                <a:latin typeface="Times New Roman" panose="02020603050405020304" pitchFamily="18" charset="0"/>
                <a:cs typeface="Times New Roman" panose="02020603050405020304" pitchFamily="18" charset="0"/>
              </a:rPr>
              <a:t>, L., Goodwin, N. and Pond, D. (2024). Systemic failures in nursing home care—A scoping study. </a:t>
            </a:r>
            <a:r>
              <a:rPr lang="en-GB" sz="1000" i="1" dirty="0">
                <a:latin typeface="Times New Roman" panose="02020603050405020304" pitchFamily="18" charset="0"/>
                <a:cs typeface="Times New Roman" panose="02020603050405020304" pitchFamily="18" charset="0"/>
              </a:rPr>
              <a:t>Journal of Evaluation in Clinical Practice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30</a:t>
            </a:r>
            <a:r>
              <a:rPr lang="en-GB" sz="1000" dirty="0">
                <a:latin typeface="Times New Roman" panose="02020603050405020304" pitchFamily="18" charset="0"/>
                <a:cs typeface="Times New Roman" panose="02020603050405020304" pitchFamily="18" charset="0"/>
              </a:rPr>
              <a:t>(3), pp.484-496.</a:t>
            </a:r>
          </a:p>
          <a:p>
            <a:r>
              <a:rPr lang="en-GB" sz="1000" dirty="0" err="1">
                <a:latin typeface="Times New Roman" panose="02020603050405020304" pitchFamily="18" charset="0"/>
                <a:cs typeface="Times New Roman" panose="02020603050405020304" pitchFamily="18" charset="0"/>
              </a:rPr>
              <a:t>Suvish</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Ghamari</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Sundaram</a:t>
            </a:r>
            <a:r>
              <a:rPr lang="en-GB" sz="1000" dirty="0">
                <a:latin typeface="Times New Roman" panose="02020603050405020304" pitchFamily="18" charset="0"/>
                <a:cs typeface="Times New Roman" panose="02020603050405020304" pitchFamily="18" charset="0"/>
              </a:rPr>
              <a:t>, S. (2025). Digital Dementia: Smart Technologies, </a:t>
            </a:r>
            <a:r>
              <a:rPr lang="en-GB" sz="1000" dirty="0" err="1">
                <a:latin typeface="Times New Roman" panose="02020603050405020304" pitchFamily="18" charset="0"/>
                <a:cs typeface="Times New Roman" panose="02020603050405020304" pitchFamily="18" charset="0"/>
              </a:rPr>
              <a:t>mHealth</a:t>
            </a:r>
            <a:r>
              <a:rPr lang="en-GB" sz="1000" dirty="0">
                <a:latin typeface="Times New Roman" panose="02020603050405020304" pitchFamily="18" charset="0"/>
                <a:cs typeface="Times New Roman" panose="02020603050405020304" pitchFamily="18" charset="0"/>
              </a:rPr>
              <a:t> Applications and </a:t>
            </a:r>
            <a:r>
              <a:rPr lang="en-GB" sz="1000" dirty="0" err="1">
                <a:latin typeface="Times New Roman" panose="02020603050405020304" pitchFamily="18" charset="0"/>
                <a:cs typeface="Times New Roman" panose="02020603050405020304" pitchFamily="18" charset="0"/>
              </a:rPr>
              <a:t>IoT</a:t>
            </a:r>
            <a:r>
              <a:rPr lang="en-GB" sz="1000" dirty="0">
                <a:latin typeface="Times New Roman" panose="02020603050405020304" pitchFamily="18" charset="0"/>
                <a:cs typeface="Times New Roman" panose="02020603050405020304" pitchFamily="18" charset="0"/>
              </a:rPr>
              <a:t> Devices, for Dementia-Friendly Environments. </a:t>
            </a:r>
            <a:r>
              <a:rPr lang="en-GB" sz="1000" i="1" dirty="0">
                <a:latin typeface="Times New Roman" panose="02020603050405020304" pitchFamily="18" charset="0"/>
                <a:cs typeface="Times New Roman" panose="02020603050405020304" pitchFamily="18" charset="0"/>
              </a:rPr>
              <a:t>Journal of Sensor and Actuator Networks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14</a:t>
            </a:r>
            <a:r>
              <a:rPr lang="en-GB" sz="1000" dirty="0">
                <a:latin typeface="Times New Roman" panose="02020603050405020304" pitchFamily="18" charset="0"/>
                <a:cs typeface="Times New Roman" panose="02020603050405020304" pitchFamily="18" charset="0"/>
              </a:rPr>
              <a:t>(6), p.112.</a:t>
            </a:r>
          </a:p>
          <a:p>
            <a:r>
              <a:rPr lang="en-GB" sz="1000" dirty="0">
                <a:latin typeface="Times New Roman" panose="02020603050405020304" pitchFamily="18" charset="0"/>
                <a:cs typeface="Times New Roman" panose="02020603050405020304" pitchFamily="18" charset="0"/>
              </a:rPr>
              <a:t>Xu, H., </a:t>
            </a:r>
            <a:r>
              <a:rPr lang="en-GB" sz="1000" dirty="0" err="1">
                <a:latin typeface="Times New Roman" panose="02020603050405020304" pitchFamily="18" charset="0"/>
                <a:cs typeface="Times New Roman" panose="02020603050405020304" pitchFamily="18" charset="0"/>
              </a:rPr>
              <a:t>Xie</a:t>
            </a:r>
            <a:r>
              <a:rPr lang="en-GB" sz="1000" dirty="0">
                <a:latin typeface="Times New Roman" panose="02020603050405020304" pitchFamily="18" charset="0"/>
                <a:cs typeface="Times New Roman" panose="02020603050405020304" pitchFamily="18" charset="0"/>
              </a:rPr>
              <a:t>, B. and Chang, C.H. (2024). Empowering the care of older adults through the use of technology. </a:t>
            </a:r>
            <a:r>
              <a:rPr lang="en-GB" sz="1000" i="1" dirty="0">
                <a:latin typeface="Times New Roman" panose="02020603050405020304" pitchFamily="18" charset="0"/>
                <a:cs typeface="Times New Roman" panose="02020603050405020304" pitchFamily="18" charset="0"/>
              </a:rPr>
              <a:t>Work, Aging and Retirement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10</a:t>
            </a:r>
            <a:r>
              <a:rPr lang="en-GB" sz="1000" dirty="0">
                <a:latin typeface="Times New Roman" panose="02020603050405020304" pitchFamily="18" charset="0"/>
                <a:cs typeface="Times New Roman" panose="02020603050405020304" pitchFamily="18" charset="0"/>
              </a:rPr>
              <a:t>(1), pp.1-5.</a:t>
            </a:r>
          </a:p>
        </p:txBody>
      </p:sp>
    </p:spTree>
    <p:extLst>
      <p:ext uri="{BB962C8B-B14F-4D97-AF65-F5344CB8AC3E}">
        <p14:creationId xmlns:p14="http://schemas.microsoft.com/office/powerpoint/2010/main" val="33360634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307</TotalTime>
  <Words>4151</Words>
  <Application>Microsoft Office PowerPoint</Application>
  <PresentationFormat>Widescreen</PresentationFormat>
  <Paragraphs>125</Paragraphs>
  <Slides>14</Slides>
  <Notes>14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Castellar</vt:lpstr>
      <vt:lpstr>Georgia</vt:lpstr>
      <vt:lpstr>Times New Roman</vt:lpstr>
      <vt:lpstr>Trebuchet MS</vt:lpstr>
      <vt:lpstr>Wingdings 3</vt:lpstr>
      <vt:lpstr>Facet</vt:lpstr>
      <vt:lpstr>    Module Code: BMPH6027  Module Title: Empowering the Older People  Component 1: Individual Presentation    Student Name - Dorothy Tweneboah Student Number - 2314173  Lecturer Name – Rizwan Nadim</vt:lpstr>
      <vt:lpstr> Introduction</vt:lpstr>
      <vt:lpstr>The Ageing Population in the UK</vt:lpstr>
      <vt:lpstr>Theoretical Frameworks </vt:lpstr>
      <vt:lpstr>Policy and Legislation </vt:lpstr>
      <vt:lpstr>Evaluation of Current Care Provisions </vt:lpstr>
      <vt:lpstr>Evaluation of Current Care Provisions </vt:lpstr>
      <vt:lpstr>Impact of Technological Innovations on Elderly Care </vt:lpstr>
      <vt:lpstr>Impact of Technological Innovations on Elderly Care </vt:lpstr>
      <vt:lpstr>Relevant Case Examples</vt:lpstr>
      <vt:lpstr>Relevant Case Examples</vt:lpstr>
      <vt:lpstr>Recommendations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BMPH6027  Module Title: Empowering the Older People  Component 1: Individual Presentation    Student Name - Dorothy Tweneboah  Student Number - 2314173  Lecturer Name -</dc:title>
  <dc:creator>Microsoft account</dc:creator>
  <cp:lastModifiedBy>Dorothy Kodua Tweneboah (2314173)</cp:lastModifiedBy>
  <cp:revision>11</cp:revision>
  <dcterms:created xsi:type="dcterms:W3CDTF">2026-02-27T04:53:39Z</dcterms:created>
  <dcterms:modified xsi:type="dcterms:W3CDTF">2026-02-27T14:04:35Z</dcterms:modified>
</cp:coreProperties>
</file>