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9" r:id="rId9"/>
    <p:sldId id="262" r:id="rId10"/>
    <p:sldId id="264" r:id="rId11"/>
    <p:sldId id="268" r:id="rId12"/>
    <p:sldId id="265" r:id="rId13"/>
    <p:sldId id="266" r:id="rId14"/>
    <p:sldId id="267" r:id="rId15"/>
    <p:sldId id="270" r:id="rId16"/>
    <p:sldId id="271" r:id="rId17"/>
    <p:sldId id="272" r:id="rId18"/>
    <p:sldId id="273" r:id="rId19"/>
    <p:sldId id="281" r:id="rId20"/>
    <p:sldId id="274" r:id="rId21"/>
    <p:sldId id="275" r:id="rId22"/>
    <p:sldId id="276" r:id="rId23"/>
    <p:sldId id="278" r:id="rId24"/>
    <p:sldId id="279" r:id="rId25"/>
    <p:sldId id="280" r:id="rId26"/>
    <p:sldId id="282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96" d="100"/>
          <a:sy n="96" d="100"/>
        </p:scale>
        <p:origin x="-24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BMTP6003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703269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Destinations &amp;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Resort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72250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Niche U.S. Ski Resorts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 </a:t>
            </a:r>
            <a:r>
              <a:rPr lang="en-GB" sz="5400" b="1"/>
              <a:t>Today’s Session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/>
              <a:t>Introduction to Colorado Ski Resorts</a:t>
            </a:r>
          </a:p>
          <a:p>
            <a:r>
              <a:rPr lang="en-GB" sz="2200"/>
              <a:t>Niche Destinations</a:t>
            </a:r>
          </a:p>
          <a:p>
            <a:r>
              <a:rPr lang="en-GB" sz="2200"/>
              <a:t>Transport &amp; Locations</a:t>
            </a:r>
          </a:p>
          <a:p>
            <a:r>
              <a:rPr lang="en-GB" sz="2200"/>
              <a:t>Key Developments</a:t>
            </a:r>
          </a:p>
          <a:p>
            <a:r>
              <a:rPr lang="en-GB" sz="2200"/>
              <a:t>USP’s &amp; Target Markets</a:t>
            </a:r>
          </a:p>
          <a:p>
            <a:r>
              <a:rPr lang="en-GB" sz="2200"/>
              <a:t>Ski, Golf, Events &amp; MICE Markets</a:t>
            </a:r>
          </a:p>
          <a:p>
            <a:r>
              <a:rPr lang="en-GB" sz="2200"/>
              <a:t>Competition</a:t>
            </a:r>
          </a:p>
          <a:p>
            <a:r>
              <a:rPr lang="en-GB" sz="2200"/>
              <a:t>New Developments </a:t>
            </a:r>
          </a:p>
          <a:p>
            <a:r>
              <a:rPr lang="en-GB" sz="2200"/>
              <a:t>Future……</a:t>
            </a:r>
          </a:p>
          <a:p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DA0EDD-32F7-3F79-4EDE-7E7F262891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6" r="34636" b="1"/>
          <a:stretch/>
        </p:blipFill>
        <p:spPr>
          <a:xfrm>
            <a:off x="6641988" y="2200469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228689-1021-590C-7DDF-BB14B5DA3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/>
              <a:t>History of Aspen as a Ski Resort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116AD-C1F9-B194-840B-75A74BAFD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GB" altLang="en-US" sz="2200"/>
              <a:t>Mining 1879-1893</a:t>
            </a:r>
          </a:p>
          <a:p>
            <a:pPr eaLnBrk="1" hangingPunct="1"/>
            <a:r>
              <a:rPr lang="en-GB" altLang="en-US" sz="2200"/>
              <a:t>The quiet years 1894-1935</a:t>
            </a:r>
          </a:p>
          <a:p>
            <a:pPr eaLnBrk="1" hangingPunct="1"/>
            <a:r>
              <a:rPr lang="en-GB" altLang="en-US" sz="2200"/>
              <a:t>Ski-ing 1936-1945</a:t>
            </a:r>
          </a:p>
          <a:p>
            <a:pPr eaLnBrk="1" hangingPunct="1"/>
            <a:r>
              <a:rPr lang="en-GB" altLang="en-US" sz="2200"/>
              <a:t>Impacts of 1936 German Winter Olympics</a:t>
            </a:r>
          </a:p>
          <a:p>
            <a:pPr eaLnBrk="1" hangingPunct="1"/>
            <a:r>
              <a:rPr lang="en-GB" altLang="en-US" sz="2200"/>
              <a:t>16 bed ski lodge built</a:t>
            </a:r>
          </a:p>
          <a:p>
            <a:pPr eaLnBrk="1" hangingPunct="1"/>
            <a:r>
              <a:rPr lang="en-GB" altLang="en-US" sz="2200"/>
              <a:t>1937 1</a:t>
            </a:r>
            <a:r>
              <a:rPr lang="en-GB" altLang="en-US" sz="2200" baseline="30000"/>
              <a:t>st</a:t>
            </a:r>
            <a:r>
              <a:rPr lang="en-GB" altLang="en-US" sz="2200"/>
              <a:t> Aspen Alphine Trophy Race</a:t>
            </a:r>
          </a:p>
          <a:p>
            <a:pPr eaLnBrk="1" hangingPunct="1"/>
            <a:r>
              <a:rPr lang="en-GB" altLang="en-US" sz="2200"/>
              <a:t>Aspen Ski Club formed</a:t>
            </a:r>
          </a:p>
          <a:p>
            <a:pPr eaLnBrk="1" hangingPunct="1"/>
            <a:r>
              <a:rPr lang="en-GB" altLang="en-US" sz="2200"/>
              <a:t>1941 National Alphine Championships </a:t>
            </a:r>
          </a:p>
          <a:p>
            <a:endParaRPr lang="en-GB" sz="2200"/>
          </a:p>
        </p:txBody>
      </p:sp>
      <p:pic>
        <p:nvPicPr>
          <p:cNvPr id="5" name="Picture 4" descr="A person skiing down a snowy hill&#10;&#10;Description automatically generated">
            <a:extLst>
              <a:ext uri="{FF2B5EF4-FFF2-40B4-BE49-F238E27FC236}">
                <a16:creationId xmlns:a16="http://schemas.microsoft.com/office/drawing/2014/main" id="{C6834552-E6C8-87B6-0DAE-67FFEC15174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51" r="25594" b="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5852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table with food and wine glasses on it&#10;&#10;Description automatically generated">
            <a:extLst>
              <a:ext uri="{FF2B5EF4-FFF2-40B4-BE49-F238E27FC236}">
                <a16:creationId xmlns:a16="http://schemas.microsoft.com/office/drawing/2014/main" id="{200156E2-53C5-89AF-8B47-D2211B65BD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99" b="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31E0CA-656C-D2C2-DD91-322316F35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/>
              <a:t>Paepke’s Vision for Aspen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44E24-4750-4081-4C2D-C4FF9FD396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000"/>
              <a:t>1945 Birth of new Aspen</a:t>
            </a:r>
          </a:p>
          <a:p>
            <a:pPr eaLnBrk="1" hangingPunct="1"/>
            <a:r>
              <a:rPr lang="en-GB" altLang="en-US" sz="2000"/>
              <a:t>Walter Paepke – Aspen’s potential</a:t>
            </a:r>
          </a:p>
          <a:p>
            <a:pPr eaLnBrk="1" hangingPunct="1"/>
            <a:r>
              <a:rPr lang="en-GB" altLang="en-US" sz="2000"/>
              <a:t>1947 Grand opening of Aspen Ski Area</a:t>
            </a:r>
          </a:p>
          <a:p>
            <a:pPr eaLnBrk="1" hangingPunct="1"/>
            <a:r>
              <a:rPr lang="en-GB" altLang="en-US" sz="2000"/>
              <a:t>1</a:t>
            </a:r>
            <a:r>
              <a:rPr lang="en-GB" altLang="en-US" sz="2000" baseline="30000"/>
              <a:t>st</a:t>
            </a:r>
            <a:r>
              <a:rPr lang="en-GB" altLang="en-US" sz="2000"/>
              <a:t> annual Roche Cup Race</a:t>
            </a:r>
          </a:p>
          <a:p>
            <a:pPr eaLnBrk="1" hangingPunct="1"/>
            <a:r>
              <a:rPr lang="en-GB" altLang="en-US" sz="2000"/>
              <a:t>Aim to attract top skiers and visitors to fill 400 beds</a:t>
            </a:r>
          </a:p>
          <a:p>
            <a:pPr eaLnBrk="1" hangingPunct="1"/>
            <a:r>
              <a:rPr lang="en-GB" altLang="en-US" sz="2000"/>
              <a:t>1949 Aspen selected for World Ski Champs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712788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27A4FD-3F87-6CD8-CDBE-53E3185A92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08" r="16080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C67867-A305-87CA-C779-B9AAD0885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530" y="365125"/>
            <a:ext cx="4474859" cy="1899912"/>
          </a:xfrm>
        </p:spPr>
        <p:txBody>
          <a:bodyPr>
            <a:normAutofit/>
          </a:bodyPr>
          <a:lstStyle/>
          <a:p>
            <a:r>
              <a:rPr lang="en-GB" sz="6000" b="1" dirty="0" err="1"/>
              <a:t>Paepke’s</a:t>
            </a:r>
            <a:r>
              <a:rPr lang="en-GB" sz="6000" b="1" dirty="0"/>
              <a:t> Goal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11ECB-4DC2-D727-CC20-C5DBD74D16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644" y="2265036"/>
            <a:ext cx="4008782" cy="471223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000" dirty="0" err="1"/>
              <a:t>Paepke’s</a:t>
            </a:r>
            <a:r>
              <a:rPr lang="en-GB" altLang="en-US" sz="2000" dirty="0"/>
              <a:t> goals were for </a:t>
            </a:r>
            <a:r>
              <a:rPr lang="en-GB" altLang="en-US" sz="2000" dirty="0" err="1"/>
              <a:t>profitablity</a:t>
            </a:r>
            <a:r>
              <a:rPr lang="en-GB" altLang="en-US" sz="2000" dirty="0"/>
              <a:t> and tourism in moderation</a:t>
            </a:r>
          </a:p>
          <a:p>
            <a:pPr eaLnBrk="1" hangingPunct="1"/>
            <a:r>
              <a:rPr lang="en-GB" altLang="en-US" sz="2000" dirty="0"/>
              <a:t>“Harmony of man ad the world around him”</a:t>
            </a:r>
          </a:p>
          <a:p>
            <a:pPr eaLnBrk="1" hangingPunct="1"/>
            <a:r>
              <a:rPr lang="en-GB" altLang="en-US" sz="2000" dirty="0"/>
              <a:t>“ A place where the human spirit can flourish”</a:t>
            </a:r>
          </a:p>
          <a:p>
            <a:pPr eaLnBrk="1" hangingPunct="1"/>
            <a:r>
              <a:rPr lang="en-GB" altLang="en-US" sz="2000" dirty="0"/>
              <a:t>Humanitarian Albert Schweitzer stated in 1949 “ Aspen is built too close to heaven”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24487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C83117-FB55-627D-FBC3-5CECA0D491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50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A1EC0F-8FC4-5DD1-8D26-499AA1955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dirty="0"/>
              <a:t>Spirit of Aspen  Summer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C41BF-A38E-F7C9-B038-212E4802CA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000"/>
              <a:t>1949 Launch of the spirit of Aspen</a:t>
            </a:r>
          </a:p>
          <a:p>
            <a:pPr eaLnBrk="1" hangingPunct="1"/>
            <a:r>
              <a:rPr lang="en-GB" altLang="en-US" sz="2000"/>
              <a:t>Goethe Bicentennial</a:t>
            </a:r>
          </a:p>
          <a:p>
            <a:pPr eaLnBrk="1" hangingPunct="1"/>
            <a:r>
              <a:rPr lang="en-GB" altLang="en-US" sz="2000"/>
              <a:t>Birth of Aspen Music Festival</a:t>
            </a:r>
          </a:p>
          <a:p>
            <a:pPr eaLnBrk="1" hangingPunct="1"/>
            <a:r>
              <a:rPr lang="en-GB" altLang="en-US" sz="2000"/>
              <a:t>Aimed to attract top musicals, orchestras and world attention</a:t>
            </a:r>
          </a:p>
          <a:p>
            <a:pPr eaLnBrk="1" hangingPunct="1"/>
            <a:r>
              <a:rPr lang="en-GB" altLang="en-US" sz="2000"/>
              <a:t>Summer Season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9775648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687AFE0E-B37D-4531-AFE8-231C8348E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F33FB4-67EE-FB2A-C4DE-40979F1CF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b="1" dirty="0"/>
              <a:t>Aspen Events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D6A2B-4314-60FA-D2BB-EF35B1E8EF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148" y="2013625"/>
            <a:ext cx="6367669" cy="499014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 err="1"/>
              <a:t>Kulturstaat</a:t>
            </a:r>
            <a:r>
              <a:rPr lang="en-GB" altLang="en-US" sz="3200" dirty="0"/>
              <a:t> – civil society organised around culture and thriving on it</a:t>
            </a:r>
          </a:p>
          <a:p>
            <a:pPr eaLnBrk="1" hangingPunct="1"/>
            <a:r>
              <a:rPr lang="en-GB" altLang="en-US" sz="3200" dirty="0"/>
              <a:t>World image as  centre for music, recreation, arts, lit, science and design</a:t>
            </a:r>
          </a:p>
          <a:p>
            <a:pPr eaLnBrk="1" hangingPunct="1"/>
            <a:r>
              <a:rPr lang="en-GB" altLang="en-US" sz="3200" dirty="0"/>
              <a:t>“The Athens of the West”</a:t>
            </a:r>
          </a:p>
          <a:p>
            <a:pPr eaLnBrk="1" hangingPunct="1"/>
            <a:r>
              <a:rPr lang="en-GB" altLang="en-US" sz="3200" dirty="0" err="1"/>
              <a:t>Paepke’s</a:t>
            </a:r>
            <a:r>
              <a:rPr lang="en-GB" altLang="en-US" sz="3200" dirty="0"/>
              <a:t> vision to create an </a:t>
            </a:r>
            <a:r>
              <a:rPr lang="en-GB" altLang="en-US" sz="3200" dirty="0" err="1"/>
              <a:t>Amerian</a:t>
            </a:r>
            <a:r>
              <a:rPr lang="en-GB" altLang="en-US" sz="3200" dirty="0"/>
              <a:t> Salzburg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9BDD4E-765E-FF2C-E2D1-CC4F485B02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87" r="11278"/>
          <a:stretch/>
        </p:blipFill>
        <p:spPr>
          <a:xfrm>
            <a:off x="6101338" y="2015168"/>
            <a:ext cx="5283866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941864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34100BD-773A-4822-A05B-AEB7D41E9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957DC8-1741-6713-7AD3-C0E5C6E3E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983" y="365125"/>
            <a:ext cx="10697817" cy="1325563"/>
          </a:xfrm>
        </p:spPr>
        <p:txBody>
          <a:bodyPr>
            <a:normAutofit/>
          </a:bodyPr>
          <a:lstStyle/>
          <a:p>
            <a:r>
              <a:rPr lang="en-GB" sz="6000" b="1" dirty="0"/>
              <a:t>Development of MICE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A7B82-A814-2FAD-32FF-89A4FFCBD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043" y="2199861"/>
            <a:ext cx="5857024" cy="4591878"/>
          </a:xfrm>
        </p:spPr>
        <p:txBody>
          <a:bodyPr>
            <a:normAutofit/>
          </a:bodyPr>
          <a:lstStyle/>
          <a:p>
            <a:r>
              <a:rPr lang="en-GB" b="1" dirty="0"/>
              <a:t>1950’s Developments</a:t>
            </a:r>
          </a:p>
          <a:p>
            <a:r>
              <a:rPr lang="en-GB" dirty="0"/>
              <a:t>Aspen Institute – Global Draw </a:t>
            </a:r>
          </a:p>
          <a:p>
            <a:r>
              <a:rPr lang="en-GB" dirty="0"/>
              <a:t>Bauhaus Design</a:t>
            </a:r>
          </a:p>
          <a:p>
            <a:r>
              <a:rPr lang="en-GB" dirty="0"/>
              <a:t>Aspen Conferences</a:t>
            </a:r>
          </a:p>
          <a:p>
            <a:r>
              <a:rPr lang="en-GB" dirty="0"/>
              <a:t>Political Meetings </a:t>
            </a:r>
          </a:p>
          <a:p>
            <a:r>
              <a:rPr lang="en-GB" b="1" dirty="0"/>
              <a:t>Recent Developments</a:t>
            </a:r>
          </a:p>
          <a:p>
            <a:r>
              <a:rPr lang="en-GB" dirty="0"/>
              <a:t>Aspen Meadows Resort</a:t>
            </a:r>
          </a:p>
          <a:p>
            <a:r>
              <a:rPr lang="en-GB" dirty="0"/>
              <a:t>Snowmass Convention Centre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2AEA56-4902-4CC1-A43B-1AC27C88C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1338" y="2015168"/>
            <a:ext cx="5283866" cy="4210442"/>
          </a:xfrm>
          <a:custGeom>
            <a:avLst/>
            <a:gdLst>
              <a:gd name="connsiteX0" fmla="*/ 839883 w 5283866"/>
              <a:gd name="connsiteY0" fmla="*/ 18 h 4210442"/>
              <a:gd name="connsiteX1" fmla="*/ 875727 w 5283866"/>
              <a:gd name="connsiteY1" fmla="*/ 6050 h 4210442"/>
              <a:gd name="connsiteX2" fmla="*/ 1624617 w 5283866"/>
              <a:gd name="connsiteY2" fmla="*/ 99799 h 4210442"/>
              <a:gd name="connsiteX3" fmla="*/ 2328012 w 5283866"/>
              <a:gd name="connsiteY3" fmla="*/ 148051 h 4210442"/>
              <a:gd name="connsiteX4" fmla="*/ 3177820 w 5283866"/>
              <a:gd name="connsiteY4" fmla="*/ 228566 h 4210442"/>
              <a:gd name="connsiteX5" fmla="*/ 3770646 w 5283866"/>
              <a:gd name="connsiteY5" fmla="*/ 252831 h 4210442"/>
              <a:gd name="connsiteX6" fmla="*/ 3800149 w 5283866"/>
              <a:gd name="connsiteY6" fmla="*/ 251727 h 4210442"/>
              <a:gd name="connsiteX7" fmla="*/ 4102076 w 5283866"/>
              <a:gd name="connsiteY7" fmla="*/ 288400 h 4210442"/>
              <a:gd name="connsiteX8" fmla="*/ 3904377 w 5283866"/>
              <a:gd name="connsiteY8" fmla="*/ 446120 h 4210442"/>
              <a:gd name="connsiteX9" fmla="*/ 4188933 w 5283866"/>
              <a:gd name="connsiteY9" fmla="*/ 520843 h 4210442"/>
              <a:gd name="connsiteX10" fmla="*/ 4465492 w 5283866"/>
              <a:gd name="connsiteY10" fmla="*/ 626449 h 4210442"/>
              <a:gd name="connsiteX11" fmla="*/ 4517606 w 5283866"/>
              <a:gd name="connsiteY11" fmla="*/ 670015 h 4210442"/>
              <a:gd name="connsiteX12" fmla="*/ 4948576 w 5283866"/>
              <a:gd name="connsiteY12" fmla="*/ 954847 h 4210442"/>
              <a:gd name="connsiteX13" fmla="*/ 4866132 w 5283866"/>
              <a:gd name="connsiteY13" fmla="*/ 1015233 h 4210442"/>
              <a:gd name="connsiteX14" fmla="*/ 5019164 w 5283866"/>
              <a:gd name="connsiteY14" fmla="*/ 1087474 h 4210442"/>
              <a:gd name="connsiteX15" fmla="*/ 5053630 w 5283866"/>
              <a:gd name="connsiteY15" fmla="*/ 1117806 h 4210442"/>
              <a:gd name="connsiteX16" fmla="*/ 5024404 w 5283866"/>
              <a:gd name="connsiteY16" fmla="*/ 1154202 h 4210442"/>
              <a:gd name="connsiteX17" fmla="*/ 4960984 w 5283866"/>
              <a:gd name="connsiteY17" fmla="*/ 1179569 h 4210442"/>
              <a:gd name="connsiteX18" fmla="*/ 4876887 w 5283866"/>
              <a:gd name="connsiteY18" fmla="*/ 1243814 h 4210442"/>
              <a:gd name="connsiteX19" fmla="*/ 4880195 w 5283866"/>
              <a:gd name="connsiteY19" fmla="*/ 1293998 h 4210442"/>
              <a:gd name="connsiteX20" fmla="*/ 4930104 w 5283866"/>
              <a:gd name="connsiteY20" fmla="*/ 1384991 h 4210442"/>
              <a:gd name="connsiteX21" fmla="*/ 4855103 w 5283866"/>
              <a:gd name="connsiteY21" fmla="*/ 1480119 h 4210442"/>
              <a:gd name="connsiteX22" fmla="*/ 4816500 w 5283866"/>
              <a:gd name="connsiteY22" fmla="*/ 1508242 h 4210442"/>
              <a:gd name="connsiteX23" fmla="*/ 4890949 w 5283866"/>
              <a:gd name="connsiteY23" fmla="*/ 1517893 h 4210442"/>
              <a:gd name="connsiteX24" fmla="*/ 4916868 w 5283866"/>
              <a:gd name="connsiteY24" fmla="*/ 1557599 h 4210442"/>
              <a:gd name="connsiteX25" fmla="*/ 4928448 w 5283866"/>
              <a:gd name="connsiteY25" fmla="*/ 1577453 h 4210442"/>
              <a:gd name="connsiteX26" fmla="*/ 4998760 w 5283866"/>
              <a:gd name="connsiteY26" fmla="*/ 1701809 h 4210442"/>
              <a:gd name="connsiteX27" fmla="*/ 4986903 w 5283866"/>
              <a:gd name="connsiteY27" fmla="*/ 1736550 h 4210442"/>
              <a:gd name="connsiteX28" fmla="*/ 4869716 w 5283866"/>
              <a:gd name="connsiteY28" fmla="*/ 1904472 h 4210442"/>
              <a:gd name="connsiteX29" fmla="*/ 4994348 w 5283866"/>
              <a:gd name="connsiteY29" fmla="*/ 1951346 h 4210442"/>
              <a:gd name="connsiteX30" fmla="*/ 5001792 w 5283866"/>
              <a:gd name="connsiteY30" fmla="*/ 2030756 h 4210442"/>
              <a:gd name="connsiteX31" fmla="*/ 5065212 w 5283866"/>
              <a:gd name="connsiteY31" fmla="*/ 2119543 h 4210442"/>
              <a:gd name="connsiteX32" fmla="*/ 5204732 w 5283866"/>
              <a:gd name="connsiteY32" fmla="*/ 2244450 h 4210442"/>
              <a:gd name="connsiteX33" fmla="*/ 5283866 w 5283866"/>
              <a:gd name="connsiteY33" fmla="*/ 2328272 h 4210442"/>
              <a:gd name="connsiteX34" fmla="*/ 5147380 w 5283866"/>
              <a:gd name="connsiteY34" fmla="*/ 2350606 h 4210442"/>
              <a:gd name="connsiteX35" fmla="*/ 5126148 w 5283866"/>
              <a:gd name="connsiteY35" fmla="*/ 2363566 h 4210442"/>
              <a:gd name="connsiteX36" fmla="*/ 5142417 w 5283866"/>
              <a:gd name="connsiteY36" fmla="*/ 2407682 h 4210442"/>
              <a:gd name="connsiteX37" fmla="*/ 5164200 w 5283866"/>
              <a:gd name="connsiteY37" fmla="*/ 2451526 h 4210442"/>
              <a:gd name="connsiteX38" fmla="*/ 5149034 w 5283866"/>
              <a:gd name="connsiteY38" fmla="*/ 2485992 h 4210442"/>
              <a:gd name="connsiteX39" fmla="*/ 5042601 w 5283866"/>
              <a:gd name="connsiteY39" fmla="*/ 2635164 h 4210442"/>
              <a:gd name="connsiteX40" fmla="*/ 4955194 w 5283866"/>
              <a:gd name="connsiteY40" fmla="*/ 2694445 h 4210442"/>
              <a:gd name="connsiteX41" fmla="*/ 4756116 w 5283866"/>
              <a:gd name="connsiteY41" fmla="*/ 2963836 h 4210442"/>
              <a:gd name="connsiteX42" fmla="*/ 4693523 w 5283866"/>
              <a:gd name="connsiteY42" fmla="*/ 3051244 h 4210442"/>
              <a:gd name="connsiteX43" fmla="*/ 4739848 w 5283866"/>
              <a:gd name="connsiteY43" fmla="*/ 3082125 h 4210442"/>
              <a:gd name="connsiteX44" fmla="*/ 4651060 w 5283866"/>
              <a:gd name="connsiteY44" fmla="*/ 3173670 h 4210442"/>
              <a:gd name="connsiteX45" fmla="*/ 4546556 w 5283866"/>
              <a:gd name="connsiteY45" fmla="*/ 3275413 h 4210442"/>
              <a:gd name="connsiteX46" fmla="*/ 4519261 w 5283866"/>
              <a:gd name="connsiteY46" fmla="*/ 3302437 h 4210442"/>
              <a:gd name="connsiteX47" fmla="*/ 2364961 w 5283866"/>
              <a:gd name="connsiteY47" fmla="*/ 4209597 h 4210442"/>
              <a:gd name="connsiteX48" fmla="*/ 1796951 w 5283866"/>
              <a:gd name="connsiteY48" fmla="*/ 4075867 h 4210442"/>
              <a:gd name="connsiteX49" fmla="*/ 1572227 w 5283866"/>
              <a:gd name="connsiteY49" fmla="*/ 3971917 h 4210442"/>
              <a:gd name="connsiteX50" fmla="*/ 1284364 w 5283866"/>
              <a:gd name="connsiteY50" fmla="*/ 3805097 h 4210442"/>
              <a:gd name="connsiteX51" fmla="*/ 976645 w 5283866"/>
              <a:gd name="connsiteY51" fmla="*/ 3670815 h 4210442"/>
              <a:gd name="connsiteX52" fmla="*/ 871866 w 5283866"/>
              <a:gd name="connsiteY52" fmla="*/ 3547839 h 4210442"/>
              <a:gd name="connsiteX53" fmla="*/ 835195 w 5283866"/>
              <a:gd name="connsiteY53" fmla="*/ 3513373 h 4210442"/>
              <a:gd name="connsiteX54" fmla="*/ 743375 w 5283866"/>
              <a:gd name="connsiteY54" fmla="*/ 3468427 h 4210442"/>
              <a:gd name="connsiteX55" fmla="*/ 583175 w 5283866"/>
              <a:gd name="connsiteY55" fmla="*/ 3371370 h 4210442"/>
              <a:gd name="connsiteX56" fmla="*/ 641906 w 5283866"/>
              <a:gd name="connsiteY56" fmla="*/ 3349311 h 4210442"/>
              <a:gd name="connsiteX57" fmla="*/ 810930 w 5283866"/>
              <a:gd name="connsiteY57" fmla="*/ 3408042 h 4210442"/>
              <a:gd name="connsiteX58" fmla="*/ 933908 w 5283866"/>
              <a:gd name="connsiteY58" fmla="*/ 3423758 h 4210442"/>
              <a:gd name="connsiteX59" fmla="*/ 760747 w 5283866"/>
              <a:gd name="connsiteY59" fmla="*/ 3321187 h 4210442"/>
              <a:gd name="connsiteX60" fmla="*/ 593101 w 5283866"/>
              <a:gd name="connsiteY60" fmla="*/ 3187731 h 4210442"/>
              <a:gd name="connsiteX61" fmla="*/ 722419 w 5283866"/>
              <a:gd name="connsiteY61" fmla="*/ 3213374 h 4210442"/>
              <a:gd name="connsiteX62" fmla="*/ 727934 w 5283866"/>
              <a:gd name="connsiteY62" fmla="*/ 3195451 h 4210442"/>
              <a:gd name="connsiteX63" fmla="*/ 615987 w 5283866"/>
              <a:gd name="connsiteY63" fmla="*/ 3036630 h 4210442"/>
              <a:gd name="connsiteX64" fmla="*/ 560564 w 5283866"/>
              <a:gd name="connsiteY64" fmla="*/ 2972660 h 4210442"/>
              <a:gd name="connsiteX65" fmla="*/ 311302 w 5283866"/>
              <a:gd name="connsiteY65" fmla="*/ 2779924 h 4210442"/>
              <a:gd name="connsiteX66" fmla="*/ 547882 w 5283866"/>
              <a:gd name="connsiteY66" fmla="*/ 2865952 h 4210442"/>
              <a:gd name="connsiteX67" fmla="*/ 303582 w 5283866"/>
              <a:gd name="connsiteY67" fmla="*/ 2678453 h 4210442"/>
              <a:gd name="connsiteX68" fmla="*/ 185016 w 5283866"/>
              <a:gd name="connsiteY68" fmla="*/ 2609244 h 4210442"/>
              <a:gd name="connsiteX69" fmla="*/ 154963 w 5283866"/>
              <a:gd name="connsiteY69" fmla="*/ 2568435 h 4210442"/>
              <a:gd name="connsiteX70" fmla="*/ 207627 w 5283866"/>
              <a:gd name="connsiteY70" fmla="*/ 2559612 h 4210442"/>
              <a:gd name="connsiteX71" fmla="*/ 369207 w 5283866"/>
              <a:gd name="connsiteY71" fmla="*/ 2575330 h 4210442"/>
              <a:gd name="connsiteX72" fmla="*/ 169852 w 5283866"/>
              <a:gd name="connsiteY72" fmla="*/ 2449319 h 4210442"/>
              <a:gd name="connsiteX73" fmla="*/ 319299 w 5283866"/>
              <a:gd name="connsiteY73" fmla="*/ 2468619 h 4210442"/>
              <a:gd name="connsiteX74" fmla="*/ 362313 w 5283866"/>
              <a:gd name="connsiteY74" fmla="*/ 2418988 h 4210442"/>
              <a:gd name="connsiteX75" fmla="*/ 431798 w 5283866"/>
              <a:gd name="connsiteY75" fmla="*/ 2338750 h 4210442"/>
              <a:gd name="connsiteX76" fmla="*/ 479775 w 5283866"/>
              <a:gd name="connsiteY76" fmla="*/ 2294082 h 4210442"/>
              <a:gd name="connsiteX77" fmla="*/ 499903 w 5283866"/>
              <a:gd name="connsiteY77" fmla="*/ 2153458 h 4210442"/>
              <a:gd name="connsiteX78" fmla="*/ 458544 w 5283866"/>
              <a:gd name="connsiteY78" fmla="*/ 1999599 h 4210442"/>
              <a:gd name="connsiteX79" fmla="*/ 346596 w 5283866"/>
              <a:gd name="connsiteY79" fmla="*/ 1921843 h 4210442"/>
              <a:gd name="connsiteX80" fmla="*/ 378857 w 5283866"/>
              <a:gd name="connsiteY80" fmla="*/ 1834435 h 4210442"/>
              <a:gd name="connsiteX81" fmla="*/ 617091 w 5283866"/>
              <a:gd name="connsiteY81" fmla="*/ 1887376 h 4210442"/>
              <a:gd name="connsiteX82" fmla="*/ 260568 w 5283866"/>
              <a:gd name="connsiteY82" fmla="*/ 1679198 h 4210442"/>
              <a:gd name="connsiteX83" fmla="*/ 320402 w 5283866"/>
              <a:gd name="connsiteY83" fmla="*/ 1668720 h 4210442"/>
              <a:gd name="connsiteX84" fmla="*/ 317920 w 5283866"/>
              <a:gd name="connsiteY84" fmla="*/ 1652452 h 4210442"/>
              <a:gd name="connsiteX85" fmla="*/ 321779 w 5283866"/>
              <a:gd name="connsiteY85" fmla="*/ 1552359 h 4210442"/>
              <a:gd name="connsiteX86" fmla="*/ 331707 w 5283866"/>
              <a:gd name="connsiteY86" fmla="*/ 1506313 h 4210442"/>
              <a:gd name="connsiteX87" fmla="*/ 315990 w 5283866"/>
              <a:gd name="connsiteY87" fmla="*/ 1453371 h 4210442"/>
              <a:gd name="connsiteX88" fmla="*/ 583450 w 5283866"/>
              <a:gd name="connsiteY88" fmla="*/ 1474052 h 4210442"/>
              <a:gd name="connsiteX89" fmla="*/ 699809 w 5283866"/>
              <a:gd name="connsiteY89" fmla="*/ 1461919 h 4210442"/>
              <a:gd name="connsiteX90" fmla="*/ 902750 w 5283866"/>
              <a:gd name="connsiteY90" fmla="*/ 1458612 h 4210442"/>
              <a:gd name="connsiteX91" fmla="*/ 996774 w 5283866"/>
              <a:gd name="connsiteY91" fmla="*/ 1468814 h 4210442"/>
              <a:gd name="connsiteX92" fmla="*/ 1077012 w 5283866"/>
              <a:gd name="connsiteY92" fmla="*/ 1455578 h 4210442"/>
              <a:gd name="connsiteX93" fmla="*/ 1000083 w 5283866"/>
              <a:gd name="connsiteY93" fmla="*/ 1393262 h 4210442"/>
              <a:gd name="connsiteX94" fmla="*/ 891720 w 5283866"/>
              <a:gd name="connsiteY94" fmla="*/ 1394089 h 4210442"/>
              <a:gd name="connsiteX95" fmla="*/ 814515 w 5283866"/>
              <a:gd name="connsiteY95" fmla="*/ 1353557 h 4210442"/>
              <a:gd name="connsiteX96" fmla="*/ 740895 w 5283866"/>
              <a:gd name="connsiteY96" fmla="*/ 1280211 h 4210442"/>
              <a:gd name="connsiteX97" fmla="*/ 481154 w 5283866"/>
              <a:gd name="connsiteY97" fmla="*/ 1163301 h 4210442"/>
              <a:gd name="connsiteX98" fmla="*/ 433728 w 5283866"/>
              <a:gd name="connsiteY98" fmla="*/ 1118909 h 4210442"/>
              <a:gd name="connsiteX99" fmla="*/ 1176276 w 5283866"/>
              <a:gd name="connsiteY99" fmla="*/ 1288484 h 4210442"/>
              <a:gd name="connsiteX100" fmla="*/ 946867 w 5283866"/>
              <a:gd name="connsiteY100" fmla="*/ 1217344 h 4210442"/>
              <a:gd name="connsiteX101" fmla="*/ 1102104 w 5283866"/>
              <a:gd name="connsiteY101" fmla="*/ 1230304 h 4210442"/>
              <a:gd name="connsiteX102" fmla="*/ 1188133 w 5283866"/>
              <a:gd name="connsiteY102" fmla="*/ 1182603 h 4210442"/>
              <a:gd name="connsiteX103" fmla="*/ 1187030 w 5283866"/>
              <a:gd name="connsiteY103" fmla="*/ 1169092 h 4210442"/>
              <a:gd name="connsiteX104" fmla="*/ 1123887 w 5283866"/>
              <a:gd name="connsiteY104" fmla="*/ 1124698 h 4210442"/>
              <a:gd name="connsiteX105" fmla="*/ 1086938 w 5283866"/>
              <a:gd name="connsiteY105" fmla="*/ 1096023 h 4210442"/>
              <a:gd name="connsiteX106" fmla="*/ 985744 w 5283866"/>
              <a:gd name="connsiteY106" fmla="*/ 992622 h 4210442"/>
              <a:gd name="connsiteX107" fmla="*/ 1057987 w 5283866"/>
              <a:gd name="connsiteY107" fmla="*/ 981594 h 4210442"/>
              <a:gd name="connsiteX108" fmla="*/ 1084733 w 5283866"/>
              <a:gd name="connsiteY108" fmla="*/ 960086 h 4210442"/>
              <a:gd name="connsiteX109" fmla="*/ 1064605 w 5283866"/>
              <a:gd name="connsiteY109" fmla="*/ 929756 h 4210442"/>
              <a:gd name="connsiteX110" fmla="*/ 840985 w 5283866"/>
              <a:gd name="connsiteY110" fmla="*/ 836558 h 4210442"/>
              <a:gd name="connsiteX111" fmla="*/ 823615 w 5283866"/>
              <a:gd name="connsiteY111" fmla="*/ 764315 h 4210442"/>
              <a:gd name="connsiteX112" fmla="*/ 865526 w 5283866"/>
              <a:gd name="connsiteY112" fmla="*/ 753562 h 4210442"/>
              <a:gd name="connsiteX113" fmla="*/ 914331 w 5283866"/>
              <a:gd name="connsiteY113" fmla="*/ 758525 h 4210442"/>
              <a:gd name="connsiteX114" fmla="*/ 875452 w 5283866"/>
              <a:gd name="connsiteY114" fmla="*/ 701724 h 4210442"/>
              <a:gd name="connsiteX115" fmla="*/ 717181 w 5283866"/>
              <a:gd name="connsiteY115" fmla="*/ 644371 h 4210442"/>
              <a:gd name="connsiteX116" fmla="*/ 755783 w 5283866"/>
              <a:gd name="connsiteY116" fmla="*/ 591707 h 4210442"/>
              <a:gd name="connsiteX117" fmla="*/ 0 w 5283866"/>
              <a:gd name="connsiteY117" fmla="*/ 352370 h 4210442"/>
              <a:gd name="connsiteX118" fmla="*/ 135937 w 5283866"/>
              <a:gd name="connsiteY118" fmla="*/ 349889 h 4210442"/>
              <a:gd name="connsiteX119" fmla="*/ 421595 w 5283866"/>
              <a:gd name="connsiteY119" fmla="*/ 385458 h 4210442"/>
              <a:gd name="connsiteX120" fmla="*/ 564424 w 5283866"/>
              <a:gd name="connsiteY120" fmla="*/ 379393 h 4210442"/>
              <a:gd name="connsiteX121" fmla="*/ 698432 w 5283866"/>
              <a:gd name="connsiteY121" fmla="*/ 398694 h 4210442"/>
              <a:gd name="connsiteX122" fmla="*/ 815067 w 5283866"/>
              <a:gd name="connsiteY122" fmla="*/ 398694 h 4210442"/>
              <a:gd name="connsiteX123" fmla="*/ 705876 w 5283866"/>
              <a:gd name="connsiteY123" fmla="*/ 370568 h 4210442"/>
              <a:gd name="connsiteX124" fmla="*/ 775360 w 5283866"/>
              <a:gd name="connsiteY124" fmla="*/ 345477 h 4210442"/>
              <a:gd name="connsiteX125" fmla="*/ 787493 w 5283866"/>
              <a:gd name="connsiteY125" fmla="*/ 315146 h 4210442"/>
              <a:gd name="connsiteX126" fmla="*/ 819202 w 5283866"/>
              <a:gd name="connsiteY126" fmla="*/ 291709 h 4210442"/>
              <a:gd name="connsiteX127" fmla="*/ 998705 w 5283866"/>
              <a:gd name="connsiteY127" fmla="*/ 303291 h 4210442"/>
              <a:gd name="connsiteX128" fmla="*/ 880139 w 5283866"/>
              <a:gd name="connsiteY128" fmla="*/ 206783 h 4210442"/>
              <a:gd name="connsiteX129" fmla="*/ 804037 w 5283866"/>
              <a:gd name="connsiteY129" fmla="*/ 190790 h 4210442"/>
              <a:gd name="connsiteX130" fmla="*/ 786666 w 5283866"/>
              <a:gd name="connsiteY130" fmla="*/ 149707 h 4210442"/>
              <a:gd name="connsiteX131" fmla="*/ 821960 w 5283866"/>
              <a:gd name="connsiteY131" fmla="*/ 140884 h 4210442"/>
              <a:gd name="connsiteX132" fmla="*/ 997325 w 5283866"/>
              <a:gd name="connsiteY132" fmla="*/ 174800 h 4210442"/>
              <a:gd name="connsiteX133" fmla="*/ 1026829 w 5283866"/>
              <a:gd name="connsiteY133" fmla="*/ 161287 h 4210442"/>
              <a:gd name="connsiteX134" fmla="*/ 696777 w 5283866"/>
              <a:gd name="connsiteY134" fmla="*/ 73604 h 4210442"/>
              <a:gd name="connsiteX135" fmla="*/ 701741 w 5283866"/>
              <a:gd name="connsiteY135" fmla="*/ 50444 h 4210442"/>
              <a:gd name="connsiteX136" fmla="*/ 992362 w 5283866"/>
              <a:gd name="connsiteY136" fmla="*/ 86289 h 4210442"/>
              <a:gd name="connsiteX137" fmla="*/ 806519 w 5283866"/>
              <a:gd name="connsiteY137" fmla="*/ 18183 h 4210442"/>
              <a:gd name="connsiteX138" fmla="*/ 839883 w 5283866"/>
              <a:gd name="connsiteY138" fmla="*/ 18 h 4210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8004DA-3550-047F-4D51-12E0DA3AF3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3433" y="2640922"/>
            <a:ext cx="2751667" cy="2751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2704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D29BFC-5BB5-B6DF-8407-7B2F1FA03E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36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15EA62-5526-0F1D-3ED3-030D0082D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/>
              <a:t>Aspen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33058-508F-37B4-2A54-39503E5D46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900"/>
              <a:t>Body, Mind and Spirit</a:t>
            </a:r>
          </a:p>
          <a:p>
            <a:pPr eaLnBrk="1" hangingPunct="1"/>
            <a:r>
              <a:rPr lang="en-GB" altLang="en-US" sz="1900"/>
              <a:t>Keystone philosophy – Aspen Ideal</a:t>
            </a:r>
          </a:p>
          <a:p>
            <a:pPr eaLnBrk="1" hangingPunct="1"/>
            <a:r>
              <a:rPr lang="en-GB" altLang="en-US" sz="1900"/>
              <a:t>“Aspen is more than a sum of it’s part’s it’s a way of life” Clifford 1999</a:t>
            </a:r>
          </a:p>
          <a:p>
            <a:pPr eaLnBrk="1" hangingPunct="1"/>
            <a:r>
              <a:rPr lang="en-GB" altLang="en-US" sz="1900"/>
              <a:t>“An escape from routine life” Allen (1999)</a:t>
            </a:r>
          </a:p>
          <a:p>
            <a:pPr eaLnBrk="1" hangingPunct="1"/>
            <a:r>
              <a:rPr lang="en-GB" altLang="en-US" sz="1900"/>
              <a:t>Celebrity allure</a:t>
            </a:r>
          </a:p>
          <a:p>
            <a:pPr eaLnBrk="1" hangingPunct="1"/>
            <a:r>
              <a:rPr lang="en-GB" altLang="en-US" sz="1900"/>
              <a:t>Idealism v commercialism</a:t>
            </a:r>
          </a:p>
          <a:p>
            <a:pPr eaLnBrk="1" hangingPunct="1"/>
            <a:r>
              <a:rPr lang="en-GB" altLang="en-US" sz="1900"/>
              <a:t>Prestige marketing</a:t>
            </a: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4622661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6BD43E-2E6F-103D-A5D7-FD21211CD7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396" r="10884" b="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0E8CFD-EC4E-B8EB-B7BA-1D5057BC5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/>
              <a:t>Development of Aspen as a Resort Destination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A0432-FC90-CBC2-922D-C1F548C14E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000"/>
              <a:t>Development of hotels </a:t>
            </a:r>
          </a:p>
          <a:p>
            <a:pPr eaLnBrk="1" hangingPunct="1"/>
            <a:r>
              <a:rPr lang="en-GB" altLang="en-US" sz="2000"/>
              <a:t>Little Nell &amp; Hotel Jerome</a:t>
            </a:r>
          </a:p>
          <a:p>
            <a:pPr eaLnBrk="1" hangingPunct="1"/>
            <a:r>
              <a:rPr lang="en-GB" altLang="en-US" sz="2000"/>
              <a:t>Ritz Carlton &amp; W</a:t>
            </a:r>
          </a:p>
          <a:p>
            <a:pPr eaLnBrk="1" hangingPunct="1"/>
            <a:r>
              <a:rPr lang="en-GB" altLang="en-US" sz="2000"/>
              <a:t>Sardy field Airport</a:t>
            </a:r>
          </a:p>
          <a:p>
            <a:pPr eaLnBrk="1" hangingPunct="1"/>
            <a:r>
              <a:rPr lang="en-GB" altLang="en-US" sz="2000"/>
              <a:t>1960-2000 Aspen increased in population by 500%</a:t>
            </a:r>
          </a:p>
          <a:p>
            <a:r>
              <a:rPr lang="en-GB" altLang="en-US" sz="2000"/>
              <a:t>Pitkin County increased from 2k – 14k</a:t>
            </a:r>
          </a:p>
          <a:p>
            <a:pPr eaLnBrk="1" hangingPunct="1"/>
            <a:endParaRPr lang="en-GB" altLang="en-US" sz="2000"/>
          </a:p>
          <a:p>
            <a:pPr eaLnBrk="1" hangingPunct="1"/>
            <a:endParaRPr lang="en-GB" altLang="en-US" sz="2000"/>
          </a:p>
          <a:p>
            <a:pPr eaLnBrk="1" hangingPunct="1"/>
            <a:endParaRPr lang="en-GB" altLang="en-US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465177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anoramic view of snowy mountains">
            <a:extLst>
              <a:ext uri="{FF2B5EF4-FFF2-40B4-BE49-F238E27FC236}">
                <a16:creationId xmlns:a16="http://schemas.microsoft.com/office/drawing/2014/main" id="{A6925207-A84D-5F70-3EFE-CCF378A686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82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3FEDB7-1C32-28C2-16C4-BAA1F59E2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/>
              <a:t>Aspen Ski Resort Destination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9B373-F443-91C2-44A4-808671C0F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000"/>
              <a:t>4 Mountain Ski-ing  - Niche &amp; Target Markets</a:t>
            </a:r>
          </a:p>
          <a:p>
            <a:pPr eaLnBrk="1" hangingPunct="1"/>
            <a:endParaRPr lang="en-GB" altLang="en-US" sz="2000"/>
          </a:p>
          <a:p>
            <a:pPr eaLnBrk="1" hangingPunct="1"/>
            <a:r>
              <a:rPr lang="en-GB" altLang="en-US" sz="2000"/>
              <a:t>Aspen Mountain (AJAX)</a:t>
            </a:r>
          </a:p>
          <a:p>
            <a:pPr eaLnBrk="1" hangingPunct="1"/>
            <a:r>
              <a:rPr lang="en-GB" altLang="en-US" sz="2000"/>
              <a:t>Buttermilk</a:t>
            </a:r>
          </a:p>
          <a:p>
            <a:pPr eaLnBrk="1" hangingPunct="1"/>
            <a:r>
              <a:rPr lang="en-GB" altLang="en-US" sz="2000"/>
              <a:t>Snowmass Village Resort</a:t>
            </a:r>
          </a:p>
          <a:p>
            <a:pPr eaLnBrk="1" hangingPunct="1"/>
            <a:r>
              <a:rPr lang="en-GB" altLang="en-US" sz="2000"/>
              <a:t>Highlands Base Camp</a:t>
            </a:r>
          </a:p>
          <a:p>
            <a:pPr marL="0" indent="0" eaLnBrk="1" hangingPunct="1">
              <a:buNone/>
            </a:pPr>
            <a:endParaRPr lang="en-GB" sz="2000"/>
          </a:p>
          <a:p>
            <a:pPr eaLnBrk="1" hangingPunct="1"/>
            <a:r>
              <a:rPr lang="en-GB" sz="2000"/>
              <a:t>Costs &amp; Competition</a:t>
            </a:r>
          </a:p>
        </p:txBody>
      </p:sp>
    </p:spTree>
    <p:extLst>
      <p:ext uri="{BB962C8B-B14F-4D97-AF65-F5344CB8AC3E}">
        <p14:creationId xmlns:p14="http://schemas.microsoft.com/office/powerpoint/2010/main" val="23924922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467D95-610C-8567-081D-7E9821364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/>
              <a:t>Aspen Festivals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A7BA3-07C6-5815-479F-166F06A71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lnSpcReduction="10000"/>
          </a:bodyPr>
          <a:lstStyle/>
          <a:p>
            <a:pPr eaLnBrk="1" hangingPunct="1"/>
            <a:r>
              <a:rPr lang="en-GB" altLang="en-US" sz="2000" dirty="0"/>
              <a:t>Aspen Music Festival</a:t>
            </a:r>
          </a:p>
          <a:p>
            <a:pPr eaLnBrk="1" hangingPunct="1"/>
            <a:r>
              <a:rPr lang="en-GB" altLang="en-US" sz="2000" dirty="0"/>
              <a:t>Aspen Jazz Festival</a:t>
            </a:r>
          </a:p>
          <a:p>
            <a:pPr eaLnBrk="1" hangingPunct="1"/>
            <a:r>
              <a:rPr lang="en-GB" altLang="en-US" sz="2000" dirty="0"/>
              <a:t>Aspen Balloon Festival</a:t>
            </a:r>
          </a:p>
          <a:p>
            <a:pPr eaLnBrk="1" hangingPunct="1"/>
            <a:r>
              <a:rPr lang="en-GB" altLang="en-US" sz="2000" dirty="0"/>
              <a:t>Aspen food and Wine Festival</a:t>
            </a:r>
          </a:p>
          <a:p>
            <a:pPr eaLnBrk="1" hangingPunct="1"/>
            <a:r>
              <a:rPr lang="en-GB" altLang="en-US" sz="2000" dirty="0"/>
              <a:t>Mardi Gras</a:t>
            </a:r>
          </a:p>
          <a:p>
            <a:pPr eaLnBrk="1" hangingPunct="1"/>
            <a:r>
              <a:rPr lang="en-GB" altLang="en-US" sz="2000" dirty="0"/>
              <a:t>Gay Ski Week</a:t>
            </a:r>
          </a:p>
          <a:p>
            <a:pPr eaLnBrk="1" hangingPunct="1"/>
            <a:r>
              <a:rPr lang="en-GB" altLang="en-US" sz="2000" dirty="0"/>
              <a:t>Annual </a:t>
            </a:r>
            <a:r>
              <a:rPr lang="en-GB" altLang="en-US" sz="2000" dirty="0" err="1"/>
              <a:t>Borderfest</a:t>
            </a:r>
            <a:r>
              <a:rPr lang="en-GB" altLang="en-US" sz="2000" dirty="0"/>
              <a:t> (</a:t>
            </a:r>
            <a:r>
              <a:rPr lang="en-GB" altLang="en-US" sz="2000" dirty="0" err="1"/>
              <a:t>est</a:t>
            </a:r>
            <a:r>
              <a:rPr lang="en-GB" altLang="en-US" sz="2000" dirty="0"/>
              <a:t> 1995)</a:t>
            </a:r>
          </a:p>
          <a:p>
            <a:pPr eaLnBrk="1" hangingPunct="1"/>
            <a:r>
              <a:rPr lang="en-GB" altLang="en-US" sz="2000" dirty="0"/>
              <a:t>Ski Endurance Race (</a:t>
            </a:r>
            <a:r>
              <a:rPr lang="en-GB" altLang="en-US" sz="2000" dirty="0" err="1"/>
              <a:t>est</a:t>
            </a:r>
            <a:r>
              <a:rPr lang="en-GB" altLang="en-US" sz="2000" dirty="0"/>
              <a:t> 1988)</a:t>
            </a:r>
          </a:p>
          <a:p>
            <a:pPr eaLnBrk="1" hangingPunct="1"/>
            <a:r>
              <a:rPr lang="en-GB" altLang="en-US" sz="2000" dirty="0" err="1"/>
              <a:t>Winterskol</a:t>
            </a:r>
            <a:r>
              <a:rPr lang="en-GB" altLang="en-US" sz="2000" dirty="0"/>
              <a:t> (</a:t>
            </a:r>
            <a:r>
              <a:rPr lang="en-GB" altLang="en-US" sz="2000" dirty="0" err="1"/>
              <a:t>est</a:t>
            </a:r>
            <a:r>
              <a:rPr lang="en-GB" altLang="en-US" sz="2000" dirty="0"/>
              <a:t> 1952)</a:t>
            </a:r>
          </a:p>
          <a:p>
            <a:pPr eaLnBrk="1" hangingPunct="1"/>
            <a:r>
              <a:rPr lang="en-GB" altLang="en-US" sz="2000" dirty="0"/>
              <a:t>Rugger Fest</a:t>
            </a:r>
          </a:p>
          <a:p>
            <a:pPr eaLnBrk="1" hangingPunct="1"/>
            <a:r>
              <a:rPr lang="en-GB" altLang="en-US" sz="2000" dirty="0"/>
              <a:t>Snow Polo</a:t>
            </a:r>
          </a:p>
          <a:p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512543-06C2-F07F-8981-2E3EC9E24E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950" r="25325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4923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gled photo of a skier going through snow">
            <a:extLst>
              <a:ext uri="{FF2B5EF4-FFF2-40B4-BE49-F238E27FC236}">
                <a16:creationId xmlns:a16="http://schemas.microsoft.com/office/drawing/2014/main" id="{E54267EB-E484-A68A-607D-0CC7834616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26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490605-6473-1A8B-6395-A47995575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b="1" dirty="0"/>
              <a:t>Aspen Ski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31431-D595-4A88-DDBA-9B985C61B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783" y="1994452"/>
            <a:ext cx="5426765" cy="48635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dirty="0"/>
              <a:t>1995 Ski co announced end of hosting Roche Cup (world cup circuit)</a:t>
            </a:r>
          </a:p>
          <a:p>
            <a:pPr eaLnBrk="1" hangingPunct="1"/>
            <a:r>
              <a:rPr lang="en-GB" altLang="en-US" sz="2400" dirty="0"/>
              <a:t>Vail stepped in!</a:t>
            </a:r>
          </a:p>
          <a:p>
            <a:pPr eaLnBrk="1" hangingPunct="1"/>
            <a:r>
              <a:rPr lang="en-GB" altLang="en-US" sz="2400" dirty="0"/>
              <a:t>1996 Ski co changed policy and in 1997 returned to Aspen for commercial gain</a:t>
            </a:r>
          </a:p>
          <a:p>
            <a:pPr eaLnBrk="1" hangingPunct="1"/>
            <a:r>
              <a:rPr lang="en-GB" altLang="en-US" sz="2400" dirty="0"/>
              <a:t>2002 competition with Vail increased</a:t>
            </a:r>
          </a:p>
          <a:p>
            <a:pPr eaLnBrk="1" hangingPunct="1"/>
            <a:r>
              <a:rPr lang="en-GB" altLang="en-US" sz="2400" dirty="0"/>
              <a:t>Increased events in other ski resorts</a:t>
            </a:r>
          </a:p>
          <a:p>
            <a:pPr eaLnBrk="1" hangingPunct="1"/>
            <a:r>
              <a:rPr lang="en-GB" altLang="en-US" sz="2400" dirty="0"/>
              <a:t>Increased competition</a:t>
            </a:r>
          </a:p>
          <a:p>
            <a:pPr eaLnBrk="1" hangingPunct="1"/>
            <a:r>
              <a:rPr lang="en-GB" altLang="en-US" sz="2400" dirty="0"/>
              <a:t>Beaver Creek, Breckenridge, Telluride etc all ski resorts and events and festivals destinations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6901072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3F8BC3-639F-04E1-AF81-F53C86BA9B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75" r="7820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A52E2B-EEED-DCC3-BF87-38C071A6D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940" y="0"/>
            <a:ext cx="4269450" cy="1742661"/>
          </a:xfrm>
        </p:spPr>
        <p:txBody>
          <a:bodyPr>
            <a:normAutofit/>
          </a:bodyPr>
          <a:lstStyle/>
          <a:p>
            <a:r>
              <a:rPr lang="en-GB" sz="4000" b="1" dirty="0"/>
              <a:t>Aspen Events &amp; Tourism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60ECD-7752-39E3-524B-15C5AAD00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270" y="1974574"/>
            <a:ext cx="4541119" cy="4737651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sz="2000" dirty="0"/>
              <a:t>Ski Co Control</a:t>
            </a:r>
          </a:p>
          <a:p>
            <a:pPr eaLnBrk="1" hangingPunct="1"/>
            <a:r>
              <a:rPr lang="en-GB" altLang="en-US" sz="2000" dirty="0"/>
              <a:t>Blocked commercial developments</a:t>
            </a:r>
          </a:p>
          <a:p>
            <a:pPr eaLnBrk="1" hangingPunct="1"/>
            <a:r>
              <a:rPr lang="en-GB" altLang="en-US" sz="2000" dirty="0"/>
              <a:t>Resort image</a:t>
            </a:r>
          </a:p>
          <a:p>
            <a:pPr eaLnBrk="1" hangingPunct="1"/>
            <a:r>
              <a:rPr lang="en-GB" altLang="en-US" sz="2000" dirty="0"/>
              <a:t>Inevitably elitist</a:t>
            </a:r>
          </a:p>
          <a:p>
            <a:pPr eaLnBrk="1" hangingPunct="1"/>
            <a:r>
              <a:rPr lang="en-GB" altLang="en-US" sz="2000" dirty="0"/>
              <a:t>Over Tourism</a:t>
            </a:r>
          </a:p>
          <a:p>
            <a:pPr eaLnBrk="1" hangingPunct="1"/>
            <a:r>
              <a:rPr lang="en-GB" altLang="en-US" sz="2000" dirty="0"/>
              <a:t>Summer season</a:t>
            </a:r>
          </a:p>
          <a:p>
            <a:pPr eaLnBrk="1" hangingPunct="1"/>
            <a:r>
              <a:rPr lang="en-GB" altLang="en-US" sz="2000" dirty="0"/>
              <a:t>Location</a:t>
            </a:r>
          </a:p>
          <a:p>
            <a:pPr eaLnBrk="1" hangingPunct="1"/>
            <a:r>
              <a:rPr lang="en-GB" altLang="en-US" sz="2000" dirty="0"/>
              <a:t>Cost of living</a:t>
            </a:r>
          </a:p>
          <a:p>
            <a:pPr eaLnBrk="1" hangingPunct="1"/>
            <a:r>
              <a:rPr lang="en-GB" altLang="en-US" sz="2000" dirty="0"/>
              <a:t>Housing issues</a:t>
            </a:r>
          </a:p>
          <a:p>
            <a:pPr eaLnBrk="1" hangingPunct="1"/>
            <a:r>
              <a:rPr lang="en-GB" altLang="en-US" sz="2000" dirty="0"/>
              <a:t>Commuting from down valley</a:t>
            </a:r>
          </a:p>
          <a:p>
            <a:pPr eaLnBrk="1" hangingPunct="1"/>
            <a:r>
              <a:rPr lang="en-GB" altLang="en-US" sz="2000" dirty="0"/>
              <a:t>Down valley population – them v us</a:t>
            </a:r>
          </a:p>
          <a:p>
            <a:pPr eaLnBrk="1" hangingPunct="1"/>
            <a:r>
              <a:rPr lang="en-GB" altLang="en-US" sz="2000" dirty="0"/>
              <a:t>9/11</a:t>
            </a:r>
          </a:p>
          <a:p>
            <a:pPr eaLnBrk="1" hangingPunct="1"/>
            <a:r>
              <a:rPr lang="en-GB" altLang="en-US" sz="2000" dirty="0"/>
              <a:t>Economic downturn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0364294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7AFE0E-B37D-4531-AFE8-231C8348E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64FB94-2747-9663-BDD6-908528D3C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b="1" dirty="0"/>
              <a:t>Vail Ski Resort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EF28FA-AD6F-239F-84F6-3B76AB490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278" y="2013625"/>
            <a:ext cx="5864087" cy="484437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WW2 training base</a:t>
            </a:r>
          </a:p>
          <a:p>
            <a:pPr eaLnBrk="1" hangingPunct="1"/>
            <a:r>
              <a:rPr lang="en-GB" altLang="en-US" dirty="0"/>
              <a:t>1957 Pete Seibert and Earl Eaton</a:t>
            </a:r>
          </a:p>
          <a:p>
            <a:pPr eaLnBrk="1" hangingPunct="1"/>
            <a:r>
              <a:rPr lang="en-GB" altLang="en-US" dirty="0"/>
              <a:t>Perfect ski resort</a:t>
            </a:r>
          </a:p>
          <a:p>
            <a:pPr eaLnBrk="1" hangingPunct="1"/>
            <a:r>
              <a:rPr lang="en-GB" altLang="en-US" dirty="0"/>
              <a:t>Owned by the US Forest Service</a:t>
            </a:r>
          </a:p>
          <a:p>
            <a:pPr eaLnBrk="1" hangingPunct="1"/>
            <a:r>
              <a:rPr lang="en-GB" altLang="en-US" dirty="0"/>
              <a:t>Search for investors as needed $1m in bank for building permit</a:t>
            </a:r>
          </a:p>
          <a:p>
            <a:pPr eaLnBrk="1" hangingPunct="1"/>
            <a:r>
              <a:rPr lang="en-GB" altLang="en-US" dirty="0"/>
              <a:t>Investor $10k for condo and life ski pass</a:t>
            </a:r>
          </a:p>
          <a:p>
            <a:pPr eaLnBrk="1" hangingPunct="1"/>
            <a:r>
              <a:rPr lang="en-GB" altLang="en-US" dirty="0"/>
              <a:t>Opened 1962 </a:t>
            </a:r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2FD683-AB80-5EB1-9F47-DE2452CD17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09" r="-1" b="-1"/>
          <a:stretch/>
        </p:blipFill>
        <p:spPr>
          <a:xfrm>
            <a:off x="6101338" y="2015168"/>
            <a:ext cx="5283866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829735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C7FEB3-D900-248A-9175-1F0EA4A95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774" y="365125"/>
            <a:ext cx="12188952" cy="1306443"/>
          </a:xfrm>
        </p:spPr>
        <p:txBody>
          <a:bodyPr>
            <a:noAutofit/>
          </a:bodyPr>
          <a:lstStyle/>
          <a:p>
            <a:r>
              <a:rPr lang="en-GB" sz="6000" b="1" dirty="0"/>
              <a:t>Vail – New Destination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E5393-0CBA-A011-EB1E-6C078025B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dirty="0"/>
              <a:t>Like nothing on earth</a:t>
            </a:r>
          </a:p>
          <a:p>
            <a:pPr eaLnBrk="1" hangingPunct="1"/>
            <a:r>
              <a:rPr lang="en-GB" altLang="en-US" dirty="0"/>
              <a:t>50</a:t>
            </a:r>
            <a:r>
              <a:rPr lang="en-GB" altLang="en-US" baseline="30000" dirty="0"/>
              <a:t>th</a:t>
            </a:r>
            <a:r>
              <a:rPr lang="en-GB" altLang="en-US" dirty="0"/>
              <a:t> Anniversary</a:t>
            </a:r>
          </a:p>
          <a:p>
            <a:pPr eaLnBrk="1" hangingPunct="1"/>
            <a:r>
              <a:rPr lang="en-GB" altLang="en-US" dirty="0"/>
              <a:t>Vail Snow Daze</a:t>
            </a:r>
          </a:p>
          <a:p>
            <a:pPr eaLnBrk="1" hangingPunct="1"/>
            <a:r>
              <a:rPr lang="en-GB" altLang="en-US" dirty="0"/>
              <a:t>Vail </a:t>
            </a:r>
            <a:r>
              <a:rPr lang="en-GB" altLang="en-US" dirty="0" err="1"/>
              <a:t>Holidaze</a:t>
            </a:r>
            <a:endParaRPr lang="en-GB" altLang="en-US" dirty="0"/>
          </a:p>
          <a:p>
            <a:pPr eaLnBrk="1" hangingPunct="1"/>
            <a:r>
              <a:rPr lang="en-GB" altLang="en-US" dirty="0"/>
              <a:t>Winter Teva Mountain Games</a:t>
            </a:r>
          </a:p>
          <a:p>
            <a:pPr eaLnBrk="1" hangingPunct="1"/>
            <a:r>
              <a:rPr lang="en-GB" altLang="en-US" dirty="0"/>
              <a:t>7 wonders of Vail</a:t>
            </a:r>
          </a:p>
          <a:p>
            <a:pPr eaLnBrk="1" hangingPunct="1"/>
            <a:r>
              <a:rPr lang="en-GB" altLang="en-US" dirty="0"/>
              <a:t>Bud light Street Beat</a:t>
            </a:r>
          </a:p>
          <a:p>
            <a:pPr eaLnBrk="1" hangingPunct="1"/>
            <a:r>
              <a:rPr lang="en-GB" altLang="en-US" dirty="0"/>
              <a:t>Spring back to Vail</a:t>
            </a:r>
          </a:p>
          <a:p>
            <a:pPr eaLnBrk="1" hangingPunct="1"/>
            <a:r>
              <a:rPr lang="en-GB" altLang="en-US" dirty="0"/>
              <a:t>Taste of Vail</a:t>
            </a:r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39DA1E-AEA2-E624-728B-17416C96AB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9838"/>
          <a:stretch/>
        </p:blipFill>
        <p:spPr>
          <a:xfrm>
            <a:off x="4764157" y="2185047"/>
            <a:ext cx="5595729" cy="383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2807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6A213-4725-E8FB-E29B-96BACF75B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6000" b="1" dirty="0"/>
              <a:t>Vail Valley Development 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46D34-0C0F-8398-2660-E15E9586C2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lnSpcReduction="10000"/>
          </a:bodyPr>
          <a:lstStyle/>
          <a:p>
            <a:pPr eaLnBrk="1" hangingPunct="1"/>
            <a:r>
              <a:rPr lang="en-GB" altLang="en-US" dirty="0"/>
              <a:t>Denver selected for 1976 Olympics</a:t>
            </a:r>
          </a:p>
          <a:p>
            <a:pPr eaLnBrk="1" hangingPunct="1"/>
            <a:r>
              <a:rPr lang="en-GB" altLang="en-US" dirty="0"/>
              <a:t>Venue Vail and Beaver Creek</a:t>
            </a:r>
          </a:p>
          <a:p>
            <a:pPr eaLnBrk="1" hangingPunct="1"/>
            <a:r>
              <a:rPr lang="en-GB" altLang="en-US" dirty="0"/>
              <a:t>Turning down event was unpopular in ski industry</a:t>
            </a:r>
          </a:p>
          <a:p>
            <a:pPr eaLnBrk="1" hangingPunct="1"/>
            <a:r>
              <a:rPr lang="en-GB" altLang="en-US" dirty="0"/>
              <a:t>1985 </a:t>
            </a:r>
            <a:r>
              <a:rPr lang="en-GB" altLang="en-US" dirty="0" err="1"/>
              <a:t>Gillete</a:t>
            </a:r>
            <a:r>
              <a:rPr lang="en-GB" altLang="en-US" dirty="0"/>
              <a:t> purchased Vail and Beaver Creek</a:t>
            </a:r>
          </a:p>
          <a:p>
            <a:pPr eaLnBrk="1" hangingPunct="1"/>
            <a:r>
              <a:rPr lang="en-GB" altLang="en-US" dirty="0"/>
              <a:t>Aim to develop valley and customer service goal</a:t>
            </a:r>
          </a:p>
          <a:p>
            <a:pPr eaLnBrk="1" hangingPunct="1"/>
            <a:r>
              <a:rPr lang="en-GB" altLang="en-US" dirty="0"/>
              <a:t>1989 World Alphine Ski Championships</a:t>
            </a:r>
          </a:p>
          <a:p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2E4AA4-8C3F-4A5C-74D0-7CECA6AA75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030" r="20235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790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6AA2DA-281A-4806-8977-D617AEAC8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4185774-6FC0-4B8D-A8DB-A88546889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07978" y="0"/>
            <a:ext cx="2484022" cy="6858000"/>
          </a:xfrm>
          <a:custGeom>
            <a:avLst/>
            <a:gdLst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57677 w 2632012"/>
              <a:gd name="connsiteY27" fmla="*/ 2548608 h 6858000"/>
              <a:gd name="connsiteX28" fmla="*/ 399465 w 2632012"/>
              <a:gd name="connsiteY28" fmla="*/ 2412506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399465 w 2632012"/>
              <a:gd name="connsiteY28" fmla="*/ 2412506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219615 w 2632012"/>
              <a:gd name="connsiteY23" fmla="*/ 5557777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08456 w 2632012"/>
              <a:gd name="connsiteY22" fmla="*/ 5878851 h 6858000"/>
              <a:gd name="connsiteX23" fmla="*/ 219615 w 2632012"/>
              <a:gd name="connsiteY23" fmla="*/ 5557777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2632012" h="6858000">
                <a:moveTo>
                  <a:pt x="932173" y="1512545"/>
                </a:moveTo>
                <a:lnTo>
                  <a:pt x="932462" y="1512581"/>
                </a:lnTo>
                <a:lnTo>
                  <a:pt x="932378" y="1512599"/>
                </a:lnTo>
                <a:cubicBezTo>
                  <a:pt x="930618" y="1512681"/>
                  <a:pt x="930202" y="1512462"/>
                  <a:pt x="932173" y="1512545"/>
                </a:cubicBezTo>
                <a:close/>
                <a:moveTo>
                  <a:pt x="1207569" y="0"/>
                </a:moveTo>
                <a:lnTo>
                  <a:pt x="2632012" y="0"/>
                </a:lnTo>
                <a:lnTo>
                  <a:pt x="2632012" y="6858000"/>
                </a:lnTo>
                <a:lnTo>
                  <a:pt x="13514" y="6858000"/>
                </a:lnTo>
                <a:cubicBezTo>
                  <a:pt x="13399" y="6842943"/>
                  <a:pt x="13285" y="6827886"/>
                  <a:pt x="13170" y="6812829"/>
                </a:cubicBezTo>
                <a:cubicBezTo>
                  <a:pt x="12714" y="6794763"/>
                  <a:pt x="13524" y="6777517"/>
                  <a:pt x="20332" y="6760689"/>
                </a:cubicBezTo>
                <a:cubicBezTo>
                  <a:pt x="10828" y="6746468"/>
                  <a:pt x="7794" y="6733277"/>
                  <a:pt x="25596" y="6721251"/>
                </a:cubicBezTo>
                <a:cubicBezTo>
                  <a:pt x="24143" y="6683539"/>
                  <a:pt x="1631" y="6673595"/>
                  <a:pt x="22507" y="6650499"/>
                </a:cubicBezTo>
                <a:cubicBezTo>
                  <a:pt x="-25124" y="6620536"/>
                  <a:pt x="16765" y="6629253"/>
                  <a:pt x="22444" y="6604241"/>
                </a:cubicBezTo>
                <a:cubicBezTo>
                  <a:pt x="28668" y="6588866"/>
                  <a:pt x="29169" y="6574778"/>
                  <a:pt x="31867" y="6559984"/>
                </a:cubicBezTo>
                <a:cubicBezTo>
                  <a:pt x="4443" y="6566661"/>
                  <a:pt x="62924" y="6515664"/>
                  <a:pt x="38635" y="6515473"/>
                </a:cubicBezTo>
                <a:cubicBezTo>
                  <a:pt x="72259" y="6495428"/>
                  <a:pt x="29118" y="6488543"/>
                  <a:pt x="38467" y="6463736"/>
                </a:cubicBezTo>
                <a:cubicBezTo>
                  <a:pt x="50944" y="6451623"/>
                  <a:pt x="52742" y="6443270"/>
                  <a:pt x="38052" y="6432794"/>
                </a:cubicBezTo>
                <a:cubicBezTo>
                  <a:pt x="98939" y="6376824"/>
                  <a:pt x="58603" y="6351821"/>
                  <a:pt x="80445" y="6301309"/>
                </a:cubicBezTo>
                <a:cubicBezTo>
                  <a:pt x="103917" y="6257537"/>
                  <a:pt x="78836" y="6301310"/>
                  <a:pt x="138157" y="6257030"/>
                </a:cubicBezTo>
                <a:cubicBezTo>
                  <a:pt x="155187" y="6248574"/>
                  <a:pt x="166108" y="6186701"/>
                  <a:pt x="170419" y="6171255"/>
                </a:cubicBezTo>
                <a:cubicBezTo>
                  <a:pt x="174731" y="6155809"/>
                  <a:pt x="166522" y="6166390"/>
                  <a:pt x="164027" y="6164357"/>
                </a:cubicBezTo>
                <a:cubicBezTo>
                  <a:pt x="206228" y="6137678"/>
                  <a:pt x="184454" y="6121750"/>
                  <a:pt x="213309" y="6109331"/>
                </a:cubicBezTo>
                <a:cubicBezTo>
                  <a:pt x="224262" y="6067371"/>
                  <a:pt x="183175" y="5890445"/>
                  <a:pt x="208456" y="5878851"/>
                </a:cubicBezTo>
                <a:cubicBezTo>
                  <a:pt x="225886" y="5808435"/>
                  <a:pt x="192379" y="5574013"/>
                  <a:pt x="219615" y="5557777"/>
                </a:cubicBezTo>
                <a:lnTo>
                  <a:pt x="245711" y="5066230"/>
                </a:lnTo>
                <a:cubicBezTo>
                  <a:pt x="117719" y="4582016"/>
                  <a:pt x="230524" y="4647254"/>
                  <a:pt x="276721" y="4162848"/>
                </a:cubicBezTo>
                <a:lnTo>
                  <a:pt x="343082" y="3059377"/>
                </a:lnTo>
                <a:cubicBezTo>
                  <a:pt x="347947" y="2889121"/>
                  <a:pt x="364765" y="2862299"/>
                  <a:pt x="369630" y="2692043"/>
                </a:cubicBezTo>
                <a:cubicBezTo>
                  <a:pt x="369393" y="2690043"/>
                  <a:pt x="435560" y="2522082"/>
                  <a:pt x="435324" y="2520083"/>
                </a:cubicBezTo>
                <a:lnTo>
                  <a:pt x="482259" y="2336178"/>
                </a:lnTo>
                <a:cubicBezTo>
                  <a:pt x="516201" y="2267350"/>
                  <a:pt x="537443" y="2148254"/>
                  <a:pt x="569515" y="2091909"/>
                </a:cubicBezTo>
                <a:cubicBezTo>
                  <a:pt x="629286" y="2030534"/>
                  <a:pt x="622061" y="2045605"/>
                  <a:pt x="638163" y="1994147"/>
                </a:cubicBezTo>
                <a:cubicBezTo>
                  <a:pt x="633178" y="1967912"/>
                  <a:pt x="705417" y="1945185"/>
                  <a:pt x="737312" y="1871408"/>
                </a:cubicBezTo>
                <a:cubicBezTo>
                  <a:pt x="759407" y="1814663"/>
                  <a:pt x="795838" y="1856475"/>
                  <a:pt x="788501" y="1793826"/>
                </a:cubicBezTo>
                <a:cubicBezTo>
                  <a:pt x="796402" y="1792725"/>
                  <a:pt x="813276" y="1750182"/>
                  <a:pt x="819432" y="1746824"/>
                </a:cubicBezTo>
                <a:lnTo>
                  <a:pt x="843936" y="1697348"/>
                </a:lnTo>
                <a:cubicBezTo>
                  <a:pt x="847635" y="1681502"/>
                  <a:pt x="845709" y="1667584"/>
                  <a:pt x="846526" y="1659754"/>
                </a:cubicBezTo>
                <a:lnTo>
                  <a:pt x="873830" y="1628041"/>
                </a:lnTo>
                <a:lnTo>
                  <a:pt x="890626" y="1599883"/>
                </a:lnTo>
                <a:lnTo>
                  <a:pt x="921288" y="1579569"/>
                </a:lnTo>
                <a:cubicBezTo>
                  <a:pt x="921111" y="1565502"/>
                  <a:pt x="920933" y="1551436"/>
                  <a:pt x="920756" y="1537369"/>
                </a:cubicBezTo>
                <a:cubicBezTo>
                  <a:pt x="918173" y="1533598"/>
                  <a:pt x="943194" y="1519497"/>
                  <a:pt x="946290" y="1514308"/>
                </a:cubicBezTo>
                <a:lnTo>
                  <a:pt x="932462" y="1512581"/>
                </a:lnTo>
                <a:lnTo>
                  <a:pt x="940652" y="1510839"/>
                </a:lnTo>
                <a:cubicBezTo>
                  <a:pt x="944059" y="1509546"/>
                  <a:pt x="947769" y="1507347"/>
                  <a:pt x="950739" y="1503635"/>
                </a:cubicBezTo>
                <a:lnTo>
                  <a:pt x="966405" y="1439967"/>
                </a:lnTo>
                <a:cubicBezTo>
                  <a:pt x="966567" y="1437915"/>
                  <a:pt x="970755" y="1392639"/>
                  <a:pt x="973516" y="1389073"/>
                </a:cubicBezTo>
                <a:lnTo>
                  <a:pt x="986960" y="1351857"/>
                </a:lnTo>
                <a:lnTo>
                  <a:pt x="987761" y="1363479"/>
                </a:lnTo>
                <a:cubicBezTo>
                  <a:pt x="987046" y="1391389"/>
                  <a:pt x="991418" y="1341827"/>
                  <a:pt x="989043" y="1346093"/>
                </a:cubicBezTo>
                <a:lnTo>
                  <a:pt x="986960" y="1351857"/>
                </a:lnTo>
                <a:lnTo>
                  <a:pt x="985769" y="1334556"/>
                </a:lnTo>
                <a:cubicBezTo>
                  <a:pt x="983992" y="1300062"/>
                  <a:pt x="982872" y="1251835"/>
                  <a:pt x="982507" y="1216698"/>
                </a:cubicBezTo>
                <a:cubicBezTo>
                  <a:pt x="989105" y="1176777"/>
                  <a:pt x="968656" y="1115073"/>
                  <a:pt x="984836" y="1082381"/>
                </a:cubicBezTo>
                <a:cubicBezTo>
                  <a:pt x="976467" y="1067557"/>
                  <a:pt x="974466" y="1054191"/>
                  <a:pt x="993140" y="1043366"/>
                </a:cubicBezTo>
                <a:cubicBezTo>
                  <a:pt x="994613" y="1005627"/>
                  <a:pt x="972947" y="994211"/>
                  <a:pt x="995544" y="972540"/>
                </a:cubicBezTo>
                <a:cubicBezTo>
                  <a:pt x="1001437" y="952637"/>
                  <a:pt x="1021106" y="938879"/>
                  <a:pt x="1028500" y="923945"/>
                </a:cubicBezTo>
                <a:cubicBezTo>
                  <a:pt x="1032923" y="901661"/>
                  <a:pt x="1022511" y="861628"/>
                  <a:pt x="1022082" y="838835"/>
                </a:cubicBezTo>
                <a:cubicBezTo>
                  <a:pt x="1057150" y="821053"/>
                  <a:pt x="1014683" y="811325"/>
                  <a:pt x="1025925" y="787183"/>
                </a:cubicBezTo>
                <a:cubicBezTo>
                  <a:pt x="1039299" y="775919"/>
                  <a:pt x="1041738" y="767701"/>
                  <a:pt x="1027904" y="756272"/>
                </a:cubicBezTo>
                <a:cubicBezTo>
                  <a:pt x="1092931" y="704439"/>
                  <a:pt x="1063111" y="690611"/>
                  <a:pt x="1088796" y="641639"/>
                </a:cubicBezTo>
                <a:cubicBezTo>
                  <a:pt x="1115586" y="599503"/>
                  <a:pt x="1101832" y="585408"/>
                  <a:pt x="1164389" y="545140"/>
                </a:cubicBezTo>
                <a:cubicBezTo>
                  <a:pt x="1183904" y="515341"/>
                  <a:pt x="1212474" y="444932"/>
                  <a:pt x="1225321" y="413843"/>
                </a:cubicBezTo>
                <a:cubicBezTo>
                  <a:pt x="1235550" y="389613"/>
                  <a:pt x="1230254" y="392779"/>
                  <a:pt x="1241477" y="358607"/>
                </a:cubicBezTo>
                <a:cubicBezTo>
                  <a:pt x="1244505" y="325057"/>
                  <a:pt x="1241891" y="287714"/>
                  <a:pt x="1246119" y="254866"/>
                </a:cubicBezTo>
                <a:cubicBezTo>
                  <a:pt x="1250325" y="233178"/>
                  <a:pt x="1255354" y="194919"/>
                  <a:pt x="1266837" y="161517"/>
                </a:cubicBezTo>
                <a:cubicBezTo>
                  <a:pt x="1312077" y="135871"/>
                  <a:pt x="1280314" y="75805"/>
                  <a:pt x="1315021" y="54455"/>
                </a:cubicBezTo>
                <a:cubicBezTo>
                  <a:pt x="1325412" y="38765"/>
                  <a:pt x="1323873" y="23602"/>
                  <a:pt x="1319335" y="8880"/>
                </a:cubicBezTo>
                <a:lnTo>
                  <a:pt x="1316402" y="852"/>
                </a:lnTo>
                <a:lnTo>
                  <a:pt x="1207569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F9D12E-5BD6-2638-A6EA-71BFCED7E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8" y="609597"/>
            <a:ext cx="8903433" cy="1330841"/>
          </a:xfrm>
        </p:spPr>
        <p:txBody>
          <a:bodyPr>
            <a:normAutofit/>
          </a:bodyPr>
          <a:lstStyle/>
          <a:p>
            <a:r>
              <a:rPr lang="en-GB" sz="6000" b="1" dirty="0"/>
              <a:t>Development of Vail Resorts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95251-C68B-16B9-464D-EB38DFD36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8" y="2194100"/>
            <a:ext cx="5126303" cy="3908588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dirty="0"/>
              <a:t>1992 financial issues Vail sold to Apollo</a:t>
            </a:r>
          </a:p>
          <a:p>
            <a:pPr eaLnBrk="1" hangingPunct="1"/>
            <a:r>
              <a:rPr lang="en-GB" altLang="en-US" dirty="0"/>
              <a:t>In 1995 awarded World Alphine Championships for 1999-2000</a:t>
            </a:r>
          </a:p>
          <a:p>
            <a:pPr eaLnBrk="1" hangingPunct="1"/>
            <a:r>
              <a:rPr lang="en-GB" altLang="en-US" dirty="0"/>
              <a:t>1997 Purchased Keystone and Breckenridge</a:t>
            </a:r>
          </a:p>
          <a:p>
            <a:pPr eaLnBrk="1" hangingPunct="1"/>
            <a:r>
              <a:rPr lang="en-GB" altLang="en-US" dirty="0"/>
              <a:t>Creation of Vail Resorts</a:t>
            </a:r>
          </a:p>
          <a:p>
            <a:pPr eaLnBrk="1" hangingPunct="1"/>
            <a:r>
              <a:rPr lang="en-GB" altLang="en-US" dirty="0"/>
              <a:t>Development of Eagle Vail Airport</a:t>
            </a:r>
          </a:p>
          <a:p>
            <a:pPr eaLnBrk="1" hangingPunct="1"/>
            <a:r>
              <a:rPr lang="en-GB" altLang="en-US" dirty="0"/>
              <a:t>Good transport links and easily </a:t>
            </a:r>
            <a:r>
              <a:rPr lang="en-GB" altLang="en-US" dirty="0" err="1"/>
              <a:t>accesible</a:t>
            </a:r>
            <a:endParaRPr lang="en-GB" altLang="en-US" dirty="0"/>
          </a:p>
          <a:p>
            <a:endParaRPr lang="en-GB" sz="200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7D3B4FC-79F4-47D2-9D79-DA876E6AD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60988" y="2022496"/>
            <a:ext cx="4664547" cy="4043934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8AA14D-96E9-8752-FAAD-1F99469E94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274" r="17735" b="2"/>
          <a:stretch/>
        </p:blipFill>
        <p:spPr>
          <a:xfrm>
            <a:off x="7016376" y="2183362"/>
            <a:ext cx="4357896" cy="3732941"/>
          </a:xfrm>
          <a:prstGeom prst="rect">
            <a:avLst/>
          </a:prstGeom>
        </p:spPr>
      </p:pic>
      <p:sp>
        <p:nvSpPr>
          <p:cNvPr id="15" name="Rectangle 6">
            <a:extLst>
              <a:ext uri="{FF2B5EF4-FFF2-40B4-BE49-F238E27FC236}">
                <a16:creationId xmlns:a16="http://schemas.microsoft.com/office/drawing/2014/main" id="{EFF9196C-3887-4B80-8671-3CA6705C1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8543" y="5840356"/>
            <a:ext cx="1029435" cy="452147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7351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90C8CE-D07E-34AE-7E2E-3395F3DA6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Vail Resorts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E6F22-E73E-E58D-5194-99E970F4A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791" y="1763287"/>
            <a:ext cx="11734800" cy="4228287"/>
          </a:xfrm>
        </p:spPr>
        <p:txBody>
          <a:bodyPr anchor="t">
            <a:noAutofit/>
          </a:bodyPr>
          <a:lstStyle/>
          <a:p>
            <a:r>
              <a:rPr lang="en-GB" sz="2000" dirty="0"/>
              <a:t>Vail (</a:t>
            </a:r>
            <a:r>
              <a:rPr lang="en-GB" sz="2000" dirty="0" err="1"/>
              <a:t>Lionshead</a:t>
            </a:r>
            <a:r>
              <a:rPr lang="en-GB" sz="2000" dirty="0"/>
              <a:t> Village, West Vail &amp; Back Bowls)</a:t>
            </a:r>
          </a:p>
          <a:p>
            <a:r>
              <a:rPr lang="en-GB" sz="2000" dirty="0"/>
              <a:t>Beaver Creek  (Batchelor Gulch)</a:t>
            </a:r>
          </a:p>
          <a:p>
            <a:r>
              <a:rPr lang="en-GB" sz="2000" dirty="0"/>
              <a:t>Breckenridge</a:t>
            </a:r>
          </a:p>
          <a:p>
            <a:r>
              <a:rPr lang="en-GB" sz="2000" dirty="0"/>
              <a:t>Keystone</a:t>
            </a:r>
          </a:p>
          <a:p>
            <a:r>
              <a:rPr lang="en-GB" sz="2000" dirty="0"/>
              <a:t>Crested Bute</a:t>
            </a:r>
          </a:p>
          <a:p>
            <a:r>
              <a:rPr lang="en-GB" sz="2000" dirty="0"/>
              <a:t>Park City (Utah)</a:t>
            </a:r>
          </a:p>
          <a:p>
            <a:r>
              <a:rPr lang="en-GB" sz="2000" dirty="0"/>
              <a:t>West – Heavenly &amp; 3 more</a:t>
            </a:r>
          </a:p>
          <a:p>
            <a:r>
              <a:rPr lang="en-GB" sz="2000" dirty="0"/>
              <a:t>North East  - Stowe &amp; 3 more</a:t>
            </a:r>
          </a:p>
          <a:p>
            <a:r>
              <a:rPr lang="en-GB" sz="2000" dirty="0"/>
              <a:t>Mid Atlantic – 8 Resorts    Mid West – 10 Resorts</a:t>
            </a:r>
          </a:p>
          <a:p>
            <a:r>
              <a:rPr lang="en-GB" sz="2000" dirty="0"/>
              <a:t>Whistler (Canada) </a:t>
            </a:r>
          </a:p>
          <a:p>
            <a:r>
              <a:rPr lang="en-GB" sz="2000" dirty="0"/>
              <a:t>Australia – 3 Ski Resorts</a:t>
            </a:r>
          </a:p>
          <a:p>
            <a:r>
              <a:rPr lang="en-GB" sz="2000" dirty="0"/>
              <a:t>Epic  Pass – 2024-2025 Includes Europe – Verbier4Valees, </a:t>
            </a:r>
            <a:r>
              <a:rPr lang="en-GB" sz="2000" dirty="0" err="1"/>
              <a:t>Andermatt-Sedrun-Disentis</a:t>
            </a:r>
            <a:r>
              <a:rPr lang="en-GB" sz="2000" dirty="0"/>
              <a:t>, &amp; </a:t>
            </a:r>
            <a:r>
              <a:rPr lang="en-GB" sz="2000" dirty="0" err="1"/>
              <a:t>Crans</a:t>
            </a:r>
            <a:r>
              <a:rPr lang="en-GB" sz="2000" dirty="0"/>
              <a:t>-Montana, Switzerland,3 Valleys in </a:t>
            </a:r>
            <a:r>
              <a:rPr lang="en-GB" sz="2000" dirty="0" err="1"/>
              <a:t>Fraince</a:t>
            </a:r>
            <a:r>
              <a:rPr lang="en-GB" sz="2000" dirty="0"/>
              <a:t>, </a:t>
            </a:r>
            <a:r>
              <a:rPr lang="en-GB" sz="2000" dirty="0" err="1"/>
              <a:t>Skirama</a:t>
            </a:r>
            <a:r>
              <a:rPr lang="en-GB" sz="2000" dirty="0"/>
              <a:t> </a:t>
            </a:r>
            <a:r>
              <a:rPr lang="en-GB" sz="2000" dirty="0" err="1"/>
              <a:t>Dlolomiti</a:t>
            </a:r>
            <a:r>
              <a:rPr lang="en-GB" sz="2000" dirty="0"/>
              <a:t> </a:t>
            </a:r>
            <a:r>
              <a:rPr lang="en-GB" sz="2000" dirty="0" err="1"/>
              <a:t>Adamello</a:t>
            </a:r>
            <a:r>
              <a:rPr lang="en-GB" sz="2000" dirty="0"/>
              <a:t> </a:t>
            </a:r>
            <a:r>
              <a:rPr lang="en-GB" sz="2000" dirty="0" err="1"/>
              <a:t>Brenta</a:t>
            </a:r>
            <a:r>
              <a:rPr lang="en-GB" sz="2000" dirty="0"/>
              <a:t> in Italy &amp; Ski </a:t>
            </a:r>
            <a:r>
              <a:rPr lang="en-GB" sz="2000" dirty="0" err="1"/>
              <a:t>Arlbery</a:t>
            </a:r>
            <a:r>
              <a:rPr lang="en-GB" sz="2000" dirty="0"/>
              <a:t> in Austria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CF9DE9-2C31-17EE-2E52-F7379E8965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81" r="13758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7997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AE4A90-E8DE-37E8-26E9-245643E49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Beaver Creek Resort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C1F34-0651-091B-3E0F-A097784047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lnSpcReduction="10000"/>
          </a:bodyPr>
          <a:lstStyle/>
          <a:p>
            <a:pPr eaLnBrk="1" hangingPunct="1"/>
            <a:r>
              <a:rPr lang="en-GB" altLang="en-US" dirty="0"/>
              <a:t>Development of Vail Valley</a:t>
            </a:r>
          </a:p>
          <a:p>
            <a:pPr eaLnBrk="1" hangingPunct="1"/>
            <a:r>
              <a:rPr lang="en-GB" altLang="en-US" dirty="0"/>
              <a:t>1972 Beaver Creek land purchased for 1976 Denver Winter Olympics</a:t>
            </a:r>
          </a:p>
          <a:p>
            <a:pPr eaLnBrk="1" hangingPunct="1"/>
            <a:r>
              <a:rPr lang="en-GB" altLang="en-US" dirty="0"/>
              <a:t>European style mountain village -charm</a:t>
            </a:r>
          </a:p>
          <a:p>
            <a:pPr eaLnBrk="1" hangingPunct="1"/>
            <a:r>
              <a:rPr lang="en-GB" altLang="en-US" dirty="0"/>
              <a:t>1980 Resort opened</a:t>
            </a:r>
          </a:p>
          <a:p>
            <a:pPr eaLnBrk="1" hangingPunct="1"/>
            <a:r>
              <a:rPr lang="en-GB" altLang="en-US" dirty="0"/>
              <a:t>Batchelor Gulch – Ritz Carlton Development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Summer - Golf</a:t>
            </a:r>
          </a:p>
          <a:p>
            <a:endParaRPr lang="en-GB" sz="2200" dirty="0"/>
          </a:p>
        </p:txBody>
      </p:sp>
      <p:pic>
        <p:nvPicPr>
          <p:cNvPr id="4" name="Picture 3" descr="A covered walkway with lights and a building in the background&#10;&#10;Description automatically generated">
            <a:extLst>
              <a:ext uri="{FF2B5EF4-FFF2-40B4-BE49-F238E27FC236}">
                <a16:creationId xmlns:a16="http://schemas.microsoft.com/office/drawing/2014/main" id="{275D534E-1B26-0BE4-8CFF-698B75D1DE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52" r="11482"/>
          <a:stretch/>
        </p:blipFill>
        <p:spPr>
          <a:xfrm>
            <a:off x="7973832" y="2608096"/>
            <a:ext cx="3032099" cy="3151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5233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4356E7-8CE2-A030-9931-EACCD69FA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/>
              <a:t>Beaver Creek Strategies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5819D-2A3B-ABB4-0707-8C2CFFDB0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GB" altLang="en-US" dirty="0"/>
              <a:t>Not exactly roughing it!</a:t>
            </a:r>
          </a:p>
          <a:p>
            <a:pPr eaLnBrk="1" hangingPunct="1"/>
            <a:r>
              <a:rPr lang="en-GB" altLang="en-US" dirty="0"/>
              <a:t>The consummate kid-friendly resort</a:t>
            </a:r>
          </a:p>
          <a:p>
            <a:pPr eaLnBrk="1" hangingPunct="1"/>
            <a:r>
              <a:rPr lang="en-GB" altLang="en-US" dirty="0"/>
              <a:t>Events and activities led strategy</a:t>
            </a:r>
          </a:p>
          <a:p>
            <a:pPr eaLnBrk="1" hangingPunct="1"/>
            <a:r>
              <a:rPr lang="en-GB" altLang="en-US" dirty="0"/>
              <a:t>1989 World Ski Championships</a:t>
            </a:r>
          </a:p>
          <a:p>
            <a:pPr eaLnBrk="1" hangingPunct="1"/>
            <a:r>
              <a:rPr lang="en-GB" altLang="en-US" dirty="0"/>
              <a:t>Audi Birds of Prey World Cup</a:t>
            </a:r>
          </a:p>
          <a:p>
            <a:pPr eaLnBrk="1" hangingPunct="1"/>
            <a:r>
              <a:rPr lang="en-GB" altLang="en-US" dirty="0"/>
              <a:t>Daily and weekly events and activities</a:t>
            </a:r>
          </a:p>
          <a:p>
            <a:pPr eaLnBrk="1" hangingPunct="1"/>
            <a:r>
              <a:rPr lang="en-GB" altLang="en-US" dirty="0"/>
              <a:t>Winter Fest </a:t>
            </a:r>
          </a:p>
          <a:p>
            <a:endParaRPr lang="en-GB" sz="2200" dirty="0"/>
          </a:p>
        </p:txBody>
      </p:sp>
      <p:pic>
        <p:nvPicPr>
          <p:cNvPr id="4" name="Picture 3" descr="A town square with buildings and trees&#10;&#10;Description automatically generated">
            <a:extLst>
              <a:ext uri="{FF2B5EF4-FFF2-40B4-BE49-F238E27FC236}">
                <a16:creationId xmlns:a16="http://schemas.microsoft.com/office/drawing/2014/main" id="{CBC8C4D5-B7E8-BEB9-3C9F-3BABECCCCB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45" r="14793"/>
          <a:stretch/>
        </p:blipFill>
        <p:spPr>
          <a:xfrm>
            <a:off x="7162800" y="2790776"/>
            <a:ext cx="3400374" cy="228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6552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538FD0-0F61-1F4D-9F81-03EA4777E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6000" b="1" dirty="0"/>
              <a:t>Beaver Creek Summer Festivals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30149-3624-C7F0-BD79-C7175FC8D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4000" dirty="0"/>
              <a:t>Food and wine</a:t>
            </a:r>
          </a:p>
          <a:p>
            <a:pPr eaLnBrk="1" hangingPunct="1"/>
            <a:r>
              <a:rPr lang="en-GB" altLang="en-US" sz="4000" dirty="0"/>
              <a:t>Music </a:t>
            </a:r>
          </a:p>
          <a:p>
            <a:pPr eaLnBrk="1" hangingPunct="1"/>
            <a:r>
              <a:rPr lang="en-GB" altLang="en-US" sz="4000" dirty="0"/>
              <a:t>Rodeo</a:t>
            </a:r>
          </a:p>
          <a:p>
            <a:pPr eaLnBrk="1" hangingPunct="1"/>
            <a:r>
              <a:rPr lang="en-GB" altLang="en-US" sz="4000" dirty="0"/>
              <a:t>Tough Mudder</a:t>
            </a:r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D99D19-9470-1431-1E50-2BAA325467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" r="7380" b="-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006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CD34C-DE7D-0465-733C-08F603769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b="1"/>
              <a:t>  Telluride Ski Destination </a:t>
            </a:r>
            <a:br>
              <a:rPr lang="en-GB" b="1"/>
            </a:br>
            <a:r>
              <a:rPr lang="en-GB" b="1"/>
              <a:t>&amp; Mountain Village Resort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DCEB4-5E3D-338A-7B71-B9CDA3846A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688" y="2325756"/>
            <a:ext cx="5128590" cy="4145313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000" dirty="0"/>
              <a:t>Historical links -1875</a:t>
            </a:r>
          </a:p>
          <a:p>
            <a:pPr eaLnBrk="1" hangingPunct="1"/>
            <a:r>
              <a:rPr lang="en-GB" altLang="en-US" sz="2000" dirty="0"/>
              <a:t>Butch Cassidy and the wild bunch</a:t>
            </a:r>
          </a:p>
          <a:p>
            <a:pPr eaLnBrk="1" hangingPunct="1"/>
            <a:r>
              <a:rPr lang="en-GB" altLang="en-US" sz="2000" dirty="0"/>
              <a:t>1972 Ski resort – Hidden Gem</a:t>
            </a:r>
          </a:p>
          <a:p>
            <a:pPr eaLnBrk="1" hangingPunct="1"/>
            <a:r>
              <a:rPr lang="en-GB" altLang="en-US" sz="2000" dirty="0"/>
              <a:t>Culture and heritage</a:t>
            </a:r>
          </a:p>
          <a:p>
            <a:pPr eaLnBrk="1" hangingPunct="1"/>
            <a:r>
              <a:rPr lang="en-GB" altLang="en-US" sz="2000" dirty="0"/>
              <a:t>Mountain Village Development – Golf &amp; Ski</a:t>
            </a:r>
          </a:p>
          <a:p>
            <a:pPr eaLnBrk="1" hangingPunct="1"/>
            <a:r>
              <a:rPr lang="en-GB" altLang="en-US" sz="2000" dirty="0"/>
              <a:t>Location issues</a:t>
            </a:r>
          </a:p>
          <a:p>
            <a:pPr eaLnBrk="1" hangingPunct="1"/>
            <a:r>
              <a:rPr lang="en-GB" altLang="en-US" sz="2000" dirty="0"/>
              <a:t>Access</a:t>
            </a:r>
          </a:p>
          <a:p>
            <a:pPr eaLnBrk="1" hangingPunct="1"/>
            <a:r>
              <a:rPr lang="en-GB" altLang="en-US" sz="2000" dirty="0"/>
              <a:t>Airport</a:t>
            </a:r>
          </a:p>
          <a:p>
            <a:pPr eaLnBrk="1" hangingPunct="1"/>
            <a:r>
              <a:rPr lang="en-GB" altLang="en-US" sz="2000" dirty="0"/>
              <a:t>Staffing</a:t>
            </a:r>
          </a:p>
          <a:p>
            <a:pPr eaLnBrk="1" hangingPunct="1"/>
            <a:r>
              <a:rPr lang="en-GB" altLang="en-US" sz="2000" dirty="0"/>
              <a:t>Costs</a:t>
            </a:r>
          </a:p>
          <a:p>
            <a:endParaRPr lang="en-GB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90502A-72E0-7F69-E807-9DCF7976A3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930" r="1" b="1"/>
          <a:stretch/>
        </p:blipFill>
        <p:spPr>
          <a:xfrm>
            <a:off x="6118220" y="3024169"/>
            <a:ext cx="3633966" cy="262072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1019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02D80-44D2-A838-91E1-FCDEAEAC8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31913"/>
            <a:ext cx="10515600" cy="1922601"/>
          </a:xfrm>
        </p:spPr>
        <p:txBody>
          <a:bodyPr/>
          <a:lstStyle/>
          <a:p>
            <a:r>
              <a:rPr lang="en-GB" b="1" dirty="0"/>
              <a:t>Telluride Music Festival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273D75-7BA7-0B0F-3F0F-88357842D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9322"/>
            <a:ext cx="10515600" cy="497764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Party atmosphere created informal festivals</a:t>
            </a:r>
          </a:p>
          <a:p>
            <a:pPr eaLnBrk="1" hangingPunct="1"/>
            <a:r>
              <a:rPr lang="en-GB" altLang="en-US" dirty="0"/>
              <a:t>Established 1973</a:t>
            </a:r>
          </a:p>
          <a:p>
            <a:pPr eaLnBrk="1" hangingPunct="1"/>
            <a:r>
              <a:rPr lang="en-GB" altLang="en-US" dirty="0"/>
              <a:t>Camp Ground</a:t>
            </a:r>
          </a:p>
          <a:p>
            <a:pPr eaLnBrk="1" hangingPunct="1"/>
            <a:r>
              <a:rPr lang="en-GB" altLang="en-US" dirty="0"/>
              <a:t>Summer Solstice</a:t>
            </a:r>
          </a:p>
          <a:p>
            <a:pPr eaLnBrk="1" hangingPunct="1"/>
            <a:r>
              <a:rPr lang="en-GB" altLang="en-US" dirty="0"/>
              <a:t>Day and night</a:t>
            </a:r>
          </a:p>
          <a:p>
            <a:pPr eaLnBrk="1" hangingPunct="1"/>
            <a:r>
              <a:rPr lang="en-GB" altLang="en-US" dirty="0"/>
              <a:t>International Reputation</a:t>
            </a:r>
          </a:p>
          <a:p>
            <a:pPr eaLnBrk="1" hangingPunct="1"/>
            <a:r>
              <a:rPr lang="en-GB" altLang="en-US" dirty="0"/>
              <a:t>Rocky Grass</a:t>
            </a:r>
          </a:p>
          <a:p>
            <a:pPr eaLnBrk="1" hangingPunct="1"/>
            <a:r>
              <a:rPr lang="en-GB" altLang="en-US" dirty="0"/>
              <a:t>Rocky Grass Academy</a:t>
            </a:r>
          </a:p>
          <a:p>
            <a:pPr eaLnBrk="1" hangingPunct="1"/>
            <a:r>
              <a:rPr lang="en-GB" altLang="en-US" dirty="0"/>
              <a:t>Folk Festival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B0CE3D-3AD6-2394-CBBB-2E8F1CBAD7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6218" y="2457901"/>
            <a:ext cx="2952617" cy="2132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3416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D1F83B-D586-3FFB-3AAB-088B79822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Telluride Film Festival</a:t>
            </a:r>
          </a:p>
        </p:txBody>
      </p:sp>
      <p:pic>
        <p:nvPicPr>
          <p:cNvPr id="5" name="Picture 4" descr="Hot air balloon taking off in desert under Milky Way">
            <a:extLst>
              <a:ext uri="{FF2B5EF4-FFF2-40B4-BE49-F238E27FC236}">
                <a16:creationId xmlns:a16="http://schemas.microsoft.com/office/drawing/2014/main" id="{B6FA7BAB-A82F-54AC-9582-C65C4CF908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81" r="48048" b="-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3419C-EF27-BDCB-2CEA-A20559342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 sz="2400" dirty="0"/>
              <a:t>Party atmosphere created informal festivals</a:t>
            </a:r>
          </a:p>
          <a:p>
            <a:pPr eaLnBrk="1" hangingPunct="1"/>
            <a:r>
              <a:rPr lang="en-GB" altLang="en-US" sz="2400" dirty="0"/>
              <a:t>Established 1973</a:t>
            </a:r>
          </a:p>
          <a:p>
            <a:pPr eaLnBrk="1" hangingPunct="1"/>
            <a:r>
              <a:rPr lang="en-GB" altLang="en-US" sz="2400" dirty="0"/>
              <a:t>Camp Ground</a:t>
            </a:r>
          </a:p>
          <a:p>
            <a:pPr eaLnBrk="1" hangingPunct="1"/>
            <a:r>
              <a:rPr lang="en-GB" altLang="en-US" sz="2400" dirty="0"/>
              <a:t>Summer Solstice</a:t>
            </a:r>
          </a:p>
          <a:p>
            <a:pPr eaLnBrk="1" hangingPunct="1"/>
            <a:r>
              <a:rPr lang="en-GB" altLang="en-US" sz="2400" dirty="0"/>
              <a:t>Day and night</a:t>
            </a:r>
          </a:p>
          <a:p>
            <a:pPr eaLnBrk="1" hangingPunct="1"/>
            <a:r>
              <a:rPr lang="en-GB" altLang="en-US" sz="2400" dirty="0"/>
              <a:t>International Reputation</a:t>
            </a:r>
          </a:p>
          <a:p>
            <a:pPr eaLnBrk="1" hangingPunct="1"/>
            <a:r>
              <a:rPr lang="en-GB" altLang="en-US" sz="2400" dirty="0"/>
              <a:t>Rocky Grass</a:t>
            </a:r>
          </a:p>
          <a:p>
            <a:pPr eaLnBrk="1" hangingPunct="1"/>
            <a:r>
              <a:rPr lang="en-GB" altLang="en-US" sz="2400" dirty="0"/>
              <a:t>Rocky Grass Academy</a:t>
            </a:r>
          </a:p>
          <a:p>
            <a:pPr eaLnBrk="1" hangingPunct="1"/>
            <a:r>
              <a:rPr lang="en-GB" altLang="en-US" sz="2400" dirty="0"/>
              <a:t>Folk Festival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3877781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6C3D9E-60BF-84D2-87A6-95298C08F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 b="1" dirty="0"/>
              <a:t>Ski Session Review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94956-F49C-C0F5-5C82-59C248B2CE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400" dirty="0"/>
              <a:t>Niche Destinations</a:t>
            </a:r>
          </a:p>
          <a:p>
            <a:r>
              <a:rPr lang="en-GB" sz="2400" dirty="0"/>
              <a:t>Competition</a:t>
            </a:r>
          </a:p>
          <a:p>
            <a:r>
              <a:rPr lang="en-GB" sz="2400" dirty="0"/>
              <a:t>Individuality</a:t>
            </a:r>
          </a:p>
          <a:p>
            <a:r>
              <a:rPr lang="en-GB" sz="2400" dirty="0"/>
              <a:t>USP</a:t>
            </a:r>
          </a:p>
          <a:p>
            <a:r>
              <a:rPr lang="en-GB" sz="2400" dirty="0"/>
              <a:t>Developments</a:t>
            </a:r>
          </a:p>
          <a:p>
            <a:r>
              <a:rPr lang="en-GB" sz="2400" dirty="0"/>
              <a:t>Transport Links</a:t>
            </a:r>
          </a:p>
          <a:p>
            <a:r>
              <a:rPr lang="en-GB" sz="2400" dirty="0"/>
              <a:t>Summer &amp; Winter</a:t>
            </a:r>
          </a:p>
          <a:p>
            <a:r>
              <a:rPr lang="en-GB" sz="2400" dirty="0"/>
              <a:t>Ski, Golf, Activities &amp; Events</a:t>
            </a:r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2097E2-F217-AF90-2EEE-D383F1DFB3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63" r="18106" b="-1"/>
          <a:stretch/>
        </p:blipFill>
        <p:spPr>
          <a:xfrm>
            <a:off x="5665303" y="3070897"/>
            <a:ext cx="3984029" cy="253235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7299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980</Words>
  <Application>Microsoft Office PowerPoint</Application>
  <PresentationFormat>Widescreen</PresentationFormat>
  <Paragraphs>221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Calibri Light</vt:lpstr>
      <vt:lpstr>Office Theme</vt:lpstr>
      <vt:lpstr>PowerPoint Presentation</vt:lpstr>
      <vt:lpstr> Today’s Session</vt:lpstr>
      <vt:lpstr>History of Aspen as a Ski Resort</vt:lpstr>
      <vt:lpstr>Paepke’s Vision for Aspen</vt:lpstr>
      <vt:lpstr>Paepke’s Goal</vt:lpstr>
      <vt:lpstr>Spirit of Aspen  Summer Events</vt:lpstr>
      <vt:lpstr>Aspen Events Strategy</vt:lpstr>
      <vt:lpstr>Development of MICE Market</vt:lpstr>
      <vt:lpstr>Aspen Model</vt:lpstr>
      <vt:lpstr>Development of Aspen as a Resort Destination</vt:lpstr>
      <vt:lpstr>Aspen Ski Resort Destination Development</vt:lpstr>
      <vt:lpstr>Aspen Festivals</vt:lpstr>
      <vt:lpstr>Aspen Ski Issues</vt:lpstr>
      <vt:lpstr>Aspen Events &amp; Tourism Issues</vt:lpstr>
      <vt:lpstr>Vail Ski Resort Development</vt:lpstr>
      <vt:lpstr>Vail – New Destination Development</vt:lpstr>
      <vt:lpstr>Vail Valley Development </vt:lpstr>
      <vt:lpstr>Development of Vail Resorts</vt:lpstr>
      <vt:lpstr>Vail Resorts </vt:lpstr>
      <vt:lpstr>Beaver Creek Resort</vt:lpstr>
      <vt:lpstr>Beaver Creek Strategies</vt:lpstr>
      <vt:lpstr>Beaver Creek Summer Festivals</vt:lpstr>
      <vt:lpstr>  Telluride Ski Destination  &amp; Mountain Village Resort</vt:lpstr>
      <vt:lpstr>Telluride Music Festival</vt:lpstr>
      <vt:lpstr>Telluride Film Festival</vt:lpstr>
      <vt:lpstr>Ski Session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8</cp:revision>
  <dcterms:created xsi:type="dcterms:W3CDTF">2023-09-15T09:31:09Z</dcterms:created>
  <dcterms:modified xsi:type="dcterms:W3CDTF">2024-03-20T23:16:54Z</dcterms:modified>
</cp:coreProperties>
</file>