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</p:sldIdLst>
  <p:sldSz cx="18288000" cy="10287000"/>
  <p:notesSz cx="6858000" cy="9144000"/>
  <p:embeddedFontLst>
    <p:embeddedFont>
      <p:font typeface="Inter" panose="020B0604020202020204" charset="0"/>
      <p:regular r:id="rId16"/>
    </p:embeddedFont>
    <p:embeddedFont>
      <p:font typeface="Neue Montreal" panose="020B0604020202020204" charset="0"/>
      <p:regular r:id="rId17"/>
    </p:embeddedFont>
    <p:embeddedFont>
      <p:font typeface="Neue Montreal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5948" autoAdjust="0"/>
  </p:normalViewPr>
  <p:slideViewPr>
    <p:cSldViewPr>
      <p:cViewPr varScale="1">
        <p:scale>
          <a:sx n="42" d="100"/>
          <a:sy n="42" d="100"/>
        </p:scale>
        <p:origin x="1426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5FE94E-9333-4DFF-AFE9-3EB837393C2B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8D0362C-62AF-4DDE-9250-3F112FE25BE7}">
      <dgm:prSet/>
      <dgm:spPr/>
      <dgm:t>
        <a:bodyPr/>
        <a:lstStyle/>
        <a:p>
          <a:r>
            <a:rPr lang="en-US" dirty="0"/>
            <a:t>1. Business Summary</a:t>
          </a:r>
        </a:p>
      </dgm:t>
    </dgm:pt>
    <dgm:pt modelId="{3F1C0F35-1E3B-425D-843B-0D358D796278}" type="parTrans" cxnId="{13596972-73DA-492F-B91F-1865823B79EF}">
      <dgm:prSet/>
      <dgm:spPr/>
      <dgm:t>
        <a:bodyPr/>
        <a:lstStyle/>
        <a:p>
          <a:endParaRPr lang="en-US"/>
        </a:p>
      </dgm:t>
    </dgm:pt>
    <dgm:pt modelId="{2646F2FE-ECCB-48B8-8A9C-C7C0AA50AF5C}" type="sibTrans" cxnId="{13596972-73DA-492F-B91F-1865823B79EF}">
      <dgm:prSet/>
      <dgm:spPr/>
      <dgm:t>
        <a:bodyPr/>
        <a:lstStyle/>
        <a:p>
          <a:endParaRPr lang="en-US"/>
        </a:p>
      </dgm:t>
    </dgm:pt>
    <dgm:pt modelId="{482520B0-30EE-401D-8AD0-D765AE0AD365}">
      <dgm:prSet/>
      <dgm:spPr/>
      <dgm:t>
        <a:bodyPr/>
        <a:lstStyle/>
        <a:p>
          <a:r>
            <a:rPr lang="en-US"/>
            <a:t>2. Products &amp; Services</a:t>
          </a:r>
        </a:p>
      </dgm:t>
    </dgm:pt>
    <dgm:pt modelId="{CC658D7F-16F3-4D10-8E93-A8B4AE869863}" type="parTrans" cxnId="{1C8812C8-392F-4C33-93E8-C142CB83A282}">
      <dgm:prSet/>
      <dgm:spPr/>
      <dgm:t>
        <a:bodyPr/>
        <a:lstStyle/>
        <a:p>
          <a:endParaRPr lang="en-US"/>
        </a:p>
      </dgm:t>
    </dgm:pt>
    <dgm:pt modelId="{45296EC0-55CE-4D86-A9EC-1118D8EB649D}" type="sibTrans" cxnId="{1C8812C8-392F-4C33-93E8-C142CB83A282}">
      <dgm:prSet/>
      <dgm:spPr/>
      <dgm:t>
        <a:bodyPr/>
        <a:lstStyle/>
        <a:p>
          <a:endParaRPr lang="en-US"/>
        </a:p>
      </dgm:t>
    </dgm:pt>
    <dgm:pt modelId="{7EB6D703-A84C-4881-BE23-86C0DA59B09F}">
      <dgm:prSet/>
      <dgm:spPr/>
      <dgm:t>
        <a:bodyPr/>
        <a:lstStyle/>
        <a:p>
          <a:r>
            <a:rPr lang="en-US"/>
            <a:t>3. Market Research &amp; Customer Segments</a:t>
          </a:r>
        </a:p>
      </dgm:t>
    </dgm:pt>
    <dgm:pt modelId="{A72A8C48-BE4F-4DD1-98F5-B774F1E79B5E}" type="parTrans" cxnId="{B8D6DF85-2991-4B6A-B126-34F3E4C2E869}">
      <dgm:prSet/>
      <dgm:spPr/>
      <dgm:t>
        <a:bodyPr/>
        <a:lstStyle/>
        <a:p>
          <a:endParaRPr lang="en-US"/>
        </a:p>
      </dgm:t>
    </dgm:pt>
    <dgm:pt modelId="{9AFBADD8-1665-4DBD-A8C1-23622D69AA66}" type="sibTrans" cxnId="{B8D6DF85-2991-4B6A-B126-34F3E4C2E869}">
      <dgm:prSet/>
      <dgm:spPr/>
      <dgm:t>
        <a:bodyPr/>
        <a:lstStyle/>
        <a:p>
          <a:endParaRPr lang="en-US"/>
        </a:p>
      </dgm:t>
    </dgm:pt>
    <dgm:pt modelId="{AD89170D-E57F-441F-A58E-29FBF7B66CD3}">
      <dgm:prSet/>
      <dgm:spPr/>
      <dgm:t>
        <a:bodyPr/>
        <a:lstStyle/>
        <a:p>
          <a:r>
            <a:rPr lang="en-US"/>
            <a:t>4. Porter’s Five Forces Analysis</a:t>
          </a:r>
        </a:p>
      </dgm:t>
    </dgm:pt>
    <dgm:pt modelId="{126B0570-31E6-486F-8BE4-AD5625290053}" type="parTrans" cxnId="{33B5FDDD-F6B8-42B2-852F-48ADFE120854}">
      <dgm:prSet/>
      <dgm:spPr/>
      <dgm:t>
        <a:bodyPr/>
        <a:lstStyle/>
        <a:p>
          <a:endParaRPr lang="en-US"/>
        </a:p>
      </dgm:t>
    </dgm:pt>
    <dgm:pt modelId="{73B28920-BF0E-4B17-BC65-3AA52DD93002}" type="sibTrans" cxnId="{33B5FDDD-F6B8-42B2-852F-48ADFE120854}">
      <dgm:prSet/>
      <dgm:spPr/>
      <dgm:t>
        <a:bodyPr/>
        <a:lstStyle/>
        <a:p>
          <a:endParaRPr lang="en-US"/>
        </a:p>
      </dgm:t>
    </dgm:pt>
    <dgm:pt modelId="{82B9DF3E-A1A9-4AA4-AD5C-D588F353534C}">
      <dgm:prSet/>
      <dgm:spPr/>
      <dgm:t>
        <a:bodyPr/>
        <a:lstStyle/>
        <a:p>
          <a:r>
            <a:rPr lang="en-US"/>
            <a:t>5. Marketing Strategy – Product &amp; Price</a:t>
          </a:r>
        </a:p>
      </dgm:t>
    </dgm:pt>
    <dgm:pt modelId="{849C05CC-6A3E-4B93-896C-FF7186AA1A51}" type="parTrans" cxnId="{6DFCDFC5-9734-4BF0-AA93-7E1B689C5C14}">
      <dgm:prSet/>
      <dgm:spPr/>
      <dgm:t>
        <a:bodyPr/>
        <a:lstStyle/>
        <a:p>
          <a:endParaRPr lang="en-US"/>
        </a:p>
      </dgm:t>
    </dgm:pt>
    <dgm:pt modelId="{E0F26D89-DFC4-4D7E-ACE9-DB93AF5FD0FD}" type="sibTrans" cxnId="{6DFCDFC5-9734-4BF0-AA93-7E1B689C5C14}">
      <dgm:prSet/>
      <dgm:spPr/>
      <dgm:t>
        <a:bodyPr/>
        <a:lstStyle/>
        <a:p>
          <a:endParaRPr lang="en-US"/>
        </a:p>
      </dgm:t>
    </dgm:pt>
    <dgm:pt modelId="{30CECB7B-6054-413F-AF55-D0D875738338}">
      <dgm:prSet/>
      <dgm:spPr/>
      <dgm:t>
        <a:bodyPr/>
        <a:lstStyle/>
        <a:p>
          <a:r>
            <a:rPr lang="en-US"/>
            <a:t>6. Marketing Strategy – Place &amp; Promotion</a:t>
          </a:r>
        </a:p>
      </dgm:t>
    </dgm:pt>
    <dgm:pt modelId="{6748AA03-3855-40A7-ABBF-7B4AC3C61CD7}" type="parTrans" cxnId="{B5E64453-1FB9-4531-BE80-44377C47EBEC}">
      <dgm:prSet/>
      <dgm:spPr/>
      <dgm:t>
        <a:bodyPr/>
        <a:lstStyle/>
        <a:p>
          <a:endParaRPr lang="en-US"/>
        </a:p>
      </dgm:t>
    </dgm:pt>
    <dgm:pt modelId="{3C27E794-8DC6-438F-AE7A-30E503EBDE7D}" type="sibTrans" cxnId="{B5E64453-1FB9-4531-BE80-44377C47EBEC}">
      <dgm:prSet/>
      <dgm:spPr/>
      <dgm:t>
        <a:bodyPr/>
        <a:lstStyle/>
        <a:p>
          <a:endParaRPr lang="en-US"/>
        </a:p>
      </dgm:t>
    </dgm:pt>
    <dgm:pt modelId="{0426AB4E-313E-492A-AE2C-FBEF86593F3E}">
      <dgm:prSet/>
      <dgm:spPr/>
      <dgm:t>
        <a:bodyPr/>
        <a:lstStyle/>
        <a:p>
          <a:r>
            <a:rPr lang="en-US"/>
            <a:t>7. Legal Structure &amp; Organisation</a:t>
          </a:r>
        </a:p>
      </dgm:t>
    </dgm:pt>
    <dgm:pt modelId="{A98CC7B2-FADD-4D3C-AF03-DCE33A815C8D}" type="parTrans" cxnId="{9EE70E32-5840-4EDD-B085-E9FB5A106B4E}">
      <dgm:prSet/>
      <dgm:spPr/>
      <dgm:t>
        <a:bodyPr/>
        <a:lstStyle/>
        <a:p>
          <a:endParaRPr lang="en-US"/>
        </a:p>
      </dgm:t>
    </dgm:pt>
    <dgm:pt modelId="{ED3A38FB-EE41-4CAA-968E-25BCB7E66BFF}" type="sibTrans" cxnId="{9EE70E32-5840-4EDD-B085-E9FB5A106B4E}">
      <dgm:prSet/>
      <dgm:spPr/>
      <dgm:t>
        <a:bodyPr/>
        <a:lstStyle/>
        <a:p>
          <a:endParaRPr lang="en-US"/>
        </a:p>
      </dgm:t>
    </dgm:pt>
    <dgm:pt modelId="{0DB157E3-9337-4E4F-BB29-5C353AFF5BF1}">
      <dgm:prSet/>
      <dgm:spPr/>
      <dgm:t>
        <a:bodyPr/>
        <a:lstStyle/>
        <a:p>
          <a:r>
            <a:rPr lang="en-US"/>
            <a:t>8. Startup Costs</a:t>
          </a:r>
        </a:p>
      </dgm:t>
    </dgm:pt>
    <dgm:pt modelId="{DBB6CCF9-B83F-4934-8DD1-67FE7D12A61F}" type="parTrans" cxnId="{F2D46F20-67F1-4DDF-85F5-34E7AC8A6511}">
      <dgm:prSet/>
      <dgm:spPr/>
      <dgm:t>
        <a:bodyPr/>
        <a:lstStyle/>
        <a:p>
          <a:endParaRPr lang="en-US"/>
        </a:p>
      </dgm:t>
    </dgm:pt>
    <dgm:pt modelId="{ACAFC1AC-3CEC-4F41-9782-385FB677C271}" type="sibTrans" cxnId="{F2D46F20-67F1-4DDF-85F5-34E7AC8A6511}">
      <dgm:prSet/>
      <dgm:spPr/>
      <dgm:t>
        <a:bodyPr/>
        <a:lstStyle/>
        <a:p>
          <a:endParaRPr lang="en-US"/>
        </a:p>
      </dgm:t>
    </dgm:pt>
    <dgm:pt modelId="{C61C9F1F-AC28-4485-B87E-BE3F55AC6A33}">
      <dgm:prSet/>
      <dgm:spPr/>
      <dgm:t>
        <a:bodyPr/>
        <a:lstStyle/>
        <a:p>
          <a:r>
            <a:rPr lang="en-US"/>
            <a:t>9. Funding Plan &amp; Cost Overview</a:t>
          </a:r>
        </a:p>
      </dgm:t>
    </dgm:pt>
    <dgm:pt modelId="{A02DF8B4-772F-4AA9-B880-BA8882B387AC}" type="parTrans" cxnId="{80B75176-3997-4183-AD4E-5E7646FB9B8C}">
      <dgm:prSet/>
      <dgm:spPr/>
      <dgm:t>
        <a:bodyPr/>
        <a:lstStyle/>
        <a:p>
          <a:endParaRPr lang="en-US"/>
        </a:p>
      </dgm:t>
    </dgm:pt>
    <dgm:pt modelId="{CB8D47AE-A416-445D-B003-3598AC257C68}" type="sibTrans" cxnId="{80B75176-3997-4183-AD4E-5E7646FB9B8C}">
      <dgm:prSet/>
      <dgm:spPr/>
      <dgm:t>
        <a:bodyPr/>
        <a:lstStyle/>
        <a:p>
          <a:endParaRPr lang="en-US"/>
        </a:p>
      </dgm:t>
    </dgm:pt>
    <dgm:pt modelId="{7A4F1AB7-514E-4A75-A3E2-68F9CDCA9457}" type="pres">
      <dgm:prSet presAssocID="{945FE94E-9333-4DFF-AFE9-3EB837393C2B}" presName="vert0" presStyleCnt="0">
        <dgm:presLayoutVars>
          <dgm:dir/>
          <dgm:animOne val="branch"/>
          <dgm:animLvl val="lvl"/>
        </dgm:presLayoutVars>
      </dgm:prSet>
      <dgm:spPr/>
    </dgm:pt>
    <dgm:pt modelId="{5D032D49-CE9D-47EC-BD59-DCDA131C1DEF}" type="pres">
      <dgm:prSet presAssocID="{88D0362C-62AF-4DDE-9250-3F112FE25BE7}" presName="thickLine" presStyleLbl="alignNode1" presStyleIdx="0" presStyleCnt="9"/>
      <dgm:spPr/>
    </dgm:pt>
    <dgm:pt modelId="{3FDC8C3A-A307-44DF-AAB4-07469DEA949F}" type="pres">
      <dgm:prSet presAssocID="{88D0362C-62AF-4DDE-9250-3F112FE25BE7}" presName="horz1" presStyleCnt="0"/>
      <dgm:spPr/>
    </dgm:pt>
    <dgm:pt modelId="{583CDDE7-3CB3-4439-B645-C7EEDC45D8A9}" type="pres">
      <dgm:prSet presAssocID="{88D0362C-62AF-4DDE-9250-3F112FE25BE7}" presName="tx1" presStyleLbl="revTx" presStyleIdx="0" presStyleCnt="9"/>
      <dgm:spPr/>
    </dgm:pt>
    <dgm:pt modelId="{12E26EE8-5EA5-45D2-995B-BE290F35A91A}" type="pres">
      <dgm:prSet presAssocID="{88D0362C-62AF-4DDE-9250-3F112FE25BE7}" presName="vert1" presStyleCnt="0"/>
      <dgm:spPr/>
    </dgm:pt>
    <dgm:pt modelId="{8A61D319-AD66-4586-9FB8-CC11864AE299}" type="pres">
      <dgm:prSet presAssocID="{482520B0-30EE-401D-8AD0-D765AE0AD365}" presName="thickLine" presStyleLbl="alignNode1" presStyleIdx="1" presStyleCnt="9"/>
      <dgm:spPr/>
    </dgm:pt>
    <dgm:pt modelId="{49D718F9-94A9-4030-AE76-3D97032C291A}" type="pres">
      <dgm:prSet presAssocID="{482520B0-30EE-401D-8AD0-D765AE0AD365}" presName="horz1" presStyleCnt="0"/>
      <dgm:spPr/>
    </dgm:pt>
    <dgm:pt modelId="{7081B862-301B-48DB-92BB-FCADDD270035}" type="pres">
      <dgm:prSet presAssocID="{482520B0-30EE-401D-8AD0-D765AE0AD365}" presName="tx1" presStyleLbl="revTx" presStyleIdx="1" presStyleCnt="9"/>
      <dgm:spPr/>
    </dgm:pt>
    <dgm:pt modelId="{C78E3D25-03F1-4B66-A3BC-8887A2C7B3CD}" type="pres">
      <dgm:prSet presAssocID="{482520B0-30EE-401D-8AD0-D765AE0AD365}" presName="vert1" presStyleCnt="0"/>
      <dgm:spPr/>
    </dgm:pt>
    <dgm:pt modelId="{A9F8C221-0CC9-4FEB-811A-04002CD09E53}" type="pres">
      <dgm:prSet presAssocID="{7EB6D703-A84C-4881-BE23-86C0DA59B09F}" presName="thickLine" presStyleLbl="alignNode1" presStyleIdx="2" presStyleCnt="9"/>
      <dgm:spPr/>
    </dgm:pt>
    <dgm:pt modelId="{5D0A45E8-7E86-4BDF-A0B6-E2C42C666841}" type="pres">
      <dgm:prSet presAssocID="{7EB6D703-A84C-4881-BE23-86C0DA59B09F}" presName="horz1" presStyleCnt="0"/>
      <dgm:spPr/>
    </dgm:pt>
    <dgm:pt modelId="{5FB07FEC-BDE1-458B-9309-739A253B8448}" type="pres">
      <dgm:prSet presAssocID="{7EB6D703-A84C-4881-BE23-86C0DA59B09F}" presName="tx1" presStyleLbl="revTx" presStyleIdx="2" presStyleCnt="9"/>
      <dgm:spPr/>
    </dgm:pt>
    <dgm:pt modelId="{188CF07C-33E4-482D-9710-C23083FCB2EF}" type="pres">
      <dgm:prSet presAssocID="{7EB6D703-A84C-4881-BE23-86C0DA59B09F}" presName="vert1" presStyleCnt="0"/>
      <dgm:spPr/>
    </dgm:pt>
    <dgm:pt modelId="{82A13892-74A6-48A4-A021-379A9FC8DC87}" type="pres">
      <dgm:prSet presAssocID="{AD89170D-E57F-441F-A58E-29FBF7B66CD3}" presName="thickLine" presStyleLbl="alignNode1" presStyleIdx="3" presStyleCnt="9"/>
      <dgm:spPr/>
    </dgm:pt>
    <dgm:pt modelId="{B1BC10D7-306E-4A2C-8E98-58DDA3D29742}" type="pres">
      <dgm:prSet presAssocID="{AD89170D-E57F-441F-A58E-29FBF7B66CD3}" presName="horz1" presStyleCnt="0"/>
      <dgm:spPr/>
    </dgm:pt>
    <dgm:pt modelId="{25A7F9C9-75B5-4147-BBC4-30239CC9BB9C}" type="pres">
      <dgm:prSet presAssocID="{AD89170D-E57F-441F-A58E-29FBF7B66CD3}" presName="tx1" presStyleLbl="revTx" presStyleIdx="3" presStyleCnt="9"/>
      <dgm:spPr/>
    </dgm:pt>
    <dgm:pt modelId="{CE9D14A4-CDEA-47FD-B429-5B08C9B8ED9E}" type="pres">
      <dgm:prSet presAssocID="{AD89170D-E57F-441F-A58E-29FBF7B66CD3}" presName="vert1" presStyleCnt="0"/>
      <dgm:spPr/>
    </dgm:pt>
    <dgm:pt modelId="{C1A1740D-C5E0-49B9-8235-D4B481F672A7}" type="pres">
      <dgm:prSet presAssocID="{82B9DF3E-A1A9-4AA4-AD5C-D588F353534C}" presName="thickLine" presStyleLbl="alignNode1" presStyleIdx="4" presStyleCnt="9"/>
      <dgm:spPr/>
    </dgm:pt>
    <dgm:pt modelId="{68A8607F-E2E9-4771-B7F3-C4CE23522936}" type="pres">
      <dgm:prSet presAssocID="{82B9DF3E-A1A9-4AA4-AD5C-D588F353534C}" presName="horz1" presStyleCnt="0"/>
      <dgm:spPr/>
    </dgm:pt>
    <dgm:pt modelId="{75628642-DF2D-402A-AE59-77104F02C03C}" type="pres">
      <dgm:prSet presAssocID="{82B9DF3E-A1A9-4AA4-AD5C-D588F353534C}" presName="tx1" presStyleLbl="revTx" presStyleIdx="4" presStyleCnt="9"/>
      <dgm:spPr/>
    </dgm:pt>
    <dgm:pt modelId="{B26661D9-6018-4114-8BE1-0B665BE34BB6}" type="pres">
      <dgm:prSet presAssocID="{82B9DF3E-A1A9-4AA4-AD5C-D588F353534C}" presName="vert1" presStyleCnt="0"/>
      <dgm:spPr/>
    </dgm:pt>
    <dgm:pt modelId="{E2E751BA-249D-4061-91DF-8C52698D2670}" type="pres">
      <dgm:prSet presAssocID="{30CECB7B-6054-413F-AF55-D0D875738338}" presName="thickLine" presStyleLbl="alignNode1" presStyleIdx="5" presStyleCnt="9"/>
      <dgm:spPr/>
    </dgm:pt>
    <dgm:pt modelId="{6AEE1F51-0394-4D52-BFC9-1A5A0BCEAB44}" type="pres">
      <dgm:prSet presAssocID="{30CECB7B-6054-413F-AF55-D0D875738338}" presName="horz1" presStyleCnt="0"/>
      <dgm:spPr/>
    </dgm:pt>
    <dgm:pt modelId="{D859AF14-13DE-46F5-82E1-3E1D802E679A}" type="pres">
      <dgm:prSet presAssocID="{30CECB7B-6054-413F-AF55-D0D875738338}" presName="tx1" presStyleLbl="revTx" presStyleIdx="5" presStyleCnt="9"/>
      <dgm:spPr/>
    </dgm:pt>
    <dgm:pt modelId="{E7D6F510-4EB2-427C-BD3B-23BD46FF4932}" type="pres">
      <dgm:prSet presAssocID="{30CECB7B-6054-413F-AF55-D0D875738338}" presName="vert1" presStyleCnt="0"/>
      <dgm:spPr/>
    </dgm:pt>
    <dgm:pt modelId="{3352CD1A-EDBD-43A7-812C-6E628845A1CC}" type="pres">
      <dgm:prSet presAssocID="{0426AB4E-313E-492A-AE2C-FBEF86593F3E}" presName="thickLine" presStyleLbl="alignNode1" presStyleIdx="6" presStyleCnt="9"/>
      <dgm:spPr/>
    </dgm:pt>
    <dgm:pt modelId="{EC6BBF54-6EBE-484E-B001-3A032014DD10}" type="pres">
      <dgm:prSet presAssocID="{0426AB4E-313E-492A-AE2C-FBEF86593F3E}" presName="horz1" presStyleCnt="0"/>
      <dgm:spPr/>
    </dgm:pt>
    <dgm:pt modelId="{BB198C6A-477E-4D96-998C-A1D3E5AF3766}" type="pres">
      <dgm:prSet presAssocID="{0426AB4E-313E-492A-AE2C-FBEF86593F3E}" presName="tx1" presStyleLbl="revTx" presStyleIdx="6" presStyleCnt="9"/>
      <dgm:spPr/>
    </dgm:pt>
    <dgm:pt modelId="{ECD1E076-FDB3-4540-B1FB-9AF708AB9C08}" type="pres">
      <dgm:prSet presAssocID="{0426AB4E-313E-492A-AE2C-FBEF86593F3E}" presName="vert1" presStyleCnt="0"/>
      <dgm:spPr/>
    </dgm:pt>
    <dgm:pt modelId="{2ADB2170-261F-48BF-BA12-41C5DA63186F}" type="pres">
      <dgm:prSet presAssocID="{0DB157E3-9337-4E4F-BB29-5C353AFF5BF1}" presName="thickLine" presStyleLbl="alignNode1" presStyleIdx="7" presStyleCnt="9"/>
      <dgm:spPr/>
    </dgm:pt>
    <dgm:pt modelId="{EC656B82-A1F9-472A-BFB5-97AA2757C802}" type="pres">
      <dgm:prSet presAssocID="{0DB157E3-9337-4E4F-BB29-5C353AFF5BF1}" presName="horz1" presStyleCnt="0"/>
      <dgm:spPr/>
    </dgm:pt>
    <dgm:pt modelId="{EF68EA4E-DFE7-4EF4-95B7-9FEE3017C591}" type="pres">
      <dgm:prSet presAssocID="{0DB157E3-9337-4E4F-BB29-5C353AFF5BF1}" presName="tx1" presStyleLbl="revTx" presStyleIdx="7" presStyleCnt="9"/>
      <dgm:spPr/>
    </dgm:pt>
    <dgm:pt modelId="{9C48454E-857E-41A4-B25B-1B7E1EB8C065}" type="pres">
      <dgm:prSet presAssocID="{0DB157E3-9337-4E4F-BB29-5C353AFF5BF1}" presName="vert1" presStyleCnt="0"/>
      <dgm:spPr/>
    </dgm:pt>
    <dgm:pt modelId="{799ED529-59B1-46EC-8985-91E174C405B2}" type="pres">
      <dgm:prSet presAssocID="{C61C9F1F-AC28-4485-B87E-BE3F55AC6A33}" presName="thickLine" presStyleLbl="alignNode1" presStyleIdx="8" presStyleCnt="9"/>
      <dgm:spPr/>
    </dgm:pt>
    <dgm:pt modelId="{C8002DD3-09D2-4BDF-9588-6FF0850883D9}" type="pres">
      <dgm:prSet presAssocID="{C61C9F1F-AC28-4485-B87E-BE3F55AC6A33}" presName="horz1" presStyleCnt="0"/>
      <dgm:spPr/>
    </dgm:pt>
    <dgm:pt modelId="{0C840A47-A93B-4C50-A3E9-43B5309C11A1}" type="pres">
      <dgm:prSet presAssocID="{C61C9F1F-AC28-4485-B87E-BE3F55AC6A33}" presName="tx1" presStyleLbl="revTx" presStyleIdx="8" presStyleCnt="9"/>
      <dgm:spPr/>
    </dgm:pt>
    <dgm:pt modelId="{11A3CE61-4368-4D95-BB50-87B2F4753C9D}" type="pres">
      <dgm:prSet presAssocID="{C61C9F1F-AC28-4485-B87E-BE3F55AC6A33}" presName="vert1" presStyleCnt="0"/>
      <dgm:spPr/>
    </dgm:pt>
  </dgm:ptLst>
  <dgm:cxnLst>
    <dgm:cxn modelId="{207E2E0C-6F2F-48A3-ABB3-861038EFC361}" type="presOf" srcId="{7EB6D703-A84C-4881-BE23-86C0DA59B09F}" destId="{5FB07FEC-BDE1-458B-9309-739A253B8448}" srcOrd="0" destOrd="0" presId="urn:microsoft.com/office/officeart/2008/layout/LinedList"/>
    <dgm:cxn modelId="{63D86B0D-097E-4545-93D2-0D83057BE6B7}" type="presOf" srcId="{C61C9F1F-AC28-4485-B87E-BE3F55AC6A33}" destId="{0C840A47-A93B-4C50-A3E9-43B5309C11A1}" srcOrd="0" destOrd="0" presId="urn:microsoft.com/office/officeart/2008/layout/LinedList"/>
    <dgm:cxn modelId="{9DAB8D1A-2584-4412-83E5-0E8857A6C824}" type="presOf" srcId="{0426AB4E-313E-492A-AE2C-FBEF86593F3E}" destId="{BB198C6A-477E-4D96-998C-A1D3E5AF3766}" srcOrd="0" destOrd="0" presId="urn:microsoft.com/office/officeart/2008/layout/LinedList"/>
    <dgm:cxn modelId="{F2D46F20-67F1-4DDF-85F5-34E7AC8A6511}" srcId="{945FE94E-9333-4DFF-AFE9-3EB837393C2B}" destId="{0DB157E3-9337-4E4F-BB29-5C353AFF5BF1}" srcOrd="7" destOrd="0" parTransId="{DBB6CCF9-B83F-4934-8DD1-67FE7D12A61F}" sibTransId="{ACAFC1AC-3CEC-4F41-9782-385FB677C271}"/>
    <dgm:cxn modelId="{66CAA42B-07B5-43D3-9C07-AD5711E38367}" type="presOf" srcId="{88D0362C-62AF-4DDE-9250-3F112FE25BE7}" destId="{583CDDE7-3CB3-4439-B645-C7EEDC45D8A9}" srcOrd="0" destOrd="0" presId="urn:microsoft.com/office/officeart/2008/layout/LinedList"/>
    <dgm:cxn modelId="{6955942F-2F6D-4DEE-9DC2-17921C6CF54D}" type="presOf" srcId="{945FE94E-9333-4DFF-AFE9-3EB837393C2B}" destId="{7A4F1AB7-514E-4A75-A3E2-68F9CDCA9457}" srcOrd="0" destOrd="0" presId="urn:microsoft.com/office/officeart/2008/layout/LinedList"/>
    <dgm:cxn modelId="{9EE70E32-5840-4EDD-B085-E9FB5A106B4E}" srcId="{945FE94E-9333-4DFF-AFE9-3EB837393C2B}" destId="{0426AB4E-313E-492A-AE2C-FBEF86593F3E}" srcOrd="6" destOrd="0" parTransId="{A98CC7B2-FADD-4D3C-AF03-DCE33A815C8D}" sibTransId="{ED3A38FB-EE41-4CAA-968E-25BCB7E66BFF}"/>
    <dgm:cxn modelId="{7712C43F-3C8C-42D7-9874-4E8A85C231F3}" type="presOf" srcId="{30CECB7B-6054-413F-AF55-D0D875738338}" destId="{D859AF14-13DE-46F5-82E1-3E1D802E679A}" srcOrd="0" destOrd="0" presId="urn:microsoft.com/office/officeart/2008/layout/LinedList"/>
    <dgm:cxn modelId="{13596972-73DA-492F-B91F-1865823B79EF}" srcId="{945FE94E-9333-4DFF-AFE9-3EB837393C2B}" destId="{88D0362C-62AF-4DDE-9250-3F112FE25BE7}" srcOrd="0" destOrd="0" parTransId="{3F1C0F35-1E3B-425D-843B-0D358D796278}" sibTransId="{2646F2FE-ECCB-48B8-8A9C-C7C0AA50AF5C}"/>
    <dgm:cxn modelId="{463AD852-FE12-42C2-9555-0BC8ED6EB0E8}" type="presOf" srcId="{82B9DF3E-A1A9-4AA4-AD5C-D588F353534C}" destId="{75628642-DF2D-402A-AE59-77104F02C03C}" srcOrd="0" destOrd="0" presId="urn:microsoft.com/office/officeart/2008/layout/LinedList"/>
    <dgm:cxn modelId="{B5E64453-1FB9-4531-BE80-44377C47EBEC}" srcId="{945FE94E-9333-4DFF-AFE9-3EB837393C2B}" destId="{30CECB7B-6054-413F-AF55-D0D875738338}" srcOrd="5" destOrd="0" parTransId="{6748AA03-3855-40A7-ABBF-7B4AC3C61CD7}" sibTransId="{3C27E794-8DC6-438F-AE7A-30E503EBDE7D}"/>
    <dgm:cxn modelId="{80B75176-3997-4183-AD4E-5E7646FB9B8C}" srcId="{945FE94E-9333-4DFF-AFE9-3EB837393C2B}" destId="{C61C9F1F-AC28-4485-B87E-BE3F55AC6A33}" srcOrd="8" destOrd="0" parTransId="{A02DF8B4-772F-4AA9-B880-BA8882B387AC}" sibTransId="{CB8D47AE-A416-445D-B003-3598AC257C68}"/>
    <dgm:cxn modelId="{B8D6DF85-2991-4B6A-B126-34F3E4C2E869}" srcId="{945FE94E-9333-4DFF-AFE9-3EB837393C2B}" destId="{7EB6D703-A84C-4881-BE23-86C0DA59B09F}" srcOrd="2" destOrd="0" parTransId="{A72A8C48-BE4F-4DD1-98F5-B774F1E79B5E}" sibTransId="{9AFBADD8-1665-4DBD-A8C1-23622D69AA66}"/>
    <dgm:cxn modelId="{8350E49A-1B2E-41B6-8429-911D31317361}" type="presOf" srcId="{0DB157E3-9337-4E4F-BB29-5C353AFF5BF1}" destId="{EF68EA4E-DFE7-4EF4-95B7-9FEE3017C591}" srcOrd="0" destOrd="0" presId="urn:microsoft.com/office/officeart/2008/layout/LinedList"/>
    <dgm:cxn modelId="{6DFCDFC5-9734-4BF0-AA93-7E1B689C5C14}" srcId="{945FE94E-9333-4DFF-AFE9-3EB837393C2B}" destId="{82B9DF3E-A1A9-4AA4-AD5C-D588F353534C}" srcOrd="4" destOrd="0" parTransId="{849C05CC-6A3E-4B93-896C-FF7186AA1A51}" sibTransId="{E0F26D89-DFC4-4D7E-ACE9-DB93AF5FD0FD}"/>
    <dgm:cxn modelId="{1C8812C8-392F-4C33-93E8-C142CB83A282}" srcId="{945FE94E-9333-4DFF-AFE9-3EB837393C2B}" destId="{482520B0-30EE-401D-8AD0-D765AE0AD365}" srcOrd="1" destOrd="0" parTransId="{CC658D7F-16F3-4D10-8E93-A8B4AE869863}" sibTransId="{45296EC0-55CE-4D86-A9EC-1118D8EB649D}"/>
    <dgm:cxn modelId="{33B5FDDD-F6B8-42B2-852F-48ADFE120854}" srcId="{945FE94E-9333-4DFF-AFE9-3EB837393C2B}" destId="{AD89170D-E57F-441F-A58E-29FBF7B66CD3}" srcOrd="3" destOrd="0" parTransId="{126B0570-31E6-486F-8BE4-AD5625290053}" sibTransId="{73B28920-BF0E-4B17-BC65-3AA52DD93002}"/>
    <dgm:cxn modelId="{FAE732E3-6E14-49D1-85F1-1196FA99560C}" type="presOf" srcId="{482520B0-30EE-401D-8AD0-D765AE0AD365}" destId="{7081B862-301B-48DB-92BB-FCADDD270035}" srcOrd="0" destOrd="0" presId="urn:microsoft.com/office/officeart/2008/layout/LinedList"/>
    <dgm:cxn modelId="{E37A94F9-461D-4B87-BF47-4CEA4F6E75B5}" type="presOf" srcId="{AD89170D-E57F-441F-A58E-29FBF7B66CD3}" destId="{25A7F9C9-75B5-4147-BBC4-30239CC9BB9C}" srcOrd="0" destOrd="0" presId="urn:microsoft.com/office/officeart/2008/layout/LinedList"/>
    <dgm:cxn modelId="{354E5AFE-AB91-47EC-9702-D6891C5396F0}" type="presParOf" srcId="{7A4F1AB7-514E-4A75-A3E2-68F9CDCA9457}" destId="{5D032D49-CE9D-47EC-BD59-DCDA131C1DEF}" srcOrd="0" destOrd="0" presId="urn:microsoft.com/office/officeart/2008/layout/LinedList"/>
    <dgm:cxn modelId="{9E77D547-7439-42C2-9A7C-FFAC92CCC6DA}" type="presParOf" srcId="{7A4F1AB7-514E-4A75-A3E2-68F9CDCA9457}" destId="{3FDC8C3A-A307-44DF-AAB4-07469DEA949F}" srcOrd="1" destOrd="0" presId="urn:microsoft.com/office/officeart/2008/layout/LinedList"/>
    <dgm:cxn modelId="{994CF91C-1D6A-40A8-BAE8-C00146D1585B}" type="presParOf" srcId="{3FDC8C3A-A307-44DF-AAB4-07469DEA949F}" destId="{583CDDE7-3CB3-4439-B645-C7EEDC45D8A9}" srcOrd="0" destOrd="0" presId="urn:microsoft.com/office/officeart/2008/layout/LinedList"/>
    <dgm:cxn modelId="{88B801B0-564B-4187-A630-32CA7867F5C1}" type="presParOf" srcId="{3FDC8C3A-A307-44DF-AAB4-07469DEA949F}" destId="{12E26EE8-5EA5-45D2-995B-BE290F35A91A}" srcOrd="1" destOrd="0" presId="urn:microsoft.com/office/officeart/2008/layout/LinedList"/>
    <dgm:cxn modelId="{B8400591-AD53-4344-AC3B-C4258D1A4240}" type="presParOf" srcId="{7A4F1AB7-514E-4A75-A3E2-68F9CDCA9457}" destId="{8A61D319-AD66-4586-9FB8-CC11864AE299}" srcOrd="2" destOrd="0" presId="urn:microsoft.com/office/officeart/2008/layout/LinedList"/>
    <dgm:cxn modelId="{41E25741-D865-4263-B810-B9CCF285578D}" type="presParOf" srcId="{7A4F1AB7-514E-4A75-A3E2-68F9CDCA9457}" destId="{49D718F9-94A9-4030-AE76-3D97032C291A}" srcOrd="3" destOrd="0" presId="urn:microsoft.com/office/officeart/2008/layout/LinedList"/>
    <dgm:cxn modelId="{406236A8-CA7A-4B70-ACDA-CC6D0CCDF86C}" type="presParOf" srcId="{49D718F9-94A9-4030-AE76-3D97032C291A}" destId="{7081B862-301B-48DB-92BB-FCADDD270035}" srcOrd="0" destOrd="0" presId="urn:microsoft.com/office/officeart/2008/layout/LinedList"/>
    <dgm:cxn modelId="{7C20BD5C-D711-4FE2-9A47-916F2FFABE68}" type="presParOf" srcId="{49D718F9-94A9-4030-AE76-3D97032C291A}" destId="{C78E3D25-03F1-4B66-A3BC-8887A2C7B3CD}" srcOrd="1" destOrd="0" presId="urn:microsoft.com/office/officeart/2008/layout/LinedList"/>
    <dgm:cxn modelId="{69C2F867-6E3E-4442-9E5C-5DC9A266F59D}" type="presParOf" srcId="{7A4F1AB7-514E-4A75-A3E2-68F9CDCA9457}" destId="{A9F8C221-0CC9-4FEB-811A-04002CD09E53}" srcOrd="4" destOrd="0" presId="urn:microsoft.com/office/officeart/2008/layout/LinedList"/>
    <dgm:cxn modelId="{A24A2452-2BF3-4717-9970-C109FE26511D}" type="presParOf" srcId="{7A4F1AB7-514E-4A75-A3E2-68F9CDCA9457}" destId="{5D0A45E8-7E86-4BDF-A0B6-E2C42C666841}" srcOrd="5" destOrd="0" presId="urn:microsoft.com/office/officeart/2008/layout/LinedList"/>
    <dgm:cxn modelId="{0B0909C5-1DBE-44C1-9E8C-F22129190EB9}" type="presParOf" srcId="{5D0A45E8-7E86-4BDF-A0B6-E2C42C666841}" destId="{5FB07FEC-BDE1-458B-9309-739A253B8448}" srcOrd="0" destOrd="0" presId="urn:microsoft.com/office/officeart/2008/layout/LinedList"/>
    <dgm:cxn modelId="{AB66C870-EF25-431B-ADD0-C53AD1D3F812}" type="presParOf" srcId="{5D0A45E8-7E86-4BDF-A0B6-E2C42C666841}" destId="{188CF07C-33E4-482D-9710-C23083FCB2EF}" srcOrd="1" destOrd="0" presId="urn:microsoft.com/office/officeart/2008/layout/LinedList"/>
    <dgm:cxn modelId="{A434BE83-CBE2-491C-8002-F57C899A1BB4}" type="presParOf" srcId="{7A4F1AB7-514E-4A75-A3E2-68F9CDCA9457}" destId="{82A13892-74A6-48A4-A021-379A9FC8DC87}" srcOrd="6" destOrd="0" presId="urn:microsoft.com/office/officeart/2008/layout/LinedList"/>
    <dgm:cxn modelId="{AB803E05-4CFC-417D-B567-E592B19B72B6}" type="presParOf" srcId="{7A4F1AB7-514E-4A75-A3E2-68F9CDCA9457}" destId="{B1BC10D7-306E-4A2C-8E98-58DDA3D29742}" srcOrd="7" destOrd="0" presId="urn:microsoft.com/office/officeart/2008/layout/LinedList"/>
    <dgm:cxn modelId="{8E01DDC4-02AA-462D-893B-A5E9317C0DF5}" type="presParOf" srcId="{B1BC10D7-306E-4A2C-8E98-58DDA3D29742}" destId="{25A7F9C9-75B5-4147-BBC4-30239CC9BB9C}" srcOrd="0" destOrd="0" presId="urn:microsoft.com/office/officeart/2008/layout/LinedList"/>
    <dgm:cxn modelId="{5E026036-F99D-4F0B-8C9B-095A41B32BBE}" type="presParOf" srcId="{B1BC10D7-306E-4A2C-8E98-58DDA3D29742}" destId="{CE9D14A4-CDEA-47FD-B429-5B08C9B8ED9E}" srcOrd="1" destOrd="0" presId="urn:microsoft.com/office/officeart/2008/layout/LinedList"/>
    <dgm:cxn modelId="{89C5B9CE-6841-4DDC-9CDD-10A40A27D310}" type="presParOf" srcId="{7A4F1AB7-514E-4A75-A3E2-68F9CDCA9457}" destId="{C1A1740D-C5E0-49B9-8235-D4B481F672A7}" srcOrd="8" destOrd="0" presId="urn:microsoft.com/office/officeart/2008/layout/LinedList"/>
    <dgm:cxn modelId="{FAEC4E4D-0729-4E97-8304-AAE956B97EFC}" type="presParOf" srcId="{7A4F1AB7-514E-4A75-A3E2-68F9CDCA9457}" destId="{68A8607F-E2E9-4771-B7F3-C4CE23522936}" srcOrd="9" destOrd="0" presId="urn:microsoft.com/office/officeart/2008/layout/LinedList"/>
    <dgm:cxn modelId="{925D4F71-ABCB-419D-8B74-BE690CBB4826}" type="presParOf" srcId="{68A8607F-E2E9-4771-B7F3-C4CE23522936}" destId="{75628642-DF2D-402A-AE59-77104F02C03C}" srcOrd="0" destOrd="0" presId="urn:microsoft.com/office/officeart/2008/layout/LinedList"/>
    <dgm:cxn modelId="{C1941A64-F006-4DA8-95E3-2579B6830D66}" type="presParOf" srcId="{68A8607F-E2E9-4771-B7F3-C4CE23522936}" destId="{B26661D9-6018-4114-8BE1-0B665BE34BB6}" srcOrd="1" destOrd="0" presId="urn:microsoft.com/office/officeart/2008/layout/LinedList"/>
    <dgm:cxn modelId="{B354A5BD-3DE6-4717-B51C-8A82C1BAD74A}" type="presParOf" srcId="{7A4F1AB7-514E-4A75-A3E2-68F9CDCA9457}" destId="{E2E751BA-249D-4061-91DF-8C52698D2670}" srcOrd="10" destOrd="0" presId="urn:microsoft.com/office/officeart/2008/layout/LinedList"/>
    <dgm:cxn modelId="{9F1EE77E-5D8F-4928-B572-398209574A95}" type="presParOf" srcId="{7A4F1AB7-514E-4A75-A3E2-68F9CDCA9457}" destId="{6AEE1F51-0394-4D52-BFC9-1A5A0BCEAB44}" srcOrd="11" destOrd="0" presId="urn:microsoft.com/office/officeart/2008/layout/LinedList"/>
    <dgm:cxn modelId="{21D8E5A8-57CA-46DF-BBC7-68E85190A45F}" type="presParOf" srcId="{6AEE1F51-0394-4D52-BFC9-1A5A0BCEAB44}" destId="{D859AF14-13DE-46F5-82E1-3E1D802E679A}" srcOrd="0" destOrd="0" presId="urn:microsoft.com/office/officeart/2008/layout/LinedList"/>
    <dgm:cxn modelId="{B8D245BA-A348-49F5-B65E-2246E710B6A6}" type="presParOf" srcId="{6AEE1F51-0394-4D52-BFC9-1A5A0BCEAB44}" destId="{E7D6F510-4EB2-427C-BD3B-23BD46FF4932}" srcOrd="1" destOrd="0" presId="urn:microsoft.com/office/officeart/2008/layout/LinedList"/>
    <dgm:cxn modelId="{01D5D2E0-8020-43AB-A872-61C912F93766}" type="presParOf" srcId="{7A4F1AB7-514E-4A75-A3E2-68F9CDCA9457}" destId="{3352CD1A-EDBD-43A7-812C-6E628845A1CC}" srcOrd="12" destOrd="0" presId="urn:microsoft.com/office/officeart/2008/layout/LinedList"/>
    <dgm:cxn modelId="{56D80C04-DEBA-4A72-81F3-72ACB0D4E9A5}" type="presParOf" srcId="{7A4F1AB7-514E-4A75-A3E2-68F9CDCA9457}" destId="{EC6BBF54-6EBE-484E-B001-3A032014DD10}" srcOrd="13" destOrd="0" presId="urn:microsoft.com/office/officeart/2008/layout/LinedList"/>
    <dgm:cxn modelId="{F3EB5EA4-5694-473E-B60B-BD33386E903A}" type="presParOf" srcId="{EC6BBF54-6EBE-484E-B001-3A032014DD10}" destId="{BB198C6A-477E-4D96-998C-A1D3E5AF3766}" srcOrd="0" destOrd="0" presId="urn:microsoft.com/office/officeart/2008/layout/LinedList"/>
    <dgm:cxn modelId="{C263D6D8-650A-46DD-B51A-0385C401CB14}" type="presParOf" srcId="{EC6BBF54-6EBE-484E-B001-3A032014DD10}" destId="{ECD1E076-FDB3-4540-B1FB-9AF708AB9C08}" srcOrd="1" destOrd="0" presId="urn:microsoft.com/office/officeart/2008/layout/LinedList"/>
    <dgm:cxn modelId="{92692169-85E7-4D8C-B57E-DE98E8547156}" type="presParOf" srcId="{7A4F1AB7-514E-4A75-A3E2-68F9CDCA9457}" destId="{2ADB2170-261F-48BF-BA12-41C5DA63186F}" srcOrd="14" destOrd="0" presId="urn:microsoft.com/office/officeart/2008/layout/LinedList"/>
    <dgm:cxn modelId="{BC752076-E1DC-4B73-9D33-41DBEED3F6AD}" type="presParOf" srcId="{7A4F1AB7-514E-4A75-A3E2-68F9CDCA9457}" destId="{EC656B82-A1F9-472A-BFB5-97AA2757C802}" srcOrd="15" destOrd="0" presId="urn:microsoft.com/office/officeart/2008/layout/LinedList"/>
    <dgm:cxn modelId="{780DB699-1C11-4748-8B51-6002346A9DD9}" type="presParOf" srcId="{EC656B82-A1F9-472A-BFB5-97AA2757C802}" destId="{EF68EA4E-DFE7-4EF4-95B7-9FEE3017C591}" srcOrd="0" destOrd="0" presId="urn:microsoft.com/office/officeart/2008/layout/LinedList"/>
    <dgm:cxn modelId="{ED8C6C92-319A-46C3-8D43-8E513742CF0D}" type="presParOf" srcId="{EC656B82-A1F9-472A-BFB5-97AA2757C802}" destId="{9C48454E-857E-41A4-B25B-1B7E1EB8C065}" srcOrd="1" destOrd="0" presId="urn:microsoft.com/office/officeart/2008/layout/LinedList"/>
    <dgm:cxn modelId="{655BAE2D-4490-46EA-97F2-5CDF1FF1686D}" type="presParOf" srcId="{7A4F1AB7-514E-4A75-A3E2-68F9CDCA9457}" destId="{799ED529-59B1-46EC-8985-91E174C405B2}" srcOrd="16" destOrd="0" presId="urn:microsoft.com/office/officeart/2008/layout/LinedList"/>
    <dgm:cxn modelId="{03EEE511-4471-4EE2-BAF4-F72B8AAC336B}" type="presParOf" srcId="{7A4F1AB7-514E-4A75-A3E2-68F9CDCA9457}" destId="{C8002DD3-09D2-4BDF-9588-6FF0850883D9}" srcOrd="17" destOrd="0" presId="urn:microsoft.com/office/officeart/2008/layout/LinedList"/>
    <dgm:cxn modelId="{3FACC575-F0E7-4972-BDE1-B8D37B1354CA}" type="presParOf" srcId="{C8002DD3-09D2-4BDF-9588-6FF0850883D9}" destId="{0C840A47-A93B-4C50-A3E9-43B5309C11A1}" srcOrd="0" destOrd="0" presId="urn:microsoft.com/office/officeart/2008/layout/LinedList"/>
    <dgm:cxn modelId="{99CC3C1A-2754-42D2-9EA8-C063A8B3FF7C}" type="presParOf" srcId="{C8002DD3-09D2-4BDF-9588-6FF0850883D9}" destId="{11A3CE61-4368-4D95-BB50-87B2F4753C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32D49-CE9D-47EC-BD59-DCDA131C1DEF}">
      <dsp:nvSpPr>
        <dsp:cNvPr id="0" name=""/>
        <dsp:cNvSpPr/>
      </dsp:nvSpPr>
      <dsp:spPr>
        <a:xfrm>
          <a:off x="0" y="1007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CDDE7-3CB3-4439-B645-C7EEDC45D8A9}">
      <dsp:nvSpPr>
        <dsp:cNvPr id="0" name=""/>
        <dsp:cNvSpPr/>
      </dsp:nvSpPr>
      <dsp:spPr>
        <a:xfrm>
          <a:off x="0" y="1007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1. Business Summary</a:t>
          </a:r>
        </a:p>
      </dsp:txBody>
      <dsp:txXfrm>
        <a:off x="0" y="1007"/>
        <a:ext cx="9395460" cy="917224"/>
      </dsp:txXfrm>
    </dsp:sp>
    <dsp:sp modelId="{8A61D319-AD66-4586-9FB8-CC11864AE299}">
      <dsp:nvSpPr>
        <dsp:cNvPr id="0" name=""/>
        <dsp:cNvSpPr/>
      </dsp:nvSpPr>
      <dsp:spPr>
        <a:xfrm>
          <a:off x="0" y="918231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1B862-301B-48DB-92BB-FCADDD270035}">
      <dsp:nvSpPr>
        <dsp:cNvPr id="0" name=""/>
        <dsp:cNvSpPr/>
      </dsp:nvSpPr>
      <dsp:spPr>
        <a:xfrm>
          <a:off x="0" y="918231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2. Products &amp; Services</a:t>
          </a:r>
        </a:p>
      </dsp:txBody>
      <dsp:txXfrm>
        <a:off x="0" y="918231"/>
        <a:ext cx="9395460" cy="917224"/>
      </dsp:txXfrm>
    </dsp:sp>
    <dsp:sp modelId="{A9F8C221-0CC9-4FEB-811A-04002CD09E53}">
      <dsp:nvSpPr>
        <dsp:cNvPr id="0" name=""/>
        <dsp:cNvSpPr/>
      </dsp:nvSpPr>
      <dsp:spPr>
        <a:xfrm>
          <a:off x="0" y="1835455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07FEC-BDE1-458B-9309-739A253B8448}">
      <dsp:nvSpPr>
        <dsp:cNvPr id="0" name=""/>
        <dsp:cNvSpPr/>
      </dsp:nvSpPr>
      <dsp:spPr>
        <a:xfrm>
          <a:off x="0" y="1835455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3. Market Research &amp; Customer Segments</a:t>
          </a:r>
        </a:p>
      </dsp:txBody>
      <dsp:txXfrm>
        <a:off x="0" y="1835455"/>
        <a:ext cx="9395460" cy="917224"/>
      </dsp:txXfrm>
    </dsp:sp>
    <dsp:sp modelId="{82A13892-74A6-48A4-A021-379A9FC8DC87}">
      <dsp:nvSpPr>
        <dsp:cNvPr id="0" name=""/>
        <dsp:cNvSpPr/>
      </dsp:nvSpPr>
      <dsp:spPr>
        <a:xfrm>
          <a:off x="0" y="2752679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7F9C9-75B5-4147-BBC4-30239CC9BB9C}">
      <dsp:nvSpPr>
        <dsp:cNvPr id="0" name=""/>
        <dsp:cNvSpPr/>
      </dsp:nvSpPr>
      <dsp:spPr>
        <a:xfrm>
          <a:off x="0" y="2752679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4. Porter’s Five Forces Analysis</a:t>
          </a:r>
        </a:p>
      </dsp:txBody>
      <dsp:txXfrm>
        <a:off x="0" y="2752679"/>
        <a:ext cx="9395460" cy="917224"/>
      </dsp:txXfrm>
    </dsp:sp>
    <dsp:sp modelId="{C1A1740D-C5E0-49B9-8235-D4B481F672A7}">
      <dsp:nvSpPr>
        <dsp:cNvPr id="0" name=""/>
        <dsp:cNvSpPr/>
      </dsp:nvSpPr>
      <dsp:spPr>
        <a:xfrm>
          <a:off x="0" y="3669903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28642-DF2D-402A-AE59-77104F02C03C}">
      <dsp:nvSpPr>
        <dsp:cNvPr id="0" name=""/>
        <dsp:cNvSpPr/>
      </dsp:nvSpPr>
      <dsp:spPr>
        <a:xfrm>
          <a:off x="0" y="3669903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5. Marketing Strategy – Product &amp; Price</a:t>
          </a:r>
        </a:p>
      </dsp:txBody>
      <dsp:txXfrm>
        <a:off x="0" y="3669903"/>
        <a:ext cx="9395460" cy="917224"/>
      </dsp:txXfrm>
    </dsp:sp>
    <dsp:sp modelId="{E2E751BA-249D-4061-91DF-8C52698D2670}">
      <dsp:nvSpPr>
        <dsp:cNvPr id="0" name=""/>
        <dsp:cNvSpPr/>
      </dsp:nvSpPr>
      <dsp:spPr>
        <a:xfrm>
          <a:off x="0" y="4587128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9AF14-13DE-46F5-82E1-3E1D802E679A}">
      <dsp:nvSpPr>
        <dsp:cNvPr id="0" name=""/>
        <dsp:cNvSpPr/>
      </dsp:nvSpPr>
      <dsp:spPr>
        <a:xfrm>
          <a:off x="0" y="4587128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6. Marketing Strategy – Place &amp; Promotion</a:t>
          </a:r>
        </a:p>
      </dsp:txBody>
      <dsp:txXfrm>
        <a:off x="0" y="4587128"/>
        <a:ext cx="9395460" cy="917224"/>
      </dsp:txXfrm>
    </dsp:sp>
    <dsp:sp modelId="{3352CD1A-EDBD-43A7-812C-6E628845A1CC}">
      <dsp:nvSpPr>
        <dsp:cNvPr id="0" name=""/>
        <dsp:cNvSpPr/>
      </dsp:nvSpPr>
      <dsp:spPr>
        <a:xfrm>
          <a:off x="0" y="5504352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98C6A-477E-4D96-998C-A1D3E5AF3766}">
      <dsp:nvSpPr>
        <dsp:cNvPr id="0" name=""/>
        <dsp:cNvSpPr/>
      </dsp:nvSpPr>
      <dsp:spPr>
        <a:xfrm>
          <a:off x="0" y="5504352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7. Legal Structure &amp; Organisation</a:t>
          </a:r>
        </a:p>
      </dsp:txBody>
      <dsp:txXfrm>
        <a:off x="0" y="5504352"/>
        <a:ext cx="9395460" cy="917224"/>
      </dsp:txXfrm>
    </dsp:sp>
    <dsp:sp modelId="{2ADB2170-261F-48BF-BA12-41C5DA63186F}">
      <dsp:nvSpPr>
        <dsp:cNvPr id="0" name=""/>
        <dsp:cNvSpPr/>
      </dsp:nvSpPr>
      <dsp:spPr>
        <a:xfrm>
          <a:off x="0" y="6421576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8EA4E-DFE7-4EF4-95B7-9FEE3017C591}">
      <dsp:nvSpPr>
        <dsp:cNvPr id="0" name=""/>
        <dsp:cNvSpPr/>
      </dsp:nvSpPr>
      <dsp:spPr>
        <a:xfrm>
          <a:off x="0" y="6421576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8. Startup Costs</a:t>
          </a:r>
        </a:p>
      </dsp:txBody>
      <dsp:txXfrm>
        <a:off x="0" y="6421576"/>
        <a:ext cx="9395460" cy="917224"/>
      </dsp:txXfrm>
    </dsp:sp>
    <dsp:sp modelId="{799ED529-59B1-46EC-8985-91E174C405B2}">
      <dsp:nvSpPr>
        <dsp:cNvPr id="0" name=""/>
        <dsp:cNvSpPr/>
      </dsp:nvSpPr>
      <dsp:spPr>
        <a:xfrm>
          <a:off x="0" y="7338800"/>
          <a:ext cx="93954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40A47-A93B-4C50-A3E9-43B5309C11A1}">
      <dsp:nvSpPr>
        <dsp:cNvPr id="0" name=""/>
        <dsp:cNvSpPr/>
      </dsp:nvSpPr>
      <dsp:spPr>
        <a:xfrm>
          <a:off x="0" y="7338800"/>
          <a:ext cx="9395460" cy="91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9. Funding Plan &amp; Cost Overview</a:t>
          </a:r>
        </a:p>
      </dsp:txBody>
      <dsp:txXfrm>
        <a:off x="0" y="7338800"/>
        <a:ext cx="9395460" cy="917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D2EE4-AD85-4767-B791-43AD78C6DD6A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BBE81E-78ED-4145-95A0-6D2AC4E7C7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585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FD5A9-9E53-47F8-91C8-E1A1E3E42D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18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BBE81E-78ED-4145-95A0-6D2AC4E7C73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534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134600" y="6134100"/>
            <a:ext cx="7095077" cy="3196447"/>
          </a:xfrm>
          <a:custGeom>
            <a:avLst/>
            <a:gdLst/>
            <a:ahLst/>
            <a:cxnLst/>
            <a:rect l="l" t="t" r="r" b="b"/>
            <a:pathLst>
              <a:path w="18571789" h="9525780">
                <a:moveTo>
                  <a:pt x="0" y="0"/>
                </a:moveTo>
                <a:lnTo>
                  <a:pt x="18571789" y="0"/>
                </a:lnTo>
                <a:lnTo>
                  <a:pt x="18571789" y="9525781"/>
                </a:lnTo>
                <a:lnTo>
                  <a:pt x="0" y="9525781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sz="2800" dirty="0"/>
              <a:t> </a:t>
            </a:r>
            <a:r>
              <a:rPr lang="en-GB" sz="2800" b="1" dirty="0"/>
              <a:t>Module: Entrepreneurship</a:t>
            </a:r>
            <a:endParaRPr lang="en-GB" sz="2800" dirty="0"/>
          </a:p>
          <a:p>
            <a:pPr algn="ctr"/>
            <a:r>
              <a:rPr lang="en-GB" sz="2800" b="1" dirty="0"/>
              <a:t>Module code: LCBB5013</a:t>
            </a:r>
            <a:endParaRPr lang="en-GB" sz="2800" dirty="0"/>
          </a:p>
          <a:p>
            <a:pPr algn="ctr"/>
            <a:r>
              <a:rPr lang="en-GB" sz="2800" b="1" dirty="0"/>
              <a:t>Module Teacher:  Masud Ibrahim</a:t>
            </a:r>
            <a:endParaRPr lang="en-GB" sz="2800" dirty="0"/>
          </a:p>
          <a:p>
            <a:pPr algn="ctr"/>
            <a:r>
              <a:rPr lang="en-GB" sz="2800" b="1" dirty="0"/>
              <a:t>Assignment Title: Task 2 – Business Plan Presentation</a:t>
            </a:r>
            <a:endParaRPr lang="en-GB" sz="2800" dirty="0"/>
          </a:p>
          <a:p>
            <a:pPr algn="ctr"/>
            <a:r>
              <a:rPr lang="en-GB" sz="2800" b="1" dirty="0"/>
              <a:t>Student name: Valentin Frunza</a:t>
            </a:r>
            <a:endParaRPr lang="en-GB" sz="2800" dirty="0"/>
          </a:p>
          <a:p>
            <a:pPr algn="ctr"/>
            <a:r>
              <a:rPr lang="en-GB" sz="2800" b="1" dirty="0"/>
              <a:t>Student ID: 2240820</a:t>
            </a:r>
            <a:endParaRPr lang="en-US" sz="2800" dirty="0"/>
          </a:p>
        </p:txBody>
      </p:sp>
      <p:sp>
        <p:nvSpPr>
          <p:cNvPr id="3" name="Freeform 3"/>
          <p:cNvSpPr/>
          <p:nvPr/>
        </p:nvSpPr>
        <p:spPr>
          <a:xfrm rot="-207148">
            <a:off x="-3858935" y="-5377902"/>
            <a:ext cx="18571789" cy="9525780"/>
          </a:xfrm>
          <a:custGeom>
            <a:avLst/>
            <a:gdLst/>
            <a:ahLst/>
            <a:cxnLst/>
            <a:rect l="l" t="t" r="r" b="b"/>
            <a:pathLst>
              <a:path w="18571789" h="9525780">
                <a:moveTo>
                  <a:pt x="0" y="0"/>
                </a:moveTo>
                <a:lnTo>
                  <a:pt x="18571789" y="0"/>
                </a:lnTo>
                <a:lnTo>
                  <a:pt x="18571789" y="9525780"/>
                </a:lnTo>
                <a:lnTo>
                  <a:pt x="0" y="95257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4275761" y="1344472"/>
            <a:ext cx="240861" cy="24086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80853" y="3241290"/>
            <a:ext cx="15821492" cy="15870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10"/>
              </a:lnSpc>
            </a:pPr>
            <a:r>
              <a:rPr lang="en-US" sz="16797" b="1" dirty="0">
                <a:solidFill>
                  <a:srgbClr val="FFFFFF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Rolling Roots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46722" y="5147936"/>
            <a:ext cx="7307731" cy="448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A Mobile Plant-Based Kitchen for Urban Eaters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A9DCA8-7E42-2A30-E4F0-C8C800BB40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817595"/>
              </p:ext>
            </p:extLst>
          </p:nvPr>
        </p:nvGraphicFramePr>
        <p:xfrm>
          <a:off x="7639812" y="930588"/>
          <a:ext cx="9395460" cy="825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2">
            <a:extLst>
              <a:ext uri="{FF2B5EF4-FFF2-40B4-BE49-F238E27FC236}">
                <a16:creationId xmlns:a16="http://schemas.microsoft.com/office/drawing/2014/main" id="{3766C9AA-80E8-3ABB-933D-05DBCC8AAF6F}"/>
              </a:ext>
            </a:extLst>
          </p:cNvPr>
          <p:cNvSpPr txBox="1"/>
          <p:nvPr/>
        </p:nvSpPr>
        <p:spPr>
          <a:xfrm>
            <a:off x="733806" y="2705100"/>
            <a:ext cx="6172200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400"/>
              </a:lnSpc>
            </a:pPr>
            <a:r>
              <a:rPr lang="en-US" sz="10400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Table</a:t>
            </a:r>
          </a:p>
          <a:p>
            <a:pPr algn="ctr">
              <a:lnSpc>
                <a:spcPts val="10400"/>
              </a:lnSpc>
            </a:pPr>
            <a:r>
              <a:rPr lang="en-US" sz="10400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of</a:t>
            </a:r>
          </a:p>
          <a:p>
            <a:pPr algn="ctr">
              <a:lnSpc>
                <a:spcPts val="10400"/>
              </a:lnSpc>
            </a:pPr>
            <a:r>
              <a:rPr lang="en-US" sz="10400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2110" y="5931057"/>
            <a:ext cx="1829748" cy="784945"/>
            <a:chOff x="0" y="0"/>
            <a:chExt cx="481909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909" cy="206735"/>
            </a:xfrm>
            <a:custGeom>
              <a:avLst/>
              <a:gdLst/>
              <a:ahLst/>
              <a:cxnLst/>
              <a:rect l="l" t="t" r="r" b="b"/>
              <a:pathLst>
                <a:path w="481909" h="206735">
                  <a:moveTo>
                    <a:pt x="103367" y="0"/>
                  </a:moveTo>
                  <a:lnTo>
                    <a:pt x="378542" y="0"/>
                  </a:lnTo>
                  <a:cubicBezTo>
                    <a:pt x="405956" y="0"/>
                    <a:pt x="432248" y="10890"/>
                    <a:pt x="451633" y="30276"/>
                  </a:cubicBezTo>
                  <a:cubicBezTo>
                    <a:pt x="471018" y="49661"/>
                    <a:pt x="481909" y="75953"/>
                    <a:pt x="481909" y="103367"/>
                  </a:cubicBezTo>
                  <a:lnTo>
                    <a:pt x="481909" y="103367"/>
                  </a:lnTo>
                  <a:cubicBezTo>
                    <a:pt x="481909" y="130782"/>
                    <a:pt x="471018" y="157074"/>
                    <a:pt x="451633" y="176459"/>
                  </a:cubicBezTo>
                  <a:cubicBezTo>
                    <a:pt x="432248" y="195844"/>
                    <a:pt x="405956" y="206735"/>
                    <a:pt x="378542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909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608468" y="5931057"/>
            <a:ext cx="1829748" cy="784945"/>
            <a:chOff x="0" y="0"/>
            <a:chExt cx="481909" cy="20673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909" cy="206735"/>
            </a:xfrm>
            <a:custGeom>
              <a:avLst/>
              <a:gdLst/>
              <a:ahLst/>
              <a:cxnLst/>
              <a:rect l="l" t="t" r="r" b="b"/>
              <a:pathLst>
                <a:path w="481909" h="206735">
                  <a:moveTo>
                    <a:pt x="103367" y="0"/>
                  </a:moveTo>
                  <a:lnTo>
                    <a:pt x="378542" y="0"/>
                  </a:lnTo>
                  <a:cubicBezTo>
                    <a:pt x="405956" y="0"/>
                    <a:pt x="432248" y="10890"/>
                    <a:pt x="451633" y="30276"/>
                  </a:cubicBezTo>
                  <a:cubicBezTo>
                    <a:pt x="471018" y="49661"/>
                    <a:pt x="481909" y="75953"/>
                    <a:pt x="481909" y="103367"/>
                  </a:cubicBezTo>
                  <a:lnTo>
                    <a:pt x="481909" y="103367"/>
                  </a:lnTo>
                  <a:cubicBezTo>
                    <a:pt x="481909" y="130782"/>
                    <a:pt x="471018" y="157074"/>
                    <a:pt x="451633" y="176459"/>
                  </a:cubicBezTo>
                  <a:cubicBezTo>
                    <a:pt x="432248" y="195844"/>
                    <a:pt x="405956" y="206735"/>
                    <a:pt x="378542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81909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231982" y="5931057"/>
            <a:ext cx="1978895" cy="784945"/>
            <a:chOff x="0" y="0"/>
            <a:chExt cx="521190" cy="20673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1190" cy="206735"/>
            </a:xfrm>
            <a:custGeom>
              <a:avLst/>
              <a:gdLst/>
              <a:ahLst/>
              <a:cxnLst/>
              <a:rect l="l" t="t" r="r" b="b"/>
              <a:pathLst>
                <a:path w="521190" h="206735">
                  <a:moveTo>
                    <a:pt x="103367" y="0"/>
                  </a:moveTo>
                  <a:lnTo>
                    <a:pt x="417823" y="0"/>
                  </a:lnTo>
                  <a:cubicBezTo>
                    <a:pt x="445238" y="0"/>
                    <a:pt x="471530" y="10890"/>
                    <a:pt x="490915" y="30276"/>
                  </a:cubicBezTo>
                  <a:cubicBezTo>
                    <a:pt x="510300" y="49661"/>
                    <a:pt x="521190" y="75953"/>
                    <a:pt x="521190" y="103367"/>
                  </a:cubicBezTo>
                  <a:lnTo>
                    <a:pt x="521190" y="103367"/>
                  </a:lnTo>
                  <a:cubicBezTo>
                    <a:pt x="521190" y="130782"/>
                    <a:pt x="510300" y="157074"/>
                    <a:pt x="490915" y="176459"/>
                  </a:cubicBezTo>
                  <a:cubicBezTo>
                    <a:pt x="471530" y="195844"/>
                    <a:pt x="445238" y="206735"/>
                    <a:pt x="41782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2119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1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936807" y="67798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1"/>
                </a:lnTo>
                <a:lnTo>
                  <a:pt x="0" y="11793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TextBox 19"/>
          <p:cNvSpPr txBox="1"/>
          <p:nvPr/>
        </p:nvSpPr>
        <p:spPr>
          <a:xfrm>
            <a:off x="1036681" y="6116856"/>
            <a:ext cx="2012788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161818"/>
                </a:solidFill>
                <a:latin typeface="Neue Montreal"/>
                <a:ea typeface="Neue Montreal"/>
                <a:cs typeface="Neue Montreal"/>
                <a:sym typeface="Neue Montreal"/>
              </a:rPr>
              <a:t>Target market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811824" y="6116856"/>
            <a:ext cx="1968081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161818"/>
                </a:solidFill>
                <a:latin typeface="Neue Montreal"/>
                <a:ea typeface="Neue Montreal"/>
                <a:cs typeface="Neue Montreal"/>
                <a:sym typeface="Neue Montreal"/>
              </a:rPr>
              <a:t>Fuses product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387120" y="6116856"/>
            <a:ext cx="1668619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161818"/>
                </a:solidFill>
                <a:latin typeface="Neue Montreal"/>
                <a:ea typeface="Neue Montreal"/>
                <a:cs typeface="Neue Montreal"/>
                <a:sym typeface="Neue Montreal"/>
              </a:rPr>
              <a:t>Strategic vision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2440939"/>
            <a:ext cx="6462712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Business Summary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796588" y="3053080"/>
            <a:ext cx="6462712" cy="1249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Rolling Roots is a plant-based mobile food truck that serves globally inspired street food, created to satisfy the increasing needs of ethical, sustainable, and convenient food in the city.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28700" y="7111925"/>
            <a:ext cx="4510124" cy="1249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Caters to health-conscious millennials and Gen Z in highly-trafficked urban centers and capitalizes on their passion for fast-casual food that is eco-friendly.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655058" y="7111925"/>
            <a:ext cx="4510124" cy="1564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Fuses product innovation with online convenience, such as app-based pre-ordering, loyalty programs, and locating service through GPS to improve customer experience.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278572" y="7111925"/>
            <a:ext cx="4510124" cy="1564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Expand to various markets in different urban areas with a light, repeatable model that focuses on sustainability, operational efficiency, and brand differentiation.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38948" y="2315809"/>
            <a:ext cx="6462712" cy="5331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Products &amp; Services</a:t>
            </a:r>
          </a:p>
          <a:p>
            <a:pPr algn="l">
              <a:lnSpc>
                <a:spcPts val="10400"/>
              </a:lnSpc>
            </a:pPr>
            <a:endParaRPr lang="en-US" sz="10400" b="1">
              <a:solidFill>
                <a:srgbClr val="0D0D0D"/>
              </a:solidFill>
              <a:latin typeface="Neue Montreal Bold"/>
              <a:ea typeface="Neue Montreal Bold"/>
              <a:cs typeface="Neue Montreal Bold"/>
              <a:sym typeface="Neue Montreal Bold"/>
            </a:endParaRPr>
          </a:p>
          <a:p>
            <a:pPr algn="l">
              <a:lnSpc>
                <a:spcPts val="10400"/>
              </a:lnSpc>
            </a:pPr>
            <a:endParaRPr lang="en-US" sz="10400" b="1">
              <a:solidFill>
                <a:srgbClr val="0D0D0D"/>
              </a:solidFill>
              <a:latin typeface="Neue Montreal Bold"/>
              <a:ea typeface="Neue Montreal Bold"/>
              <a:cs typeface="Neue Montreal Bold"/>
              <a:sym typeface="Neue Montreal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9401175" y="2677539"/>
            <a:ext cx="3576323" cy="784945"/>
            <a:chOff x="0" y="0"/>
            <a:chExt cx="941912" cy="20673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682977" y="2677539"/>
            <a:ext cx="3576323" cy="784945"/>
            <a:chOff x="0" y="0"/>
            <a:chExt cx="941912" cy="20673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711452" y="2863337"/>
            <a:ext cx="3266046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Jackfruit Tacos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993254" y="2863337"/>
            <a:ext cx="3229900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Lentil Burgers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9401175" y="4178575"/>
            <a:ext cx="3576323" cy="784945"/>
            <a:chOff x="0" y="0"/>
            <a:chExt cx="941912" cy="20673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715332" y="4178575"/>
            <a:ext cx="3576323" cy="784945"/>
            <a:chOff x="0" y="0"/>
            <a:chExt cx="941912" cy="20673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711452" y="4364373"/>
            <a:ext cx="3266046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Beetroot Crisps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029400" y="4364373"/>
            <a:ext cx="3229900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Hummus Bowls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401175" y="5679611"/>
            <a:ext cx="3576323" cy="784945"/>
            <a:chOff x="0" y="0"/>
            <a:chExt cx="941912" cy="20673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3682977" y="5679611"/>
            <a:ext cx="3576323" cy="784945"/>
            <a:chOff x="0" y="0"/>
            <a:chExt cx="941912" cy="206735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41912" cy="206735"/>
            </a:xfrm>
            <a:custGeom>
              <a:avLst/>
              <a:gdLst/>
              <a:ahLst/>
              <a:cxnLst/>
              <a:rect l="l" t="t" r="r" b="b"/>
              <a:pathLst>
                <a:path w="941912" h="206735">
                  <a:moveTo>
                    <a:pt x="103367" y="0"/>
                  </a:moveTo>
                  <a:lnTo>
                    <a:pt x="838545" y="0"/>
                  </a:lnTo>
                  <a:cubicBezTo>
                    <a:pt x="865960" y="0"/>
                    <a:pt x="892251" y="10890"/>
                    <a:pt x="911637" y="30276"/>
                  </a:cubicBezTo>
                  <a:cubicBezTo>
                    <a:pt x="931022" y="49661"/>
                    <a:pt x="941912" y="75953"/>
                    <a:pt x="941912" y="103367"/>
                  </a:cubicBezTo>
                  <a:lnTo>
                    <a:pt x="941912" y="103367"/>
                  </a:lnTo>
                  <a:cubicBezTo>
                    <a:pt x="941912" y="130782"/>
                    <a:pt x="931022" y="157074"/>
                    <a:pt x="911637" y="176459"/>
                  </a:cubicBezTo>
                  <a:cubicBezTo>
                    <a:pt x="892251" y="195844"/>
                    <a:pt x="865960" y="206735"/>
                    <a:pt x="838545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941912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9711452" y="5865409"/>
            <a:ext cx="3266046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Kombucha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993254" y="5865409"/>
            <a:ext cx="3229900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Oat Milk Lattes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401175" y="7240398"/>
            <a:ext cx="7890479" cy="935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Everything is prepared using locally available materials, packaged in compostable containers, and transported by a low-emission mobile kitchen concept.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2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138948" y="5554971"/>
            <a:ext cx="6683209" cy="1819171"/>
            <a:chOff x="0" y="0"/>
            <a:chExt cx="8910946" cy="242556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39750" cy="539750"/>
            </a:xfrm>
            <a:custGeom>
              <a:avLst/>
              <a:gdLst/>
              <a:ahLst/>
              <a:cxnLst/>
              <a:rect l="l" t="t" r="r" b="b"/>
              <a:pathLst>
                <a:path w="539750" h="539750">
                  <a:moveTo>
                    <a:pt x="0" y="0"/>
                  </a:moveTo>
                  <a:lnTo>
                    <a:pt x="539750" y="0"/>
                  </a:lnTo>
                  <a:lnTo>
                    <a:pt x="539750" y="539750"/>
                  </a:lnTo>
                  <a:lnTo>
                    <a:pt x="0" y="5397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38440" y="1191049"/>
              <a:ext cx="8772506" cy="1234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20"/>
                </a:lnSpc>
              </a:pPr>
              <a:r>
                <a:rPr lang="en-US" sz="1800">
                  <a:solidFill>
                    <a:srgbClr val="0D0D0D"/>
                  </a:solidFill>
                  <a:latin typeface="Inter"/>
                  <a:ea typeface="Inter"/>
                  <a:cs typeface="Inter"/>
                  <a:sym typeface="Inter"/>
                </a:rPr>
                <a:t>Rolling Roots is a product-driven, plant-based restaurant that embraces modern urban living, a blend of flavour, nutrition, and morality.</a:t>
              </a:r>
            </a:p>
          </p:txBody>
        </p:sp>
      </p:grpSp>
      <p:sp>
        <p:nvSpPr>
          <p:cNvPr id="38" name="Freeform 38"/>
          <p:cNvSpPr/>
          <p:nvPr/>
        </p:nvSpPr>
        <p:spPr>
          <a:xfrm>
            <a:off x="936807" y="67798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1"/>
                </a:lnTo>
                <a:lnTo>
                  <a:pt x="0" y="11793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30124" y="1655402"/>
            <a:ext cx="11738113" cy="5331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Market Research &amp; Customer Segments</a:t>
            </a:r>
          </a:p>
          <a:p>
            <a:pPr algn="l">
              <a:lnSpc>
                <a:spcPts val="10400"/>
              </a:lnSpc>
            </a:pPr>
            <a:endParaRPr lang="en-US" sz="10400" b="1">
              <a:solidFill>
                <a:srgbClr val="0D0D0D"/>
              </a:solidFill>
              <a:latin typeface="Neue Montreal Bold"/>
              <a:ea typeface="Neue Montreal Bold"/>
              <a:cs typeface="Neue Montreal Bold"/>
              <a:sym typeface="Neue Montreal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8700" y="7351037"/>
            <a:ext cx="6462712" cy="935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Rolling Roots has a good location to cater to a rapidly expanding market of urban customers who want ethical, convenient, and health-based food experiences.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9401175" y="3214688"/>
            <a:ext cx="955053" cy="567374"/>
            <a:chOff x="0" y="0"/>
            <a:chExt cx="251537" cy="14943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51537" cy="149432"/>
            </a:xfrm>
            <a:custGeom>
              <a:avLst/>
              <a:gdLst/>
              <a:ahLst/>
              <a:cxnLst/>
              <a:rect l="l" t="t" r="r" b="b"/>
              <a:pathLst>
                <a:path w="251537" h="149432">
                  <a:moveTo>
                    <a:pt x="74716" y="0"/>
                  </a:moveTo>
                  <a:lnTo>
                    <a:pt x="176821" y="0"/>
                  </a:lnTo>
                  <a:cubicBezTo>
                    <a:pt x="196637" y="0"/>
                    <a:pt x="215641" y="7872"/>
                    <a:pt x="229653" y="21884"/>
                  </a:cubicBezTo>
                  <a:cubicBezTo>
                    <a:pt x="243665" y="35896"/>
                    <a:pt x="251537" y="54900"/>
                    <a:pt x="251537" y="74716"/>
                  </a:cubicBezTo>
                  <a:lnTo>
                    <a:pt x="251537" y="74716"/>
                  </a:lnTo>
                  <a:cubicBezTo>
                    <a:pt x="251537" y="94532"/>
                    <a:pt x="243665" y="113536"/>
                    <a:pt x="229653" y="127548"/>
                  </a:cubicBezTo>
                  <a:cubicBezTo>
                    <a:pt x="215641" y="141560"/>
                    <a:pt x="196637" y="149432"/>
                    <a:pt x="176821" y="149432"/>
                  </a:cubicBezTo>
                  <a:lnTo>
                    <a:pt x="74716" y="149432"/>
                  </a:lnTo>
                  <a:cubicBezTo>
                    <a:pt x="54900" y="149432"/>
                    <a:pt x="35896" y="141560"/>
                    <a:pt x="21884" y="127548"/>
                  </a:cubicBezTo>
                  <a:cubicBezTo>
                    <a:pt x="7872" y="113536"/>
                    <a:pt x="0" y="94532"/>
                    <a:pt x="0" y="74716"/>
                  </a:cubicBezTo>
                  <a:lnTo>
                    <a:pt x="0" y="74716"/>
                  </a:lnTo>
                  <a:cubicBezTo>
                    <a:pt x="0" y="54900"/>
                    <a:pt x="7872" y="35896"/>
                    <a:pt x="21884" y="21884"/>
                  </a:cubicBezTo>
                  <a:cubicBezTo>
                    <a:pt x="35896" y="7872"/>
                    <a:pt x="54900" y="0"/>
                    <a:pt x="74716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51537" cy="18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01175" y="6448722"/>
            <a:ext cx="923011" cy="567374"/>
            <a:chOff x="0" y="0"/>
            <a:chExt cx="243098" cy="14943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3098" cy="149432"/>
            </a:xfrm>
            <a:custGeom>
              <a:avLst/>
              <a:gdLst/>
              <a:ahLst/>
              <a:cxnLst/>
              <a:rect l="l" t="t" r="r" b="b"/>
              <a:pathLst>
                <a:path w="243098" h="149432">
                  <a:moveTo>
                    <a:pt x="74716" y="0"/>
                  </a:moveTo>
                  <a:lnTo>
                    <a:pt x="168382" y="0"/>
                  </a:lnTo>
                  <a:cubicBezTo>
                    <a:pt x="188198" y="0"/>
                    <a:pt x="207202" y="7872"/>
                    <a:pt x="221214" y="21884"/>
                  </a:cubicBezTo>
                  <a:cubicBezTo>
                    <a:pt x="235226" y="35896"/>
                    <a:pt x="243098" y="54900"/>
                    <a:pt x="243098" y="74716"/>
                  </a:cubicBezTo>
                  <a:lnTo>
                    <a:pt x="243098" y="74716"/>
                  </a:lnTo>
                  <a:cubicBezTo>
                    <a:pt x="243098" y="94532"/>
                    <a:pt x="235226" y="113536"/>
                    <a:pt x="221214" y="127548"/>
                  </a:cubicBezTo>
                  <a:cubicBezTo>
                    <a:pt x="207202" y="141560"/>
                    <a:pt x="188198" y="149432"/>
                    <a:pt x="168382" y="149432"/>
                  </a:cubicBezTo>
                  <a:lnTo>
                    <a:pt x="74716" y="149432"/>
                  </a:lnTo>
                  <a:cubicBezTo>
                    <a:pt x="54900" y="149432"/>
                    <a:pt x="35896" y="141560"/>
                    <a:pt x="21884" y="127548"/>
                  </a:cubicBezTo>
                  <a:cubicBezTo>
                    <a:pt x="7872" y="113536"/>
                    <a:pt x="0" y="94532"/>
                    <a:pt x="0" y="74716"/>
                  </a:cubicBezTo>
                  <a:lnTo>
                    <a:pt x="0" y="74716"/>
                  </a:lnTo>
                  <a:cubicBezTo>
                    <a:pt x="0" y="54900"/>
                    <a:pt x="7872" y="35896"/>
                    <a:pt x="21884" y="21884"/>
                  </a:cubicBezTo>
                  <a:cubicBezTo>
                    <a:pt x="35896" y="7872"/>
                    <a:pt x="54900" y="0"/>
                    <a:pt x="74716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43098" cy="18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3587412" y="3214688"/>
            <a:ext cx="1018814" cy="567374"/>
            <a:chOff x="0" y="0"/>
            <a:chExt cx="268330" cy="14943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8330" cy="149432"/>
            </a:xfrm>
            <a:custGeom>
              <a:avLst/>
              <a:gdLst/>
              <a:ahLst/>
              <a:cxnLst/>
              <a:rect l="l" t="t" r="r" b="b"/>
              <a:pathLst>
                <a:path w="268330" h="149432">
                  <a:moveTo>
                    <a:pt x="74716" y="0"/>
                  </a:moveTo>
                  <a:lnTo>
                    <a:pt x="193614" y="0"/>
                  </a:lnTo>
                  <a:cubicBezTo>
                    <a:pt x="213430" y="0"/>
                    <a:pt x="232434" y="7872"/>
                    <a:pt x="246446" y="21884"/>
                  </a:cubicBezTo>
                  <a:cubicBezTo>
                    <a:pt x="260458" y="35896"/>
                    <a:pt x="268330" y="54900"/>
                    <a:pt x="268330" y="74716"/>
                  </a:cubicBezTo>
                  <a:lnTo>
                    <a:pt x="268330" y="74716"/>
                  </a:lnTo>
                  <a:cubicBezTo>
                    <a:pt x="268330" y="94532"/>
                    <a:pt x="260458" y="113536"/>
                    <a:pt x="246446" y="127548"/>
                  </a:cubicBezTo>
                  <a:cubicBezTo>
                    <a:pt x="232434" y="141560"/>
                    <a:pt x="213430" y="149432"/>
                    <a:pt x="193614" y="149432"/>
                  </a:cubicBezTo>
                  <a:lnTo>
                    <a:pt x="74716" y="149432"/>
                  </a:lnTo>
                  <a:cubicBezTo>
                    <a:pt x="54900" y="149432"/>
                    <a:pt x="35896" y="141560"/>
                    <a:pt x="21884" y="127548"/>
                  </a:cubicBezTo>
                  <a:cubicBezTo>
                    <a:pt x="7872" y="113536"/>
                    <a:pt x="0" y="94532"/>
                    <a:pt x="0" y="74716"/>
                  </a:cubicBezTo>
                  <a:lnTo>
                    <a:pt x="0" y="74716"/>
                  </a:lnTo>
                  <a:cubicBezTo>
                    <a:pt x="0" y="54900"/>
                    <a:pt x="7872" y="35896"/>
                    <a:pt x="21884" y="21884"/>
                  </a:cubicBezTo>
                  <a:cubicBezTo>
                    <a:pt x="35896" y="7872"/>
                    <a:pt x="54900" y="0"/>
                    <a:pt x="74716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68330" cy="18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587412" y="6448722"/>
            <a:ext cx="1287525" cy="567374"/>
            <a:chOff x="0" y="0"/>
            <a:chExt cx="339101" cy="14943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39101" cy="149432"/>
            </a:xfrm>
            <a:custGeom>
              <a:avLst/>
              <a:gdLst/>
              <a:ahLst/>
              <a:cxnLst/>
              <a:rect l="l" t="t" r="r" b="b"/>
              <a:pathLst>
                <a:path w="339101" h="149432">
                  <a:moveTo>
                    <a:pt x="74716" y="0"/>
                  </a:moveTo>
                  <a:lnTo>
                    <a:pt x="264386" y="0"/>
                  </a:lnTo>
                  <a:cubicBezTo>
                    <a:pt x="284201" y="0"/>
                    <a:pt x="303206" y="7872"/>
                    <a:pt x="317218" y="21884"/>
                  </a:cubicBezTo>
                  <a:cubicBezTo>
                    <a:pt x="331230" y="35896"/>
                    <a:pt x="339101" y="54900"/>
                    <a:pt x="339101" y="74716"/>
                  </a:cubicBezTo>
                  <a:lnTo>
                    <a:pt x="339101" y="74716"/>
                  </a:lnTo>
                  <a:cubicBezTo>
                    <a:pt x="339101" y="94532"/>
                    <a:pt x="331230" y="113536"/>
                    <a:pt x="317218" y="127548"/>
                  </a:cubicBezTo>
                  <a:cubicBezTo>
                    <a:pt x="303206" y="141560"/>
                    <a:pt x="284201" y="149432"/>
                    <a:pt x="264386" y="149432"/>
                  </a:cubicBezTo>
                  <a:lnTo>
                    <a:pt x="74716" y="149432"/>
                  </a:lnTo>
                  <a:cubicBezTo>
                    <a:pt x="54900" y="149432"/>
                    <a:pt x="35896" y="141560"/>
                    <a:pt x="21884" y="127548"/>
                  </a:cubicBezTo>
                  <a:cubicBezTo>
                    <a:pt x="7872" y="113536"/>
                    <a:pt x="0" y="94532"/>
                    <a:pt x="0" y="74716"/>
                  </a:cubicBezTo>
                  <a:lnTo>
                    <a:pt x="0" y="74716"/>
                  </a:lnTo>
                  <a:cubicBezTo>
                    <a:pt x="0" y="54900"/>
                    <a:pt x="7872" y="35896"/>
                    <a:pt x="21884" y="21884"/>
                  </a:cubicBezTo>
                  <a:cubicBezTo>
                    <a:pt x="35896" y="7872"/>
                    <a:pt x="54900" y="0"/>
                    <a:pt x="74716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339101" cy="18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9642511" y="3291700"/>
            <a:ext cx="713717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42511" y="6525735"/>
            <a:ext cx="681675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828749" y="3291700"/>
            <a:ext cx="777478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828749" y="6525735"/>
            <a:ext cx="1046189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447765" y="4094142"/>
            <a:ext cx="3625298" cy="1878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Targeting 18-40 years old urban professionals and students as a demographic (72% of all consumers of street food in the UK and primary drivers of the plant-based choice).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447765" y="7328177"/>
            <a:ext cx="3625298" cy="1878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The behavioral trends are very engaged, digital, and brand-loyal, where Gen Z favors vendors who have mobile pre-orders and a response time of less than 10 minutes.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634002" y="4094142"/>
            <a:ext cx="3625298" cy="2192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Sustainability-based and health-conscious people: psychographic targeting of this group is relevant since 44 percent of consumers in the UK consider themselves flexitarians.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D0D0D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3634002" y="7328177"/>
            <a:ext cx="3625298" cy="2507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The market has an opportunity to grow, as increasing demand for ethical fast food promotes the preferences of more than fifty percent of consumers whose interests are based on value-for-money products at less than 10, in line with eco-values.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3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028700" y="6286923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>
            <a:off x="457895" y="285511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1"/>
                </a:lnTo>
                <a:lnTo>
                  <a:pt x="0" y="117939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4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85775" y="2242182"/>
            <a:ext cx="13101638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Porter’s Five Forces Analysis</a:t>
            </a:r>
          </a:p>
        </p:txBody>
      </p:sp>
      <p:sp>
        <p:nvSpPr>
          <p:cNvPr id="11" name="Freeform 11"/>
          <p:cNvSpPr/>
          <p:nvPr/>
        </p:nvSpPr>
        <p:spPr>
          <a:xfrm>
            <a:off x="485775" y="48273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2"/>
                </a:lnTo>
                <a:lnTo>
                  <a:pt x="0" y="11793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623888" y="5400675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2"/>
                </a:lnTo>
                <a:lnTo>
                  <a:pt x="0" y="4048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485775" y="6224588"/>
            <a:ext cx="7206961" cy="2507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There is an outstanding level of competition and substitutes that demand excellent branding and differentiation.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The chances to establish the initial market share are provided to Rolling Roots due to moderate barriers to entry.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The strategies of low supplier power and loyalty can assist in controlling costs and retention of customers.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59A04D3A-BDC6-37E6-BEDD-25515A0B7D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004750"/>
              </p:ext>
            </p:extLst>
          </p:nvPr>
        </p:nvGraphicFramePr>
        <p:xfrm>
          <a:off x="8873810" y="3932594"/>
          <a:ext cx="8499789" cy="570670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2833263">
                  <a:extLst>
                    <a:ext uri="{9D8B030D-6E8A-4147-A177-3AD203B41FA5}">
                      <a16:colId xmlns:a16="http://schemas.microsoft.com/office/drawing/2014/main" val="3195002019"/>
                    </a:ext>
                  </a:extLst>
                </a:gridCol>
                <a:gridCol w="2833263">
                  <a:extLst>
                    <a:ext uri="{9D8B030D-6E8A-4147-A177-3AD203B41FA5}">
                      <a16:colId xmlns:a16="http://schemas.microsoft.com/office/drawing/2014/main" val="4268232932"/>
                    </a:ext>
                  </a:extLst>
                </a:gridCol>
                <a:gridCol w="2833263">
                  <a:extLst>
                    <a:ext uri="{9D8B030D-6E8A-4147-A177-3AD203B41FA5}">
                      <a16:colId xmlns:a16="http://schemas.microsoft.com/office/drawing/2014/main" val="3858348275"/>
                    </a:ext>
                  </a:extLst>
                </a:gridCol>
              </a:tblGrid>
              <a:tr h="6864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Force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Impact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Notes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1635682422"/>
                  </a:ext>
                </a:extLst>
              </a:tr>
              <a:tr h="12317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Industry Rivalry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>
                          <a:effectLst/>
                        </a:rPr>
                        <a:t>High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effectLst/>
                        </a:rPr>
                        <a:t>Saturated food truck market; strong need for brand and service distinction.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3236044703"/>
                  </a:ext>
                </a:extLst>
              </a:tr>
              <a:tr h="947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Threat of New Entrants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dirty="0">
                          <a:effectLst/>
                        </a:rPr>
                        <a:t>Medium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effectLst/>
                        </a:rPr>
                        <a:t>Moderate capital needed; barriers like licenses and branding reduce risk.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1307108758"/>
                  </a:ext>
                </a:extLst>
              </a:tr>
              <a:tr h="947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Threat of Substitutes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>
                          <a:effectLst/>
                        </a:rPr>
                        <a:t>High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effectLst/>
                        </a:rPr>
                        <a:t>Competition from meal kits, delivery apps, and ready meals.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3563441221"/>
                  </a:ext>
                </a:extLst>
              </a:tr>
              <a:tr h="947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Supplier Power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>
                          <a:effectLst/>
                        </a:rPr>
                        <a:t>Low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effectLst/>
                        </a:rPr>
                        <a:t>Multiple local sources reduce dependency and switching costs.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4156589182"/>
                  </a:ext>
                </a:extLst>
              </a:tr>
              <a:tr h="947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b="1">
                          <a:effectLst/>
                        </a:rPr>
                        <a:t>Buyer Power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>
                          <a:effectLst/>
                        </a:rPr>
                        <a:t>Medium</a:t>
                      </a:r>
                    </a:p>
                  </a:txBody>
                  <a:tcPr marL="74991" marR="74991" marT="37496" marB="374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effectLst/>
                        </a:rPr>
                        <a:t>Price-sensitive consumers; loyalty programs help retain customers.</a:t>
                      </a:r>
                    </a:p>
                  </a:txBody>
                  <a:tcPr marL="74991" marR="74991" marT="37496" marB="37496" anchor="ctr"/>
                </a:tc>
                <a:extLst>
                  <a:ext uri="{0D108BD9-81ED-4DB2-BD59-A6C34878D82A}">
                    <a16:rowId xmlns:a16="http://schemas.microsoft.com/office/drawing/2014/main" val="1993542031"/>
                  </a:ext>
                </a:extLst>
              </a:tr>
            </a:tbl>
          </a:graphicData>
        </a:graphic>
      </p:graphicFrame>
      <p:sp>
        <p:nvSpPr>
          <p:cNvPr id="15" name="Rectangle 1">
            <a:extLst>
              <a:ext uri="{FF2B5EF4-FFF2-40B4-BE49-F238E27FC236}">
                <a16:creationId xmlns:a16="http://schemas.microsoft.com/office/drawing/2014/main" id="{0A2B5F4A-C966-50BE-03D0-8A9829930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6975" y="1571625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8DE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5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71550" y="2434257"/>
            <a:ext cx="13496925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Marketing Strategy – Product &amp; Price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83581" y="6615188"/>
            <a:ext cx="6462712" cy="1249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Rolling Roots will establish itself as a high-quality but affordable plant-based food product, with a compromise between ethical beliefs and price.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D0D0D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204320" y="-6637121"/>
            <a:ext cx="20528310" cy="22357430"/>
            <a:chOff x="0" y="0"/>
            <a:chExt cx="27371080" cy="29809906"/>
          </a:xfrm>
        </p:grpSpPr>
        <p:sp>
          <p:nvSpPr>
            <p:cNvPr id="12" name="Freeform 12"/>
            <p:cNvSpPr/>
            <p:nvPr/>
          </p:nvSpPr>
          <p:spPr>
            <a:xfrm rot="-7647213">
              <a:off x="206171" y="7991160"/>
              <a:ext cx="26958738" cy="13827586"/>
            </a:xfrm>
            <a:custGeom>
              <a:avLst/>
              <a:gdLst/>
              <a:ahLst/>
              <a:cxnLst/>
              <a:rect l="l" t="t" r="r" b="b"/>
              <a:pathLst>
                <a:path w="26958738" h="13827586">
                  <a:moveTo>
                    <a:pt x="0" y="0"/>
                  </a:moveTo>
                  <a:lnTo>
                    <a:pt x="26958738" y="0"/>
                  </a:lnTo>
                  <a:lnTo>
                    <a:pt x="26958738" y="13827586"/>
                  </a:lnTo>
                  <a:lnTo>
                    <a:pt x="0" y="138275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5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473457" y="16954199"/>
              <a:ext cx="8185116" cy="1234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88620" lvl="1" indent="-194310" algn="l">
                <a:lnSpc>
                  <a:spcPts val="2520"/>
                </a:lnSpc>
                <a:buFont typeface="Arial"/>
                <a:buChar char="•"/>
              </a:pPr>
              <a:r>
                <a:rPr lang="en-US" sz="1800">
                  <a:solidFill>
                    <a:srgbClr val="2A2A2E"/>
                  </a:solidFill>
                  <a:latin typeface="Inter"/>
                  <a:ea typeface="Inter"/>
                  <a:cs typeface="Inter"/>
                  <a:sym typeface="Inter"/>
                </a:rPr>
                <a:t>The menu provides nutritious meals that are made daily, using vegetables and locally available food to deliver on the ethical and health needs.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473457" y="18709310"/>
              <a:ext cx="8185116" cy="12345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88620" lvl="1" indent="-194310" algn="l">
                <a:lnSpc>
                  <a:spcPts val="2520"/>
                </a:lnSpc>
                <a:buFont typeface="Arial"/>
                <a:buChar char="•"/>
              </a:pPr>
              <a:r>
                <a:rPr lang="en-US" sz="1800">
                  <a:solidFill>
                    <a:srgbClr val="2A2A2E"/>
                  </a:solidFill>
                  <a:latin typeface="Inter"/>
                  <a:ea typeface="Inter"/>
                  <a:cs typeface="Inter"/>
                  <a:sym typeface="Inter"/>
                </a:rPr>
                <a:t>Pricing between £6 and £9 will be in line with the UK lunch habits and underpriced the major plant-based rivals.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588583" y="20448955"/>
              <a:ext cx="8185116" cy="8153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88620" lvl="1" indent="-194310" algn="l">
                <a:lnSpc>
                  <a:spcPts val="2520"/>
                </a:lnSpc>
                <a:buFont typeface="Arial"/>
                <a:buChar char="•"/>
              </a:pPr>
              <a:r>
                <a:rPr lang="en-US" sz="1800">
                  <a:solidFill>
                    <a:srgbClr val="2A2A2E"/>
                  </a:solidFill>
                  <a:latin typeface="Inter"/>
                  <a:ea typeface="Inter"/>
                  <a:cs typeface="Inter"/>
                  <a:sym typeface="Inter"/>
                </a:rPr>
                <a:t>Combos (e.g., wrap + drink) add value and spur greater average transactions.</a:t>
              </a:r>
            </a:p>
          </p:txBody>
        </p:sp>
      </p:grpSp>
      <p:sp>
        <p:nvSpPr>
          <p:cNvPr id="16" name="Freeform 16"/>
          <p:cNvSpPr/>
          <p:nvPr/>
        </p:nvSpPr>
        <p:spPr>
          <a:xfrm>
            <a:off x="1504950" y="5755979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>
            <a:off x="485775" y="482734"/>
            <a:ext cx="1659620" cy="1265723"/>
          </a:xfrm>
          <a:custGeom>
            <a:avLst/>
            <a:gdLst/>
            <a:ahLst/>
            <a:cxnLst/>
            <a:rect l="l" t="t" r="r" b="b"/>
            <a:pathLst>
              <a:path w="1659620" h="1265723">
                <a:moveTo>
                  <a:pt x="0" y="0"/>
                </a:moveTo>
                <a:lnTo>
                  <a:pt x="1659620" y="0"/>
                </a:lnTo>
                <a:lnTo>
                  <a:pt x="1659620" y="1265723"/>
                </a:lnTo>
                <a:lnTo>
                  <a:pt x="0" y="126572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587412" y="2700338"/>
            <a:ext cx="3671887" cy="2185988"/>
            <a:chOff x="0" y="0"/>
            <a:chExt cx="1365292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65291" cy="812800"/>
            </a:xfrm>
            <a:custGeom>
              <a:avLst/>
              <a:gdLst/>
              <a:ahLst/>
              <a:cxnLst/>
              <a:rect l="l" t="t" r="r" b="b"/>
              <a:pathLst>
                <a:path w="1365291" h="812800">
                  <a:moveTo>
                    <a:pt x="0" y="0"/>
                  </a:moveTo>
                  <a:lnTo>
                    <a:pt x="1365291" y="0"/>
                  </a:lnTo>
                  <a:lnTo>
                    <a:pt x="1365291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2"/>
              <a:stretch>
                <a:fillRect t="-5991" b="-599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3208130" y="6493669"/>
            <a:ext cx="4155033" cy="2185988"/>
            <a:chOff x="0" y="0"/>
            <a:chExt cx="154493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44936" cy="812800"/>
            </a:xfrm>
            <a:custGeom>
              <a:avLst/>
              <a:gdLst/>
              <a:ahLst/>
              <a:cxnLst/>
              <a:rect l="l" t="t" r="r" b="b"/>
              <a:pathLst>
                <a:path w="1544936" h="812800">
                  <a:moveTo>
                    <a:pt x="0" y="0"/>
                  </a:moveTo>
                  <a:lnTo>
                    <a:pt x="1544936" y="0"/>
                  </a:lnTo>
                  <a:lnTo>
                    <a:pt x="1544936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3"/>
              <a:stretch>
                <a:fillRect l="-267" r="-26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587412" y="5136818"/>
            <a:ext cx="1573399" cy="567374"/>
            <a:chOff x="0" y="0"/>
            <a:chExt cx="414393" cy="14943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4393" cy="149432"/>
            </a:xfrm>
            <a:custGeom>
              <a:avLst/>
              <a:gdLst/>
              <a:ahLst/>
              <a:cxnLst/>
              <a:rect l="l" t="t" r="r" b="b"/>
              <a:pathLst>
                <a:path w="414393" h="149432">
                  <a:moveTo>
                    <a:pt x="74716" y="0"/>
                  </a:moveTo>
                  <a:lnTo>
                    <a:pt x="339677" y="0"/>
                  </a:lnTo>
                  <a:cubicBezTo>
                    <a:pt x="359493" y="0"/>
                    <a:pt x="378498" y="7872"/>
                    <a:pt x="392509" y="21884"/>
                  </a:cubicBezTo>
                  <a:cubicBezTo>
                    <a:pt x="406521" y="35896"/>
                    <a:pt x="414393" y="54900"/>
                    <a:pt x="414393" y="74716"/>
                  </a:cubicBezTo>
                  <a:lnTo>
                    <a:pt x="414393" y="74716"/>
                  </a:lnTo>
                  <a:cubicBezTo>
                    <a:pt x="414393" y="94532"/>
                    <a:pt x="406521" y="113536"/>
                    <a:pt x="392509" y="127548"/>
                  </a:cubicBezTo>
                  <a:cubicBezTo>
                    <a:pt x="378498" y="141560"/>
                    <a:pt x="359493" y="149432"/>
                    <a:pt x="339677" y="149432"/>
                  </a:cubicBezTo>
                  <a:lnTo>
                    <a:pt x="74716" y="149432"/>
                  </a:lnTo>
                  <a:cubicBezTo>
                    <a:pt x="54900" y="149432"/>
                    <a:pt x="35896" y="141560"/>
                    <a:pt x="21884" y="127548"/>
                  </a:cubicBezTo>
                  <a:cubicBezTo>
                    <a:pt x="7872" y="113536"/>
                    <a:pt x="0" y="94532"/>
                    <a:pt x="0" y="74716"/>
                  </a:cubicBezTo>
                  <a:lnTo>
                    <a:pt x="0" y="74716"/>
                  </a:lnTo>
                  <a:cubicBezTo>
                    <a:pt x="0" y="54900"/>
                    <a:pt x="7872" y="35896"/>
                    <a:pt x="21884" y="21884"/>
                  </a:cubicBezTo>
                  <a:cubicBezTo>
                    <a:pt x="35896" y="7872"/>
                    <a:pt x="54900" y="0"/>
                    <a:pt x="74716" y="0"/>
                  </a:cubicBezTo>
                  <a:close/>
                </a:path>
              </a:pathLst>
            </a:custGeom>
            <a:solidFill>
              <a:srgbClr val="68DE6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14393" cy="1875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6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028700" y="5831681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7" name="Group 17"/>
          <p:cNvGrpSpPr/>
          <p:nvPr/>
        </p:nvGrpSpPr>
        <p:grpSpPr>
          <a:xfrm>
            <a:off x="9613193" y="6370942"/>
            <a:ext cx="2847221" cy="3163583"/>
            <a:chOff x="0" y="0"/>
            <a:chExt cx="3796294" cy="4218111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796294" cy="3103686"/>
              <a:chOff x="0" y="0"/>
              <a:chExt cx="1365292" cy="1116203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365291" cy="1116203"/>
              </a:xfrm>
              <a:custGeom>
                <a:avLst/>
                <a:gdLst/>
                <a:ahLst/>
                <a:cxnLst/>
                <a:rect l="l" t="t" r="r" b="b"/>
                <a:pathLst>
                  <a:path w="1365291" h="1116203">
                    <a:moveTo>
                      <a:pt x="0" y="0"/>
                    </a:moveTo>
                    <a:lnTo>
                      <a:pt x="1365291" y="0"/>
                    </a:lnTo>
                    <a:lnTo>
                      <a:pt x="1365291" y="1116203"/>
                    </a:lnTo>
                    <a:lnTo>
                      <a:pt x="0" y="1116203"/>
                    </a:lnTo>
                    <a:close/>
                  </a:path>
                </a:pathLst>
              </a:custGeom>
              <a:blipFill>
                <a:blip r:embed="rId6"/>
                <a:stretch>
                  <a:fillRect t="-514" b="-514"/>
                </a:stretch>
              </a:blip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849214" y="3461613"/>
              <a:ext cx="2097866" cy="756498"/>
              <a:chOff x="0" y="0"/>
              <a:chExt cx="414393" cy="149432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414393" cy="149432"/>
              </a:xfrm>
              <a:custGeom>
                <a:avLst/>
                <a:gdLst/>
                <a:ahLst/>
                <a:cxnLst/>
                <a:rect l="l" t="t" r="r" b="b"/>
                <a:pathLst>
                  <a:path w="414393" h="149432">
                    <a:moveTo>
                      <a:pt x="74716" y="0"/>
                    </a:moveTo>
                    <a:lnTo>
                      <a:pt x="339677" y="0"/>
                    </a:lnTo>
                    <a:cubicBezTo>
                      <a:pt x="359493" y="0"/>
                      <a:pt x="378498" y="7872"/>
                      <a:pt x="392509" y="21884"/>
                    </a:cubicBezTo>
                    <a:cubicBezTo>
                      <a:pt x="406521" y="35896"/>
                      <a:pt x="414393" y="54900"/>
                      <a:pt x="414393" y="74716"/>
                    </a:cubicBezTo>
                    <a:lnTo>
                      <a:pt x="414393" y="74716"/>
                    </a:lnTo>
                    <a:cubicBezTo>
                      <a:pt x="414393" y="94532"/>
                      <a:pt x="406521" y="113536"/>
                      <a:pt x="392509" y="127548"/>
                    </a:cubicBezTo>
                    <a:cubicBezTo>
                      <a:pt x="378498" y="141560"/>
                      <a:pt x="359493" y="149432"/>
                      <a:pt x="339677" y="149432"/>
                    </a:cubicBezTo>
                    <a:lnTo>
                      <a:pt x="74716" y="149432"/>
                    </a:lnTo>
                    <a:cubicBezTo>
                      <a:pt x="54900" y="149432"/>
                      <a:pt x="35896" y="141560"/>
                      <a:pt x="21884" y="127548"/>
                    </a:cubicBezTo>
                    <a:cubicBezTo>
                      <a:pt x="7872" y="113536"/>
                      <a:pt x="0" y="94532"/>
                      <a:pt x="0" y="74716"/>
                    </a:cubicBezTo>
                    <a:lnTo>
                      <a:pt x="0" y="74716"/>
                    </a:lnTo>
                    <a:cubicBezTo>
                      <a:pt x="0" y="54900"/>
                      <a:pt x="7872" y="35896"/>
                      <a:pt x="21884" y="21884"/>
                    </a:cubicBezTo>
                    <a:cubicBezTo>
                      <a:pt x="35896" y="7872"/>
                      <a:pt x="54900" y="0"/>
                      <a:pt x="74716" y="0"/>
                    </a:cubicBezTo>
                    <a:close/>
                  </a:path>
                </a:pathLst>
              </a:custGeom>
              <a:solidFill>
                <a:srgbClr val="68DE6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414393" cy="18753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l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1170996" y="3580171"/>
              <a:ext cx="1776084" cy="4717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  <a:spcBef>
                  <a:spcPct val="0"/>
                </a:spcBef>
              </a:pPr>
              <a:r>
                <a:rPr lang="en-US" sz="2100">
                  <a:solidFill>
                    <a:srgbClr val="0D0D0D"/>
                  </a:solidFill>
                  <a:latin typeface="Neue Montreal"/>
                  <a:ea typeface="Neue Montreal"/>
                  <a:cs typeface="Neue Montreal"/>
                  <a:sym typeface="Neue Montreal"/>
                </a:rPr>
                <a:t>Instagram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4699074" y="8927306"/>
            <a:ext cx="1573399" cy="567374"/>
            <a:chOff x="0" y="0"/>
            <a:chExt cx="2097866" cy="756498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2097866" cy="756498"/>
              <a:chOff x="0" y="0"/>
              <a:chExt cx="414393" cy="149432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414393" cy="149432"/>
              </a:xfrm>
              <a:custGeom>
                <a:avLst/>
                <a:gdLst/>
                <a:ahLst/>
                <a:cxnLst/>
                <a:rect l="l" t="t" r="r" b="b"/>
                <a:pathLst>
                  <a:path w="414393" h="149432">
                    <a:moveTo>
                      <a:pt x="74716" y="0"/>
                    </a:moveTo>
                    <a:lnTo>
                      <a:pt x="339677" y="0"/>
                    </a:lnTo>
                    <a:cubicBezTo>
                      <a:pt x="359493" y="0"/>
                      <a:pt x="378498" y="7872"/>
                      <a:pt x="392509" y="21884"/>
                    </a:cubicBezTo>
                    <a:cubicBezTo>
                      <a:pt x="406521" y="35896"/>
                      <a:pt x="414393" y="54900"/>
                      <a:pt x="414393" y="74716"/>
                    </a:cubicBezTo>
                    <a:lnTo>
                      <a:pt x="414393" y="74716"/>
                    </a:lnTo>
                    <a:cubicBezTo>
                      <a:pt x="414393" y="94532"/>
                      <a:pt x="406521" y="113536"/>
                      <a:pt x="392509" y="127548"/>
                    </a:cubicBezTo>
                    <a:cubicBezTo>
                      <a:pt x="378498" y="141560"/>
                      <a:pt x="359493" y="149432"/>
                      <a:pt x="339677" y="149432"/>
                    </a:cubicBezTo>
                    <a:lnTo>
                      <a:pt x="74716" y="149432"/>
                    </a:lnTo>
                    <a:cubicBezTo>
                      <a:pt x="54900" y="149432"/>
                      <a:pt x="35896" y="141560"/>
                      <a:pt x="21884" y="127548"/>
                    </a:cubicBezTo>
                    <a:cubicBezTo>
                      <a:pt x="7872" y="113536"/>
                      <a:pt x="0" y="94532"/>
                      <a:pt x="0" y="74716"/>
                    </a:cubicBezTo>
                    <a:lnTo>
                      <a:pt x="0" y="74716"/>
                    </a:lnTo>
                    <a:cubicBezTo>
                      <a:pt x="0" y="54900"/>
                      <a:pt x="7872" y="35896"/>
                      <a:pt x="21884" y="21884"/>
                    </a:cubicBezTo>
                    <a:cubicBezTo>
                      <a:pt x="35896" y="7872"/>
                      <a:pt x="54900" y="0"/>
                      <a:pt x="74716" y="0"/>
                    </a:cubicBezTo>
                    <a:close/>
                  </a:path>
                </a:pathLst>
              </a:custGeom>
              <a:solidFill>
                <a:srgbClr val="68DE68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38100"/>
                <a:ext cx="414393" cy="18753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l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321782" y="118558"/>
              <a:ext cx="1776084" cy="4717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  <a:spcBef>
                  <a:spcPct val="0"/>
                </a:spcBef>
              </a:pPr>
              <a:r>
                <a:rPr lang="en-US" sz="2100">
                  <a:solidFill>
                    <a:srgbClr val="0D0D0D"/>
                  </a:solidFill>
                  <a:latin typeface="Neue Montreal"/>
                  <a:ea typeface="Neue Montreal"/>
                  <a:cs typeface="Neue Montreal"/>
                  <a:sym typeface="Neue Montreal"/>
                </a:rPr>
                <a:t>TikTok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681926" y="2440903"/>
            <a:ext cx="13812855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Marketing Strategy – Place &amp; Promotion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828749" y="5213831"/>
            <a:ext cx="1332063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D0D0D"/>
                </a:solidFill>
                <a:latin typeface="Neue Montreal"/>
                <a:ea typeface="Neue Montreal"/>
                <a:cs typeface="Neue Montreal"/>
                <a:sym typeface="Neue Montreal"/>
              </a:rPr>
              <a:t>Influencers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723376" y="6198394"/>
            <a:ext cx="6462712" cy="3450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Tours busy urban areas (campuses, technology venues, festivals) so that it can be seen and sold best during the busiest times.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D0D0D"/>
              </a:solidFill>
              <a:latin typeface="Inter"/>
              <a:ea typeface="Inter"/>
              <a:cs typeface="Inter"/>
              <a:sym typeface="Inter"/>
            </a:endParaRP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Mobile pre-ordering systems save waiting time and increase throughput to support consumers who are in a hurry in the urban population.</a:t>
            </a:r>
          </a:p>
          <a:p>
            <a:pPr algn="l">
              <a:lnSpc>
                <a:spcPts val="2520"/>
              </a:lnSpc>
            </a:pPr>
            <a:endParaRPr lang="en-US" sz="1800">
              <a:solidFill>
                <a:srgbClr val="0D0D0D"/>
              </a:solidFill>
              <a:latin typeface="Inter"/>
              <a:ea typeface="Inter"/>
              <a:cs typeface="Inter"/>
              <a:sym typeface="Inter"/>
            </a:endParaRP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The Social media first approach will capitalize on the influence of TikTok, Instagram, and eco influencers to create interest and brand loyalty to Gen Z.</a:t>
            </a:r>
          </a:p>
        </p:txBody>
      </p:sp>
      <p:sp>
        <p:nvSpPr>
          <p:cNvPr id="32" name="Freeform 32"/>
          <p:cNvSpPr/>
          <p:nvPr/>
        </p:nvSpPr>
        <p:spPr>
          <a:xfrm>
            <a:off x="485775" y="48273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2"/>
                </a:lnTo>
                <a:lnTo>
                  <a:pt x="0" y="11793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7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971550" y="5400675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2"/>
                </a:lnTo>
                <a:lnTo>
                  <a:pt x="0" y="404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485775" y="48273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2"/>
                </a:lnTo>
                <a:lnTo>
                  <a:pt x="0" y="11793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1677650" y="3456260"/>
            <a:ext cx="5672846" cy="5635360"/>
          </a:xfrm>
          <a:custGeom>
            <a:avLst/>
            <a:gdLst/>
            <a:ahLst/>
            <a:cxnLst/>
            <a:rect l="l" t="t" r="r" b="b"/>
            <a:pathLst>
              <a:path w="5672846" h="5635360">
                <a:moveTo>
                  <a:pt x="0" y="0"/>
                </a:moveTo>
                <a:lnTo>
                  <a:pt x="5672846" y="0"/>
                </a:lnTo>
                <a:lnTo>
                  <a:pt x="5672846" y="5635361"/>
                </a:lnTo>
                <a:lnTo>
                  <a:pt x="0" y="563536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971550" y="2434257"/>
            <a:ext cx="10891546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Legal Structure &amp; Organisation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748714" y="6032175"/>
            <a:ext cx="6257048" cy="935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Rolling roots will be based on the form of Private Limited Company so as to balance between capacity to grow and protection.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79255" y="7253307"/>
            <a:ext cx="9076136" cy="21927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The structure of a private Ltd has the advantage of limiting personal liability, as well as increasing the level of credibility with suppliers, investors, and customers.</a:t>
            </a: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Scalable in case of future growth, such as franchising, investing, and event sponsoring.</a:t>
            </a:r>
          </a:p>
          <a:p>
            <a:pPr marL="388622" lvl="1" indent="-194311" algn="l">
              <a:lnSpc>
                <a:spcPts val="252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The lean team organization comprises the Managing Director, Chef, Finance Assistant, and Operations Manager.</a:t>
            </a:r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24448" y="1258210"/>
            <a:ext cx="1663377" cy="365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8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71550" y="2434257"/>
            <a:ext cx="7357349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Startup Costs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8986" y="6665617"/>
            <a:ext cx="6462712" cy="935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The lean startup investment that Rolling Roots will need is 48,000 pounds, and will be designed to focus on mobility, compliance, and brand visibility on the first day.</a:t>
            </a:r>
          </a:p>
        </p:txBody>
      </p:sp>
      <p:sp>
        <p:nvSpPr>
          <p:cNvPr id="12" name="Freeform 12"/>
          <p:cNvSpPr/>
          <p:nvPr/>
        </p:nvSpPr>
        <p:spPr>
          <a:xfrm>
            <a:off x="485775" y="48273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2"/>
                </a:lnTo>
                <a:lnTo>
                  <a:pt x="0" y="11793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971550" y="5717879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3DC1E0DC-4972-6D8D-81C6-09159A90C9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725855"/>
              </p:ext>
            </p:extLst>
          </p:nvPr>
        </p:nvGraphicFramePr>
        <p:xfrm>
          <a:off x="8763000" y="3309376"/>
          <a:ext cx="8734426" cy="628474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4367213">
                  <a:extLst>
                    <a:ext uri="{9D8B030D-6E8A-4147-A177-3AD203B41FA5}">
                      <a16:colId xmlns:a16="http://schemas.microsoft.com/office/drawing/2014/main" val="2523701113"/>
                    </a:ext>
                  </a:extLst>
                </a:gridCol>
                <a:gridCol w="4367213">
                  <a:extLst>
                    <a:ext uri="{9D8B030D-6E8A-4147-A177-3AD203B41FA5}">
                      <a16:colId xmlns:a16="http://schemas.microsoft.com/office/drawing/2014/main" val="12926051"/>
                    </a:ext>
                  </a:extLst>
                </a:gridCol>
              </a:tblGrid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Estimated Cost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0832305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Used Food Truck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25,000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7452787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Kitchen Fit-Out &amp; Equipment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10,000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2962375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Licenses &amp; Certifications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3,000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3470880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Branding &amp; Website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2,500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0066821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Initial Stock &amp; Uniforms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7,500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6771197"/>
                  </a:ext>
                </a:extLst>
              </a:tr>
              <a:tr h="897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Total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effectLst/>
                        </a:rPr>
                        <a:t>48,000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2345643"/>
                  </a:ext>
                </a:extLst>
              </a:tr>
            </a:tbl>
          </a:graphicData>
        </a:graphic>
      </p:graphicFrame>
      <p:sp>
        <p:nvSpPr>
          <p:cNvPr id="15" name="Rectangle 1">
            <a:extLst>
              <a:ext uri="{FF2B5EF4-FFF2-40B4-BE49-F238E27FC236}">
                <a16:creationId xmlns:a16="http://schemas.microsoft.com/office/drawing/2014/main" id="{150DCE95-5521-B497-6FD1-03AAD791DD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3075971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</p:cSld>
  <p:clrMapOvr>
    <a:masterClrMapping/>
  </p:clrMapOvr>
  <p:transition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85647" y="1072430"/>
            <a:ext cx="1973653" cy="784945"/>
            <a:chOff x="0" y="0"/>
            <a:chExt cx="519810" cy="20673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9810" cy="206735"/>
            </a:xfrm>
            <a:custGeom>
              <a:avLst/>
              <a:gdLst/>
              <a:ahLst/>
              <a:cxnLst/>
              <a:rect l="l" t="t" r="r" b="b"/>
              <a:pathLst>
                <a:path w="519810" h="206735">
                  <a:moveTo>
                    <a:pt x="103367" y="0"/>
                  </a:moveTo>
                  <a:lnTo>
                    <a:pt x="416443" y="0"/>
                  </a:lnTo>
                  <a:cubicBezTo>
                    <a:pt x="443857" y="0"/>
                    <a:pt x="470149" y="10890"/>
                    <a:pt x="489534" y="30276"/>
                  </a:cubicBezTo>
                  <a:cubicBezTo>
                    <a:pt x="508919" y="49661"/>
                    <a:pt x="519810" y="75953"/>
                    <a:pt x="519810" y="103367"/>
                  </a:cubicBezTo>
                  <a:lnTo>
                    <a:pt x="519810" y="103367"/>
                  </a:lnTo>
                  <a:cubicBezTo>
                    <a:pt x="519810" y="130782"/>
                    <a:pt x="508919" y="157074"/>
                    <a:pt x="489534" y="176459"/>
                  </a:cubicBezTo>
                  <a:cubicBezTo>
                    <a:pt x="470149" y="195844"/>
                    <a:pt x="443857" y="206735"/>
                    <a:pt x="416443" y="206735"/>
                  </a:cubicBezTo>
                  <a:lnTo>
                    <a:pt x="103367" y="206735"/>
                  </a:lnTo>
                  <a:cubicBezTo>
                    <a:pt x="75953" y="206735"/>
                    <a:pt x="49661" y="195844"/>
                    <a:pt x="30276" y="176459"/>
                  </a:cubicBezTo>
                  <a:cubicBezTo>
                    <a:pt x="10890" y="157074"/>
                    <a:pt x="0" y="130782"/>
                    <a:pt x="0" y="103367"/>
                  </a:cubicBezTo>
                  <a:lnTo>
                    <a:pt x="0" y="103367"/>
                  </a:lnTo>
                  <a:cubicBezTo>
                    <a:pt x="0" y="75953"/>
                    <a:pt x="10890" y="49661"/>
                    <a:pt x="30276" y="30276"/>
                  </a:cubicBezTo>
                  <a:cubicBezTo>
                    <a:pt x="49661" y="10890"/>
                    <a:pt x="75953" y="0"/>
                    <a:pt x="103367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19810" cy="2448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224448" y="1258228"/>
            <a:ext cx="1663377" cy="365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Page 9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23026" y="1344472"/>
            <a:ext cx="240861" cy="24086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485775" y="482734"/>
            <a:ext cx="1546422" cy="1179391"/>
          </a:xfrm>
          <a:custGeom>
            <a:avLst/>
            <a:gdLst/>
            <a:ahLst/>
            <a:cxnLst/>
            <a:rect l="l" t="t" r="r" b="b"/>
            <a:pathLst>
              <a:path w="1546422" h="1179391">
                <a:moveTo>
                  <a:pt x="0" y="0"/>
                </a:moveTo>
                <a:lnTo>
                  <a:pt x="1546422" y="0"/>
                </a:lnTo>
                <a:lnTo>
                  <a:pt x="1546422" y="1179392"/>
                </a:lnTo>
                <a:lnTo>
                  <a:pt x="0" y="11793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321594" y="5143500"/>
            <a:ext cx="404812" cy="404812"/>
          </a:xfrm>
          <a:custGeom>
            <a:avLst/>
            <a:gdLst/>
            <a:ahLst/>
            <a:cxnLst/>
            <a:rect l="l" t="t" r="r" b="b"/>
            <a:pathLst>
              <a:path w="404812" h="404812">
                <a:moveTo>
                  <a:pt x="0" y="0"/>
                </a:moveTo>
                <a:lnTo>
                  <a:pt x="404812" y="0"/>
                </a:lnTo>
                <a:lnTo>
                  <a:pt x="404812" y="404812"/>
                </a:lnTo>
                <a:lnTo>
                  <a:pt x="0" y="4048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971550" y="2434257"/>
            <a:ext cx="15406688" cy="27025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00"/>
              </a:lnSpc>
            </a:pPr>
            <a:r>
              <a:rPr lang="en-US" sz="10400" b="1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Funding Plan &amp; Cost Overview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26406" y="5679779"/>
            <a:ext cx="8743892" cy="935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>
                <a:solidFill>
                  <a:srgbClr val="0D0D0D"/>
                </a:solidFill>
                <a:latin typeface="Inter"/>
                <a:ea typeface="Inter"/>
                <a:cs typeface="Inter"/>
                <a:sym typeface="Inter"/>
              </a:rPr>
              <a:t>The funding of Rolling Roots is based on a balanced approach, which is an equal combination of personal capital and government sponsorship, guaranteeing financial management and sustainability in the initial stages.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8AD25E9C-631C-91ED-F035-4872408F36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885779"/>
              </p:ext>
            </p:extLst>
          </p:nvPr>
        </p:nvGraphicFramePr>
        <p:xfrm>
          <a:off x="1762692" y="7332549"/>
          <a:ext cx="8179594" cy="213360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4089797">
                  <a:extLst>
                    <a:ext uri="{9D8B030D-6E8A-4147-A177-3AD203B41FA5}">
                      <a16:colId xmlns:a16="http://schemas.microsoft.com/office/drawing/2014/main" val="1213265116"/>
                    </a:ext>
                  </a:extLst>
                </a:gridCol>
                <a:gridCol w="4089797">
                  <a:extLst>
                    <a:ext uri="{9D8B030D-6E8A-4147-A177-3AD203B41FA5}">
                      <a16:colId xmlns:a16="http://schemas.microsoft.com/office/drawing/2014/main" val="445816627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Source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Amount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95605789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Personal Savings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18,000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5120562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UK Start Up Loan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30,000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1655089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Total Funding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effectLst/>
                        </a:rPr>
                        <a:t>48,000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64479792"/>
                  </a:ext>
                </a:extLst>
              </a:tr>
            </a:tbl>
          </a:graphicData>
        </a:graphic>
      </p:graphicFrame>
      <p:sp>
        <p:nvSpPr>
          <p:cNvPr id="16" name="Rectangle 1">
            <a:extLst>
              <a:ext uri="{FF2B5EF4-FFF2-40B4-BE49-F238E27FC236}">
                <a16:creationId xmlns:a16="http://schemas.microsoft.com/office/drawing/2014/main" id="{A5386B5C-6083-D92A-6BCF-553F70824E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6406" y="7352506"/>
            <a:ext cx="18176876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139A0D1-D5C5-2ADB-295D-A0A93A7C6A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9466045"/>
              </p:ext>
            </p:extLst>
          </p:nvPr>
        </p:nvGraphicFramePr>
        <p:xfrm>
          <a:off x="10778955" y="3933758"/>
          <a:ext cx="7356646" cy="5532394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3678323">
                  <a:extLst>
                    <a:ext uri="{9D8B030D-6E8A-4147-A177-3AD203B41FA5}">
                      <a16:colId xmlns:a16="http://schemas.microsoft.com/office/drawing/2014/main" val="1386935279"/>
                    </a:ext>
                  </a:extLst>
                </a:gridCol>
                <a:gridCol w="3678323">
                  <a:extLst>
                    <a:ext uri="{9D8B030D-6E8A-4147-A177-3AD203B41FA5}">
                      <a16:colId xmlns:a16="http://schemas.microsoft.com/office/drawing/2014/main" val="1312014982"/>
                    </a:ext>
                  </a:extLst>
                </a:gridCol>
              </a:tblGrid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effectLst/>
                        </a:rPr>
                        <a:t>Category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Estimated Annual Cost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0933550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Staff Wages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22,000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2266272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Ingredients &amp; Packaging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14,000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44999187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Fuel &amp; Logistics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4,500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0793108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Marketing &amp; Promotions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3,500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4310803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Maintenance &amp; Insurance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2,500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2252954"/>
                  </a:ext>
                </a:extLst>
              </a:tr>
              <a:tr h="7903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>
                          <a:effectLst/>
                        </a:rPr>
                        <a:t>Total Operating Costs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>
                          <a:effectLst/>
                        </a:rPr>
                        <a:t>46,500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6556648"/>
                  </a:ext>
                </a:extLst>
              </a:tr>
            </a:tbl>
          </a:graphicData>
        </a:graphic>
      </p:graphicFrame>
      <p:sp>
        <p:nvSpPr>
          <p:cNvPr id="18" name="Rectangle 2">
            <a:extLst>
              <a:ext uri="{FF2B5EF4-FFF2-40B4-BE49-F238E27FC236}">
                <a16:creationId xmlns:a16="http://schemas.microsoft.com/office/drawing/2014/main" id="{FDB4AF6D-9F06-415C-0208-94256375BF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78955" y="3933354"/>
            <a:ext cx="163481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</p:cSld>
  <p:clrMapOvr>
    <a:masterClrMapping/>
  </p:clrMapOvr>
  <p:transition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250907" cy="10287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0251" y="1730358"/>
            <a:ext cx="4800600" cy="66917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325603" y="3683218"/>
            <a:ext cx="6125149" cy="6125150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0962" y="887016"/>
            <a:ext cx="10359736" cy="83784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• Statista (2023) *Plant-based food market value in the UK*. Available at: www.statista.com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Mintel (2023) *UK Street Food and Plant-Based Consumer Report*. London: Mintel Group Ltd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The Vegan Society (2022) ‘Growth of Veganism in the UK’. Available at: www.vegansociety.com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HM Government (2023) *Business Structure Guidance for Startups*. Available at: www.gov.uk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Euromonitor (2023) *Global Trends in Plant-Based Eating*. Euromonitor International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Grand View Research (2024) *Vegan Food Market Size, Share &amp; Trends*. Available at: www.grandviewresearch.com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Deloitte (2023) *The Future of Food: Sustainability and Innovation in the UK Market*. London: Deloitte Insights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Food Standards Agency (2023) *Consumer Attitudes to Food Safety and Regulations*. London: FSA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McKinsey &amp; Company (2023) *The Rise of Sustainable Fast Food*. McKinsey Insights (Accessed: 4 November 2025)</a:t>
            </a:r>
          </a:p>
          <a:p>
            <a:pPr>
              <a:lnSpc>
                <a:spcPct val="90000"/>
              </a:lnSpc>
            </a:pPr>
            <a:r>
              <a:rPr lang="en-GB" sz="2500"/>
              <a:t>• BBC News (2023) ‘Why vegan street food is booming in UK cities’. Available at: www.bbc.co.uk/news (Accessed: 4 November 2025)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519681">
            <a:off x="3188019" y="1673006"/>
            <a:ext cx="18571789" cy="9525780"/>
          </a:xfrm>
          <a:custGeom>
            <a:avLst/>
            <a:gdLst/>
            <a:ahLst/>
            <a:cxnLst/>
            <a:rect l="l" t="t" r="r" b="b"/>
            <a:pathLst>
              <a:path w="18571789" h="9525780">
                <a:moveTo>
                  <a:pt x="0" y="0"/>
                </a:moveTo>
                <a:lnTo>
                  <a:pt x="18571789" y="0"/>
                </a:lnTo>
                <a:lnTo>
                  <a:pt x="18571789" y="9525780"/>
                </a:lnTo>
                <a:lnTo>
                  <a:pt x="0" y="95257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207148">
            <a:off x="-3892166" y="-4762890"/>
            <a:ext cx="18571789" cy="9525780"/>
          </a:xfrm>
          <a:custGeom>
            <a:avLst/>
            <a:gdLst/>
            <a:ahLst/>
            <a:cxnLst/>
            <a:rect l="l" t="t" r="r" b="b"/>
            <a:pathLst>
              <a:path w="18571789" h="9525780">
                <a:moveTo>
                  <a:pt x="0" y="0"/>
                </a:moveTo>
                <a:lnTo>
                  <a:pt x="18571789" y="0"/>
                </a:lnTo>
                <a:lnTo>
                  <a:pt x="18571789" y="9525780"/>
                </a:lnTo>
                <a:lnTo>
                  <a:pt x="0" y="95257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4275761" y="8745397"/>
            <a:ext cx="240861" cy="24086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275761" y="8745397"/>
            <a:ext cx="240861" cy="24086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D0D0D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3046438"/>
            <a:ext cx="10480051" cy="4505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096"/>
              </a:lnSpc>
            </a:pPr>
            <a:r>
              <a:rPr lang="en-US" sz="18996">
                <a:solidFill>
                  <a:srgbClr val="FFFFFF"/>
                </a:solidFill>
                <a:latin typeface="Neue Montreal"/>
                <a:ea typeface="Neue Montreal"/>
                <a:cs typeface="Neue Montreal"/>
                <a:sym typeface="Neue Montreal"/>
              </a:rPr>
              <a:t>Thank You!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0796588" y="1028700"/>
            <a:ext cx="6462712" cy="646271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t="-35567" b="-1443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ransition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1293</Words>
  <Application>Microsoft Office PowerPoint</Application>
  <PresentationFormat>Custom</PresentationFormat>
  <Paragraphs>153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Neue Montreal Bold</vt:lpstr>
      <vt:lpstr>Calibri</vt:lpstr>
      <vt:lpstr>Neue Montreal</vt:lpstr>
      <vt:lpstr>Arial</vt:lpstr>
      <vt:lpstr>Aptos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Green Modern Marketing Plan Presentation</dc:title>
  <cp:lastModifiedBy>gina encea</cp:lastModifiedBy>
  <cp:revision>6</cp:revision>
  <dcterms:created xsi:type="dcterms:W3CDTF">2006-08-16T00:00:00Z</dcterms:created>
  <dcterms:modified xsi:type="dcterms:W3CDTF">2025-11-06T09:46:20Z</dcterms:modified>
  <dc:identifier>DAG3X1mGlO4</dc:identifier>
</cp:coreProperties>
</file>