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9" r:id="rId3"/>
    <p:sldId id="293" r:id="rId4"/>
    <p:sldId id="287" r:id="rId5"/>
    <p:sldId id="295" r:id="rId6"/>
    <p:sldId id="294" r:id="rId7"/>
    <p:sldId id="285" r:id="rId8"/>
    <p:sldId id="286" r:id="rId9"/>
    <p:sldId id="296" r:id="rId10"/>
    <p:sldId id="292" r:id="rId11"/>
    <p:sldId id="297" r:id="rId12"/>
    <p:sldId id="298" r:id="rId13"/>
    <p:sldId id="291" r:id="rId14"/>
    <p:sldId id="299" r:id="rId15"/>
    <p:sldId id="300" r:id="rId16"/>
    <p:sldId id="301" r:id="rId17"/>
    <p:sldId id="30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82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7CE08-E8FC-482E-B008-3B5E3C76C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Online Image Placeholder 2">
            <a:extLst>
              <a:ext uri="{FF2B5EF4-FFF2-40B4-BE49-F238E27FC236}">
                <a16:creationId xmlns:a16="http://schemas.microsoft.com/office/drawing/2014/main" id="{606D33CA-2114-4725-8F10-55C7B171BE5B}"/>
              </a:ext>
            </a:extLst>
          </p:cNvPr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64C00-5AD9-4D89-B6BE-FB967D06E5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C73B4-E58A-40C9-A146-2E5B552F96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7D0FBF-8FA0-4E46-8C41-3CF596887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FB3313-FF94-44F2-BE31-2AD164F6A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217FEF8-1B49-47CF-8FC6-CEBCB9DAE9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8551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To Spin a Yarn: Distaffs, Folk Art and Material Culture | Georgia Museum of  Art at the University of Georgia - Georgia Museum of Art at the University  of Georgia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79512" y="1700808"/>
            <a:ext cx="8777693" cy="4388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505898"/>
            <a:ext cx="7153458" cy="1051544"/>
          </a:xfrm>
        </p:spPr>
        <p:txBody>
          <a:bodyPr>
            <a:noAutofit/>
          </a:bodyPr>
          <a:lstStyle/>
          <a:p>
            <a:r>
              <a:rPr lang="en-GB" sz="5400" dirty="0"/>
              <a:t>Thinking with Things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7544" y="5013176"/>
            <a:ext cx="2376264" cy="813154"/>
          </a:xfrm>
        </p:spPr>
        <p:txBody>
          <a:bodyPr>
            <a:normAutofit fontScale="92500" lnSpcReduction="10000"/>
          </a:bodyPr>
          <a:lstStyle/>
          <a:p>
            <a:r>
              <a:rPr lang="en-GB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Style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 Culture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35941" y="1844824"/>
            <a:ext cx="4258816" cy="460739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notion that material culture </a:t>
            </a:r>
            <a:r>
              <a:rPr lang="en-GB" dirty="0">
                <a:solidFill>
                  <a:schemeClr val="accent1"/>
                </a:solidFill>
              </a:rPr>
              <a:t>encodes &amp; communicates meaning</a:t>
            </a:r>
          </a:p>
          <a:p>
            <a:r>
              <a:rPr lang="en-US" dirty="0"/>
              <a:t>Archaeologists &amp; anthropologists have emphasized the role played by material culture in identity creation:</a:t>
            </a:r>
          </a:p>
          <a:p>
            <a:pPr lvl="1"/>
            <a:r>
              <a:rPr lang="en-US" dirty="0"/>
              <a:t>Personal adornment, clothing, tools, figurines, buildings &amp; structures</a:t>
            </a:r>
          </a:p>
          <a:p>
            <a:pPr lvl="1"/>
            <a:r>
              <a:rPr lang="en-US" dirty="0">
                <a:solidFill>
                  <a:schemeClr val="accent1"/>
                </a:solidFill>
              </a:rPr>
              <a:t>Style</a:t>
            </a:r>
          </a:p>
          <a:p>
            <a:pPr lvl="1"/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Jacinda Ardern wears Māori cloak to Buckingham Palace | World news | The  Guardian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224672" y="2060848"/>
            <a:ext cx="3483387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90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2B7A8-8B7E-43D2-B3C8-0B00B61E5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7C1AF-9A7E-4825-AE2F-404F8B4F72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Refers to formal variation in material culture</a:t>
            </a:r>
          </a:p>
          <a:p>
            <a:r>
              <a:rPr lang="en-GB" dirty="0"/>
              <a:t>Repeated </a:t>
            </a:r>
            <a:r>
              <a:rPr lang="en-GB" dirty="0" err="1"/>
              <a:t>patternings</a:t>
            </a:r>
            <a:r>
              <a:rPr lang="en-GB" dirty="0"/>
              <a:t> in design:</a:t>
            </a:r>
          </a:p>
          <a:p>
            <a:pPr lvl="1"/>
            <a:r>
              <a:rPr lang="en-GB" dirty="0"/>
              <a:t>Motifs &amp; repeated symbols</a:t>
            </a:r>
          </a:p>
          <a:p>
            <a:pPr lvl="1"/>
            <a:r>
              <a:rPr lang="en-GB" dirty="0"/>
              <a:t>Organisation of composition</a:t>
            </a:r>
          </a:p>
          <a:p>
            <a:pPr lvl="1"/>
            <a:r>
              <a:rPr lang="en-GB" dirty="0"/>
              <a:t>Colour schemes</a:t>
            </a:r>
          </a:p>
          <a:p>
            <a:r>
              <a:rPr lang="en-GB" dirty="0"/>
              <a:t>The information archaeologists pick up in typologies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BF15332-1794-430E-B891-5A4AB281ECD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085844"/>
            <a:ext cx="3032713" cy="2266129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75EEED-FF55-434C-BCB0-81E761F6F2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3" y="291753"/>
            <a:ext cx="2045306" cy="35053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6242E9D-06E6-4F1F-9558-F5D6E0BF92D4}"/>
              </a:ext>
            </a:extLst>
          </p:cNvPr>
          <p:cNvSpPr txBox="1"/>
          <p:nvPr/>
        </p:nvSpPr>
        <p:spPr>
          <a:xfrm>
            <a:off x="5508104" y="3387489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Hacilar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5501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dirty="0"/>
              <a:t>Style</a:t>
            </a:r>
            <a:endParaRPr lang="en-GB" altLang="en-US" sz="4000" dirty="0"/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3936"/>
            <a:ext cx="4464496" cy="482341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A means for exchanging social information </a:t>
            </a:r>
            <a:r>
              <a:rPr lang="en-GB" altLang="en-US" sz="2400" dirty="0">
                <a:solidFill>
                  <a:schemeClr val="accent1"/>
                </a:solidFill>
              </a:rPr>
              <a:t>(about identity) </a:t>
            </a:r>
            <a:r>
              <a:rPr lang="en-GB" altLang="en-US" sz="2400" dirty="0"/>
              <a:t>through formal variation in material culture</a:t>
            </a:r>
          </a:p>
          <a:p>
            <a:pPr lvl="1"/>
            <a:r>
              <a:rPr lang="en-GB" altLang="en-US" sz="2000" dirty="0"/>
              <a:t>“we form preliminary impressions of person or groups on the basis of their living styles” (</a:t>
            </a:r>
            <a:r>
              <a:rPr lang="en-GB" altLang="en-US" sz="2000" dirty="0" err="1"/>
              <a:t>Wiessner</a:t>
            </a:r>
            <a:r>
              <a:rPr lang="en-GB" altLang="en-US" sz="2000" dirty="0"/>
              <a:t> 1984, 190)</a:t>
            </a:r>
          </a:p>
          <a:p>
            <a:pPr lvl="1"/>
            <a:r>
              <a:rPr lang="en-GB" altLang="en-US" sz="2000" dirty="0"/>
              <a:t>“we spend much time, energy and resources on style in order to present a certain image to others, an image which may have a strong impact on subsequent interaction” (</a:t>
            </a:r>
            <a:r>
              <a:rPr lang="en-GB" altLang="en-US" sz="2000" dirty="0" err="1"/>
              <a:t>Wiessner</a:t>
            </a:r>
            <a:r>
              <a:rPr lang="en-GB" altLang="en-US" sz="2000" dirty="0"/>
              <a:t> 1984, 190)</a:t>
            </a:r>
          </a:p>
          <a:p>
            <a:endParaRPr lang="en-GB" altLang="en-US" sz="2400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FEE5F018-6559-49F6-B62A-9991AFF9F14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5541" y="1014248"/>
            <a:ext cx="3272923" cy="4909386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4A9B512-34F0-4BEE-8724-752F66F8E3DA}"/>
              </a:ext>
            </a:extLst>
          </p:cNvPr>
          <p:cNvSpPr txBox="1"/>
          <p:nvPr/>
        </p:nvSpPr>
        <p:spPr>
          <a:xfrm>
            <a:off x="6876256" y="6093296"/>
            <a:ext cx="173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Namibia, </a:t>
            </a:r>
            <a:r>
              <a:rPr lang="en-GB" dirty="0" err="1"/>
              <a:t>Himba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620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B4F1A-D444-442F-A284-E7883DD9D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Stylistic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B8F82-738E-4A63-97B2-D234AB588F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5246" y="1749901"/>
            <a:ext cx="5562898" cy="4775443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Style communicates self concepts obtain self esteem &amp; social recognition</a:t>
            </a:r>
          </a:p>
          <a:p>
            <a:pPr lvl="1"/>
            <a:r>
              <a:rPr lang="en-GB" sz="2400" dirty="0"/>
              <a:t>Advertises group membership &amp; shared ideas, values, practices</a:t>
            </a:r>
          </a:p>
          <a:p>
            <a:pPr lvl="1"/>
            <a:r>
              <a:rPr lang="en-GB" sz="2400" dirty="0"/>
              <a:t>Communicates individual expressions of self</a:t>
            </a:r>
          </a:p>
          <a:p>
            <a:r>
              <a:rPr lang="en-GB" sz="2800" dirty="0"/>
              <a:t>Style can project several aspects of identity at one time</a:t>
            </a:r>
          </a:p>
          <a:p>
            <a:r>
              <a:rPr lang="en-GB" sz="2800" dirty="0"/>
              <a:t>Identity display is frequently extravagant &amp; focus of expenditure:</a:t>
            </a:r>
          </a:p>
          <a:p>
            <a:pPr lvl="1"/>
            <a:r>
              <a:rPr lang="en-GB" sz="2400" dirty="0"/>
              <a:t>Index of social, economic &amp; cultural capital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911B206-EDA6-4CA2-B8EF-A25F2B48119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70690" y="366378"/>
            <a:ext cx="2692361" cy="58184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8E90A3-9AC1-405E-BE84-7E5946D48384}"/>
              </a:ext>
            </a:extLst>
          </p:cNvPr>
          <p:cNvSpPr txBox="1"/>
          <p:nvPr/>
        </p:nvSpPr>
        <p:spPr>
          <a:xfrm>
            <a:off x="6271508" y="6156012"/>
            <a:ext cx="2591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 Abi’s ceremonial dress</a:t>
            </a:r>
          </a:p>
        </p:txBody>
      </p:sp>
    </p:spTree>
    <p:extLst>
      <p:ext uri="{BB962C8B-B14F-4D97-AF65-F5344CB8AC3E}">
        <p14:creationId xmlns:p14="http://schemas.microsoft.com/office/powerpoint/2010/main" val="326687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dirty="0"/>
              <a:t>Style</a:t>
            </a:r>
            <a:endParaRPr lang="en-GB" altLang="en-US" sz="4000" dirty="0"/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3936"/>
            <a:ext cx="4464496" cy="4751408"/>
          </a:xfrm>
        </p:spPr>
        <p:txBody>
          <a:bodyPr>
            <a:normAutofit/>
          </a:bodyPr>
          <a:lstStyle/>
          <a:p>
            <a:r>
              <a:rPr lang="en-GB" altLang="en-US" dirty="0"/>
              <a:t>An active tool used in social strategies:</a:t>
            </a:r>
          </a:p>
          <a:p>
            <a:pPr lvl="1"/>
            <a:r>
              <a:rPr lang="en-GB" altLang="en-US" dirty="0"/>
              <a:t>Mediates social relations</a:t>
            </a:r>
          </a:p>
          <a:p>
            <a:pPr lvl="1"/>
            <a:r>
              <a:rPr lang="en-GB" altLang="en-US" dirty="0"/>
              <a:t>(a way in which material culture has agency)</a:t>
            </a:r>
          </a:p>
          <a:p>
            <a:r>
              <a:rPr lang="en-GB" altLang="en-US" sz="2800" dirty="0" err="1"/>
              <a:t>Wiessner</a:t>
            </a:r>
            <a:r>
              <a:rPr lang="en-GB" altLang="en-US" sz="2800" dirty="0"/>
              <a:t> (1983) identifies three main forms of style:</a:t>
            </a:r>
          </a:p>
          <a:p>
            <a:pPr lvl="1"/>
            <a:r>
              <a:rPr lang="en-GB" altLang="en-US" sz="2400" dirty="0" err="1"/>
              <a:t>Emblemic</a:t>
            </a:r>
            <a:r>
              <a:rPr lang="en-GB" altLang="en-US" sz="2400" dirty="0"/>
              <a:t> style</a:t>
            </a:r>
          </a:p>
          <a:p>
            <a:pPr lvl="1"/>
            <a:r>
              <a:rPr lang="en-GB" altLang="en-US" sz="2400" dirty="0"/>
              <a:t>Assertive style</a:t>
            </a:r>
          </a:p>
          <a:p>
            <a:pPr lvl="1"/>
            <a:r>
              <a:rPr lang="en-GB" altLang="en-US" sz="2400" dirty="0" err="1"/>
              <a:t>Isochrestic</a:t>
            </a:r>
            <a:r>
              <a:rPr lang="en-GB" altLang="en-US" sz="2400" dirty="0"/>
              <a:t> variation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236296" y="5229200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Hacilar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8A03F0C-5DB8-4D72-B417-0E5C4E966D0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88091" y="2699628"/>
            <a:ext cx="3367773" cy="2457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48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dirty="0" err="1"/>
              <a:t>Emblemic</a:t>
            </a:r>
            <a:r>
              <a:rPr lang="en-GB" altLang="en-US" sz="5400" dirty="0"/>
              <a:t> Style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916832"/>
            <a:ext cx="4248472" cy="468052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Formal variation with a distinct referent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 “…transmits a clear message to a defined target population about a conscious [group] affiliation and identity” (</a:t>
            </a:r>
            <a:r>
              <a:rPr lang="en-GB" altLang="en-US" sz="2400" dirty="0" err="1"/>
              <a:t>Wiessner</a:t>
            </a:r>
            <a:r>
              <a:rPr lang="en-GB" altLang="en-US" sz="2400" dirty="0"/>
              <a:t> 1983: 258)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Conveys information concerning the existence of social groups &amp; their boundaries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It should be uniform &amp; clear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Important means of conveying identity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04048" y="2204864"/>
            <a:ext cx="3750568" cy="3822576"/>
          </a:xfrm>
        </p:spPr>
      </p:pic>
    </p:spTree>
    <p:extLst>
      <p:ext uri="{BB962C8B-B14F-4D97-AF65-F5344CB8AC3E}">
        <p14:creationId xmlns:p14="http://schemas.microsoft.com/office/powerpoint/2010/main" val="123020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Assertive Style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Formal variation in material culture which is personally based 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Carries personal information which supports &amp; proclaims individual identity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May be used consciously or unconsciously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Information encoded is complex &amp; depends upon choice of the social agent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2659936-27AC-4572-AF39-1F4958F57E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0056" y="672799"/>
            <a:ext cx="3665962" cy="551240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CE0E74-0406-429E-A9D1-6641A3823348}"/>
              </a:ext>
            </a:extLst>
          </p:cNvPr>
          <p:cNvSpPr txBox="1"/>
          <p:nvPr/>
        </p:nvSpPr>
        <p:spPr>
          <a:xfrm>
            <a:off x="5268510" y="6213086"/>
            <a:ext cx="3651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San woman with beaded adornment</a:t>
            </a:r>
          </a:p>
        </p:txBody>
      </p:sp>
    </p:spTree>
    <p:extLst>
      <p:ext uri="{BB962C8B-B14F-4D97-AF65-F5344CB8AC3E}">
        <p14:creationId xmlns:p14="http://schemas.microsoft.com/office/powerpoint/2010/main" val="368095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82756-3ACA-43E8-9934-03955AA4D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Assertive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3E636-C42A-43CF-83BB-338127E2BD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/>
              <a:t>Closely related to social interaction:</a:t>
            </a:r>
          </a:p>
          <a:p>
            <a:pPr lvl="1"/>
            <a:r>
              <a:rPr lang="en-GB" dirty="0"/>
              <a:t>Mediatory in social relations</a:t>
            </a:r>
          </a:p>
          <a:p>
            <a:r>
              <a:rPr lang="en-GB" dirty="0"/>
              <a:t>No distinct referent &amp; can be used consciously or subconsciously</a:t>
            </a:r>
          </a:p>
          <a:p>
            <a:r>
              <a:rPr lang="en-GB" dirty="0"/>
              <a:t>Supports but not symbolic of individual identity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D96FBAC-27D0-40B5-821F-F12CB072D5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204864"/>
            <a:ext cx="4038600" cy="29097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1EFD96-155B-4DA7-B5FD-B2EC26FFE228}"/>
              </a:ext>
            </a:extLst>
          </p:cNvPr>
          <p:cNvSpPr txBox="1"/>
          <p:nvPr/>
        </p:nvSpPr>
        <p:spPr>
          <a:xfrm>
            <a:off x="6444208" y="5229200"/>
            <a:ext cx="2162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Mycenaean figurines</a:t>
            </a:r>
          </a:p>
        </p:txBody>
      </p:sp>
    </p:spTree>
    <p:extLst>
      <p:ext uri="{BB962C8B-B14F-4D97-AF65-F5344CB8AC3E}">
        <p14:creationId xmlns:p14="http://schemas.microsoft.com/office/powerpoint/2010/main" val="297407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DE063-5B8D-4B2B-AA39-F018182B2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Emblemic</a:t>
            </a:r>
            <a:r>
              <a:rPr lang="en-GB" dirty="0"/>
              <a:t> or Assertive </a:t>
            </a:r>
            <a:r>
              <a:rPr lang="en-GB" dirty="0" err="1"/>
              <a:t>Syle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90B50-EFE5-4CE8-9048-03E979BA15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How do we distinguish between these?</a:t>
            </a:r>
          </a:p>
          <a:p>
            <a:r>
              <a:rPr lang="en-GB" altLang="en-US" sz="2800" dirty="0"/>
              <a:t>This depends upon context &amp; social conditions</a:t>
            </a:r>
          </a:p>
          <a:p>
            <a:pPr lvl="1"/>
            <a:r>
              <a:rPr lang="en-GB" altLang="en-US" sz="2600" dirty="0"/>
              <a:t>Whether distinctive social units are recognised in society</a:t>
            </a:r>
          </a:p>
          <a:p>
            <a:pPr lvl="1"/>
            <a:r>
              <a:rPr lang="en-GB" altLang="en-US" sz="2600" dirty="0"/>
              <a:t>Whether it is advantageous or necessary to send a clear stylistic message to a defined target population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A42E90F-129D-4799-87FD-4BB223689DF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905" y="2060848"/>
            <a:ext cx="3682752" cy="3883795"/>
          </a:xfrm>
        </p:spPr>
      </p:pic>
    </p:spTree>
    <p:extLst>
      <p:ext uri="{BB962C8B-B14F-4D97-AF65-F5344CB8AC3E}">
        <p14:creationId xmlns:p14="http://schemas.microsoft.com/office/powerpoint/2010/main" val="6158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F0624-6E96-427D-AF18-EC522C4DD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Items Containing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EAA7E-D716-4571-8D47-7718A6227F4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How to choose objects for stylistic analysis?</a:t>
            </a:r>
          </a:p>
          <a:p>
            <a:pPr lvl="1"/>
            <a:r>
              <a:rPr lang="en-GB" sz="2000" dirty="0"/>
              <a:t>Important for identity so carries stylistic messages?</a:t>
            </a:r>
          </a:p>
          <a:p>
            <a:pPr lvl="1"/>
            <a:r>
              <a:rPr lang="en-GB" sz="2000" dirty="0"/>
              <a:t>Greater the number of transformational changes involved in its manufacture the more likely to convey information. Each stage provides opportunity add social expression?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C22825-1B95-456D-B60D-C0FEDE66AF23}"/>
              </a:ext>
            </a:extLst>
          </p:cNvPr>
          <p:cNvSpPr txBox="1"/>
          <p:nvPr/>
        </p:nvSpPr>
        <p:spPr>
          <a:xfrm>
            <a:off x="6516216" y="3747340"/>
            <a:ext cx="1918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White Slip II bowls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3818EEEF-38B2-4105-A6A2-396529045F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47320" y="1236773"/>
            <a:ext cx="3818995" cy="2376265"/>
          </a:xfr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1454835-9EC5-4497-8CB3-0068E097BC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47320" y="4258805"/>
            <a:ext cx="3842156" cy="2336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83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F0624-6E96-427D-AF18-EC522C4DD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Items Containing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EAA7E-D716-4571-8D47-7718A6227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4824536"/>
          </a:xfrm>
        </p:spPr>
        <p:txBody>
          <a:bodyPr>
            <a:noAutofit/>
          </a:bodyPr>
          <a:lstStyle/>
          <a:p>
            <a:r>
              <a:rPr lang="en-GB" sz="2400" dirty="0"/>
              <a:t>Longer the lifetime of an object the greater probability of message being conveyed</a:t>
            </a:r>
          </a:p>
          <a:p>
            <a:r>
              <a:rPr lang="en-GB" sz="2400" dirty="0"/>
              <a:t>Additional decoration applied to seemingly functional objects which time to make &amp; used over a long period</a:t>
            </a:r>
          </a:p>
          <a:p>
            <a:pPr lvl="1"/>
            <a:r>
              <a:rPr lang="en-GB" sz="2000" dirty="0"/>
              <a:t>Ad hoc tools &amp; utensils little stylistic content</a:t>
            </a:r>
          </a:p>
          <a:p>
            <a:pPr lvl="1"/>
            <a:r>
              <a:rPr lang="en-GB" sz="2000" dirty="0"/>
              <a:t>Projectile points, musical instruments etc. had considerable variation in form</a:t>
            </a:r>
          </a:p>
          <a:p>
            <a:pPr lvl="1"/>
            <a:r>
              <a:rPr lang="en-GB" sz="2000" dirty="0"/>
              <a:t>Highly visible items most decorative (e.g. clothing, bone pipes etc)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F8F6A36-71F0-41F8-82A2-8DED4042CB4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0620" y="2420888"/>
            <a:ext cx="3211860" cy="2249505"/>
          </a:xfrm>
          <a:ln w="5715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C22825-1B95-456D-B60D-C0FEDE66AF23}"/>
              </a:ext>
            </a:extLst>
          </p:cNvPr>
          <p:cNvSpPr txBox="1"/>
          <p:nvPr/>
        </p:nvSpPr>
        <p:spPr>
          <a:xfrm>
            <a:off x="6372200" y="4941168"/>
            <a:ext cx="2129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San projectile points</a:t>
            </a:r>
          </a:p>
        </p:txBody>
      </p:sp>
    </p:spTree>
    <p:extLst>
      <p:ext uri="{BB962C8B-B14F-4D97-AF65-F5344CB8AC3E}">
        <p14:creationId xmlns:p14="http://schemas.microsoft.com/office/powerpoint/2010/main" val="1164676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Isochrestic</a:t>
            </a:r>
            <a:r>
              <a:rPr lang="en-GB"/>
              <a:t> Variation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679400"/>
          </a:xfrm>
        </p:spPr>
        <p:txBody>
          <a:bodyPr>
            <a:normAutofit/>
          </a:bodyPr>
          <a:lstStyle/>
          <a:p>
            <a:r>
              <a:rPr lang="en-GB" altLang="en-US" dirty="0"/>
              <a:t>Stylistic variation which </a:t>
            </a:r>
            <a:r>
              <a:rPr lang="en-GB" altLang="en-US" sz="2800" dirty="0"/>
              <a:t>occurs when artefacts are not of any great significance</a:t>
            </a:r>
          </a:p>
          <a:p>
            <a:r>
              <a:rPr lang="en-GB" altLang="en-US" sz="2800" dirty="0"/>
              <a:t>It does not convey meaningful social variation</a:t>
            </a:r>
          </a:p>
          <a:p>
            <a:pPr lvl="1"/>
            <a:r>
              <a:rPr lang="en-GB" altLang="en-US" dirty="0"/>
              <a:t>Choices involved in using this are largely subconscious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F1B27F3-788E-4AB7-9EAA-978B65A2A5B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61502" y="2132856"/>
            <a:ext cx="3205580" cy="3528392"/>
          </a:xfrm>
        </p:spPr>
      </p:pic>
    </p:spTree>
    <p:extLst>
      <p:ext uri="{BB962C8B-B14F-4D97-AF65-F5344CB8AC3E}">
        <p14:creationId xmlns:p14="http://schemas.microsoft.com/office/powerpoint/2010/main" val="176132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AC50-F371-4E24-BBFE-5276C41D3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Neolithic Pottery from Cyprus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8FEEB-0326-490D-9904-0B2234706B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376" y="1773936"/>
            <a:ext cx="4398640" cy="4607392"/>
          </a:xfrm>
        </p:spPr>
        <p:txBody>
          <a:bodyPr>
            <a:normAutofit/>
          </a:bodyPr>
          <a:lstStyle/>
          <a:p>
            <a:r>
              <a:rPr lang="en-GB" sz="2400" dirty="0"/>
              <a:t>Clarke argues for complex social relations reflected in the pottery. Compared design variation between:</a:t>
            </a:r>
          </a:p>
          <a:p>
            <a:pPr lvl="1"/>
            <a:r>
              <a:rPr lang="en-GB" sz="2000" dirty="0"/>
              <a:t>Proximate &amp; distant sites with same design tradition</a:t>
            </a:r>
          </a:p>
          <a:p>
            <a:pPr lvl="1"/>
            <a:r>
              <a:rPr lang="en-GB" sz="2000" dirty="0"/>
              <a:t>Distant sites with different design traditions</a:t>
            </a:r>
          </a:p>
          <a:p>
            <a:r>
              <a:rPr lang="en-GB" sz="2400" dirty="0"/>
              <a:t>Noted greater similarity in frequency &amp; types of motifs in distant rather than proximate site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D2E7933-8265-4D43-A243-FEA3680576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204864"/>
            <a:ext cx="3822576" cy="2176619"/>
          </a:xfrm>
          <a:ln w="38100"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B7465A-33C5-40D8-9914-BFC2313C51A5}"/>
              </a:ext>
            </a:extLst>
          </p:cNvPr>
          <p:cNvSpPr txBox="1"/>
          <p:nvPr/>
        </p:nvSpPr>
        <p:spPr>
          <a:xfrm>
            <a:off x="5310298" y="4581128"/>
            <a:ext cx="3376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Ceramic Neolithic pottery, Cyprus</a:t>
            </a:r>
          </a:p>
        </p:txBody>
      </p:sp>
    </p:spTree>
    <p:extLst>
      <p:ext uri="{BB962C8B-B14F-4D97-AF65-F5344CB8AC3E}">
        <p14:creationId xmlns:p14="http://schemas.microsoft.com/office/powerpoint/2010/main" val="105401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AC50-F371-4E24-BBFE-5276C41D3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Neolithic Pottery from Cyprus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8FEEB-0326-490D-9904-0B2234706B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376" y="1773936"/>
            <a:ext cx="4398640" cy="460739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Local sites: similarities &amp; differences advertise familial &amp; personal identities:</a:t>
            </a:r>
          </a:p>
          <a:p>
            <a:pPr lvl="1"/>
            <a:r>
              <a:rPr lang="en-GB" sz="2000" dirty="0"/>
              <a:t>Assertive style</a:t>
            </a:r>
          </a:p>
          <a:p>
            <a:r>
              <a:rPr lang="en-GB" sz="2400" dirty="0"/>
              <a:t>Similarities &amp; differences between distant sites served to communicate between groups rarely in contact with each other</a:t>
            </a:r>
          </a:p>
          <a:p>
            <a:pPr lvl="1"/>
            <a:r>
              <a:rPr lang="en-GB" sz="2000" dirty="0" err="1"/>
              <a:t>Emblemic</a:t>
            </a:r>
            <a:r>
              <a:rPr lang="en-GB" sz="2000" dirty="0"/>
              <a:t> style</a:t>
            </a:r>
          </a:p>
          <a:p>
            <a:r>
              <a:rPr lang="en-GB" sz="2400" dirty="0"/>
              <a:t>Why might pottery be a useful tool for communicating these messages?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B7465A-33C5-40D8-9914-BFC2313C51A5}"/>
              </a:ext>
            </a:extLst>
          </p:cNvPr>
          <p:cNvSpPr txBox="1"/>
          <p:nvPr/>
        </p:nvSpPr>
        <p:spPr>
          <a:xfrm>
            <a:off x="5652120" y="4509120"/>
            <a:ext cx="277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Combed ware bowl, Cyprus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99EFBBB-5A98-4790-863D-956B1665439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2012" y="2204864"/>
            <a:ext cx="3494788" cy="2160240"/>
          </a:xfrm>
        </p:spPr>
      </p:pic>
    </p:spTree>
    <p:extLst>
      <p:ext uri="{BB962C8B-B14F-4D97-AF65-F5344CB8AC3E}">
        <p14:creationId xmlns:p14="http://schemas.microsoft.com/office/powerpoint/2010/main" val="3559866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DD466-DADF-4985-A07B-42A047366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Usefulness of Style?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B95586-A176-45E1-AC18-4EFE17462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Examples of symbolic communication through style (assertive, </a:t>
            </a:r>
            <a:r>
              <a:rPr lang="en-GB" sz="2800" dirty="0" err="1"/>
              <a:t>emblemic</a:t>
            </a:r>
            <a:r>
              <a:rPr lang="en-GB" sz="2800" dirty="0"/>
              <a:t>, </a:t>
            </a:r>
            <a:r>
              <a:rPr lang="en-GB" sz="2800" dirty="0" err="1"/>
              <a:t>isochrestic</a:t>
            </a:r>
            <a:r>
              <a:rPr lang="en-GB" sz="2800" dirty="0"/>
              <a:t>)</a:t>
            </a:r>
          </a:p>
          <a:p>
            <a:pPr lvl="1"/>
            <a:r>
              <a:rPr lang="en-GB" sz="2400" dirty="0"/>
              <a:t>Modern world</a:t>
            </a:r>
          </a:p>
          <a:p>
            <a:pPr lvl="1"/>
            <a:r>
              <a:rPr lang="en-GB" sz="2400" dirty="0"/>
              <a:t>Ethnographic examples</a:t>
            </a:r>
          </a:p>
          <a:p>
            <a:pPr lvl="1"/>
            <a:r>
              <a:rPr lang="en-GB" sz="2400" dirty="0"/>
              <a:t>Archaeological Examples</a:t>
            </a:r>
            <a:endParaRPr lang="en-GB" dirty="0"/>
          </a:p>
          <a:p>
            <a:r>
              <a:rPr lang="en-GB" sz="2800" dirty="0"/>
              <a:t>How useful is this approach for interpreting material culture?</a:t>
            </a:r>
          </a:p>
          <a:p>
            <a:pPr lvl="1"/>
            <a:r>
              <a:rPr lang="en-GB" sz="2400" dirty="0"/>
              <a:t>Material world imbed with meaning through human action/intent</a:t>
            </a:r>
          </a:p>
          <a:p>
            <a:pPr lvl="1"/>
            <a:r>
              <a:rPr lang="en-GB" sz="2400" dirty="0"/>
              <a:t>What about the agency of the object?</a:t>
            </a:r>
          </a:p>
        </p:txBody>
      </p:sp>
    </p:spTree>
    <p:extLst>
      <p:ext uri="{BB962C8B-B14F-4D97-AF65-F5344CB8AC3E}">
        <p14:creationId xmlns:p14="http://schemas.microsoft.com/office/powerpoint/2010/main" val="2443336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3EA13-1C8D-4BE0-82DE-81C57582C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38C34-B2E9-4C61-ADCF-9054A673A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Style refers to formal variation in material culture</a:t>
            </a:r>
          </a:p>
          <a:p>
            <a:r>
              <a:rPr lang="en-GB" sz="2800" dirty="0"/>
              <a:t>Archaeologists &amp; anthropologists have assumed that this is communicative</a:t>
            </a:r>
          </a:p>
          <a:p>
            <a:pPr lvl="1"/>
            <a:r>
              <a:rPr lang="en-GB" sz="2400" dirty="0" err="1"/>
              <a:t>Emblemic</a:t>
            </a:r>
            <a:r>
              <a:rPr lang="en-GB" sz="2400" dirty="0"/>
              <a:t> &amp; assertive style</a:t>
            </a:r>
          </a:p>
          <a:p>
            <a:r>
              <a:rPr lang="en-GB" sz="2800" dirty="0"/>
              <a:t>Also note a more random (</a:t>
            </a:r>
            <a:r>
              <a:rPr lang="en-GB" sz="2800" dirty="0" err="1"/>
              <a:t>isochrestic</a:t>
            </a:r>
            <a:r>
              <a:rPr lang="en-GB" sz="2800" dirty="0"/>
              <a:t>) variation which need not communicate identities</a:t>
            </a:r>
          </a:p>
          <a:p>
            <a:r>
              <a:rPr lang="en-GB" sz="2800" dirty="0"/>
              <a:t>How useful do you think this approach is?</a:t>
            </a:r>
          </a:p>
          <a:p>
            <a:r>
              <a:rPr lang="en-GB" sz="2800" dirty="0"/>
              <a:t>Why has it not had more impact in the Arch/</a:t>
            </a:r>
            <a:r>
              <a:rPr lang="en-GB" sz="2800" dirty="0" err="1"/>
              <a:t>Anth</a:t>
            </a:r>
            <a:r>
              <a:rPr lang="en-GB" sz="2800" dirty="0"/>
              <a:t> literature?</a:t>
            </a:r>
          </a:p>
        </p:txBody>
      </p:sp>
    </p:spTree>
    <p:extLst>
      <p:ext uri="{BB962C8B-B14F-4D97-AF65-F5344CB8AC3E}">
        <p14:creationId xmlns:p14="http://schemas.microsoft.com/office/powerpoint/2010/main" val="189367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_Inalienable" id="{D6B201CD-6F65-4871-9690-79ADCDC713FE}" vid="{9D31E501-30F7-4657-A206-B0BB58C43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2156</TotalTime>
  <Words>797</Words>
  <Application>Microsoft Office PowerPoint</Application>
  <PresentationFormat>On-screen Show (4:3)</PresentationFormat>
  <Paragraphs>104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Corbel</vt:lpstr>
      <vt:lpstr>Wingdings</vt:lpstr>
      <vt:lpstr>Wingdings 2</vt:lpstr>
      <vt:lpstr>Wingdings 3</vt:lpstr>
      <vt:lpstr>Module</vt:lpstr>
      <vt:lpstr>Thinking with Things</vt:lpstr>
      <vt:lpstr>Reading Material Culture</vt:lpstr>
      <vt:lpstr>Style</vt:lpstr>
      <vt:lpstr>Style</vt:lpstr>
      <vt:lpstr>Stylistic Behaviour</vt:lpstr>
      <vt:lpstr>Style</vt:lpstr>
      <vt:lpstr>Emblemic Style</vt:lpstr>
      <vt:lpstr>Assertive Style</vt:lpstr>
      <vt:lpstr>Assertive Style</vt:lpstr>
      <vt:lpstr>Emblemic or Assertive Syle?</vt:lpstr>
      <vt:lpstr>Items Containing Style</vt:lpstr>
      <vt:lpstr>Items Containing Style</vt:lpstr>
      <vt:lpstr>Isochrestic Variation</vt:lpstr>
      <vt:lpstr>Neolithic Pottery from Cyprus</vt:lpstr>
      <vt:lpstr>Neolithic Pottery from Cyprus</vt:lpstr>
      <vt:lpstr>Usefulness of Style?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214</cp:revision>
  <dcterms:created xsi:type="dcterms:W3CDTF">2011-11-16T11:40:50Z</dcterms:created>
  <dcterms:modified xsi:type="dcterms:W3CDTF">2020-10-23T10:45:29Z</dcterms:modified>
</cp:coreProperties>
</file>