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955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617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168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29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496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73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324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100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936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227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864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3/5/2023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8656090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53A55-C3BE-8597-E01B-D7DD98E96D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65314"/>
            <a:ext cx="11582400" cy="761610"/>
          </a:xfrm>
        </p:spPr>
        <p:txBody>
          <a:bodyPr anchor="t">
            <a:normAutofit/>
          </a:bodyPr>
          <a:lstStyle/>
          <a:p>
            <a:r>
              <a:rPr lang="en-GB" sz="3200" dirty="0">
                <a:effectLst>
                  <a:glow rad="228600">
                    <a:schemeClr val="tx1">
                      <a:alpha val="40000"/>
                    </a:schemeClr>
                  </a:glow>
                </a:effectLst>
                <a:latin typeface="Georgia Pro Cond Semibold" panose="02040706050405020303" pitchFamily="18" charset="0"/>
              </a:rPr>
              <a:t>SPIRITUAL EXPERIENCE AND CONTEMPORARY PAGANS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BC422E64-DAF2-9B6B-B7E9-B9071E8BA0A0}"/>
              </a:ext>
            </a:extLst>
          </p:cNvPr>
          <p:cNvSpPr txBox="1"/>
          <p:nvPr/>
        </p:nvSpPr>
        <p:spPr>
          <a:xfrm>
            <a:off x="202650" y="1361937"/>
            <a:ext cx="3813120" cy="50321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00"/>
                </a:highlight>
                <a:uLnTx/>
                <a:uFillTx/>
                <a:latin typeface="Georgia Pro Cond Semibold" panose="020B0604020202020204" pitchFamily="18" charset="0"/>
              </a:rPr>
              <a:t>      ACADEMIC OBJECTIVES</a:t>
            </a:r>
          </a:p>
          <a:p>
            <a:pPr marL="204111" marR="0" lvl="0" indent="-204111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3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highlight>
                  <a:srgbClr val="000000"/>
                </a:highlight>
                <a:uLnTx/>
                <a:uFillTx/>
                <a:latin typeface="Georgia Pro Cond Semibold" panose="020B0604020202020204" pitchFamily="18" charset="0"/>
              </a:rPr>
              <a:t>To demonstrate that contemporary pagans encounter spiritual experiences   by focussing on academic, qualitive methodological, research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3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highlight>
                  <a:srgbClr val="000000"/>
                </a:highlight>
                <a:uLnTx/>
                <a:uFillTx/>
                <a:latin typeface="Georgia Pro Cond Semibold" panose="020B0604020202020204" pitchFamily="18" charset="0"/>
              </a:rPr>
              <a:t> </a:t>
            </a:r>
          </a:p>
          <a:p>
            <a:pPr marL="204111" marR="0" lvl="0" indent="-204111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3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highlight>
                  <a:srgbClr val="000000"/>
                </a:highlight>
                <a:uLnTx/>
                <a:uFillTx/>
                <a:latin typeface="Georgia Pro Cond Semibold" panose="020B0604020202020204" pitchFamily="18" charset="0"/>
              </a:rPr>
              <a:t>Acknowledge the challenges faced by scholars when researching  the discipline of religious/spiritual experience</a:t>
            </a:r>
          </a:p>
        </p:txBody>
      </p:sp>
      <p:pic>
        <p:nvPicPr>
          <p:cNvPr id="5" name="Picture 4" descr="A picture containing text, painting, painted&#10;&#10;Description automatically generated">
            <a:extLst>
              <a:ext uri="{FF2B5EF4-FFF2-40B4-BE49-F238E27FC236}">
                <a16:creationId xmlns:a16="http://schemas.microsoft.com/office/drawing/2014/main" id="{9ECA227A-25DD-8796-1F0E-7FEA6F6610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50"/>
          <a:stretch/>
        </p:blipFill>
        <p:spPr>
          <a:xfrm>
            <a:off x="3075070" y="573764"/>
            <a:ext cx="6041859" cy="5820319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8C402CA4-C858-9DF4-E8BF-5F2F403986D8}"/>
              </a:ext>
            </a:extLst>
          </p:cNvPr>
          <p:cNvSpPr txBox="1"/>
          <p:nvPr/>
        </p:nvSpPr>
        <p:spPr>
          <a:xfrm>
            <a:off x="8046034" y="2463557"/>
            <a:ext cx="3584253" cy="398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3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rade Gothic Next Light"/>
                <a:ea typeface="+mn-ea"/>
                <a:cs typeface="+mn-cs"/>
              </a:rPr>
              <a:t>        </a:t>
            </a:r>
            <a: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 Pro Semibold" panose="02040702050405020303" pitchFamily="18" charset="0"/>
              </a:rPr>
              <a:t>PERSONAL AIMS</a:t>
            </a:r>
          </a:p>
          <a:p>
            <a:pPr marL="285761" marR="0" lvl="0" indent="-285761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3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Georgia Pro Semibold" panose="02040702050405020303" pitchFamily="18" charset="0"/>
              </a:rPr>
              <a:t>To explore paganism through an academic lens</a:t>
            </a:r>
          </a:p>
          <a:p>
            <a:pPr marL="285761" marR="0" lvl="0" indent="-285761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3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Georgia Pro Semibold" panose="02040702050405020303" pitchFamily="18" charset="0"/>
              </a:rPr>
              <a:t> To evaluate the notion of spiritual experience</a:t>
            </a:r>
          </a:p>
          <a:p>
            <a:pPr marL="285761" marR="0" lvl="0" indent="-285761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3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Georgia Pro Semibold" panose="02040702050405020303" pitchFamily="18" charset="0"/>
              </a:rPr>
              <a:t>To  gain understanding of anthropological study and research</a:t>
            </a:r>
            <a:endParaRPr lang="en-GB" sz="2300" b="1" dirty="0">
              <a:solidFill>
                <a:srgbClr val="FFFF00"/>
              </a:solidFill>
              <a:latin typeface="Georgia Pro Semibold" panose="020407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A0D85C-239C-76AD-285D-3931DC41A385}"/>
              </a:ext>
            </a:extLst>
          </p:cNvPr>
          <p:cNvSpPr txBox="1"/>
          <p:nvPr/>
        </p:nvSpPr>
        <p:spPr>
          <a:xfrm>
            <a:off x="0" y="6670372"/>
            <a:ext cx="23017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Georgia Pro Cond Semibold" panose="02040706050405020303" pitchFamily="18" charset="0"/>
              </a:rPr>
              <a:t>Image 1. Art Therapy an Inspiration Notebook </a:t>
            </a:r>
          </a:p>
        </p:txBody>
      </p:sp>
    </p:spTree>
    <p:extLst>
      <p:ext uri="{BB962C8B-B14F-4D97-AF65-F5344CB8AC3E}">
        <p14:creationId xmlns:p14="http://schemas.microsoft.com/office/powerpoint/2010/main" val="3158017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ecorated, metalware, chain, colorful&#10;&#10;Description automatically generated">
            <a:extLst>
              <a:ext uri="{FF2B5EF4-FFF2-40B4-BE49-F238E27FC236}">
                <a16:creationId xmlns:a16="http://schemas.microsoft.com/office/drawing/2014/main" id="{C6E6D754-42AD-02A8-13E9-F152541D7F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3393" y="5496911"/>
            <a:ext cx="1301757" cy="12717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0989CD6-1462-F46B-140C-CFDB6403F49F}"/>
              </a:ext>
            </a:extLst>
          </p:cNvPr>
          <p:cNvSpPr txBox="1"/>
          <p:nvPr/>
        </p:nvSpPr>
        <p:spPr>
          <a:xfrm>
            <a:off x="166850" y="0"/>
            <a:ext cx="10858500" cy="6568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86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</a:rPr>
              <a:t>BIBLIOGRAPHY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Aptaker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, J (Date) Suffer to Learn: Pagan Knowing, Learning, and Openness to Experience A Psychosocial Critique of Sabina </a:t>
            </a: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Magliocco’s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Witching Culture: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Online {accessed March 2023}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Bowie, F (Date) Belief or Experience? The Anthropologists Dilemma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Bowie, F (2006)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The Anthropology of Religion An Introduction.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Oxford. Blackwell Publishing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Carpenter, D (1994)  Spiritual Experiences, Life Changes, and Ecological Viewpoints of Contemporary Pagans: Online{accessed March 2023}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Greenwood, S (2000)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Magic, Witchcraft and the Otherworld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. </a:t>
            </a: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Oxford.Berg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Harvey, G (1997)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Listening People Speaking Earth Contemporary Paganism.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London. Hurst &amp; Company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Harvey, G &amp; Hardman, C (1996)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Paganism Today  Wiccans, Druids, the Goddess and Ancient Earth Traditions for the 21</a:t>
            </a:r>
            <a:r>
              <a:rPr kumimoji="0" lang="en-GB" b="1" i="1" u="none" strike="noStrike" kern="1200" cap="none" spc="0" normalizeH="0" baseline="3000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st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 Century.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London. HarperCollins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 Pro Semibold" panose="02040702050405020303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Uzzell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, J (2018) ‘Gods, Wights and Ancestors': The Varieties of Pagan Religious Experience at Ancient Sacred Sites.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Journal for the Study of Religious Experience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 Pro Semibold" panose="02040702050405020303" pitchFamily="18" charset="0"/>
                <a:cs typeface="Times New Roman" panose="02020603050405020304" pitchFamily="18" charset="0"/>
              </a:rPr>
              <a:t>: Online {accessed 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March 2023}</a:t>
            </a:r>
          </a:p>
        </p:txBody>
      </p:sp>
    </p:spTree>
    <p:extLst>
      <p:ext uri="{BB962C8B-B14F-4D97-AF65-F5344CB8AC3E}">
        <p14:creationId xmlns:p14="http://schemas.microsoft.com/office/powerpoint/2010/main" val="1604151336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Top 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267</Words>
  <Application>Microsoft Office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Arial</vt:lpstr>
      <vt:lpstr>Avenir Next LT Pro</vt:lpstr>
      <vt:lpstr>Bell MT</vt:lpstr>
      <vt:lpstr>Georgia Pro Cond Semibold</vt:lpstr>
      <vt:lpstr>Georgia Pro Semibold</vt:lpstr>
      <vt:lpstr>Times New Roman</vt:lpstr>
      <vt:lpstr>Trade Gothic Next Light</vt:lpstr>
      <vt:lpstr>Wingdings</vt:lpstr>
      <vt:lpstr>GlowVTI</vt:lpstr>
      <vt:lpstr>SPIRITUAL EXPERIENCE AND CONTEMPORARY PAGANS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SPIRITUAL EXPERIENCE AND CONTEMPORARY PAGANS</dc:title>
  <dc:creator>Natasha Davies (28001865)</dc:creator>
  <cp:lastModifiedBy>Natasha Davies (28001865)</cp:lastModifiedBy>
  <cp:revision>7</cp:revision>
  <dcterms:created xsi:type="dcterms:W3CDTF">2023-03-03T19:15:05Z</dcterms:created>
  <dcterms:modified xsi:type="dcterms:W3CDTF">2023-03-05T15:18:28Z</dcterms:modified>
</cp:coreProperties>
</file>