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 id="2147483663" r:id="rId3"/>
  </p:sld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90" d="100"/>
          <a:sy n="90" d="100"/>
        </p:scale>
        <p:origin x="355"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0E3C4-ED2E-B08D-CE2D-DB0492F8D1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182104-1E74-C262-F363-2F2EC3F9E1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619C10-C542-D168-0395-66636D89E415}"/>
              </a:ext>
            </a:extLst>
          </p:cNvPr>
          <p:cNvSpPr>
            <a:spLocks noGrp="1"/>
          </p:cNvSpPr>
          <p:nvPr>
            <p:ph type="dt" sz="half" idx="10"/>
          </p:nvPr>
        </p:nvSpPr>
        <p:spPr/>
        <p:txBody>
          <a:bodyPr/>
          <a:lstStyle/>
          <a:p>
            <a:fld id="{628C4D8C-97A6-4EA2-9344-4158B5CD8973}" type="datetimeFigureOut">
              <a:rPr lang="en-GB" smtClean="0"/>
              <a:t>03/01/2025</a:t>
            </a:fld>
            <a:endParaRPr lang="en-GB"/>
          </a:p>
        </p:txBody>
      </p:sp>
      <p:sp>
        <p:nvSpPr>
          <p:cNvPr id="5" name="Footer Placeholder 4">
            <a:extLst>
              <a:ext uri="{FF2B5EF4-FFF2-40B4-BE49-F238E27FC236}">
                <a16:creationId xmlns:a16="http://schemas.microsoft.com/office/drawing/2014/main" id="{E3062CF0-40DE-8E40-7454-F90A9C45E3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EAD412-70D1-7829-EDFB-4A061FEBF000}"/>
              </a:ext>
            </a:extLst>
          </p:cNvPr>
          <p:cNvSpPr>
            <a:spLocks noGrp="1"/>
          </p:cNvSpPr>
          <p:nvPr>
            <p:ph type="sldNum" sz="quarter" idx="12"/>
          </p:nvPr>
        </p:nvSpPr>
        <p:spPr/>
        <p:txBody>
          <a:bodyPr/>
          <a:lstStyle/>
          <a:p>
            <a:fld id="{349F7F98-8813-461C-8AB4-8C9995EE7699}" type="slidenum">
              <a:rPr lang="en-GB" smtClean="0"/>
              <a:t>‹#›</a:t>
            </a:fld>
            <a:endParaRPr lang="en-GB"/>
          </a:p>
        </p:txBody>
      </p:sp>
    </p:spTree>
    <p:extLst>
      <p:ext uri="{BB962C8B-B14F-4D97-AF65-F5344CB8AC3E}">
        <p14:creationId xmlns:p14="http://schemas.microsoft.com/office/powerpoint/2010/main" val="2991832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E75A5-F81A-4F0E-49EC-30762CD304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E03B52-6D2D-A838-D6B2-DAD45FDC12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F96C5C-920E-1C51-1871-E08DBBDBA447}"/>
              </a:ext>
            </a:extLst>
          </p:cNvPr>
          <p:cNvSpPr>
            <a:spLocks noGrp="1"/>
          </p:cNvSpPr>
          <p:nvPr>
            <p:ph type="dt" sz="half" idx="10"/>
          </p:nvPr>
        </p:nvSpPr>
        <p:spPr/>
        <p:txBody>
          <a:bodyPr/>
          <a:lstStyle/>
          <a:p>
            <a:fld id="{628C4D8C-97A6-4EA2-9344-4158B5CD8973}" type="datetimeFigureOut">
              <a:rPr lang="en-GB" smtClean="0"/>
              <a:t>03/01/2025</a:t>
            </a:fld>
            <a:endParaRPr lang="en-GB"/>
          </a:p>
        </p:txBody>
      </p:sp>
      <p:sp>
        <p:nvSpPr>
          <p:cNvPr id="5" name="Footer Placeholder 4">
            <a:extLst>
              <a:ext uri="{FF2B5EF4-FFF2-40B4-BE49-F238E27FC236}">
                <a16:creationId xmlns:a16="http://schemas.microsoft.com/office/drawing/2014/main" id="{238C58DF-09EA-06D1-D05E-BED862819C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21C13F-3F1E-191A-07A0-4084ED4747CA}"/>
              </a:ext>
            </a:extLst>
          </p:cNvPr>
          <p:cNvSpPr>
            <a:spLocks noGrp="1"/>
          </p:cNvSpPr>
          <p:nvPr>
            <p:ph type="sldNum" sz="quarter" idx="12"/>
          </p:nvPr>
        </p:nvSpPr>
        <p:spPr/>
        <p:txBody>
          <a:bodyPr/>
          <a:lstStyle/>
          <a:p>
            <a:fld id="{349F7F98-8813-461C-8AB4-8C9995EE7699}" type="slidenum">
              <a:rPr lang="en-GB" smtClean="0"/>
              <a:t>‹#›</a:t>
            </a:fld>
            <a:endParaRPr lang="en-GB"/>
          </a:p>
        </p:txBody>
      </p:sp>
    </p:spTree>
    <p:extLst>
      <p:ext uri="{BB962C8B-B14F-4D97-AF65-F5344CB8AC3E}">
        <p14:creationId xmlns:p14="http://schemas.microsoft.com/office/powerpoint/2010/main" val="1809704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1C156-87DB-33DD-7139-F9A5D810AE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1A55D3F-ED9B-0AAC-CEBB-EF792D8874A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F50DCF-9532-C55E-5527-472BD423A34E}"/>
              </a:ext>
            </a:extLst>
          </p:cNvPr>
          <p:cNvSpPr>
            <a:spLocks noGrp="1"/>
          </p:cNvSpPr>
          <p:nvPr>
            <p:ph type="dt" sz="half" idx="10"/>
          </p:nvPr>
        </p:nvSpPr>
        <p:spPr/>
        <p:txBody>
          <a:bodyPr/>
          <a:lstStyle/>
          <a:p>
            <a:fld id="{628C4D8C-97A6-4EA2-9344-4158B5CD8973}" type="datetimeFigureOut">
              <a:rPr lang="en-GB" smtClean="0"/>
              <a:t>03/01/2025</a:t>
            </a:fld>
            <a:endParaRPr lang="en-GB"/>
          </a:p>
        </p:txBody>
      </p:sp>
      <p:sp>
        <p:nvSpPr>
          <p:cNvPr id="5" name="Footer Placeholder 4">
            <a:extLst>
              <a:ext uri="{FF2B5EF4-FFF2-40B4-BE49-F238E27FC236}">
                <a16:creationId xmlns:a16="http://schemas.microsoft.com/office/drawing/2014/main" id="{EC0BB6C1-409D-65F0-1437-28E24E55ED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DCE1B5-93C4-7EF2-AC6A-474F26CD9D23}"/>
              </a:ext>
            </a:extLst>
          </p:cNvPr>
          <p:cNvSpPr>
            <a:spLocks noGrp="1"/>
          </p:cNvSpPr>
          <p:nvPr>
            <p:ph type="sldNum" sz="quarter" idx="12"/>
          </p:nvPr>
        </p:nvSpPr>
        <p:spPr/>
        <p:txBody>
          <a:bodyPr/>
          <a:lstStyle/>
          <a:p>
            <a:fld id="{349F7F98-8813-461C-8AB4-8C9995EE7699}" type="slidenum">
              <a:rPr lang="en-GB" smtClean="0"/>
              <a:t>‹#›</a:t>
            </a:fld>
            <a:endParaRPr lang="en-GB"/>
          </a:p>
        </p:txBody>
      </p:sp>
    </p:spTree>
    <p:extLst>
      <p:ext uri="{BB962C8B-B14F-4D97-AF65-F5344CB8AC3E}">
        <p14:creationId xmlns:p14="http://schemas.microsoft.com/office/powerpoint/2010/main" val="19138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1FC8C-23E0-58F6-3182-52F773AA1F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E01D-0950-5BC0-F416-5D7D8CA821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8911D1-D52D-C9C0-E531-847997881F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9CC728-F46A-BE4E-B5EE-CB5C789B2BFD}"/>
              </a:ext>
            </a:extLst>
          </p:cNvPr>
          <p:cNvSpPr>
            <a:spLocks noGrp="1"/>
          </p:cNvSpPr>
          <p:nvPr>
            <p:ph type="dt" sz="half" idx="10"/>
          </p:nvPr>
        </p:nvSpPr>
        <p:spPr/>
        <p:txBody>
          <a:bodyPr/>
          <a:lstStyle/>
          <a:p>
            <a:fld id="{628C4D8C-97A6-4EA2-9344-4158B5CD8973}" type="datetimeFigureOut">
              <a:rPr lang="en-GB" smtClean="0"/>
              <a:t>03/01/2025</a:t>
            </a:fld>
            <a:endParaRPr lang="en-GB"/>
          </a:p>
        </p:txBody>
      </p:sp>
      <p:sp>
        <p:nvSpPr>
          <p:cNvPr id="6" name="Footer Placeholder 5">
            <a:extLst>
              <a:ext uri="{FF2B5EF4-FFF2-40B4-BE49-F238E27FC236}">
                <a16:creationId xmlns:a16="http://schemas.microsoft.com/office/drawing/2014/main" id="{E5AB5CAA-C0B4-5B12-C618-FD06E636EF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F1B4AD-237C-85E2-270B-0569E9022B01}"/>
              </a:ext>
            </a:extLst>
          </p:cNvPr>
          <p:cNvSpPr>
            <a:spLocks noGrp="1"/>
          </p:cNvSpPr>
          <p:nvPr>
            <p:ph type="sldNum" sz="quarter" idx="12"/>
          </p:nvPr>
        </p:nvSpPr>
        <p:spPr/>
        <p:txBody>
          <a:bodyPr/>
          <a:lstStyle/>
          <a:p>
            <a:fld id="{349F7F98-8813-461C-8AB4-8C9995EE7699}" type="slidenum">
              <a:rPr lang="en-GB" smtClean="0"/>
              <a:t>‹#›</a:t>
            </a:fld>
            <a:endParaRPr lang="en-GB"/>
          </a:p>
        </p:txBody>
      </p:sp>
    </p:spTree>
    <p:extLst>
      <p:ext uri="{BB962C8B-B14F-4D97-AF65-F5344CB8AC3E}">
        <p14:creationId xmlns:p14="http://schemas.microsoft.com/office/powerpoint/2010/main" val="3388124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16492-6D3C-F34E-1A94-CCF9E6A358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E4AF76-B021-2C7F-6097-9E993CC632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ED0D9D-F696-98C5-B52D-F117041887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539ECD-06E0-50CD-0576-A6B21574C7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B4E016-5446-549D-5AA4-04C4F172B9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6167FB4-BF10-1761-20B3-4FD5EF5707EA}"/>
              </a:ext>
            </a:extLst>
          </p:cNvPr>
          <p:cNvSpPr>
            <a:spLocks noGrp="1"/>
          </p:cNvSpPr>
          <p:nvPr>
            <p:ph type="dt" sz="half" idx="10"/>
          </p:nvPr>
        </p:nvSpPr>
        <p:spPr/>
        <p:txBody>
          <a:bodyPr/>
          <a:lstStyle/>
          <a:p>
            <a:fld id="{628C4D8C-97A6-4EA2-9344-4158B5CD8973}" type="datetimeFigureOut">
              <a:rPr lang="en-GB" smtClean="0"/>
              <a:t>03/01/2025</a:t>
            </a:fld>
            <a:endParaRPr lang="en-GB"/>
          </a:p>
        </p:txBody>
      </p:sp>
      <p:sp>
        <p:nvSpPr>
          <p:cNvPr id="8" name="Footer Placeholder 7">
            <a:extLst>
              <a:ext uri="{FF2B5EF4-FFF2-40B4-BE49-F238E27FC236}">
                <a16:creationId xmlns:a16="http://schemas.microsoft.com/office/drawing/2014/main" id="{5C80C39F-FE8D-1204-39FA-E2744C22FB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621307-6412-F73D-E373-F9962F4A21D1}"/>
              </a:ext>
            </a:extLst>
          </p:cNvPr>
          <p:cNvSpPr>
            <a:spLocks noGrp="1"/>
          </p:cNvSpPr>
          <p:nvPr>
            <p:ph type="sldNum" sz="quarter" idx="12"/>
          </p:nvPr>
        </p:nvSpPr>
        <p:spPr/>
        <p:txBody>
          <a:bodyPr/>
          <a:lstStyle/>
          <a:p>
            <a:fld id="{349F7F98-8813-461C-8AB4-8C9995EE7699}" type="slidenum">
              <a:rPr lang="en-GB" smtClean="0"/>
              <a:t>‹#›</a:t>
            </a:fld>
            <a:endParaRPr lang="en-GB"/>
          </a:p>
        </p:txBody>
      </p:sp>
    </p:spTree>
    <p:extLst>
      <p:ext uri="{BB962C8B-B14F-4D97-AF65-F5344CB8AC3E}">
        <p14:creationId xmlns:p14="http://schemas.microsoft.com/office/powerpoint/2010/main" val="34770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B5DD8-CD07-278D-37D8-20FB250AEE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00450C3-EE0D-A810-9351-6F8FB74B9798}"/>
              </a:ext>
            </a:extLst>
          </p:cNvPr>
          <p:cNvSpPr>
            <a:spLocks noGrp="1"/>
          </p:cNvSpPr>
          <p:nvPr>
            <p:ph type="dt" sz="half" idx="10"/>
          </p:nvPr>
        </p:nvSpPr>
        <p:spPr/>
        <p:txBody>
          <a:bodyPr/>
          <a:lstStyle/>
          <a:p>
            <a:fld id="{628C4D8C-97A6-4EA2-9344-4158B5CD8973}" type="datetimeFigureOut">
              <a:rPr lang="en-GB" smtClean="0"/>
              <a:t>03/01/2025</a:t>
            </a:fld>
            <a:endParaRPr lang="en-GB"/>
          </a:p>
        </p:txBody>
      </p:sp>
      <p:sp>
        <p:nvSpPr>
          <p:cNvPr id="4" name="Footer Placeholder 3">
            <a:extLst>
              <a:ext uri="{FF2B5EF4-FFF2-40B4-BE49-F238E27FC236}">
                <a16:creationId xmlns:a16="http://schemas.microsoft.com/office/drawing/2014/main" id="{120E5F1B-8645-84FA-96FE-0BC983C53A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6EDFFF-A9D3-D53D-A4CB-3D73856E4051}"/>
              </a:ext>
            </a:extLst>
          </p:cNvPr>
          <p:cNvSpPr>
            <a:spLocks noGrp="1"/>
          </p:cNvSpPr>
          <p:nvPr>
            <p:ph type="sldNum" sz="quarter" idx="12"/>
          </p:nvPr>
        </p:nvSpPr>
        <p:spPr/>
        <p:txBody>
          <a:bodyPr/>
          <a:lstStyle/>
          <a:p>
            <a:fld id="{349F7F98-8813-461C-8AB4-8C9995EE7699}" type="slidenum">
              <a:rPr lang="en-GB" smtClean="0"/>
              <a:t>‹#›</a:t>
            </a:fld>
            <a:endParaRPr lang="en-GB"/>
          </a:p>
        </p:txBody>
      </p:sp>
    </p:spTree>
    <p:extLst>
      <p:ext uri="{BB962C8B-B14F-4D97-AF65-F5344CB8AC3E}">
        <p14:creationId xmlns:p14="http://schemas.microsoft.com/office/powerpoint/2010/main" val="3539436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1206BA-5161-72BA-E613-7002940A4208}"/>
              </a:ext>
            </a:extLst>
          </p:cNvPr>
          <p:cNvSpPr>
            <a:spLocks noGrp="1"/>
          </p:cNvSpPr>
          <p:nvPr>
            <p:ph type="dt" sz="half" idx="10"/>
          </p:nvPr>
        </p:nvSpPr>
        <p:spPr/>
        <p:txBody>
          <a:bodyPr/>
          <a:lstStyle/>
          <a:p>
            <a:fld id="{628C4D8C-97A6-4EA2-9344-4158B5CD8973}" type="datetimeFigureOut">
              <a:rPr lang="en-GB" smtClean="0"/>
              <a:t>03/01/2025</a:t>
            </a:fld>
            <a:endParaRPr lang="en-GB"/>
          </a:p>
        </p:txBody>
      </p:sp>
      <p:sp>
        <p:nvSpPr>
          <p:cNvPr id="3" name="Footer Placeholder 2">
            <a:extLst>
              <a:ext uri="{FF2B5EF4-FFF2-40B4-BE49-F238E27FC236}">
                <a16:creationId xmlns:a16="http://schemas.microsoft.com/office/drawing/2014/main" id="{32ED2C9F-8135-974A-5940-21C682AEEC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1FC6D1-427A-CF0E-0BE6-CD4E486A9689}"/>
              </a:ext>
            </a:extLst>
          </p:cNvPr>
          <p:cNvSpPr>
            <a:spLocks noGrp="1"/>
          </p:cNvSpPr>
          <p:nvPr>
            <p:ph type="sldNum" sz="quarter" idx="12"/>
          </p:nvPr>
        </p:nvSpPr>
        <p:spPr/>
        <p:txBody>
          <a:bodyPr/>
          <a:lstStyle/>
          <a:p>
            <a:fld id="{349F7F98-8813-461C-8AB4-8C9995EE7699}" type="slidenum">
              <a:rPr lang="en-GB" smtClean="0"/>
              <a:t>‹#›</a:t>
            </a:fld>
            <a:endParaRPr lang="en-GB"/>
          </a:p>
        </p:txBody>
      </p:sp>
    </p:spTree>
    <p:extLst>
      <p:ext uri="{BB962C8B-B14F-4D97-AF65-F5344CB8AC3E}">
        <p14:creationId xmlns:p14="http://schemas.microsoft.com/office/powerpoint/2010/main" val="4090388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54E8-606F-0B25-3425-BFC59F77DB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24A018-A7AA-1A6B-5CE8-B62AE87551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B49BD8-7E25-C82E-C514-BE76C5BACE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508497-3ADC-AD82-37C6-E9D29B3CCE28}"/>
              </a:ext>
            </a:extLst>
          </p:cNvPr>
          <p:cNvSpPr>
            <a:spLocks noGrp="1"/>
          </p:cNvSpPr>
          <p:nvPr>
            <p:ph type="dt" sz="half" idx="10"/>
          </p:nvPr>
        </p:nvSpPr>
        <p:spPr/>
        <p:txBody>
          <a:bodyPr/>
          <a:lstStyle/>
          <a:p>
            <a:fld id="{628C4D8C-97A6-4EA2-9344-4158B5CD8973}" type="datetimeFigureOut">
              <a:rPr lang="en-GB" smtClean="0"/>
              <a:t>03/01/2025</a:t>
            </a:fld>
            <a:endParaRPr lang="en-GB"/>
          </a:p>
        </p:txBody>
      </p:sp>
      <p:sp>
        <p:nvSpPr>
          <p:cNvPr id="6" name="Footer Placeholder 5">
            <a:extLst>
              <a:ext uri="{FF2B5EF4-FFF2-40B4-BE49-F238E27FC236}">
                <a16:creationId xmlns:a16="http://schemas.microsoft.com/office/drawing/2014/main" id="{45F50795-6972-F91A-8E9F-5D3BEED30A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358CCB-714E-001F-95A4-C3CA07557962}"/>
              </a:ext>
            </a:extLst>
          </p:cNvPr>
          <p:cNvSpPr>
            <a:spLocks noGrp="1"/>
          </p:cNvSpPr>
          <p:nvPr>
            <p:ph type="sldNum" sz="quarter" idx="12"/>
          </p:nvPr>
        </p:nvSpPr>
        <p:spPr/>
        <p:txBody>
          <a:bodyPr/>
          <a:lstStyle/>
          <a:p>
            <a:fld id="{349F7F98-8813-461C-8AB4-8C9995EE7699}" type="slidenum">
              <a:rPr lang="en-GB" smtClean="0"/>
              <a:t>‹#›</a:t>
            </a:fld>
            <a:endParaRPr lang="en-GB"/>
          </a:p>
        </p:txBody>
      </p:sp>
    </p:spTree>
    <p:extLst>
      <p:ext uri="{BB962C8B-B14F-4D97-AF65-F5344CB8AC3E}">
        <p14:creationId xmlns:p14="http://schemas.microsoft.com/office/powerpoint/2010/main" val="598271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24712-DD72-6236-21C6-E9EF53B249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A8076C-3FEB-7B25-D75F-2C38C654E9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48BFD27-7949-7E3E-2643-1F90970621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7F69ED-7705-558E-FC6C-5D85D3D20F88}"/>
              </a:ext>
            </a:extLst>
          </p:cNvPr>
          <p:cNvSpPr>
            <a:spLocks noGrp="1"/>
          </p:cNvSpPr>
          <p:nvPr>
            <p:ph type="dt" sz="half" idx="10"/>
          </p:nvPr>
        </p:nvSpPr>
        <p:spPr/>
        <p:txBody>
          <a:bodyPr/>
          <a:lstStyle/>
          <a:p>
            <a:fld id="{628C4D8C-97A6-4EA2-9344-4158B5CD8973}" type="datetimeFigureOut">
              <a:rPr lang="en-GB" smtClean="0"/>
              <a:t>03/01/2025</a:t>
            </a:fld>
            <a:endParaRPr lang="en-GB"/>
          </a:p>
        </p:txBody>
      </p:sp>
      <p:sp>
        <p:nvSpPr>
          <p:cNvPr id="6" name="Footer Placeholder 5">
            <a:extLst>
              <a:ext uri="{FF2B5EF4-FFF2-40B4-BE49-F238E27FC236}">
                <a16:creationId xmlns:a16="http://schemas.microsoft.com/office/drawing/2014/main" id="{7FCA72D8-30A8-6E6E-6237-A9C499D9A1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529F7A-FED9-5DF0-DF2C-2D1D72160564}"/>
              </a:ext>
            </a:extLst>
          </p:cNvPr>
          <p:cNvSpPr>
            <a:spLocks noGrp="1"/>
          </p:cNvSpPr>
          <p:nvPr>
            <p:ph type="sldNum" sz="quarter" idx="12"/>
          </p:nvPr>
        </p:nvSpPr>
        <p:spPr/>
        <p:txBody>
          <a:bodyPr/>
          <a:lstStyle/>
          <a:p>
            <a:fld id="{349F7F98-8813-461C-8AB4-8C9995EE7699}" type="slidenum">
              <a:rPr lang="en-GB" smtClean="0"/>
              <a:t>‹#›</a:t>
            </a:fld>
            <a:endParaRPr lang="en-GB"/>
          </a:p>
        </p:txBody>
      </p:sp>
    </p:spTree>
    <p:extLst>
      <p:ext uri="{BB962C8B-B14F-4D97-AF65-F5344CB8AC3E}">
        <p14:creationId xmlns:p14="http://schemas.microsoft.com/office/powerpoint/2010/main" val="952893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FE24F-5181-B17C-F3DB-836C2F93E5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8FEC41-ABCF-CAC1-A52D-24257064AF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B423AF-5971-D1E5-F823-B50D6AD83441}"/>
              </a:ext>
            </a:extLst>
          </p:cNvPr>
          <p:cNvSpPr>
            <a:spLocks noGrp="1"/>
          </p:cNvSpPr>
          <p:nvPr>
            <p:ph type="dt" sz="half" idx="10"/>
          </p:nvPr>
        </p:nvSpPr>
        <p:spPr/>
        <p:txBody>
          <a:bodyPr/>
          <a:lstStyle/>
          <a:p>
            <a:fld id="{628C4D8C-97A6-4EA2-9344-4158B5CD8973}" type="datetimeFigureOut">
              <a:rPr lang="en-GB" smtClean="0"/>
              <a:t>03/01/2025</a:t>
            </a:fld>
            <a:endParaRPr lang="en-GB"/>
          </a:p>
        </p:txBody>
      </p:sp>
      <p:sp>
        <p:nvSpPr>
          <p:cNvPr id="5" name="Footer Placeholder 4">
            <a:extLst>
              <a:ext uri="{FF2B5EF4-FFF2-40B4-BE49-F238E27FC236}">
                <a16:creationId xmlns:a16="http://schemas.microsoft.com/office/drawing/2014/main" id="{35C8A3F5-EBFC-684B-321D-DFDB8C0E26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6896DC-36CC-21CF-006F-33DFCBE9E4B7}"/>
              </a:ext>
            </a:extLst>
          </p:cNvPr>
          <p:cNvSpPr>
            <a:spLocks noGrp="1"/>
          </p:cNvSpPr>
          <p:nvPr>
            <p:ph type="sldNum" sz="quarter" idx="12"/>
          </p:nvPr>
        </p:nvSpPr>
        <p:spPr/>
        <p:txBody>
          <a:bodyPr/>
          <a:lstStyle/>
          <a:p>
            <a:fld id="{349F7F98-8813-461C-8AB4-8C9995EE7699}" type="slidenum">
              <a:rPr lang="en-GB" smtClean="0"/>
              <a:t>‹#›</a:t>
            </a:fld>
            <a:endParaRPr lang="en-GB"/>
          </a:p>
        </p:txBody>
      </p:sp>
    </p:spTree>
    <p:extLst>
      <p:ext uri="{BB962C8B-B14F-4D97-AF65-F5344CB8AC3E}">
        <p14:creationId xmlns:p14="http://schemas.microsoft.com/office/powerpoint/2010/main" val="3603028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842886-AB87-B5F7-F1AD-DDBDA6CB22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92EFD4-9632-E0CE-FCE3-792E6BDD32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46DC75-E7A4-54C5-EA3E-449122CB3972}"/>
              </a:ext>
            </a:extLst>
          </p:cNvPr>
          <p:cNvSpPr>
            <a:spLocks noGrp="1"/>
          </p:cNvSpPr>
          <p:nvPr>
            <p:ph type="dt" sz="half" idx="10"/>
          </p:nvPr>
        </p:nvSpPr>
        <p:spPr/>
        <p:txBody>
          <a:bodyPr/>
          <a:lstStyle/>
          <a:p>
            <a:fld id="{628C4D8C-97A6-4EA2-9344-4158B5CD8973}" type="datetimeFigureOut">
              <a:rPr lang="en-GB" smtClean="0"/>
              <a:t>03/01/2025</a:t>
            </a:fld>
            <a:endParaRPr lang="en-GB"/>
          </a:p>
        </p:txBody>
      </p:sp>
      <p:sp>
        <p:nvSpPr>
          <p:cNvPr id="5" name="Footer Placeholder 4">
            <a:extLst>
              <a:ext uri="{FF2B5EF4-FFF2-40B4-BE49-F238E27FC236}">
                <a16:creationId xmlns:a16="http://schemas.microsoft.com/office/drawing/2014/main" id="{862FB52F-D3E8-D4BC-0787-B78E2C5984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932DFE-46F9-17A4-0552-A369A7863AF7}"/>
              </a:ext>
            </a:extLst>
          </p:cNvPr>
          <p:cNvSpPr>
            <a:spLocks noGrp="1"/>
          </p:cNvSpPr>
          <p:nvPr>
            <p:ph type="sldNum" sz="quarter" idx="12"/>
          </p:nvPr>
        </p:nvSpPr>
        <p:spPr/>
        <p:txBody>
          <a:bodyPr/>
          <a:lstStyle/>
          <a:p>
            <a:fld id="{349F7F98-8813-461C-8AB4-8C9995EE7699}" type="slidenum">
              <a:rPr lang="en-GB" smtClean="0"/>
              <a:t>‹#›</a:t>
            </a:fld>
            <a:endParaRPr lang="en-GB"/>
          </a:p>
        </p:txBody>
      </p:sp>
    </p:spTree>
    <p:extLst>
      <p:ext uri="{BB962C8B-B14F-4D97-AF65-F5344CB8AC3E}">
        <p14:creationId xmlns:p14="http://schemas.microsoft.com/office/powerpoint/2010/main" val="189011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03/01/2025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03/01/2025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03/01/2025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03/01/2025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126B01-6C16-1F07-E410-1A56138404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E434E7-2C32-6DE6-47C8-B112AF1629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731E85-D383-AE72-8E3A-0B4F4A98C3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28C4D8C-97A6-4EA2-9344-4158B5CD8973}" type="datetimeFigureOut">
              <a:rPr lang="en-GB" smtClean="0"/>
              <a:t>03/01/2025</a:t>
            </a:fld>
            <a:endParaRPr lang="en-GB"/>
          </a:p>
        </p:txBody>
      </p:sp>
      <p:sp>
        <p:nvSpPr>
          <p:cNvPr id="5" name="Footer Placeholder 4">
            <a:extLst>
              <a:ext uri="{FF2B5EF4-FFF2-40B4-BE49-F238E27FC236}">
                <a16:creationId xmlns:a16="http://schemas.microsoft.com/office/drawing/2014/main" id="{47615E39-32F3-4AEE-1AFA-932618A62A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7B7445D-46E9-6D65-C372-266E58EB73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49F7F98-8813-461C-8AB4-8C9995EE7699}" type="slidenum">
              <a:rPr lang="en-GB" smtClean="0"/>
              <a:t>‹#›</a:t>
            </a:fld>
            <a:endParaRPr lang="en-GB"/>
          </a:p>
        </p:txBody>
      </p:sp>
    </p:spTree>
    <p:extLst>
      <p:ext uri="{BB962C8B-B14F-4D97-AF65-F5344CB8AC3E}">
        <p14:creationId xmlns:p14="http://schemas.microsoft.com/office/powerpoint/2010/main" val="41202778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03/01/2025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50" r:id="rId1"/>
    <p:sldLayoutId id="214748364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03/01/2025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65" r:id="rId1"/>
    <p:sldLayoutId id="214748366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hyperlink" Target="https://aperture.org/editorial/233-dan-abbe-motoyuki-daifu/" TargetMode="Externa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12.xml"/><Relationship Id="rId4" Type="http://schemas.openxmlformats.org/officeDocument/2006/relationships/image" Target="../media/image41.jpeg"/></Relationships>
</file>

<file path=ppt/slides/_rels/slide2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E1D08-EF3B-22F3-BB3A-6F62772CB532}"/>
              </a:ext>
            </a:extLst>
          </p:cNvPr>
          <p:cNvSpPr>
            <a:spLocks noGrp="1"/>
          </p:cNvSpPr>
          <p:nvPr>
            <p:ph type="ctrTitle"/>
          </p:nvPr>
        </p:nvSpPr>
        <p:spPr/>
        <p:txBody>
          <a:bodyPr/>
          <a:lstStyle/>
          <a:p>
            <a:r>
              <a:rPr lang="en-GB" dirty="0"/>
              <a:t>Artwork Study</a:t>
            </a:r>
          </a:p>
        </p:txBody>
      </p:sp>
      <p:sp>
        <p:nvSpPr>
          <p:cNvPr id="3" name="Subtitle 2">
            <a:extLst>
              <a:ext uri="{FF2B5EF4-FFF2-40B4-BE49-F238E27FC236}">
                <a16:creationId xmlns:a16="http://schemas.microsoft.com/office/drawing/2014/main" id="{C0ADA1FE-AF22-B79B-F368-3DDFD346FDCF}"/>
              </a:ext>
            </a:extLst>
          </p:cNvPr>
          <p:cNvSpPr>
            <a:spLocks noGrp="1"/>
          </p:cNvSpPr>
          <p:nvPr>
            <p:ph type="subTitle" idx="1"/>
          </p:nvPr>
        </p:nvSpPr>
        <p:spPr/>
        <p:txBody>
          <a:bodyPr/>
          <a:lstStyle/>
          <a:p>
            <a:r>
              <a:rPr lang="en-GB" dirty="0"/>
              <a:t>Joe Bunyan</a:t>
            </a:r>
          </a:p>
        </p:txBody>
      </p:sp>
    </p:spTree>
    <p:extLst>
      <p:ext uri="{BB962C8B-B14F-4D97-AF65-F5344CB8AC3E}">
        <p14:creationId xmlns:p14="http://schemas.microsoft.com/office/powerpoint/2010/main" val="348220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24HRS IN PHOTO — ERIK KESSELS">
            <a:extLst>
              <a:ext uri="{FF2B5EF4-FFF2-40B4-BE49-F238E27FC236}">
                <a16:creationId xmlns:a16="http://schemas.microsoft.com/office/drawing/2014/main" id="{954AF100-7AAC-B489-50C6-26ED981CA9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944" b="5944"/>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477982"/>
            <a:ext cx="10162309" cy="1018309"/>
          </a:xfrm>
          <a:solidFill>
            <a:srgbClr val="FFD5E4"/>
          </a:solidFill>
        </p:spPr>
        <p:txBody>
          <a:bodyPr lIns="72000" tIns="144000" rIns="72000" bIns="72000" anchor="ctr">
            <a:normAutofit fontScale="90000"/>
          </a:bodyPr>
          <a:lstStyle/>
          <a:p>
            <a:r>
              <a:rPr lang="en-GB" dirty="0">
                <a:latin typeface="Futura" pitchFamily="50" charset="0"/>
              </a:rPr>
              <a:t>IMAGE ANALYSIS 1 - CONTENT</a:t>
            </a:r>
          </a:p>
        </p:txBody>
      </p:sp>
    </p:spTree>
    <p:extLst>
      <p:ext uri="{BB962C8B-B14F-4D97-AF65-F5344CB8AC3E}">
        <p14:creationId xmlns:p14="http://schemas.microsoft.com/office/powerpoint/2010/main" val="1234169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Visual Studies 1</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300" dirty="0"/>
              <a:t>In Visual Studies, I will learn about how to “read” a photograph properly, considering and evaluating its content, composition, symbols and connotations to gain a fuller and more rounded understanding of the image and its meaning. I’m looking forward to evaluating more images as a class – the amount of observations and ideas that a group can extract from a single image is amazing! However, I am also looking forward to developing my evaluation skills so that I can extract more observations and ideas from images independently. I think the visual studies module will benefit my practical skills because a deeper understanding of how to read an image will result in a bigger pool of influence when I analyse photographers relevant to my projects. I will be more informed and can use this insight when taking my own images.</a:t>
            </a:r>
          </a:p>
          <a:p>
            <a:pPr marL="0" indent="0">
              <a:buNone/>
            </a:pPr>
            <a:endParaRPr lang="en-GB" sz="1300" dirty="0"/>
          </a:p>
          <a:p>
            <a:pPr marL="0" indent="0">
              <a:buNone/>
            </a:pPr>
            <a:r>
              <a:rPr lang="en-GB" sz="1300" dirty="0"/>
              <a:t>This photograph by Jonas </a:t>
            </a:r>
            <a:r>
              <a:rPr lang="en-GB" sz="1300" dirty="0" err="1"/>
              <a:t>Bendiksen</a:t>
            </a:r>
            <a:r>
              <a:rPr lang="en-GB" sz="1300" dirty="0"/>
              <a:t> is interesting because it is part of a book in which AI adapted images are shown alongside “true” images – the viewer does not know which are tampered with and which are not. Aside from its context about the people of Veles creating fake news about the trump campaign, I think this image says a lot about the current state of photography in the world. With the development of new AI technologies, it is becoming ever more difficult to discern what is real and what isn’t when we view photographs today. In the case of this image, I feel fairly confident in believing the backdrop of the image is “true” (the industrial buildings and mountain landscape). I am able to trust my gut because this image correlates with other imagery I have seen of the Balkan landscape. However, I feel more inclined to doubt the people and inflatables seeing as the swimming pool looks completely derelict. </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1026" name="Picture 2" descr="The Book of Veles | Magnum Photos">
            <a:extLst>
              <a:ext uri="{FF2B5EF4-FFF2-40B4-BE49-F238E27FC236}">
                <a16:creationId xmlns:a16="http://schemas.microsoft.com/office/drawing/2014/main" id="{667902E8-2BDF-341C-A42D-3D8FFEF99F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1498" y="1714500"/>
            <a:ext cx="5150644" cy="3429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026EE0E-2934-E80D-7619-FE93543E7C2B}"/>
              </a:ext>
            </a:extLst>
          </p:cNvPr>
          <p:cNvSpPr txBox="1"/>
          <p:nvPr/>
        </p:nvSpPr>
        <p:spPr>
          <a:xfrm>
            <a:off x="6271498" y="5394960"/>
            <a:ext cx="4998291" cy="276999"/>
          </a:xfrm>
          <a:prstGeom prst="rect">
            <a:avLst/>
          </a:prstGeom>
          <a:noFill/>
        </p:spPr>
        <p:txBody>
          <a:bodyPr wrap="none" rtlCol="0">
            <a:spAutoFit/>
          </a:bodyPr>
          <a:lstStyle/>
          <a:p>
            <a:r>
              <a:rPr lang="en-US" sz="1200" i="1" dirty="0"/>
              <a:t>Veles, North Macedonia. </a:t>
            </a:r>
            <a:r>
              <a:rPr lang="en-US" sz="1200" dirty="0"/>
              <a:t>2019. Jonas Bendiksen (from The Book of Veles)</a:t>
            </a:r>
            <a:endParaRPr lang="en-GB" sz="1200" i="1" dirty="0"/>
          </a:p>
        </p:txBody>
      </p:sp>
    </p:spTree>
    <p:extLst>
      <p:ext uri="{BB962C8B-B14F-4D97-AF65-F5344CB8AC3E}">
        <p14:creationId xmlns:p14="http://schemas.microsoft.com/office/powerpoint/2010/main" val="1508888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2800" i="1" dirty="0">
                <a:latin typeface="Futura" pitchFamily="50" charset="0"/>
              </a:rPr>
              <a:t>Garden of Earthly Delights</a:t>
            </a:r>
            <a:r>
              <a:rPr lang="en-GB" sz="2800" dirty="0">
                <a:latin typeface="Futura" pitchFamily="50" charset="0"/>
              </a:rPr>
              <a:t>. Hieronymus Bosch. 1490-1510.</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4" name="Picture 3" descr="A painting of a garden of gods&#10;&#10;Description automatically generated">
            <a:extLst>
              <a:ext uri="{FF2B5EF4-FFF2-40B4-BE49-F238E27FC236}">
                <a16:creationId xmlns:a16="http://schemas.microsoft.com/office/drawing/2014/main" id="{7DC4767D-C2B7-8D4A-EB69-C25400C767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9214" y="2011652"/>
            <a:ext cx="5295212" cy="2834696"/>
          </a:xfrm>
          <a:prstGeom prst="rect">
            <a:avLst/>
          </a:prstGeom>
        </p:spPr>
      </p:pic>
      <p:pic>
        <p:nvPicPr>
          <p:cNvPr id="8" name="Picture 7" descr="A close-up of words&#10;&#10;Description automatically generated">
            <a:extLst>
              <a:ext uri="{FF2B5EF4-FFF2-40B4-BE49-F238E27FC236}">
                <a16:creationId xmlns:a16="http://schemas.microsoft.com/office/drawing/2014/main" id="{8BA831AE-018C-FEE5-2F7D-77C36C407F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521" y="1987296"/>
            <a:ext cx="5313680" cy="3515360"/>
          </a:xfrm>
          <a:prstGeom prst="rect">
            <a:avLst/>
          </a:prstGeom>
        </p:spPr>
      </p:pic>
    </p:spTree>
    <p:extLst>
      <p:ext uri="{BB962C8B-B14F-4D97-AF65-F5344CB8AC3E}">
        <p14:creationId xmlns:p14="http://schemas.microsoft.com/office/powerpoint/2010/main" val="1334806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897" y="60505"/>
            <a:ext cx="11871351" cy="1325563"/>
          </a:xfrm>
        </p:spPr>
        <p:txBody>
          <a:bodyPr>
            <a:normAutofit/>
          </a:bodyPr>
          <a:lstStyle/>
          <a:p>
            <a:r>
              <a:rPr lang="en-US" sz="3600" i="1" dirty="0">
                <a:latin typeface="Futura" pitchFamily="50" charset="0"/>
              </a:rPr>
              <a:t>T</a:t>
            </a:r>
            <a:r>
              <a:rPr lang="en-GB" sz="3600" i="1" dirty="0">
                <a:latin typeface="Futura" pitchFamily="50" charset="0"/>
              </a:rPr>
              <a:t>he Damm Family in their Car. </a:t>
            </a:r>
            <a:r>
              <a:rPr lang="en-GB" sz="3600" dirty="0">
                <a:latin typeface="Futura" pitchFamily="50" charset="0"/>
              </a:rPr>
              <a:t>Mary Ellen Mark. 1987</a:t>
            </a:r>
            <a:endParaRPr lang="en-GB" sz="3600" i="1" dirty="0">
              <a:latin typeface="Futura" pitchFamily="50" charset="0"/>
            </a:endParaRP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11295888" cy="1827555"/>
          </a:xfrm>
          <a:ln>
            <a:solidFill>
              <a:schemeClr val="tx1"/>
            </a:solidFill>
          </a:ln>
        </p:spPr>
        <p:txBody>
          <a:bodyPr>
            <a:normAutofit/>
          </a:bodyPr>
          <a:lstStyle/>
          <a:p>
            <a:pPr marL="0" indent="0">
              <a:buNone/>
            </a:pPr>
            <a:endParaRPr lang="en-GB" sz="1300" dirty="0"/>
          </a:p>
          <a:p>
            <a:pPr marL="0" indent="0">
              <a:buNone/>
            </a:pPr>
            <a:r>
              <a:rPr lang="en-GB" sz="1300" dirty="0"/>
              <a:t>Our groups grid image holds a lot of the same emotion as the photograph. I think the sketchy pencil lines work well to convey the slouched and tired posture seen in the image. I think the family’s facial expressions, which are the most striking thing about the image at first glance, have lost some of their impact in our drawing, however they read slightly differently – in our drawing I can see sadness in the faces, but in the image, there is more a look of desperation and maybe a loss of hope. There are things you can see in the clarity of the original photograph which are lost in our drawing, for example the mother is wearing blue denim jeans – very typical attire of working-class Americans of the time. Also, we can see that the seat is just bare foam, so we could make the assumption that the family sold the leather seat linings in order to afford food. These assumptions could not be made from the amount of detail given in our drawing. </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3429000"/>
            <a:ext cx="5501640" cy="304495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Content Placeholder 2">
            <a:extLst>
              <a:ext uri="{FF2B5EF4-FFF2-40B4-BE49-F238E27FC236}">
                <a16:creationId xmlns:a16="http://schemas.microsoft.com/office/drawing/2014/main" id="{16CF158F-2BA4-9D11-C0B1-3FDA629E6FC2}"/>
              </a:ext>
            </a:extLst>
          </p:cNvPr>
          <p:cNvSpPr txBox="1">
            <a:spLocks/>
          </p:cNvSpPr>
          <p:nvPr/>
        </p:nvSpPr>
        <p:spPr>
          <a:xfrm>
            <a:off x="301752" y="3429000"/>
            <a:ext cx="5501640" cy="304495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7" name="Picture 6" descr="A group of people sitting in the back of a car&#10;&#10;Description automatically generated">
            <a:extLst>
              <a:ext uri="{FF2B5EF4-FFF2-40B4-BE49-F238E27FC236}">
                <a16:creationId xmlns:a16="http://schemas.microsoft.com/office/drawing/2014/main" id="{990B61BA-1D12-506D-42E7-4C87570553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6939" y="3500904"/>
            <a:ext cx="2868505" cy="2901142"/>
          </a:xfrm>
          <a:prstGeom prst="rect">
            <a:avLst/>
          </a:prstGeom>
        </p:spPr>
      </p:pic>
      <p:pic>
        <p:nvPicPr>
          <p:cNvPr id="9" name="Picture 8" descr="A group of drawings on a wall&#10;&#10;Description automatically generated">
            <a:extLst>
              <a:ext uri="{FF2B5EF4-FFF2-40B4-BE49-F238E27FC236}">
                <a16:creationId xmlns:a16="http://schemas.microsoft.com/office/drawing/2014/main" id="{2A307B6D-8B28-092C-EDEB-92B4D80B1C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8731" y="3429001"/>
            <a:ext cx="3106330" cy="3044950"/>
          </a:xfrm>
          <a:prstGeom prst="rect">
            <a:avLst/>
          </a:prstGeom>
        </p:spPr>
      </p:pic>
    </p:spTree>
    <p:extLst>
      <p:ext uri="{BB962C8B-B14F-4D97-AF65-F5344CB8AC3E}">
        <p14:creationId xmlns:p14="http://schemas.microsoft.com/office/powerpoint/2010/main" val="1167476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301752" y="0"/>
            <a:ext cx="10515600" cy="1325563"/>
          </a:xfrm>
        </p:spPr>
        <p:txBody>
          <a:bodyPr>
            <a:normAutofit/>
          </a:bodyPr>
          <a:lstStyle/>
          <a:p>
            <a:r>
              <a:rPr lang="en-GB" sz="4000" i="1" dirty="0">
                <a:latin typeface="Futura" pitchFamily="50" charset="0"/>
              </a:rPr>
              <a:t>Pinhole Photos</a:t>
            </a:r>
            <a:r>
              <a:rPr lang="en-GB" sz="4000" dirty="0">
                <a:latin typeface="Futura" pitchFamily="50" charset="0"/>
              </a:rPr>
              <a:t>. Joe Bunyan. 2024.</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US" sz="1600" i="1" dirty="0"/>
              <a:t>T</a:t>
            </a:r>
            <a:r>
              <a:rPr lang="en-GB" sz="1600" i="1" dirty="0"/>
              <a:t>op Left</a:t>
            </a:r>
            <a:r>
              <a:rPr lang="en-GB" sz="1600" dirty="0"/>
              <a:t>:</a:t>
            </a:r>
          </a:p>
          <a:p>
            <a:pPr marL="0" indent="0">
              <a:buNone/>
            </a:pPr>
            <a:r>
              <a:rPr lang="en-GB" sz="1600" dirty="0"/>
              <a:t>My face takes the centre of the image, with a few flower in front. I have a vague look of concentration. My thumb can be seen to the bottom-left of my face, below which is shadow. Just above my thumb a small part of the bush which the flower are from can be seen. Behind me, a building can be seen and a small bit of sky above it in the top right of the print. </a:t>
            </a:r>
          </a:p>
          <a:p>
            <a:pPr marL="0" indent="0">
              <a:buNone/>
            </a:pPr>
            <a:r>
              <a:rPr lang="en-GB" sz="1600" i="1" dirty="0"/>
              <a:t>Top Right</a:t>
            </a:r>
            <a:r>
              <a:rPr lang="en-GB" sz="1600" dirty="0"/>
              <a:t>:</a:t>
            </a:r>
          </a:p>
          <a:p>
            <a:pPr marL="0" indent="0">
              <a:buNone/>
            </a:pPr>
            <a:r>
              <a:rPr lang="en-GB" sz="1600" dirty="0"/>
              <a:t>In this print my face is slightly further from the camera and is resting on a piece of knobbly pottery.  The sunlight highlight the texture of the pottery well. Below me and this object is shadow. In the top right of the image is a large black shadow, which I’m guessing is my thumb again. </a:t>
            </a:r>
          </a:p>
          <a:p>
            <a:pPr marL="0" indent="0">
              <a:buNone/>
            </a:pPr>
            <a:r>
              <a:rPr lang="en-GB" sz="1600" i="1" dirty="0"/>
              <a:t>Bottom</a:t>
            </a:r>
            <a:r>
              <a:rPr lang="en-GB" sz="1600" dirty="0"/>
              <a:t>:</a:t>
            </a:r>
          </a:p>
          <a:p>
            <a:pPr marL="0" indent="0">
              <a:buNone/>
            </a:pPr>
            <a:r>
              <a:rPr lang="en-GB" sz="1600" dirty="0"/>
              <a:t>The image is over exposed, so the centre is just sunlight. On the left-hand side we can see a building with a small extra floor on the roof. At the base of the building is curb. In the top right of the print, we can see the sunlight shining through the leaves of a tree. Below this, in the foreground, is an obscure form which seems to be my fingers pulling back the shutter.</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6" name="Picture 5" descr="A black and white photo of a person&#10;&#10;Description automatically generated">
            <a:extLst>
              <a:ext uri="{FF2B5EF4-FFF2-40B4-BE49-F238E27FC236}">
                <a16:creationId xmlns:a16="http://schemas.microsoft.com/office/drawing/2014/main" id="{C9A67481-1CD1-21F5-49D4-9EA6CB715A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403167" y="2392852"/>
            <a:ext cx="3650826" cy="2738119"/>
          </a:xfrm>
          <a:prstGeom prst="rect">
            <a:avLst/>
          </a:prstGeom>
        </p:spPr>
      </p:pic>
      <p:pic>
        <p:nvPicPr>
          <p:cNvPr id="8" name="Picture 7" descr="A close-up of a person&#10;&#10;Description automatically generated">
            <a:extLst>
              <a:ext uri="{FF2B5EF4-FFF2-40B4-BE49-F238E27FC236}">
                <a16:creationId xmlns:a16="http://schemas.microsoft.com/office/drawing/2014/main" id="{2B00CFED-42F7-2C72-1A81-8CC6704ACC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1401" y="1936498"/>
            <a:ext cx="2738119" cy="3650826"/>
          </a:xfrm>
          <a:prstGeom prst="rect">
            <a:avLst/>
          </a:prstGeom>
        </p:spPr>
      </p:pic>
    </p:spTree>
    <p:extLst>
      <p:ext uri="{BB962C8B-B14F-4D97-AF65-F5344CB8AC3E}">
        <p14:creationId xmlns:p14="http://schemas.microsoft.com/office/powerpoint/2010/main" val="2025222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4" y="86621"/>
            <a:ext cx="11197095" cy="1325563"/>
          </a:xfrm>
        </p:spPr>
        <p:txBody>
          <a:bodyPr>
            <a:normAutofit/>
          </a:bodyPr>
          <a:lstStyle/>
          <a:p>
            <a:r>
              <a:rPr lang="en-GB" sz="2800" i="1" dirty="0">
                <a:latin typeface="Futura" pitchFamily="50" charset="0"/>
              </a:rPr>
              <a:t>From the series “Middle of Somewhere.”</a:t>
            </a:r>
            <a:r>
              <a:rPr lang="en-GB" sz="2800" dirty="0">
                <a:latin typeface="Futura" pitchFamily="50" charset="0"/>
              </a:rPr>
              <a:t> Joanne Coates. 2024.</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US" sz="1600" dirty="0"/>
              <a:t>I</a:t>
            </a:r>
            <a:r>
              <a:rPr lang="en-GB" sz="1600" dirty="0"/>
              <a:t>n the left foreground of the image is an out of focus holly bush, covering a large portion of the left-hand side of the image. In the mid and background, we see a British landscape made up from a patchwork of fields and trees. Joanne Coates has taken this image from a high vantage point, looking across the valley to adjacent hills. The tress in the image are devoid of leaves telling us the picture was taken during the winter time. </a:t>
            </a:r>
          </a:p>
          <a:p>
            <a:pPr marL="0" indent="0">
              <a:buNone/>
            </a:pPr>
            <a:r>
              <a:rPr lang="en-GB" sz="1600" dirty="0"/>
              <a:t>In the middle-right of the image there is a farm. The surrounding fields are partially flooded. The land that leads from the farm up to the hills in the background is more wooded than the fields in the bottom of the valley. </a:t>
            </a:r>
          </a:p>
          <a:p>
            <a:pPr marL="0" indent="0">
              <a:buNone/>
            </a:pPr>
            <a:r>
              <a:rPr lang="en-GB" sz="1600" dirty="0"/>
              <a:t>In the top left of the image where the valley trails into the distance we can see several buildings dotted around the fields. A cloud passes over these buildings in an otherwise blue but hazy sky. </a:t>
            </a:r>
          </a:p>
          <a:p>
            <a:pPr marL="0" indent="0">
              <a:buNone/>
            </a:pPr>
            <a:r>
              <a:rPr lang="en-GB" sz="1600" dirty="0"/>
              <a:t>The sun must be low in the sky as hill Joanna Coates is standing on cuts off the sun, creating the shadow at the bottom of the picture. This frames the image nicely- there is a contrasts between the calm and clear sky at the top of the photo and the dark mass of tangled branched at the bottom. </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dirty="0"/>
          </a:p>
          <a:p>
            <a:pPr marL="0" indent="0">
              <a:buFont typeface="Arial" panose="020B0604020202020204" pitchFamily="34" charset="0"/>
              <a:buNone/>
            </a:pPr>
            <a:endParaRPr lang="en-GB" dirty="0"/>
          </a:p>
        </p:txBody>
      </p:sp>
      <p:pic>
        <p:nvPicPr>
          <p:cNvPr id="6" name="Picture 5" descr="A view of a valley and a river&#10;&#10;Description automatically generated">
            <a:extLst>
              <a:ext uri="{FF2B5EF4-FFF2-40B4-BE49-F238E27FC236}">
                <a16:creationId xmlns:a16="http://schemas.microsoft.com/office/drawing/2014/main" id="{B4E0A691-B543-19D6-AC8C-1EF9E29285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08065" y="1633902"/>
            <a:ext cx="5277510" cy="4208093"/>
          </a:xfrm>
          <a:prstGeom prst="rect">
            <a:avLst/>
          </a:prstGeom>
        </p:spPr>
      </p:pic>
    </p:spTree>
    <p:extLst>
      <p:ext uri="{BB962C8B-B14F-4D97-AF65-F5344CB8AC3E}">
        <p14:creationId xmlns:p14="http://schemas.microsoft.com/office/powerpoint/2010/main" val="102398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301752" y="-116578"/>
            <a:ext cx="11295888" cy="1145786"/>
          </a:xfrm>
        </p:spPr>
        <p:txBody>
          <a:bodyPr>
            <a:normAutofit/>
          </a:bodyPr>
          <a:lstStyle/>
          <a:p>
            <a:r>
              <a:rPr lang="en-GB" sz="3200" i="1" dirty="0">
                <a:latin typeface="Futura" pitchFamily="50" charset="0"/>
              </a:rPr>
              <a:t>From the Series “I Did Nothing Other Than Tell Them to Smile</a:t>
            </a:r>
            <a:r>
              <a:rPr lang="en-GB" sz="3200" dirty="0">
                <a:latin typeface="Futura" pitchFamily="50" charset="0"/>
              </a:rPr>
              <a:t>.” Zihan Wei. </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US" sz="1600" dirty="0"/>
              <a:t>A</a:t>
            </a:r>
            <a:r>
              <a:rPr lang="en-GB" sz="1600" dirty="0"/>
              <a:t> woman and a man, presumably a couple, stare at the camera. Both have flat facial expressions. They are sitting on some sort of sofa or bed, the mattress and cushion with floral designs. The back cushion is peach colour and looks to be made of synthetic velvet. </a:t>
            </a:r>
          </a:p>
          <a:p>
            <a:pPr marL="0" indent="0">
              <a:buNone/>
            </a:pPr>
            <a:r>
              <a:rPr lang="en-GB" sz="1600" dirty="0"/>
              <a:t>The bare wall takes up a large amount of the top half of the image. The wall is an off-white colour (the flash used in photograph may make it appear brighter than it is).</a:t>
            </a:r>
          </a:p>
          <a:p>
            <a:pPr marL="0" indent="0">
              <a:buNone/>
            </a:pPr>
            <a:r>
              <a:rPr lang="en-GB" sz="1600" dirty="0"/>
              <a:t>The man in the bottom left of the frame is wear a navy-blue jumper and is wearing a sheet face-mask. Left of his face we can see a cable which appears to be a phone charger. </a:t>
            </a:r>
          </a:p>
          <a:p>
            <a:pPr marL="0" indent="0">
              <a:buNone/>
            </a:pPr>
            <a:r>
              <a:rPr lang="en-GB" sz="1600" dirty="0"/>
              <a:t>The woman is sitting higher up than the man, her tilted face in the centre of the image. She has a cream face-mask on. She rests her elbow on the man’s shoulder. She is wearing a pink quilted pyjama outfit with black buttons and black stitching along the edges. There is a logo on the left side of the garment, but it is difficult to make out what it is. </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6" name="Picture 5" descr="A person and person lying on a couch&#10;&#10;Description automatically generated">
            <a:extLst>
              <a:ext uri="{FF2B5EF4-FFF2-40B4-BE49-F238E27FC236}">
                <a16:creationId xmlns:a16="http://schemas.microsoft.com/office/drawing/2014/main" id="{65CB386A-CC0E-2A7B-DB48-49A5B5A6DD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2049" y="1661160"/>
            <a:ext cx="5209541" cy="4167633"/>
          </a:xfrm>
          <a:prstGeom prst="rect">
            <a:avLst/>
          </a:prstGeom>
        </p:spPr>
      </p:pic>
    </p:spTree>
    <p:extLst>
      <p:ext uri="{BB962C8B-B14F-4D97-AF65-F5344CB8AC3E}">
        <p14:creationId xmlns:p14="http://schemas.microsoft.com/office/powerpoint/2010/main" val="3873552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848945" y="5393410"/>
            <a:ext cx="10491061" cy="922148"/>
          </a:xfrm>
          <a:solidFill>
            <a:srgbClr val="FFA1CB"/>
          </a:solidFill>
          <a:ln>
            <a:solidFill>
              <a:srgbClr val="FFA1CB"/>
            </a:solidFill>
          </a:ln>
        </p:spPr>
        <p:txBody>
          <a:bodyPr vert="horz" lIns="91440" tIns="45720" rIns="91440" bIns="45720" rtlCol="0" anchor="ctr">
            <a:normAutofit/>
          </a:bodyPr>
          <a:lstStyle/>
          <a:p>
            <a:r>
              <a:rPr lang="en-US" sz="4400" dirty="0">
                <a:latin typeface="Futura Medium" panose="020B0602020204020303" pitchFamily="34" charset="-79"/>
                <a:cs typeface="Futura Medium" panose="020B0602020204020303" pitchFamily="34" charset="-79"/>
              </a:rPr>
              <a:t>IMAGE ANALYSIS 2 - COMPOSITION</a:t>
            </a:r>
          </a:p>
        </p:txBody>
      </p:sp>
    </p:spTree>
    <p:extLst>
      <p:ext uri="{BB962C8B-B14F-4D97-AF65-F5344CB8AC3E}">
        <p14:creationId xmlns:p14="http://schemas.microsoft.com/office/powerpoint/2010/main" val="70178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Composition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endParaRPr lang="en-GB" sz="1300" dirty="0"/>
          </a:p>
          <a:p>
            <a:pPr marL="0" indent="0">
              <a:buNone/>
            </a:pPr>
            <a:r>
              <a:rPr lang="en-GB" sz="1800" dirty="0"/>
              <a:t>This image by Eliott Erwitt uses the rule of thirds to some extent – not all aspects of the image follow this. The horizon line is also slightly off kilter (these aspects contribute to and highlight the rough landscape in the image). A road stretching from the left-hand side of the foreground winds its way through the village towards the horizon line. This road acts as a leading line in the image, directing the eye through the landscape. It also helps highlight the shepherd and his flock as the focal point. Another aspect which makes this focal point stand out is the relatively high contrast used in the image – the most extreme white value being the sheep's backs and the darkest value being the silhouetted shepherd. There is another lovely contrast between the rough texture of the landscape and the smooth grey sky – to me this draws a connection between the shepherd and the land he works.</a:t>
            </a:r>
          </a:p>
          <a:p>
            <a:pPr marL="0" indent="0">
              <a:buNone/>
            </a:pPr>
            <a:endParaRPr lang="en-GB" sz="1300" dirty="0"/>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7" name="Picture 6" descr="A person walking with a herd of sheep&#10;&#10;Description automatically generated">
            <a:extLst>
              <a:ext uri="{FF2B5EF4-FFF2-40B4-BE49-F238E27FC236}">
                <a16:creationId xmlns:a16="http://schemas.microsoft.com/office/drawing/2014/main" id="{9A84C291-52FC-59CE-0718-24D033CE9F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904644"/>
            <a:ext cx="5526577" cy="3687263"/>
          </a:xfrm>
          <a:prstGeom prst="rect">
            <a:avLst/>
          </a:prstGeom>
        </p:spPr>
      </p:pic>
    </p:spTree>
    <p:extLst>
      <p:ext uri="{BB962C8B-B14F-4D97-AF65-F5344CB8AC3E}">
        <p14:creationId xmlns:p14="http://schemas.microsoft.com/office/powerpoint/2010/main" val="2550775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Mood board</a:t>
            </a:r>
          </a:p>
        </p:txBody>
      </p:sp>
      <p:pic>
        <p:nvPicPr>
          <p:cNvPr id="4" name="Picture 3">
            <a:extLst>
              <a:ext uri="{FF2B5EF4-FFF2-40B4-BE49-F238E27FC236}">
                <a16:creationId xmlns:a16="http://schemas.microsoft.com/office/drawing/2014/main" id="{4E64C8F3-5F61-B177-399B-63A9E8FD36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954" y="1151262"/>
            <a:ext cx="12132091" cy="5121084"/>
          </a:xfrm>
          <a:prstGeom prst="rect">
            <a:avLst/>
          </a:prstGeom>
        </p:spPr>
      </p:pic>
    </p:spTree>
    <p:extLst>
      <p:ext uri="{BB962C8B-B14F-4D97-AF65-F5344CB8AC3E}">
        <p14:creationId xmlns:p14="http://schemas.microsoft.com/office/powerpoint/2010/main" val="29528723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LINE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6562186" cy="5457945"/>
          </a:xfrm>
          <a:ln>
            <a:solidFill>
              <a:schemeClr val="tx1"/>
            </a:solidFill>
          </a:ln>
        </p:spPr>
        <p:txBody>
          <a:bodyPr>
            <a:normAutofit lnSpcReduction="10000"/>
          </a:bodyPr>
          <a:lstStyle/>
          <a:p>
            <a:pPr marL="0" indent="0">
              <a:buNone/>
            </a:pPr>
            <a:r>
              <a:rPr lang="en-GB" sz="2400" b="1" dirty="0"/>
              <a:t>Leading Lines:</a:t>
            </a:r>
          </a:p>
          <a:p>
            <a:pPr marL="0" indent="0">
              <a:buNone/>
            </a:pPr>
            <a:r>
              <a:rPr lang="en-GB" sz="2400" dirty="0"/>
              <a:t>Leading lines are lines in an image which direct the viewers gaze to a specific point in the frame.</a:t>
            </a:r>
          </a:p>
          <a:p>
            <a:pPr marL="0" indent="0">
              <a:buNone/>
            </a:pPr>
            <a:r>
              <a:rPr lang="en-GB" sz="2400" b="1" dirty="0"/>
              <a:t>Diagonals:</a:t>
            </a:r>
          </a:p>
          <a:p>
            <a:pPr marL="0" indent="0">
              <a:buNone/>
            </a:pPr>
            <a:r>
              <a:rPr lang="en-GB" sz="2400" dirty="0"/>
              <a:t>Diagonal lines can be used to break an otherwise conventional composition and can be the result of shooting a subject askew.</a:t>
            </a:r>
            <a:endParaRPr lang="en-GB" sz="2400" b="1" dirty="0"/>
          </a:p>
          <a:p>
            <a:pPr marL="0" indent="0">
              <a:buNone/>
            </a:pPr>
            <a:r>
              <a:rPr lang="en-GB" sz="2400" b="1" dirty="0"/>
              <a:t>Horizon:</a:t>
            </a:r>
          </a:p>
          <a:p>
            <a:pPr marL="0" indent="0">
              <a:buNone/>
            </a:pPr>
            <a:r>
              <a:rPr lang="en-GB" sz="2400" dirty="0"/>
              <a:t>The horizon line is generally horizontal and helps to identify 3d space in a landscape. It can be used to create a wide, open scene.</a:t>
            </a:r>
          </a:p>
          <a:p>
            <a:pPr marL="0" indent="0">
              <a:buNone/>
            </a:pPr>
            <a:r>
              <a:rPr lang="en-GB" sz="2400" b="1" dirty="0"/>
              <a:t>Eye-line:</a:t>
            </a:r>
          </a:p>
          <a:p>
            <a:pPr marL="0" indent="0">
              <a:buNone/>
            </a:pPr>
            <a:r>
              <a:rPr lang="en-GB" sz="2400" dirty="0"/>
              <a:t>Photographs shot at eye level make it easy for the viewer to place himself in the image. This can often create a personal effect.</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Content Placeholder 2">
            <a:extLst>
              <a:ext uri="{FF2B5EF4-FFF2-40B4-BE49-F238E27FC236}">
                <a16:creationId xmlns:a16="http://schemas.microsoft.com/office/drawing/2014/main" id="{34BC8338-2393-B568-EB0E-349119D7F133}"/>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7" name="Picture 6" descr="A person sleeping on a boat">
            <a:extLst>
              <a:ext uri="{FF2B5EF4-FFF2-40B4-BE49-F238E27FC236}">
                <a16:creationId xmlns:a16="http://schemas.microsoft.com/office/drawing/2014/main" id="{B04A8038-6D44-DCC1-FB48-01972C921A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4872" y="220359"/>
            <a:ext cx="4593193" cy="3033479"/>
          </a:xfrm>
          <a:prstGeom prst="rect">
            <a:avLst/>
          </a:prstGeom>
        </p:spPr>
      </p:pic>
      <p:pic>
        <p:nvPicPr>
          <p:cNvPr id="8" name="Picture 7" descr="A sunset over a body of water&#10;&#10;Description automatically generated">
            <a:extLst>
              <a:ext uri="{FF2B5EF4-FFF2-40B4-BE49-F238E27FC236}">
                <a16:creationId xmlns:a16="http://schemas.microsoft.com/office/drawing/2014/main" id="{6A421B86-7D4B-0B8A-4C79-EFA9175F60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4904" y="3436807"/>
            <a:ext cx="4533128" cy="3022085"/>
          </a:xfrm>
          <a:prstGeom prst="rect">
            <a:avLst/>
          </a:prstGeom>
        </p:spPr>
      </p:pic>
    </p:spTree>
    <p:extLst>
      <p:ext uri="{BB962C8B-B14F-4D97-AF65-F5344CB8AC3E}">
        <p14:creationId xmlns:p14="http://schemas.microsoft.com/office/powerpoint/2010/main" val="1078523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E7C26-228D-8F4A-31F6-4C6B0DEF54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79A31E-ECC5-8133-5352-3CF312382857}"/>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SHAPE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6FB3BE4F-D8B0-9170-F56F-2F99D185B267}"/>
              </a:ext>
            </a:extLst>
          </p:cNvPr>
          <p:cNvSpPr>
            <a:spLocks noGrp="1"/>
          </p:cNvSpPr>
          <p:nvPr>
            <p:ph idx="1"/>
          </p:nvPr>
        </p:nvSpPr>
        <p:spPr>
          <a:xfrm>
            <a:off x="301752" y="1016006"/>
            <a:ext cx="6562186" cy="5457945"/>
          </a:xfrm>
          <a:ln>
            <a:solidFill>
              <a:schemeClr val="tx1"/>
            </a:solidFill>
          </a:ln>
        </p:spPr>
        <p:txBody>
          <a:bodyPr>
            <a:normAutofit fontScale="92500" lnSpcReduction="10000"/>
          </a:bodyPr>
          <a:lstStyle/>
          <a:p>
            <a:pPr marL="0" indent="0">
              <a:buNone/>
            </a:pPr>
            <a:r>
              <a:rPr lang="en-GB" sz="2400" b="1" dirty="0"/>
              <a:t>Form – 3D: </a:t>
            </a:r>
            <a:r>
              <a:rPr lang="en-GB" sz="2400" dirty="0"/>
              <a:t>One method you can use to make a subject “pop” and look 3D, would be to use a shallow depth of field making everything else out of focus and flat- highlighting and sharpening the form of the subject.</a:t>
            </a:r>
            <a:endParaRPr lang="en-GB" sz="2400" b="1" dirty="0"/>
          </a:p>
          <a:p>
            <a:pPr marL="0" indent="0">
              <a:buNone/>
            </a:pPr>
            <a:r>
              <a:rPr lang="en-GB" sz="2400" b="1" dirty="0"/>
              <a:t>Geometric: </a:t>
            </a:r>
            <a:r>
              <a:rPr lang="en-GB" sz="2400" dirty="0"/>
              <a:t>The use of linear patterns in photos. These could be found in the natural world (for example a macro shot of a bee-hive structure) or something man made. Architectural photos often use geometric patterns.</a:t>
            </a:r>
            <a:endParaRPr lang="en-GB" sz="2400" b="1" dirty="0"/>
          </a:p>
          <a:p>
            <a:pPr marL="0" indent="0">
              <a:buNone/>
            </a:pPr>
            <a:r>
              <a:rPr lang="en-GB" sz="2400" b="1" dirty="0"/>
              <a:t>Biomorphic: </a:t>
            </a:r>
            <a:r>
              <a:rPr lang="en-GB" sz="2400" dirty="0"/>
              <a:t>Organic, flowing shapes and lines which talk of the natural world.</a:t>
            </a:r>
            <a:endParaRPr lang="en-GB" sz="2400" b="1" dirty="0"/>
          </a:p>
          <a:p>
            <a:pPr marL="0" indent="0">
              <a:buNone/>
            </a:pPr>
            <a:r>
              <a:rPr lang="en-GB" sz="2400" b="1" dirty="0"/>
              <a:t>Negative Space: </a:t>
            </a:r>
            <a:r>
              <a:rPr lang="en-GB" sz="2400" dirty="0"/>
              <a:t>“Dull” areas in an image such as shadows or a blank wall for example. Whilst not being very interesting in itself, negative space is very important when considering composition and can draw focus to other areas of the image.</a:t>
            </a:r>
          </a:p>
        </p:txBody>
      </p:sp>
      <p:sp>
        <p:nvSpPr>
          <p:cNvPr id="5" name="Content Placeholder 2">
            <a:extLst>
              <a:ext uri="{FF2B5EF4-FFF2-40B4-BE49-F238E27FC236}">
                <a16:creationId xmlns:a16="http://schemas.microsoft.com/office/drawing/2014/main" id="{FD651746-26F0-BE32-00D9-04CA9D6C3A86}"/>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Content Placeholder 2">
            <a:extLst>
              <a:ext uri="{FF2B5EF4-FFF2-40B4-BE49-F238E27FC236}">
                <a16:creationId xmlns:a16="http://schemas.microsoft.com/office/drawing/2014/main" id="{DC97E546-7283-1132-56B5-0F6242E78180}"/>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8" name="Picture 7" descr="A red and white wooden fence&#10;&#10;Description automatically generated">
            <a:extLst>
              <a:ext uri="{FF2B5EF4-FFF2-40B4-BE49-F238E27FC236}">
                <a16:creationId xmlns:a16="http://schemas.microsoft.com/office/drawing/2014/main" id="{C339AAF6-7FAA-174A-E057-CA4908DF5A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46802" y="297442"/>
            <a:ext cx="4204728" cy="2844607"/>
          </a:xfrm>
          <a:prstGeom prst="rect">
            <a:avLst/>
          </a:prstGeom>
        </p:spPr>
      </p:pic>
      <p:pic>
        <p:nvPicPr>
          <p:cNvPr id="9" name="Picture 8" descr="A group of sheep grazing in a grassy field&#10;&#10;Description automatically generated">
            <a:extLst>
              <a:ext uri="{FF2B5EF4-FFF2-40B4-BE49-F238E27FC236}">
                <a16:creationId xmlns:a16="http://schemas.microsoft.com/office/drawing/2014/main" id="{E4EB23B7-6C57-D94E-682F-BECEBCDA07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83514" y="3450134"/>
            <a:ext cx="2131303" cy="3023817"/>
          </a:xfrm>
          <a:prstGeom prst="rect">
            <a:avLst/>
          </a:prstGeom>
        </p:spPr>
      </p:pic>
    </p:spTree>
    <p:extLst>
      <p:ext uri="{BB962C8B-B14F-4D97-AF65-F5344CB8AC3E}">
        <p14:creationId xmlns:p14="http://schemas.microsoft.com/office/powerpoint/2010/main" val="3513083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47CE-9D62-811D-D5D2-97A9D325E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FE39-76C4-DED2-CA94-D7DBC5D55331}"/>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TONE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7383E76E-04C4-9B02-F6AA-300653E9FF64}"/>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0000"/>
              </a:lnSpc>
              <a:buNone/>
            </a:pPr>
            <a:r>
              <a:rPr lang="en-GB" sz="2400" b="1" dirty="0"/>
              <a:t>High Contrast: </a:t>
            </a:r>
            <a:r>
              <a:rPr lang="en-GB" sz="2400" dirty="0"/>
              <a:t>When the black and white tones of an image are in the extremes.</a:t>
            </a:r>
            <a:endParaRPr lang="en-GB" sz="2400" b="1" dirty="0"/>
          </a:p>
          <a:p>
            <a:pPr marL="0" indent="0">
              <a:lnSpc>
                <a:spcPct val="100000"/>
              </a:lnSpc>
              <a:buNone/>
            </a:pPr>
            <a:r>
              <a:rPr lang="en-GB" sz="2400" b="1" dirty="0"/>
              <a:t>Low Contrast: </a:t>
            </a:r>
            <a:r>
              <a:rPr lang="en-GB" sz="2400" dirty="0"/>
              <a:t>When the black and white tones of an image are similar, making the image grey and flat.</a:t>
            </a:r>
            <a:endParaRPr lang="en-GB" sz="2400" b="1" dirty="0"/>
          </a:p>
          <a:p>
            <a:pPr marL="0" indent="0">
              <a:lnSpc>
                <a:spcPct val="100000"/>
              </a:lnSpc>
              <a:buNone/>
            </a:pPr>
            <a:r>
              <a:rPr lang="en-GB" sz="2400" b="1" dirty="0"/>
              <a:t>Monotone: </a:t>
            </a:r>
            <a:r>
              <a:rPr lang="en-GB" sz="2400" dirty="0"/>
              <a:t>An image with little variation of tonal values. This can be used very effectively like in the top right image. </a:t>
            </a:r>
            <a:endParaRPr lang="en-GB" sz="2400" b="1" dirty="0"/>
          </a:p>
          <a:p>
            <a:pPr marL="0" indent="0">
              <a:lnSpc>
                <a:spcPct val="100000"/>
              </a:lnSpc>
              <a:buNone/>
            </a:pPr>
            <a:r>
              <a:rPr lang="en-GB" sz="2400" b="1" dirty="0"/>
              <a:t>Temperature:</a:t>
            </a:r>
            <a:r>
              <a:rPr lang="en-GB" sz="2400" dirty="0"/>
              <a:t> Colour temperature can warm or cool an image by mismatching the temperature of light to the camera settings. </a:t>
            </a:r>
            <a:endParaRPr lang="en-GB" sz="2400" b="1" dirty="0"/>
          </a:p>
        </p:txBody>
      </p:sp>
      <p:sp>
        <p:nvSpPr>
          <p:cNvPr id="5" name="Content Placeholder 2">
            <a:extLst>
              <a:ext uri="{FF2B5EF4-FFF2-40B4-BE49-F238E27FC236}">
                <a16:creationId xmlns:a16="http://schemas.microsoft.com/office/drawing/2014/main" id="{ED4EDF25-E4D4-85B9-F428-6958D4BEBD71}"/>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Content Placeholder 2">
            <a:extLst>
              <a:ext uri="{FF2B5EF4-FFF2-40B4-BE49-F238E27FC236}">
                <a16:creationId xmlns:a16="http://schemas.microsoft.com/office/drawing/2014/main" id="{EC11274B-0510-B53B-CBCD-2F400A311B4A}"/>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7" name="Picture 6" descr="A close-up of a mountain&#10;&#10;Description automatically generated">
            <a:extLst>
              <a:ext uri="{FF2B5EF4-FFF2-40B4-BE49-F238E27FC236}">
                <a16:creationId xmlns:a16="http://schemas.microsoft.com/office/drawing/2014/main" id="{A87DE4A4-9DDA-1C51-0B28-A64EB56983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59039" y="271433"/>
            <a:ext cx="4344860" cy="2931332"/>
          </a:xfrm>
          <a:prstGeom prst="rect">
            <a:avLst/>
          </a:prstGeom>
        </p:spPr>
      </p:pic>
      <p:pic>
        <p:nvPicPr>
          <p:cNvPr id="8" name="Picture 7" descr="A white rectangular object with a black border&#10;&#10;Description automatically generated with medium confidence">
            <a:extLst>
              <a:ext uri="{FF2B5EF4-FFF2-40B4-BE49-F238E27FC236}">
                <a16:creationId xmlns:a16="http://schemas.microsoft.com/office/drawing/2014/main" id="{0FD2CF07-5E70-B685-55C3-786E96A0D7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1172" y="3436483"/>
            <a:ext cx="2140925" cy="3037468"/>
          </a:xfrm>
          <a:prstGeom prst="rect">
            <a:avLst/>
          </a:prstGeom>
        </p:spPr>
      </p:pic>
    </p:spTree>
    <p:extLst>
      <p:ext uri="{BB962C8B-B14F-4D97-AF65-F5344CB8AC3E}">
        <p14:creationId xmlns:p14="http://schemas.microsoft.com/office/powerpoint/2010/main" val="41744642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5F8EE-7AA5-AAC1-5121-E25C4781CB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6DE77-C7FE-DD24-E5D3-B1148AEED92B}"/>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PATTERN</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2ED59BBD-A2CB-3FBE-F899-58F189C4E280}"/>
              </a:ext>
            </a:extLst>
          </p:cNvPr>
          <p:cNvSpPr>
            <a:spLocks noGrp="1"/>
          </p:cNvSpPr>
          <p:nvPr>
            <p:ph idx="1"/>
          </p:nvPr>
        </p:nvSpPr>
        <p:spPr>
          <a:xfrm>
            <a:off x="301752" y="1016006"/>
            <a:ext cx="6562186" cy="5457945"/>
          </a:xfrm>
          <a:ln>
            <a:solidFill>
              <a:schemeClr val="tx1"/>
            </a:solidFill>
          </a:ln>
        </p:spPr>
        <p:txBody>
          <a:bodyPr>
            <a:normAutofit fontScale="85000" lnSpcReduction="10000"/>
          </a:bodyPr>
          <a:lstStyle/>
          <a:p>
            <a:pPr marL="0" indent="0">
              <a:lnSpc>
                <a:spcPct val="110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Texture</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How well you can see the physical quality of anything in the image. You may be able to assume what something would </a:t>
            </a:r>
            <a:r>
              <a:rPr lang="en-GB" sz="2400" kern="100" dirty="0">
                <a:latin typeface="Aptos" panose="020B0004020202020204" pitchFamily="34" charset="0"/>
                <a:ea typeface="Aptos" panose="020B0004020202020204" pitchFamily="34" charset="0"/>
                <a:cs typeface="Times New Roman" panose="02020603050405020304" pitchFamily="18" charset="0"/>
              </a:rPr>
              <a:t>feel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like to touch.</a:t>
            </a:r>
          </a:p>
          <a:p>
            <a:pPr marL="0" indent="0">
              <a:lnSpc>
                <a:spcPct val="110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Repetition: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Use of recurring patterns, for example and image showing the effect waves leave in the sand.</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0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Pattern-break: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use of pattern and it being obstructed by another element of the image. </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0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Film-Grain/Digital-noise: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is best achieved with high-speed film or setting the ISO high on a digital camera. Noise refers to this grain effect. Grain is most visible in negative space.</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0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Juxtaposition: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How images are placed in proximity to each. Can create visual narrative/highlight interest in a scene.</a:t>
            </a:r>
          </a:p>
        </p:txBody>
      </p:sp>
      <p:sp>
        <p:nvSpPr>
          <p:cNvPr id="5" name="Content Placeholder 2">
            <a:extLst>
              <a:ext uri="{FF2B5EF4-FFF2-40B4-BE49-F238E27FC236}">
                <a16:creationId xmlns:a16="http://schemas.microsoft.com/office/drawing/2014/main" id="{4C9C4D99-3466-9C82-9DBB-DEDD1F6E27DE}"/>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Content Placeholder 2">
            <a:extLst>
              <a:ext uri="{FF2B5EF4-FFF2-40B4-BE49-F238E27FC236}">
                <a16:creationId xmlns:a16="http://schemas.microsoft.com/office/drawing/2014/main" id="{7B3F42EC-AD4E-DCBB-1DEE-28D041A49AB1}"/>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7" name="Picture 6" descr="A car in a parking lot&#10;&#10;Description automatically generated">
            <a:extLst>
              <a:ext uri="{FF2B5EF4-FFF2-40B4-BE49-F238E27FC236}">
                <a16:creationId xmlns:a16="http://schemas.microsoft.com/office/drawing/2014/main" id="{EA1993C4-79C3-ED5B-D0F5-DF6D4711CF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72226" y="220360"/>
            <a:ext cx="4518486" cy="3027386"/>
          </a:xfrm>
          <a:prstGeom prst="rect">
            <a:avLst/>
          </a:prstGeom>
        </p:spPr>
      </p:pic>
      <p:pic>
        <p:nvPicPr>
          <p:cNvPr id="8" name="Picture 7" descr="A close-up of a purple curtain&#10;&#10;Description automatically generated">
            <a:extLst>
              <a:ext uri="{FF2B5EF4-FFF2-40B4-BE49-F238E27FC236}">
                <a16:creationId xmlns:a16="http://schemas.microsoft.com/office/drawing/2014/main" id="{CE567C3F-087B-82CC-DD69-7D72D2C4E3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1007" y="3436250"/>
            <a:ext cx="2141091" cy="3037704"/>
          </a:xfrm>
          <a:prstGeom prst="rect">
            <a:avLst/>
          </a:prstGeom>
        </p:spPr>
      </p:pic>
    </p:spTree>
    <p:extLst>
      <p:ext uri="{BB962C8B-B14F-4D97-AF65-F5344CB8AC3E}">
        <p14:creationId xmlns:p14="http://schemas.microsoft.com/office/powerpoint/2010/main" val="1524836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F6C89-4E53-8C20-D831-5DCA5D844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4DB7CA-1556-50D5-C3A9-E1771E7C74EC}"/>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BALANCE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2CCEA16A-D156-C2E9-6C89-A7E644E88DBA}"/>
              </a:ext>
            </a:extLst>
          </p:cNvPr>
          <p:cNvSpPr>
            <a:spLocks noGrp="1"/>
          </p:cNvSpPr>
          <p:nvPr>
            <p:ph idx="1"/>
          </p:nvPr>
        </p:nvSpPr>
        <p:spPr>
          <a:xfrm>
            <a:off x="301752" y="1016006"/>
            <a:ext cx="6562186" cy="5457945"/>
          </a:xfrm>
          <a:ln>
            <a:solidFill>
              <a:schemeClr val="tx1"/>
            </a:solidFill>
          </a:ln>
        </p:spPr>
        <p:txBody>
          <a:bodyPr>
            <a:normAutofit fontScale="92500"/>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Symmetry: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When two parts of an image seems to reflect each other like in the example (top, right)</a:t>
            </a: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Asymmetry: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Can be the absence of symmetry or symmetry that has been obstructed by another element </a:t>
            </a:r>
            <a:r>
              <a:rPr lang="en-GB" sz="2400" kern="100" dirty="0">
                <a:latin typeface="Aptos" panose="020B0004020202020204" pitchFamily="34" charset="0"/>
                <a:ea typeface="Aptos" panose="020B0004020202020204" pitchFamily="34" charset="0"/>
                <a:cs typeface="Times New Roman" panose="02020603050405020304" pitchFamily="18" charset="0"/>
              </a:rPr>
              <a:t>in the image. The top left image has symmetrical elements, but also asymmetrical elements because the people and their umbrellas are at different hights, and there are different colours at play (blue and purple umbrellas, their clothing is opposite black and whites)</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Foreground/Background: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Maintaining balance between the foreground and background can help isolate or highlight subjects.</a:t>
            </a:r>
          </a:p>
        </p:txBody>
      </p:sp>
      <p:sp>
        <p:nvSpPr>
          <p:cNvPr id="5" name="Content Placeholder 2">
            <a:extLst>
              <a:ext uri="{FF2B5EF4-FFF2-40B4-BE49-F238E27FC236}">
                <a16:creationId xmlns:a16="http://schemas.microsoft.com/office/drawing/2014/main" id="{C89B08FC-B814-7A64-681B-D9CA88E64C9B}"/>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Content Placeholder 2">
            <a:extLst>
              <a:ext uri="{FF2B5EF4-FFF2-40B4-BE49-F238E27FC236}">
                <a16:creationId xmlns:a16="http://schemas.microsoft.com/office/drawing/2014/main" id="{D5819A1B-D1CE-46C4-9C2F-2200E11006B7}"/>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an image from your roll of film</a:t>
            </a:r>
          </a:p>
        </p:txBody>
      </p:sp>
      <p:pic>
        <p:nvPicPr>
          <p:cNvPr id="7" name="Picture 6" descr="A couple of women standing under umbrellas&#10;&#10;Description automatically generated">
            <a:extLst>
              <a:ext uri="{FF2B5EF4-FFF2-40B4-BE49-F238E27FC236}">
                <a16:creationId xmlns:a16="http://schemas.microsoft.com/office/drawing/2014/main" id="{0B15EBFE-497D-5E25-5DF7-44A1B545CC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9056" y="220360"/>
            <a:ext cx="4544826" cy="3029885"/>
          </a:xfrm>
          <a:prstGeom prst="rect">
            <a:avLst/>
          </a:prstGeom>
        </p:spPr>
      </p:pic>
      <p:pic>
        <p:nvPicPr>
          <p:cNvPr id="8" name="Picture 7" descr="A close-up of a tree&#10;&#10;Description automatically generated">
            <a:extLst>
              <a:ext uri="{FF2B5EF4-FFF2-40B4-BE49-F238E27FC236}">
                <a16:creationId xmlns:a16="http://schemas.microsoft.com/office/drawing/2014/main" id="{90BA86FA-6EFC-6DDF-6AD3-38E774F4EA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7465" y="3455279"/>
            <a:ext cx="4528008" cy="3018672"/>
          </a:xfrm>
          <a:prstGeom prst="rect">
            <a:avLst/>
          </a:prstGeom>
        </p:spPr>
      </p:pic>
    </p:spTree>
    <p:extLst>
      <p:ext uri="{BB962C8B-B14F-4D97-AF65-F5344CB8AC3E}">
        <p14:creationId xmlns:p14="http://schemas.microsoft.com/office/powerpoint/2010/main" val="3488402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4DF81-C7EA-6A46-2EB6-63AA8BFA20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C16CBB-C15A-084B-9BE6-D04909F983FF}"/>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COLOUR</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3D2992A6-9235-149A-9664-298F5D806E0E}"/>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Complimentary Colours: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Certain colours go very well together. </a:t>
            </a:r>
            <a:r>
              <a:rPr lang="en-GB" sz="2400" kern="100" dirty="0">
                <a:latin typeface="Aptos" panose="020B0004020202020204" pitchFamily="34" charset="0"/>
                <a:ea typeface="Aptos" panose="020B0004020202020204" pitchFamily="34" charset="0"/>
                <a:cs typeface="Times New Roman" panose="02020603050405020304" pitchFamily="18" charset="0"/>
              </a:rPr>
              <a:t>If colours are opposite each other on the colour wheel they are considered complimentary. However, I believe it to be more a matter of personal judgement of what works well.</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Clashing Colours: </a:t>
            </a:r>
            <a:r>
              <a:rPr lang="en-GB" sz="2400" kern="100" dirty="0">
                <a:latin typeface="Aptos" panose="020B0004020202020204" pitchFamily="34" charset="0"/>
                <a:ea typeface="Aptos" panose="020B0004020202020204" pitchFamily="34" charset="0"/>
                <a:cs typeface="Times New Roman" panose="02020603050405020304" pitchFamily="18" charset="0"/>
              </a:rPr>
              <a:t>Clashing colours can be used to create dynamism or chaos in a scene. </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Saturation: </a:t>
            </a:r>
            <a:r>
              <a:rPr lang="en-GB" sz="2400" kern="100" dirty="0">
                <a:latin typeface="Aptos" panose="020B0004020202020204" pitchFamily="34" charset="0"/>
                <a:ea typeface="Aptos" panose="020B0004020202020204" pitchFamily="34" charset="0"/>
                <a:cs typeface="Times New Roman" panose="02020603050405020304" pitchFamily="18" charset="0"/>
              </a:rPr>
              <a:t>Refers to the intensity and vibrancy of colours in an image. The example (top, right) shows high saturation.</a:t>
            </a:r>
            <a:endParaRPr lang="en-GB" sz="2400" b="1"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7F9410CA-325E-3172-F3F9-4C523C29537C}"/>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Content Placeholder 2">
            <a:extLst>
              <a:ext uri="{FF2B5EF4-FFF2-40B4-BE49-F238E27FC236}">
                <a16:creationId xmlns:a16="http://schemas.microsoft.com/office/drawing/2014/main" id="{9C5DC1BA-9D5C-0EC0-F37F-801BE566DBCE}"/>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7" name="Picture 6" descr="A book open to a table&#10;&#10;Description automatically generated with medium confidence">
            <a:extLst>
              <a:ext uri="{FF2B5EF4-FFF2-40B4-BE49-F238E27FC236}">
                <a16:creationId xmlns:a16="http://schemas.microsoft.com/office/drawing/2014/main" id="{DAD10C2A-2EDE-D64C-E890-BD1C4D0820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3194" y="247454"/>
            <a:ext cx="3440784" cy="3006385"/>
          </a:xfrm>
          <a:prstGeom prst="rect">
            <a:avLst/>
          </a:prstGeom>
        </p:spPr>
      </p:pic>
      <p:pic>
        <p:nvPicPr>
          <p:cNvPr id="8" name="Picture 7" descr="A room with a table and a table with a table and a chair&#10;&#10;Description automatically generated with medium confidence">
            <a:extLst>
              <a:ext uri="{FF2B5EF4-FFF2-40B4-BE49-F238E27FC236}">
                <a16:creationId xmlns:a16="http://schemas.microsoft.com/office/drawing/2014/main" id="{0CD9743A-F1D0-ED87-04EB-BC98C074A3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0924" y="3429000"/>
            <a:ext cx="2141089" cy="3037701"/>
          </a:xfrm>
          <a:prstGeom prst="rect">
            <a:avLst/>
          </a:prstGeom>
        </p:spPr>
      </p:pic>
    </p:spTree>
    <p:extLst>
      <p:ext uri="{BB962C8B-B14F-4D97-AF65-F5344CB8AC3E}">
        <p14:creationId xmlns:p14="http://schemas.microsoft.com/office/powerpoint/2010/main" val="158453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B0AD8-2EB7-E456-115C-58CD17FCBA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25BB1A-0FAB-076C-58F6-C3C71CCB2911}"/>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FRAMING</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9FD6E556-E697-5CF4-61FC-59C9B5E96C73}"/>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Sub-framing: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finding frames within the frame can create visual interest. </a:t>
            </a:r>
            <a:r>
              <a:rPr lang="en-GB" sz="2400" kern="100" dirty="0">
                <a:latin typeface="Aptos" panose="020B0004020202020204" pitchFamily="34" charset="0"/>
                <a:ea typeface="Aptos" panose="020B0004020202020204" pitchFamily="34" charset="0"/>
                <a:cs typeface="Times New Roman" panose="02020603050405020304" pitchFamily="18" charset="0"/>
              </a:rPr>
              <a:t>Can help to order information or draw the eye.</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Rule of Thirds: </a:t>
            </a:r>
            <a:r>
              <a:rPr lang="en-GB" sz="2400" kern="100" dirty="0">
                <a:latin typeface="Aptos" panose="020B0004020202020204" pitchFamily="34" charset="0"/>
                <a:ea typeface="Aptos" panose="020B0004020202020204" pitchFamily="34" charset="0"/>
                <a:cs typeface="Times New Roman" panose="02020603050405020304" pitchFamily="18" charset="0"/>
              </a:rPr>
              <a:t>Composition where points in the image correlate to a grid of thirds.</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Golden Ratio: </a:t>
            </a:r>
            <a:r>
              <a:rPr lang="en-GB" sz="2400" kern="100" dirty="0">
                <a:latin typeface="Aptos" panose="020B0004020202020204" pitchFamily="34" charset="0"/>
                <a:ea typeface="Aptos" panose="020B0004020202020204" pitchFamily="34" charset="0"/>
                <a:cs typeface="Times New Roman" panose="02020603050405020304" pitchFamily="18" charset="0"/>
              </a:rPr>
              <a:t>A guide to where elements of the image should be placed, giving the image balance which will make it appealing to the viewer.</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6EF48C05-4692-13DE-72DE-5E651434F53E}"/>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Content Placeholder 2">
            <a:extLst>
              <a:ext uri="{FF2B5EF4-FFF2-40B4-BE49-F238E27FC236}">
                <a16:creationId xmlns:a16="http://schemas.microsoft.com/office/drawing/2014/main" id="{BA8258B7-E357-C7C4-1140-CC50B10DCAD0}"/>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7" name="Picture 6" descr="A spiral bound notebook with a yellow cover&#10;&#10;Description automatically generated">
            <a:extLst>
              <a:ext uri="{FF2B5EF4-FFF2-40B4-BE49-F238E27FC236}">
                <a16:creationId xmlns:a16="http://schemas.microsoft.com/office/drawing/2014/main" id="{EEA1ACD2-9665-44F5-8248-8CEAA92A72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6239" y="855513"/>
            <a:ext cx="4650460" cy="1763171"/>
          </a:xfrm>
          <a:prstGeom prst="rect">
            <a:avLst/>
          </a:prstGeom>
        </p:spPr>
      </p:pic>
      <p:pic>
        <p:nvPicPr>
          <p:cNvPr id="8" name="Picture 7" descr="A close-up of a beach&#10;&#10;Description automatically generated">
            <a:extLst>
              <a:ext uri="{FF2B5EF4-FFF2-40B4-BE49-F238E27FC236}">
                <a16:creationId xmlns:a16="http://schemas.microsoft.com/office/drawing/2014/main" id="{5A0889C2-2849-96B9-0A9C-D3BDD1EE46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21449" y="3436642"/>
            <a:ext cx="2020039" cy="3030059"/>
          </a:xfrm>
          <a:prstGeom prst="rect">
            <a:avLst/>
          </a:prstGeom>
        </p:spPr>
      </p:pic>
    </p:spTree>
    <p:extLst>
      <p:ext uri="{BB962C8B-B14F-4D97-AF65-F5344CB8AC3E}">
        <p14:creationId xmlns:p14="http://schemas.microsoft.com/office/powerpoint/2010/main" val="1805475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73ED1-845F-D70F-D153-3E160CFFC5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BA987C-60CA-984E-B474-92CC4F5C4AA6}"/>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FOCUS</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730DCEEA-04DE-DD79-54A2-1DDF27011999}"/>
              </a:ext>
            </a:extLst>
          </p:cNvPr>
          <p:cNvSpPr>
            <a:spLocks noGrp="1"/>
          </p:cNvSpPr>
          <p:nvPr>
            <p:ph idx="1"/>
          </p:nvPr>
        </p:nvSpPr>
        <p:spPr>
          <a:xfrm>
            <a:off x="301752" y="1016006"/>
            <a:ext cx="6562186" cy="5457945"/>
          </a:xfrm>
          <a:ln>
            <a:solidFill>
              <a:schemeClr val="tx1"/>
            </a:solidFill>
          </a:ln>
        </p:spPr>
        <p:txBody>
          <a:bodyPr>
            <a:normAutofit fontScale="92500" lnSpcReduction="20000"/>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Focal Point: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Points in the image which one could consider the “centre” or “the important part” for want of a better term. This could be a part of the image with the most going on (i.e. negative space would rarely be a focal point), or the part of the image that the eye is drawn to by means of other compositional aspects such as leading lines etc. </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Depth of Field: </a:t>
            </a:r>
            <a:r>
              <a:rPr lang="en-GB" sz="2400" kern="100" dirty="0">
                <a:latin typeface="Aptos" panose="020B0004020202020204" pitchFamily="34" charset="0"/>
                <a:ea typeface="Aptos" panose="020B0004020202020204" pitchFamily="34" charset="0"/>
                <a:cs typeface="Times New Roman" panose="02020603050405020304" pitchFamily="18" charset="0"/>
              </a:rPr>
              <a:t>Refers to how much of the image is in focus. This can be adjusted by the aperture, focal length of the lens and the distance between subjects in the image.</a:t>
            </a:r>
            <a:endParaRPr lang="en-GB" sz="2400" b="1" kern="100" dirty="0">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Hyperfocal Distance: </a:t>
            </a:r>
            <a:r>
              <a:rPr lang="en-GB" sz="2400" kern="100" dirty="0">
                <a:latin typeface="Aptos" panose="020B0004020202020204" pitchFamily="34" charset="0"/>
                <a:ea typeface="Aptos" panose="020B0004020202020204" pitchFamily="34" charset="0"/>
                <a:cs typeface="Times New Roman" panose="02020603050405020304" pitchFamily="18" charset="0"/>
              </a:rPr>
              <a:t>Dependent on the lens used. The focus and aperture combo that gives you the largest possible depth of field. Full range of information in focus can create a sense of realism and depth.</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D8B83C39-39C6-B09F-DA60-0D71AC409BAB}"/>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Content Placeholder 2">
            <a:extLst>
              <a:ext uri="{FF2B5EF4-FFF2-40B4-BE49-F238E27FC236}">
                <a16:creationId xmlns:a16="http://schemas.microsoft.com/office/drawing/2014/main" id="{ED23F209-F485-5AA4-1D8D-E2ED643166B6}"/>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7" name="Picture 6" descr="A rocky mountain with a steep slope&#10;&#10;Description automatically generated with medium confidence">
            <a:extLst>
              <a:ext uri="{FF2B5EF4-FFF2-40B4-BE49-F238E27FC236}">
                <a16:creationId xmlns:a16="http://schemas.microsoft.com/office/drawing/2014/main" id="{A1D0A3D6-B277-3921-83CD-90DC7EF4DE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90615" y="220360"/>
            <a:ext cx="4307134" cy="3039670"/>
          </a:xfrm>
          <a:prstGeom prst="rect">
            <a:avLst/>
          </a:prstGeom>
        </p:spPr>
      </p:pic>
      <p:pic>
        <p:nvPicPr>
          <p:cNvPr id="8" name="Picture 7" descr="A goat standing in the bushes&#10;&#10;Description automatically generated">
            <a:extLst>
              <a:ext uri="{FF2B5EF4-FFF2-40B4-BE49-F238E27FC236}">
                <a16:creationId xmlns:a16="http://schemas.microsoft.com/office/drawing/2014/main" id="{EB1589B9-1AAF-E910-8EEF-D7615DE856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6418" y="3507956"/>
            <a:ext cx="3775527" cy="2879787"/>
          </a:xfrm>
          <a:prstGeom prst="rect">
            <a:avLst/>
          </a:prstGeom>
        </p:spPr>
      </p:pic>
    </p:spTree>
    <p:extLst>
      <p:ext uri="{BB962C8B-B14F-4D97-AF65-F5344CB8AC3E}">
        <p14:creationId xmlns:p14="http://schemas.microsoft.com/office/powerpoint/2010/main" val="26463477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5946B-C28D-A8E1-884E-5CA5B065FD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CB1CBF-EE57-762F-C2A9-A19899513C28}"/>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POSITION/VIEWPOINT</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FBC99157-00A1-DF7A-FE2F-A5E02CF08CFD}"/>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Eye-level: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Images shot at the level you would see it </a:t>
            </a:r>
            <a:r>
              <a:rPr lang="en-GB" sz="2400" kern="100" dirty="0">
                <a:latin typeface="Aptos" panose="020B0004020202020204" pitchFamily="34" charset="0"/>
                <a:ea typeface="Aptos" panose="020B0004020202020204" pitchFamily="34" charset="0"/>
                <a:cs typeface="Times New Roman" panose="02020603050405020304" pitchFamily="18" charset="0"/>
              </a:rPr>
              <a:t>in person. This can give images an intimate feel.</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Above: </a:t>
            </a:r>
            <a:r>
              <a:rPr lang="en-GB" sz="2400" kern="100" dirty="0">
                <a:latin typeface="Aptos" panose="020B0004020202020204" pitchFamily="34" charset="0"/>
                <a:ea typeface="Aptos" panose="020B0004020202020204" pitchFamily="34" charset="0"/>
                <a:cs typeface="Times New Roman" panose="02020603050405020304" pitchFamily="18" charset="0"/>
              </a:rPr>
              <a:t>Shooting an image from an above angle can belittle the subject – can be used for a range of reasons.</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Below: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Looking up to a subject makes it appear dominant and towering. This can create a sense of respect or make the viewer feel small.</a:t>
            </a:r>
          </a:p>
        </p:txBody>
      </p:sp>
      <p:sp>
        <p:nvSpPr>
          <p:cNvPr id="5" name="Content Placeholder 2">
            <a:extLst>
              <a:ext uri="{FF2B5EF4-FFF2-40B4-BE49-F238E27FC236}">
                <a16:creationId xmlns:a16="http://schemas.microsoft.com/office/drawing/2014/main" id="{7367D04D-4E38-C2A1-F0DC-3AE3A90D349B}"/>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Content Placeholder 2">
            <a:extLst>
              <a:ext uri="{FF2B5EF4-FFF2-40B4-BE49-F238E27FC236}">
                <a16:creationId xmlns:a16="http://schemas.microsoft.com/office/drawing/2014/main" id="{EF1169F4-DA5E-488A-D450-59849EF3FBBE}"/>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7" name="Picture 6" descr="A close-up of water with a mountain in the background&#10;&#10;Description automatically generated">
            <a:extLst>
              <a:ext uri="{FF2B5EF4-FFF2-40B4-BE49-F238E27FC236}">
                <a16:creationId xmlns:a16="http://schemas.microsoft.com/office/drawing/2014/main" id="{9CB3EFDF-9877-EC49-E5BD-D53D3FFE7E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4518" y="212676"/>
            <a:ext cx="4593901" cy="3041163"/>
          </a:xfrm>
          <a:prstGeom prst="rect">
            <a:avLst/>
          </a:prstGeom>
        </p:spPr>
      </p:pic>
      <p:pic>
        <p:nvPicPr>
          <p:cNvPr id="8" name="Picture 7" descr="A group of pigeons standing on a person's arm&#10;&#10;Description automatically generated">
            <a:extLst>
              <a:ext uri="{FF2B5EF4-FFF2-40B4-BE49-F238E27FC236}">
                <a16:creationId xmlns:a16="http://schemas.microsoft.com/office/drawing/2014/main" id="{AF600934-4570-B1B1-D92E-25808C8A15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2854" y="3436249"/>
            <a:ext cx="2141090" cy="3037702"/>
          </a:xfrm>
          <a:prstGeom prst="rect">
            <a:avLst/>
          </a:prstGeom>
        </p:spPr>
      </p:pic>
    </p:spTree>
    <p:extLst>
      <p:ext uri="{BB962C8B-B14F-4D97-AF65-F5344CB8AC3E}">
        <p14:creationId xmlns:p14="http://schemas.microsoft.com/office/powerpoint/2010/main" val="3051596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A64F76-A4BE-EA04-FC22-9400B63515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F79B6B-755A-2541-136D-742BD36CC0E4}"/>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MOVEMENT</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35E3785C-7A2B-AD25-F5C9-9582DAFECB54}"/>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Frozen: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(High Shutter speed) – Decisive movement. </a:t>
            </a: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Blur: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Lower shutter speed) – can be used to exemplify movement. </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Long Exposure: </a:t>
            </a:r>
            <a:r>
              <a:rPr lang="en-GB" sz="2400" kern="100" dirty="0">
                <a:latin typeface="Aptos" panose="020B0004020202020204" pitchFamily="34" charset="0"/>
                <a:ea typeface="Aptos" panose="020B0004020202020204" pitchFamily="34" charset="0"/>
                <a:cs typeface="Times New Roman" panose="02020603050405020304" pitchFamily="18" charset="0"/>
              </a:rPr>
              <a:t>Creates smooth water or ghostly moving objects. Useful to show a passing of time.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A7AC276A-EBB4-6393-0F2D-9287E0721174}"/>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Content Placeholder 2">
            <a:extLst>
              <a:ext uri="{FF2B5EF4-FFF2-40B4-BE49-F238E27FC236}">
                <a16:creationId xmlns:a16="http://schemas.microsoft.com/office/drawing/2014/main" id="{73441F6F-3AAE-3217-8917-44DC0C53C155}"/>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7" name="Picture 6" descr="A person standing on a mountain&#10;&#10;Description automatically generated">
            <a:extLst>
              <a:ext uri="{FF2B5EF4-FFF2-40B4-BE49-F238E27FC236}">
                <a16:creationId xmlns:a16="http://schemas.microsoft.com/office/drawing/2014/main" id="{F137568D-9840-9BB0-BFB0-2D7119B743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0155" y="260923"/>
            <a:ext cx="4402628" cy="2952351"/>
          </a:xfrm>
          <a:prstGeom prst="rect">
            <a:avLst/>
          </a:prstGeom>
        </p:spPr>
      </p:pic>
      <p:pic>
        <p:nvPicPr>
          <p:cNvPr id="8" name="Picture 7" descr="A person touching a tree branch&#10;&#10;Description automatically generated">
            <a:extLst>
              <a:ext uri="{FF2B5EF4-FFF2-40B4-BE49-F238E27FC236}">
                <a16:creationId xmlns:a16="http://schemas.microsoft.com/office/drawing/2014/main" id="{DC310456-3A02-B78B-4C4F-97F172AD33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4079" y="3490674"/>
            <a:ext cx="4134779" cy="2914352"/>
          </a:xfrm>
          <a:prstGeom prst="rect">
            <a:avLst/>
          </a:prstGeom>
        </p:spPr>
      </p:pic>
    </p:spTree>
    <p:extLst>
      <p:ext uri="{BB962C8B-B14F-4D97-AF65-F5344CB8AC3E}">
        <p14:creationId xmlns:p14="http://schemas.microsoft.com/office/powerpoint/2010/main" val="38773324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145472"/>
            <a:ext cx="10162309" cy="1647702"/>
          </a:xfrm>
          <a:solidFill>
            <a:srgbClr val="FFD5E4"/>
          </a:solidFill>
        </p:spPr>
        <p:txBody>
          <a:bodyPr lIns="72000" tIns="144000" rIns="72000" bIns="72000" anchor="ctr">
            <a:normAutofit fontScale="90000"/>
          </a:bodyPr>
          <a:lstStyle/>
          <a:p>
            <a:r>
              <a:rPr lang="en-GB" dirty="0">
                <a:latin typeface="Futura" pitchFamily="50" charset="0"/>
              </a:rPr>
              <a:t>IMAGE ANALYSIS 3 - CONTEXT</a:t>
            </a:r>
          </a:p>
        </p:txBody>
      </p:sp>
      <p:sp>
        <p:nvSpPr>
          <p:cNvPr id="3" name="Content Placeholder 2">
            <a:extLst>
              <a:ext uri="{FF2B5EF4-FFF2-40B4-BE49-F238E27FC236}">
                <a16:creationId xmlns:a16="http://schemas.microsoft.com/office/drawing/2014/main" id="{2D3F0B08-4695-6D62-9344-14DF138AC26E}"/>
              </a:ext>
            </a:extLst>
          </p:cNvPr>
          <p:cNvSpPr txBox="1">
            <a:spLocks/>
          </p:cNvSpPr>
          <p:nvPr/>
        </p:nvSpPr>
        <p:spPr>
          <a:xfrm>
            <a:off x="391886" y="2113808"/>
            <a:ext cx="11205754" cy="4360142"/>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b="1" dirty="0"/>
          </a:p>
        </p:txBody>
      </p:sp>
      <p:pic>
        <p:nvPicPr>
          <p:cNvPr id="4" name="Picture 3">
            <a:extLst>
              <a:ext uri="{FF2B5EF4-FFF2-40B4-BE49-F238E27FC236}">
                <a16:creationId xmlns:a16="http://schemas.microsoft.com/office/drawing/2014/main" id="{7468994F-06AB-B0F4-0F98-8109B947517F}"/>
              </a:ext>
            </a:extLst>
          </p:cNvPr>
          <p:cNvPicPr>
            <a:picLocks noChangeAspect="1"/>
          </p:cNvPicPr>
          <p:nvPr/>
        </p:nvPicPr>
        <p:blipFill>
          <a:blip r:embed="rId2"/>
          <a:srcRect t="48087" b="1"/>
          <a:stretch/>
        </p:blipFill>
        <p:spPr>
          <a:xfrm>
            <a:off x="391886" y="2113807"/>
            <a:ext cx="11205755" cy="4360143"/>
          </a:xfrm>
          <a:prstGeom prst="rect">
            <a:avLst/>
          </a:prstGeom>
        </p:spPr>
      </p:pic>
    </p:spTree>
    <p:extLst>
      <p:ext uri="{BB962C8B-B14F-4D97-AF65-F5344CB8AC3E}">
        <p14:creationId xmlns:p14="http://schemas.microsoft.com/office/powerpoint/2010/main" val="30658068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Context - definition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Autofit/>
          </a:bodyPr>
          <a:lstStyle/>
          <a:p>
            <a:pPr marL="0" indent="0">
              <a:buNone/>
            </a:pPr>
            <a:r>
              <a:rPr lang="en-GB" sz="1600" dirty="0"/>
              <a:t>In this image we can see a sailor kissing a nurse with somewhat of an audience. It seems like some sort of celebration from the confetti on the floor and the fact that people are walking in the road, and from the date of the image we can gather that it is the V-day celebrations. The kissing couple (focal point) take up a large portion of the image, with passersby fading into the distance, where we can see the buildings of New York in the background.  The sharp contrast in the clothing of the sailor and nurse, reminds me of a ying yang symbol – perhaps representing a unity between those who worked and fought in the war. This symbolic nature of the image makes it easy to view these people as archetypes instead of individuals, which is an important point because there is a darker side to the image:</a:t>
            </a:r>
          </a:p>
          <a:p>
            <a:pPr marL="0" indent="0">
              <a:buNone/>
            </a:pPr>
            <a:r>
              <a:rPr lang="en-GB" sz="1600" dirty="0"/>
              <a:t>Reading the image from the contexts of our modern day, we would probably assume the sailor and nurse are a couple, perhaps reunited after the war. In fact, the sailor did not know the nurse, grabbing her and kissing her on encounter. A modern perspective assuming they are a couple could be reinforced by the smiles on the faces of the on-lookers – however, this is just a reflection of the times, where it was arguably acceptable to do this. In the present day we would call this assault – but the onlookers in the scene are probably thinking “how sweet” or something along those lines. </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4" name="Picture 3">
            <a:extLst>
              <a:ext uri="{FF2B5EF4-FFF2-40B4-BE49-F238E27FC236}">
                <a16:creationId xmlns:a16="http://schemas.microsoft.com/office/drawing/2014/main" id="{E2C2F1C5-16A7-421E-EA7C-74064BA286E5}"/>
              </a:ext>
            </a:extLst>
          </p:cNvPr>
          <p:cNvPicPr>
            <a:picLocks noChangeAspect="1"/>
          </p:cNvPicPr>
          <p:nvPr/>
        </p:nvPicPr>
        <p:blipFill>
          <a:blip r:embed="rId2"/>
          <a:stretch>
            <a:fillRect/>
          </a:stretch>
        </p:blipFill>
        <p:spPr>
          <a:xfrm>
            <a:off x="7056718" y="1061012"/>
            <a:ext cx="3580204" cy="5367929"/>
          </a:xfrm>
          <a:prstGeom prst="rect">
            <a:avLst/>
          </a:prstGeom>
        </p:spPr>
      </p:pic>
    </p:spTree>
    <p:extLst>
      <p:ext uri="{BB962C8B-B14F-4D97-AF65-F5344CB8AC3E}">
        <p14:creationId xmlns:p14="http://schemas.microsoft.com/office/powerpoint/2010/main" val="14649006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309105" y="-218179"/>
            <a:ext cx="10096428" cy="1538979"/>
          </a:xfrm>
        </p:spPr>
        <p:txBody>
          <a:bodyPr>
            <a:normAutofit/>
          </a:bodyPr>
          <a:lstStyle/>
          <a:p>
            <a:r>
              <a:rPr lang="en-GB" sz="3200" i="1" dirty="0">
                <a:latin typeface="Futura" pitchFamily="50" charset="0"/>
              </a:rPr>
              <a:t>Sumner, Mississippi, Cassidy Bayou in the Background</a:t>
            </a:r>
            <a:r>
              <a:rPr lang="en-GB" sz="3200" dirty="0">
                <a:latin typeface="Futura" pitchFamily="50" charset="0"/>
              </a:rPr>
              <a:t>. William Eggleston. 1969.</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dirty="0"/>
              <a:t>This image has a sombre tone, due in part to the colour palette, but also to its arranged look – as the viewer I wonder whether the subjects were asked to stand lie this, and if it is a candid shot, why they were stood like this. The photo lacks Eggleston’s trademark vibrancy, framed by the soft brown tones of the autumn leaves. The focal point is the two people – Eggleston’s uncle (I believe) on the left and their family servant on the right. Between the two of them there is a sharp contrast between clothing and skin colour, which seems to suggest themes regarding segregation in the American south, although I’d doubt whether these were Eggleston’s intentions. That being said, if we understand the history of the southern states where this image was shot, themes like this are implicit regardless of the photographers' intentions. The image contains many elements which signify the white man’s wealth such as: the car, his servant or driver, his attire. We could also assume that the photograph was taken on his own land, this due to the house we can just about make out in the background and the vehicles’ parking (you wouldn’t park like this on somebody else’s property). </a:t>
            </a:r>
          </a:p>
        </p:txBody>
      </p:sp>
      <p:pic>
        <p:nvPicPr>
          <p:cNvPr id="4" name="Picture 3">
            <a:extLst>
              <a:ext uri="{FF2B5EF4-FFF2-40B4-BE49-F238E27FC236}">
                <a16:creationId xmlns:a16="http://schemas.microsoft.com/office/drawing/2014/main" id="{7BC34F5D-C713-E0AA-F1B8-EBD6EC484629}"/>
              </a:ext>
            </a:extLst>
          </p:cNvPr>
          <p:cNvPicPr>
            <a:picLocks noChangeAspect="1"/>
          </p:cNvPicPr>
          <p:nvPr/>
        </p:nvPicPr>
        <p:blipFill>
          <a:blip r:embed="rId2"/>
          <a:stretch>
            <a:fillRect/>
          </a:stretch>
        </p:blipFill>
        <p:spPr>
          <a:xfrm>
            <a:off x="6221263" y="2006600"/>
            <a:ext cx="5246502" cy="3462866"/>
          </a:xfrm>
          <a:prstGeom prst="rect">
            <a:avLst/>
          </a:prstGeom>
        </p:spPr>
      </p:pic>
    </p:spTree>
    <p:extLst>
      <p:ext uri="{BB962C8B-B14F-4D97-AF65-F5344CB8AC3E}">
        <p14:creationId xmlns:p14="http://schemas.microsoft.com/office/powerpoint/2010/main" val="10784473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4" y="86621"/>
            <a:ext cx="11304193" cy="1325563"/>
          </a:xfrm>
        </p:spPr>
        <p:txBody>
          <a:bodyPr>
            <a:normAutofit/>
          </a:bodyPr>
          <a:lstStyle/>
          <a:p>
            <a:r>
              <a:rPr lang="en-GB" sz="3200" i="1" dirty="0">
                <a:latin typeface="Futura" pitchFamily="50" charset="0"/>
              </a:rPr>
              <a:t>Untitled (from Project Family)</a:t>
            </a:r>
            <a:r>
              <a:rPr lang="en-GB" sz="3200" dirty="0">
                <a:latin typeface="Futura" pitchFamily="50" charset="0"/>
              </a:rPr>
              <a:t>. Motoyuki Daifu. 2010-17.</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400" dirty="0"/>
              <a:t>Motoyuki Daifu’s </a:t>
            </a:r>
            <a:r>
              <a:rPr lang="en-GB" sz="1400" i="1" dirty="0"/>
              <a:t>Project Family </a:t>
            </a:r>
            <a:r>
              <a:rPr lang="en-GB" sz="1400" dirty="0"/>
              <a:t>is a continuing series of image taken in the photographer’s family home. The series challenges the foreign perception of Japanese people as an extremely orderly and confronts the realities of living in cramped urban environments. Despite the rather serious nature of the projects’ contexts, it is incredibly playful – in the artists’ own words: </a:t>
            </a:r>
            <a:r>
              <a:rPr lang="en-US" sz="1400" b="0" i="0" dirty="0">
                <a:solidFill>
                  <a:srgbClr val="000000"/>
                </a:solidFill>
                <a:effectLst/>
              </a:rPr>
              <a:t>“the extraordinary within the ordinary.” (quote taken from Aperture article: </a:t>
            </a:r>
            <a:r>
              <a:rPr lang="en-US" sz="1400" dirty="0">
                <a:hlinkClick r:id="rId2"/>
              </a:rPr>
              <a:t>A Japanese Photographer's Gleefully Chaotic Family Life</a:t>
            </a:r>
            <a:r>
              <a:rPr lang="en-US" sz="1400" dirty="0"/>
              <a:t>). In this image, we see Daifu’s brother passed out on the kitchen table, presumably after eating the plate of fish in front of his head. One element of this image and the entire series which stands out to me is Daifu’s attention to colour and texture – the brown and yellow tones of the fish bones are mirrored perfectly in the Winne the Pooh tablecloth; at the same time, their texture contrasts starkly to the glossy vinyl. I have noticed this throughout the series, where synthetic materials like plastic are comically juxtaposed with organic things like food or body parts. This links back to Japanese society and the world in general today, where material possession are becoming evermore prominent in daily life. Further contributing to this theme, are the volumes of clutter and rubbish seen around the house – the viewer can’t help but reflect on the quantity of single use plastic goods we buy from supermarkets etc. Aside from these wider themes in the work, it is an extremely tender and personal series. We see above all else the photographers’ love for his family and eye for beauty in their domestic setting which most would describe as unpleasant.</a:t>
            </a:r>
            <a:endParaRPr lang="en-GB" sz="1400" dirty="0"/>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6" name="Picture 5" descr="A person sleeping on a table with fish on it&#10;&#10;Description automatically generated">
            <a:extLst>
              <a:ext uri="{FF2B5EF4-FFF2-40B4-BE49-F238E27FC236}">
                <a16:creationId xmlns:a16="http://schemas.microsoft.com/office/drawing/2014/main" id="{1DB12A81-E2F8-EAC7-6C82-5A94B8D820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7341" y="2029316"/>
            <a:ext cx="5278957" cy="3431322"/>
          </a:xfrm>
          <a:prstGeom prst="rect">
            <a:avLst/>
          </a:prstGeom>
        </p:spPr>
      </p:pic>
    </p:spTree>
    <p:extLst>
      <p:ext uri="{BB962C8B-B14F-4D97-AF65-F5344CB8AC3E}">
        <p14:creationId xmlns:p14="http://schemas.microsoft.com/office/powerpoint/2010/main" val="13776039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207505" y="-108113"/>
            <a:ext cx="10515600" cy="1325563"/>
          </a:xfrm>
        </p:spPr>
        <p:txBody>
          <a:bodyPr>
            <a:normAutofit/>
          </a:bodyPr>
          <a:lstStyle/>
          <a:p>
            <a:r>
              <a:rPr lang="en-GB" sz="2800" i="1" dirty="0">
                <a:latin typeface="Futura" pitchFamily="50" charset="0"/>
              </a:rPr>
              <a:t>Coach party from the valleys on holiday during the fortnight close down of the pits</a:t>
            </a:r>
            <a:r>
              <a:rPr lang="en-GB" sz="2800" dirty="0">
                <a:latin typeface="Futura" pitchFamily="50" charset="0"/>
              </a:rPr>
              <a:t>. David Hurn. 1971.</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600" dirty="0"/>
              <a:t>The title of this image gives us a kickstart in reading it. Although it seems there are metaphors here which tell us more than what is obvious from the title. I’m referring to the wind barrier that is set up around the coach party. Whilst having a nice time at the beach, they seem separated from their surrounding, or in terms of the photograph, everything else in the image. We might assuming that the lone surfer further up the beach is a local here- yet with the presence of this party in the foreground he sticks out like a sore thumb. This contrast and the presence of the barrier made me think of the issue that people from marginalised communities face when integrating with wider society. In the 70s the pits were still in operation, however on the horizon for these people, their deep and long establish way of life is soon to be over. It is interesting to read this photograph now as the repercussion of this are still felt in South Wales. </a:t>
            </a:r>
          </a:p>
          <a:p>
            <a:pPr marL="0" indent="0">
              <a:buNone/>
            </a:pPr>
            <a:r>
              <a:rPr lang="en-GB" sz="1600" dirty="0"/>
              <a:t>On a lighter note, I think the photo also speaks about the sense community and how close-knit these people were - and from a modern point of view again, still are (as we saw in the valleys exhibition)!</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6" name="Picture 5" descr="A group of people sitting on a beach&#10;&#10;Description automatically generated">
            <a:extLst>
              <a:ext uri="{FF2B5EF4-FFF2-40B4-BE49-F238E27FC236}">
                <a16:creationId xmlns:a16="http://schemas.microsoft.com/office/drawing/2014/main" id="{A0AFC69B-3B3A-7A41-6099-65BF0D7DEB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4212" y="2011053"/>
            <a:ext cx="5305215" cy="3467847"/>
          </a:xfrm>
          <a:prstGeom prst="rect">
            <a:avLst/>
          </a:prstGeom>
        </p:spPr>
      </p:pic>
    </p:spTree>
    <p:extLst>
      <p:ext uri="{BB962C8B-B14F-4D97-AF65-F5344CB8AC3E}">
        <p14:creationId xmlns:p14="http://schemas.microsoft.com/office/powerpoint/2010/main" val="4588070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232905" y="-121255"/>
            <a:ext cx="10515600" cy="1325563"/>
          </a:xfrm>
        </p:spPr>
        <p:txBody>
          <a:bodyPr>
            <a:normAutofit/>
          </a:bodyPr>
          <a:lstStyle/>
          <a:p>
            <a:r>
              <a:rPr lang="en-GB" sz="3200" i="1" dirty="0">
                <a:latin typeface="Futura" pitchFamily="50" charset="0"/>
              </a:rPr>
              <a:t>Shinjuku Station Underground Arcade</a:t>
            </a:r>
            <a:r>
              <a:rPr lang="en-GB" sz="3200" dirty="0">
                <a:latin typeface="Futura" pitchFamily="50" charset="0"/>
              </a:rPr>
              <a:t>. Takuma Nakahira. 1969.</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600" dirty="0"/>
              <a:t>Takuma Nakahira was a founding member of the photo-magazine “Provoke,” whose imagery startled the Japanese art scene, with their high contrast “are-bure-boke” [rough, grainy and out-of-focus] aesthetic. This magazine proposed a complete rejection of the realism ideology which dominated Japanese photography during the post-war period until the first publication of “Provoke” in 1968. Their aesthetic was achieved using various methods such as not using the viewfinder and pushing film heavily. This particular image holds a lot of ambiguity - the two children on the right-hand side seem without a parent; the top of the stairwell is extremely blown out, however we can just about make out the presence of one if not more people ascending. Many questions arise to the viewer, yet seem futile to attempt to answer. I don’t believe there is much in the way of symbolism here, rather an emphasis on the material nature of photography – where the flaws of darkroom processing are embraced, instead of meticulously hidden. The end result reflects the way in which the photograph would have been taken in the first place, on long fast-paced walks around the Tokyo. There is a strong sense of immediacy in the image, both in its perception and creation. </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p:txBody>
      </p:sp>
      <p:pic>
        <p:nvPicPr>
          <p:cNvPr id="6" name="Picture 5" descr="A couple of women walking up stairs&#10;&#10;Description automatically generated">
            <a:extLst>
              <a:ext uri="{FF2B5EF4-FFF2-40B4-BE49-F238E27FC236}">
                <a16:creationId xmlns:a16="http://schemas.microsoft.com/office/drawing/2014/main" id="{6151BE45-9073-D084-3958-311C101570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8363" y="1836262"/>
            <a:ext cx="5296913" cy="3817430"/>
          </a:xfrm>
          <a:prstGeom prst="rect">
            <a:avLst/>
          </a:prstGeom>
        </p:spPr>
      </p:pic>
    </p:spTree>
    <p:extLst>
      <p:ext uri="{BB962C8B-B14F-4D97-AF65-F5344CB8AC3E}">
        <p14:creationId xmlns:p14="http://schemas.microsoft.com/office/powerpoint/2010/main" val="6567591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B4C1A8-1E58-2347-6B7A-7646327F2B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E593BB-B8EB-A9F1-7883-B4E66278FD57}"/>
              </a:ext>
            </a:extLst>
          </p:cNvPr>
          <p:cNvSpPr>
            <a:spLocks noGrp="1"/>
          </p:cNvSpPr>
          <p:nvPr>
            <p:ph type="title"/>
          </p:nvPr>
        </p:nvSpPr>
        <p:spPr>
          <a:xfrm>
            <a:off x="215972" y="-182760"/>
            <a:ext cx="10515600" cy="1325563"/>
          </a:xfrm>
        </p:spPr>
        <p:txBody>
          <a:bodyPr>
            <a:normAutofit/>
          </a:bodyPr>
          <a:lstStyle/>
          <a:p>
            <a:r>
              <a:rPr lang="en-GB" sz="3200" i="1" dirty="0">
                <a:latin typeface="Futura" pitchFamily="50" charset="0"/>
              </a:rPr>
              <a:t>National Reconnaissance Office Ground Station, New Mexico</a:t>
            </a:r>
            <a:r>
              <a:rPr lang="en-GB" sz="3200" dirty="0">
                <a:latin typeface="Futura" pitchFamily="50" charset="0"/>
              </a:rPr>
              <a:t>. Trevor Paglen. 2012.</a:t>
            </a:r>
          </a:p>
        </p:txBody>
      </p:sp>
      <p:pic>
        <p:nvPicPr>
          <p:cNvPr id="7" name="Content Placeholder 6" descr="A piece of paper with writing on it&#10;&#10;Description automatically generated">
            <a:extLst>
              <a:ext uri="{FF2B5EF4-FFF2-40B4-BE49-F238E27FC236}">
                <a16:creationId xmlns:a16="http://schemas.microsoft.com/office/drawing/2014/main" id="{DF17DBD6-052B-F93E-CDB8-5295A388A35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610307" y="2099472"/>
            <a:ext cx="3967174" cy="2975380"/>
          </a:xfrm>
          <a:ln>
            <a:solidFill>
              <a:schemeClr val="tx1"/>
            </a:solidFill>
          </a:ln>
        </p:spPr>
      </p:pic>
      <p:sp>
        <p:nvSpPr>
          <p:cNvPr id="5" name="Content Placeholder 2">
            <a:extLst>
              <a:ext uri="{FF2B5EF4-FFF2-40B4-BE49-F238E27FC236}">
                <a16:creationId xmlns:a16="http://schemas.microsoft.com/office/drawing/2014/main" id="{E8C45F37-336A-F9C6-9005-05B287DCD223}"/>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p:txBody>
      </p:sp>
      <p:pic>
        <p:nvPicPr>
          <p:cNvPr id="4" name="Picture 3">
            <a:extLst>
              <a:ext uri="{FF2B5EF4-FFF2-40B4-BE49-F238E27FC236}">
                <a16:creationId xmlns:a16="http://schemas.microsoft.com/office/drawing/2014/main" id="{1C9E49A6-4D57-F51C-2DF1-595DBD4C6E5D}"/>
              </a:ext>
            </a:extLst>
          </p:cNvPr>
          <p:cNvPicPr>
            <a:picLocks noChangeAspect="1"/>
          </p:cNvPicPr>
          <p:nvPr/>
        </p:nvPicPr>
        <p:blipFill>
          <a:blip r:embed="rId3"/>
          <a:stretch>
            <a:fillRect/>
          </a:stretch>
        </p:blipFill>
        <p:spPr>
          <a:xfrm>
            <a:off x="6283839" y="1774756"/>
            <a:ext cx="5125961" cy="3940441"/>
          </a:xfrm>
          <a:prstGeom prst="rect">
            <a:avLst/>
          </a:prstGeom>
        </p:spPr>
      </p:pic>
      <p:pic>
        <p:nvPicPr>
          <p:cNvPr id="9" name="Picture 8" descr="A piece of paper with writing on it&#10;&#10;Description automatically generated">
            <a:extLst>
              <a:ext uri="{FF2B5EF4-FFF2-40B4-BE49-F238E27FC236}">
                <a16:creationId xmlns:a16="http://schemas.microsoft.com/office/drawing/2014/main" id="{18AECA08-9141-5492-874B-AF3C7E0051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79490" y="2099471"/>
            <a:ext cx="3967174" cy="2975381"/>
          </a:xfrm>
          <a:prstGeom prst="rect">
            <a:avLst/>
          </a:prstGeom>
        </p:spPr>
      </p:pic>
    </p:spTree>
    <p:extLst>
      <p:ext uri="{BB962C8B-B14F-4D97-AF65-F5344CB8AC3E}">
        <p14:creationId xmlns:p14="http://schemas.microsoft.com/office/powerpoint/2010/main" val="18008332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National Reconnaissance Office Ground Station, New Mexico">
            <a:extLst>
              <a:ext uri="{FF2B5EF4-FFF2-40B4-BE49-F238E27FC236}">
                <a16:creationId xmlns:a16="http://schemas.microsoft.com/office/drawing/2014/main" id="{F97A761F-86B3-0F3A-97A0-5699DF3AD7B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57"/>
          <a:stretch/>
        </p:blipFill>
        <p:spPr bwMode="auto">
          <a:xfrm>
            <a:off x="-2" y="0"/>
            <a:ext cx="6096001" cy="68903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FE670440-E3A2-271E-C5E0-D154722BB1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9691"/>
          <a:stretch/>
        </p:blipFill>
        <p:spPr bwMode="auto">
          <a:xfrm>
            <a:off x="6095999" y="0"/>
            <a:ext cx="6096001" cy="689034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145472"/>
            <a:ext cx="10162309" cy="1647702"/>
          </a:xfrm>
          <a:solidFill>
            <a:srgbClr val="FFD5E4"/>
          </a:solidFill>
        </p:spPr>
        <p:txBody>
          <a:bodyPr lIns="72000" tIns="144000" rIns="72000" bIns="72000" anchor="ctr">
            <a:normAutofit fontScale="90000"/>
          </a:bodyPr>
          <a:lstStyle/>
          <a:p>
            <a:r>
              <a:rPr lang="en-GB" dirty="0">
                <a:latin typeface="Futura" pitchFamily="50" charset="0"/>
              </a:rPr>
              <a:t>ARTWORK STUDY </a:t>
            </a:r>
            <a:br>
              <a:rPr lang="en-GB" dirty="0">
                <a:latin typeface="Futura" pitchFamily="50" charset="0"/>
              </a:rPr>
            </a:br>
            <a:r>
              <a:rPr lang="en-GB" dirty="0">
                <a:latin typeface="Futura" pitchFamily="50" charset="0"/>
              </a:rPr>
              <a:t>SEMINAR</a:t>
            </a:r>
          </a:p>
        </p:txBody>
      </p:sp>
      <p:sp>
        <p:nvSpPr>
          <p:cNvPr id="6" name="TextBox 5">
            <a:extLst>
              <a:ext uri="{FF2B5EF4-FFF2-40B4-BE49-F238E27FC236}">
                <a16:creationId xmlns:a16="http://schemas.microsoft.com/office/drawing/2014/main" id="{75133813-7407-3EB2-62D5-AE3E8EFD2302}"/>
              </a:ext>
            </a:extLst>
          </p:cNvPr>
          <p:cNvSpPr txBox="1"/>
          <p:nvPr/>
        </p:nvSpPr>
        <p:spPr>
          <a:xfrm>
            <a:off x="14230350" y="-1954530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2491398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Context - definition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400" dirty="0"/>
              <a:t>Paglen’s image is very striking in the unusual sense that there is nothing much artistic about the image, which causes a sense of ambiguity. As a group we discussed some of the visual elements and what they tell us – the most significant being the blurriness of the image due to the distance it was shot at. This prompts questions in the viewer, such as why Paglen couldn’t get closer to the subject building. We mentioned that this artwork perhaps doesn’t work so well without provided context – although the title of the image gives us this. “National Reconnaissance Office Ground Station, New Mexico, circa 2012.” After discussing in the seminar what the reconnaissance office is and Paglen’s intentions with his work, we began to understand the image more. The context of state surveillance and the secrecy around it is highlighted by this distance blur – Paglen could not get any closer to the building. Why are these sites so hidden from the public when their purpose is supposedly to protect – (monitor foreign forces which would endanger the people).  I think understanding  and discussing these invisible contexts of the image have enrichened my experience of the artwork – there is no visual aspect we can enjoy at face value; the work is effectively a disclosure on what the US government tries to conceal from its people, the intent is to provoke thought and to make people question our governments’. What I like about this image is its simplicity – the contexts of the image are so complicated and filled with “the unknown,” that it requires this “laid bare” approach. I think Paglen’s use of this is extremely effective.</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6" name="Picture 5" descr="A building on a hill&#10;&#10;Description automatically generated">
            <a:extLst>
              <a:ext uri="{FF2B5EF4-FFF2-40B4-BE49-F238E27FC236}">
                <a16:creationId xmlns:a16="http://schemas.microsoft.com/office/drawing/2014/main" id="{C7F1BE0C-B6D8-80CF-100F-7AEE433649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5552" y="1643648"/>
            <a:ext cx="5242535" cy="3986686"/>
          </a:xfrm>
          <a:prstGeom prst="rect">
            <a:avLst/>
          </a:prstGeom>
        </p:spPr>
      </p:pic>
    </p:spTree>
    <p:extLst>
      <p:ext uri="{BB962C8B-B14F-4D97-AF65-F5344CB8AC3E}">
        <p14:creationId xmlns:p14="http://schemas.microsoft.com/office/powerpoint/2010/main" val="34850341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274171" y="-125046"/>
            <a:ext cx="7134944" cy="1325563"/>
          </a:xfrm>
        </p:spPr>
        <p:txBody>
          <a:bodyPr>
            <a:normAutofit/>
          </a:bodyPr>
          <a:lstStyle/>
          <a:p>
            <a:r>
              <a:rPr lang="en-GB" sz="2400" i="1" dirty="0">
                <a:latin typeface="Futura" pitchFamily="50" charset="0"/>
              </a:rPr>
              <a:t>National Reconnaissance Office Ground Station, New Mexico</a:t>
            </a:r>
            <a:r>
              <a:rPr lang="en-GB" sz="2400" dirty="0">
                <a:latin typeface="Futura" pitchFamily="50" charset="0"/>
              </a:rPr>
              <a:t>. Trevor Paglen. 2012.</a:t>
            </a: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2" y="1016004"/>
            <a:ext cx="6849475" cy="5457945"/>
          </a:xfrm>
          <a:prstGeom prst="rect">
            <a:avLst/>
          </a:prstGeom>
          <a:ln>
            <a:solidFill>
              <a:schemeClr val="tx1"/>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One important visual element of  this image is its low resolution. Whilst blur can often be used in photography for artistic effect, in this case it is a result of the photographer’s proximity with the subject. Paglen could only get within 12 miles of the National Reconnaissance Office Ground Station and used “limit telephotography” to document it. This highlights the fact that we are viewing a building which the government doesn’t want people to know exists. To be realistic, of course some people interested in the topic of state surveillance such as Paglen himself, are aware of these buildings, but their purpose is still shrouded in mystery. Some online research tells us that this is an Aerospace Data Facility which is used to operate and gather intelligence from reconnaissance satellites, and to distribute this intelligence to other US agencies. Put simply, this station gathers, collates and sends elsewhere satellite data. Where things become more sinister is the fact that the public has no idea what this information is – and this is what Paglen is trying to raise awareness about with this work.  </a:t>
            </a:r>
          </a:p>
          <a:p>
            <a:pPr marL="0" indent="0">
              <a:buNone/>
            </a:pPr>
            <a:r>
              <a:rPr lang="en-GB" sz="1400" dirty="0"/>
              <a:t>My relationship to this work is interesting because I’m not an American, however Paglen’s audience goes beyond his own nation, as the questions he raises are some which should be considered globally. Living in the UK, I am under the concept, which I’d assume is common with most Americans, that my country is secure and free. I say this very generally – of course everybody is aware of the current downfalls of both the UK and US governments, but in the grand scheme of things we are not living in a regime like North Korea for example. However, Paglen’s work makes me consider the fact that there may be many things our governments’ do not disclose to the public. I feel secure in that the doings of the British government is documented and reported in the media with differing opinions – I am free to decide my stance on these, but I rarely consider whether what is being reported is the “full picture,” and so researching and understanding this image and Paglen’s work in general has made me aware of this when I read the news. </a:t>
            </a:r>
          </a:p>
        </p:txBody>
      </p:sp>
      <p:sp>
        <p:nvSpPr>
          <p:cNvPr id="3" name="Content Placeholder 2">
            <a:extLst>
              <a:ext uri="{FF2B5EF4-FFF2-40B4-BE49-F238E27FC236}">
                <a16:creationId xmlns:a16="http://schemas.microsoft.com/office/drawing/2014/main" id="{BD688B73-6A39-626F-E7E6-C35DF19E9342}"/>
              </a:ext>
            </a:extLst>
          </p:cNvPr>
          <p:cNvSpPr txBox="1">
            <a:spLocks/>
          </p:cNvSpPr>
          <p:nvPr/>
        </p:nvSpPr>
        <p:spPr>
          <a:xfrm>
            <a:off x="7501179" y="272088"/>
            <a:ext cx="4302589" cy="3354516"/>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4" name="Picture 3">
            <a:extLst>
              <a:ext uri="{FF2B5EF4-FFF2-40B4-BE49-F238E27FC236}">
                <a16:creationId xmlns:a16="http://schemas.microsoft.com/office/drawing/2014/main" id="{F49AB587-AF08-854B-91E1-F21A6AF17605}"/>
              </a:ext>
            </a:extLst>
          </p:cNvPr>
          <p:cNvPicPr>
            <a:picLocks noChangeAspect="1"/>
          </p:cNvPicPr>
          <p:nvPr/>
        </p:nvPicPr>
        <p:blipFill>
          <a:blip r:embed="rId2"/>
          <a:stretch>
            <a:fillRect/>
          </a:stretch>
        </p:blipFill>
        <p:spPr>
          <a:xfrm>
            <a:off x="7685307" y="437078"/>
            <a:ext cx="3934331" cy="2991922"/>
          </a:xfrm>
          <a:prstGeom prst="rect">
            <a:avLst/>
          </a:prstGeom>
        </p:spPr>
      </p:pic>
    </p:spTree>
    <p:extLst>
      <p:ext uri="{BB962C8B-B14F-4D97-AF65-F5344CB8AC3E}">
        <p14:creationId xmlns:p14="http://schemas.microsoft.com/office/powerpoint/2010/main" val="8084082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Image analysis 1 - Content TEMPLATE (1)" id="{CB716D1F-FE67-B84C-BD54-2515ED65DB59}" vid="{17AC3DD3-A2E9-F148-878F-40113CE44D2E}"/>
    </a:ext>
  </a:extLst>
</a:theme>
</file>

<file path=docProps/app.xml><?xml version="1.0" encoding="utf-8"?>
<Properties xmlns="http://schemas.openxmlformats.org/officeDocument/2006/extended-properties" xmlns:vt="http://schemas.openxmlformats.org/officeDocument/2006/docPropsVTypes">
  <TotalTime>8</TotalTime>
  <Words>4548</Words>
  <Application>Microsoft Office PowerPoint</Application>
  <PresentationFormat>Widescreen</PresentationFormat>
  <Paragraphs>104</Paragraphs>
  <Slides>31</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31</vt:i4>
      </vt:variant>
    </vt:vector>
  </HeadingPairs>
  <TitlesOfParts>
    <vt:vector size="39" baseType="lpstr">
      <vt:lpstr>Aptos</vt:lpstr>
      <vt:lpstr>Aptos Display</vt:lpstr>
      <vt:lpstr>Arial</vt:lpstr>
      <vt:lpstr>Futura</vt:lpstr>
      <vt:lpstr>Futura Medium</vt:lpstr>
      <vt:lpstr>Office Theme</vt:lpstr>
      <vt:lpstr>Office Theme</vt:lpstr>
      <vt:lpstr>Office Theme</vt:lpstr>
      <vt:lpstr>Artwork Study</vt:lpstr>
      <vt:lpstr>IMAGE ANALYSIS 1 - CONTENT</vt:lpstr>
      <vt:lpstr>Visual Studies 1</vt:lpstr>
      <vt:lpstr>Garden of Earthly Delights. Hieronymus Bosch. 1490-1510.</vt:lpstr>
      <vt:lpstr>The Damm Family in their Car. Mary Ellen Mark. 1987</vt:lpstr>
      <vt:lpstr>Pinhole Photos. Joe Bunyan. 2024.</vt:lpstr>
      <vt:lpstr>From the series “Middle of Somewhere.” Joanne Coates. 2024.</vt:lpstr>
      <vt:lpstr>From the Series “I Did Nothing Other Than Tell Them to Smile.” Zihan Wei. </vt:lpstr>
      <vt:lpstr>IMAGE ANALYSIS 2 - COMPOSITION</vt:lpstr>
      <vt:lpstr>Composition</vt:lpstr>
      <vt:lpstr>Mood board</vt:lpstr>
      <vt:lpstr>LINE</vt:lpstr>
      <vt:lpstr>SHAPE</vt:lpstr>
      <vt:lpstr>TONE</vt:lpstr>
      <vt:lpstr>PATTERN</vt:lpstr>
      <vt:lpstr>BALANCE</vt:lpstr>
      <vt:lpstr>COLOUR</vt:lpstr>
      <vt:lpstr>FRAMING</vt:lpstr>
      <vt:lpstr>FOCUS</vt:lpstr>
      <vt:lpstr>POSITION/VIEWPOINT</vt:lpstr>
      <vt:lpstr>MOVEMENT</vt:lpstr>
      <vt:lpstr>IMAGE ANALYSIS 3 - CONTEXT</vt:lpstr>
      <vt:lpstr>Context - definition</vt:lpstr>
      <vt:lpstr>Sumner, Mississippi, Cassidy Bayou in the Background. William Eggleston. 1969.</vt:lpstr>
      <vt:lpstr>Untitled (from Project Family). Motoyuki Daifu. 2010-17.</vt:lpstr>
      <vt:lpstr>Coach party from the valleys on holiday during the fortnight close down of the pits. David Hurn. 1971.</vt:lpstr>
      <vt:lpstr>Shinjuku Station Underground Arcade. Takuma Nakahira. 1969.</vt:lpstr>
      <vt:lpstr>National Reconnaissance Office Ground Station, New Mexico. Trevor Paglen. 2012.</vt:lpstr>
      <vt:lpstr>ARTWORK STUDY  SEMINAR</vt:lpstr>
      <vt:lpstr>Context - definition</vt:lpstr>
      <vt:lpstr>National Reconnaissance Office Ground Station, New Mexico. Trevor Paglen. 2012.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Bunyan (2304492)</dc:creator>
  <cp:lastModifiedBy>Joe Bunyan (2304492)</cp:lastModifiedBy>
  <cp:revision>2</cp:revision>
  <dcterms:created xsi:type="dcterms:W3CDTF">2025-01-03T14:42:19Z</dcterms:created>
  <dcterms:modified xsi:type="dcterms:W3CDTF">2025-01-03T14:50:57Z</dcterms:modified>
</cp:coreProperties>
</file>