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87078B-FEE9-3744-97B7-BDB4E56DD016}" v="2" dt="2023-04-19T21:40:48.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76"/>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ones (2207446)" userId="89c6369a-95ad-42b2-99dd-c98e74d05f54" providerId="ADAL" clId="{E287078B-FEE9-3744-97B7-BDB4E56DD016}"/>
    <pc:docChg chg="custSel modSld">
      <pc:chgData name="Caitlin Jones (2207446)" userId="89c6369a-95ad-42b2-99dd-c98e74d05f54" providerId="ADAL" clId="{E287078B-FEE9-3744-97B7-BDB4E56DD016}" dt="2023-04-19T21:56:08.973" v="5805" actId="20577"/>
      <pc:docMkLst>
        <pc:docMk/>
      </pc:docMkLst>
      <pc:sldChg chg="modSp mod">
        <pc:chgData name="Caitlin Jones (2207446)" userId="89c6369a-95ad-42b2-99dd-c98e74d05f54" providerId="ADAL" clId="{E287078B-FEE9-3744-97B7-BDB4E56DD016}" dt="2023-04-19T21:54:08.065" v="5802" actId="20577"/>
        <pc:sldMkLst>
          <pc:docMk/>
          <pc:sldMk cId="457483461" sldId="260"/>
        </pc:sldMkLst>
        <pc:spChg chg="mod">
          <ac:chgData name="Caitlin Jones (2207446)" userId="89c6369a-95ad-42b2-99dd-c98e74d05f54" providerId="ADAL" clId="{E287078B-FEE9-3744-97B7-BDB4E56DD016}" dt="2023-04-19T21:54:08.065" v="5802" actId="20577"/>
          <ac:spMkLst>
            <pc:docMk/>
            <pc:sldMk cId="457483461" sldId="260"/>
            <ac:spMk id="6" creationId="{ADBBC2E2-6DBF-246A-4EB8-42AB765D41C1}"/>
          </ac:spMkLst>
        </pc:spChg>
      </pc:sldChg>
      <pc:sldChg chg="modSp mod">
        <pc:chgData name="Caitlin Jones (2207446)" userId="89c6369a-95ad-42b2-99dd-c98e74d05f54" providerId="ADAL" clId="{E287078B-FEE9-3744-97B7-BDB4E56DD016}" dt="2023-04-19T21:44:02.914" v="4977" actId="20577"/>
        <pc:sldMkLst>
          <pc:docMk/>
          <pc:sldMk cId="1419334383" sldId="261"/>
        </pc:sldMkLst>
        <pc:spChg chg="mod">
          <ac:chgData name="Caitlin Jones (2207446)" userId="89c6369a-95ad-42b2-99dd-c98e74d05f54" providerId="ADAL" clId="{E287078B-FEE9-3744-97B7-BDB4E56DD016}" dt="2023-04-19T21:44:02.914" v="4977" actId="20577"/>
          <ac:spMkLst>
            <pc:docMk/>
            <pc:sldMk cId="1419334383" sldId="261"/>
            <ac:spMk id="6" creationId="{2764D478-F61D-B4DC-1FC1-EF8833DFB374}"/>
          </ac:spMkLst>
        </pc:spChg>
      </pc:sldChg>
      <pc:sldChg chg="modSp mod">
        <pc:chgData name="Caitlin Jones (2207446)" userId="89c6369a-95ad-42b2-99dd-c98e74d05f54" providerId="ADAL" clId="{E287078B-FEE9-3744-97B7-BDB4E56DD016}" dt="2023-04-19T21:27:03.648" v="3834" actId="20577"/>
        <pc:sldMkLst>
          <pc:docMk/>
          <pc:sldMk cId="3313432294" sldId="264"/>
        </pc:sldMkLst>
        <pc:spChg chg="mod">
          <ac:chgData name="Caitlin Jones (2207446)" userId="89c6369a-95ad-42b2-99dd-c98e74d05f54" providerId="ADAL" clId="{E287078B-FEE9-3744-97B7-BDB4E56DD016}" dt="2023-04-19T21:27:03.648" v="3834" actId="20577"/>
          <ac:spMkLst>
            <pc:docMk/>
            <pc:sldMk cId="3313432294" sldId="264"/>
            <ac:spMk id="6" creationId="{B1710774-AF9D-B61E-2493-5FC3C7E785DC}"/>
          </ac:spMkLst>
        </pc:spChg>
      </pc:sldChg>
      <pc:sldChg chg="addSp modSp mod">
        <pc:chgData name="Caitlin Jones (2207446)" userId="89c6369a-95ad-42b2-99dd-c98e74d05f54" providerId="ADAL" clId="{E287078B-FEE9-3744-97B7-BDB4E56DD016}" dt="2023-04-19T21:41:16.274" v="4948" actId="14100"/>
        <pc:sldMkLst>
          <pc:docMk/>
          <pc:sldMk cId="733408860" sldId="265"/>
        </pc:sldMkLst>
        <pc:spChg chg="mod">
          <ac:chgData name="Caitlin Jones (2207446)" userId="89c6369a-95ad-42b2-99dd-c98e74d05f54" providerId="ADAL" clId="{E287078B-FEE9-3744-97B7-BDB4E56DD016}" dt="2023-04-19T21:41:05.747" v="4944" actId="20577"/>
          <ac:spMkLst>
            <pc:docMk/>
            <pc:sldMk cId="733408860" sldId="265"/>
            <ac:spMk id="6" creationId="{75AF1F87-D482-4877-875B-099453E5EB43}"/>
          </ac:spMkLst>
        </pc:spChg>
        <pc:picChg chg="add mod">
          <ac:chgData name="Caitlin Jones (2207446)" userId="89c6369a-95ad-42b2-99dd-c98e74d05f54" providerId="ADAL" clId="{E287078B-FEE9-3744-97B7-BDB4E56DD016}" dt="2023-04-19T21:41:16.274" v="4948" actId="14100"/>
          <ac:picMkLst>
            <pc:docMk/>
            <pc:sldMk cId="733408860" sldId="265"/>
            <ac:picMk id="2" creationId="{FA3E015F-D907-03AC-46E4-34ECA0B1FCA6}"/>
          </ac:picMkLst>
        </pc:picChg>
      </pc:sldChg>
      <pc:sldChg chg="modSp mod">
        <pc:chgData name="Caitlin Jones (2207446)" userId="89c6369a-95ad-42b2-99dd-c98e74d05f54" providerId="ADAL" clId="{E287078B-FEE9-3744-97B7-BDB4E56DD016}" dt="2023-04-19T21:56:08.973" v="5805" actId="20577"/>
        <pc:sldMkLst>
          <pc:docMk/>
          <pc:sldMk cId="3682374431" sldId="266"/>
        </pc:sldMkLst>
        <pc:spChg chg="mod">
          <ac:chgData name="Caitlin Jones (2207446)" userId="89c6369a-95ad-42b2-99dd-c98e74d05f54" providerId="ADAL" clId="{E287078B-FEE9-3744-97B7-BDB4E56DD016}" dt="2023-04-19T21:56:08.973" v="5805" actId="20577"/>
          <ac:spMkLst>
            <pc:docMk/>
            <pc:sldMk cId="3682374431" sldId="266"/>
            <ac:spMk id="8" creationId="{0B766610-2A71-C557-5800-5BDBBB9BEEB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D10BE3-787F-7E4A-96E8-5D64C296BA2C}" type="datetimeFigureOut">
              <a:rPr lang="en-US" smtClean="0"/>
              <a:t>4/19/23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3DA81-FC81-354F-A3A8-485E7B4080B4}" type="slidenum">
              <a:rPr lang="en-US" smtClean="0"/>
              <a:t>‹#›</a:t>
            </a:fld>
            <a:endParaRPr lang="en-US"/>
          </a:p>
        </p:txBody>
      </p:sp>
    </p:spTree>
    <p:extLst>
      <p:ext uri="{BB962C8B-B14F-4D97-AF65-F5344CB8AC3E}">
        <p14:creationId xmlns:p14="http://schemas.microsoft.com/office/powerpoint/2010/main" val="157085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23DA81-FC81-354F-A3A8-485E7B4080B4}" type="slidenum">
              <a:rPr lang="en-US" smtClean="0"/>
              <a:t>3</a:t>
            </a:fld>
            <a:endParaRPr lang="en-US"/>
          </a:p>
        </p:txBody>
      </p:sp>
    </p:spTree>
    <p:extLst>
      <p:ext uri="{BB962C8B-B14F-4D97-AF65-F5344CB8AC3E}">
        <p14:creationId xmlns:p14="http://schemas.microsoft.com/office/powerpoint/2010/main" val="2183954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23DA81-FC81-354F-A3A8-485E7B4080B4}" type="slidenum">
              <a:rPr lang="en-US" smtClean="0"/>
              <a:t>5</a:t>
            </a:fld>
            <a:endParaRPr lang="en-US"/>
          </a:p>
        </p:txBody>
      </p:sp>
    </p:spTree>
    <p:extLst>
      <p:ext uri="{BB962C8B-B14F-4D97-AF65-F5344CB8AC3E}">
        <p14:creationId xmlns:p14="http://schemas.microsoft.com/office/powerpoint/2010/main" val="4030815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C6CD057C-7378-174C-9BF0-F62B321BA1B5}" type="datetime2">
              <a:rPr lang="en-GB" smtClean="0"/>
              <a:t>Wednesday, 19 April 2023</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5323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4F646DAB-6779-2B40-8A09-5AB3702985DB}" type="datetime2">
              <a:rPr lang="en-GB" smtClean="0"/>
              <a:t>Wednesday, 19 April 2023</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5569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59351D80-2C55-9244-889C-8BD5D92C30A6}" type="datetime2">
              <a:rPr lang="en-GB" smtClean="0"/>
              <a:t>Wednesday, 19 April 2023</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053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16399DB8-C098-F04B-B758-9E26B11F5BBD}" type="datetime2">
              <a:rPr lang="en-GB" smtClean="0"/>
              <a:t>Wednesday, 19 April 2023</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85019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B6B62FD7-50B8-4341-8B72-129E78EE695D}" type="datetime2">
              <a:rPr lang="en-GB" smtClean="0"/>
              <a:t>Wednesday, 19 April 2023</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94095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119593B3-DC13-9147-BD65-B2FFF198E752}" type="datetime2">
              <a:rPr lang="en-GB" smtClean="0"/>
              <a:t>Wednesday, 19 April 2023</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31118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8901A85E-E198-E449-AC5C-4A21543405CE}" type="datetime2">
              <a:rPr lang="en-GB" smtClean="0"/>
              <a:t>Wednesday, 19 April 2023</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82196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767B37D8-01B1-B24D-9E1B-AD21FCC24094}" type="datetime2">
              <a:rPr lang="en-GB" smtClean="0"/>
              <a:t>Wednesday, 19 April 2023</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62768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0BA4DCD9-BD51-8D4B-A2B8-04938102ACD3}" type="datetime2">
              <a:rPr lang="en-GB" smtClean="0"/>
              <a:t>Wednesday, 19 April 2023</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33639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1E3F7B0C-42D6-3548-A98B-4C9B968C8CD8}" type="datetime2">
              <a:rPr lang="en-GB" smtClean="0"/>
              <a:t>Wednesday, 19 April 2023</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961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5E32E50F-9679-B448-9812-A4C7C6FE320F}" type="datetime2">
              <a:rPr lang="en-GB" smtClean="0"/>
              <a:t>Wednesday, 19 April 2023</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58977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6DE2D8FB-F0A5-974B-8F0D-7BA000A7E32A}" type="datetime2">
              <a:rPr lang="en-GB" smtClean="0"/>
              <a:t>Wednesday, 19 April 2023</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21947399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racticalpie.com/Bronfenbrenner-ecological-theory/" TargetMode="External"/><Relationship Id="rId2" Type="http://schemas.openxmlformats.org/officeDocument/2006/relationships/hyperlink" Target="https://simplypsychology.org/maslo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6">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93B4ED-4277-EB2C-0EC7-D4422FE3856D}"/>
              </a:ext>
            </a:extLst>
          </p:cNvPr>
          <p:cNvSpPr>
            <a:spLocks noGrp="1"/>
          </p:cNvSpPr>
          <p:nvPr>
            <p:ph type="ctrTitle"/>
          </p:nvPr>
        </p:nvSpPr>
        <p:spPr>
          <a:xfrm>
            <a:off x="474243" y="681317"/>
            <a:ext cx="3236613" cy="3406187"/>
          </a:xfrm>
        </p:spPr>
        <p:txBody>
          <a:bodyPr>
            <a:normAutofit/>
          </a:bodyPr>
          <a:lstStyle/>
          <a:p>
            <a:pPr algn="r"/>
            <a:r>
              <a:rPr lang="en-US" sz="2500">
                <a:solidFill>
                  <a:schemeClr val="bg1"/>
                </a:solidFill>
                <a:latin typeface="Arial" panose="020B0604020202020204" pitchFamily="34" charset="0"/>
                <a:cs typeface="Arial" panose="020B0604020202020204" pitchFamily="34" charset="0"/>
              </a:rPr>
              <a:t>Supporting young children through transitions</a:t>
            </a:r>
          </a:p>
        </p:txBody>
      </p:sp>
      <p:pic>
        <p:nvPicPr>
          <p:cNvPr id="4" name="Picture 2">
            <a:extLst>
              <a:ext uri="{FF2B5EF4-FFF2-40B4-BE49-F238E27FC236}">
                <a16:creationId xmlns:a16="http://schemas.microsoft.com/office/drawing/2014/main" id="{0B3D6D0C-AF70-DF60-354A-78E3CC7A7125}"/>
              </a:ext>
            </a:extLst>
          </p:cNvPr>
          <p:cNvPicPr>
            <a:picLocks noChangeAspect="1"/>
          </p:cNvPicPr>
          <p:nvPr/>
        </p:nvPicPr>
        <p:blipFill rotWithShape="1">
          <a:blip r:embed="rId2"/>
          <a:srcRect t="20741" b="15346"/>
          <a:stretch/>
        </p:blipFill>
        <p:spPr>
          <a:xfrm>
            <a:off x="4141792" y="355559"/>
            <a:ext cx="7892011" cy="3302041"/>
          </a:xfrm>
          <a:prstGeom prst="rect">
            <a:avLst/>
          </a:prstGeom>
        </p:spPr>
      </p:pic>
      <p:sp>
        <p:nvSpPr>
          <p:cNvPr id="5" name="Slide Number Placeholder 4">
            <a:extLst>
              <a:ext uri="{FF2B5EF4-FFF2-40B4-BE49-F238E27FC236}">
                <a16:creationId xmlns:a16="http://schemas.microsoft.com/office/drawing/2014/main" id="{860274A5-F1CD-8A8D-6E33-3841FDE9388D}"/>
              </a:ext>
            </a:extLst>
          </p:cNvPr>
          <p:cNvSpPr>
            <a:spLocks noGrp="1"/>
          </p:cNvSpPr>
          <p:nvPr>
            <p:ph type="sldNum" sz="quarter" idx="12"/>
          </p:nvPr>
        </p:nvSpPr>
        <p:spPr/>
        <p:txBody>
          <a:bodyPr/>
          <a:lstStyle/>
          <a:p>
            <a:fld id="{C01389E6-C847-4AD0-B56D-D205B2EAB1EE}" type="slidenum">
              <a:rPr lang="en-US" smtClean="0"/>
              <a:t>1</a:t>
            </a:fld>
            <a:endParaRPr lang="en-US"/>
          </a:p>
        </p:txBody>
      </p:sp>
      <p:sp>
        <p:nvSpPr>
          <p:cNvPr id="18" name="TextBox 17">
            <a:extLst>
              <a:ext uri="{FF2B5EF4-FFF2-40B4-BE49-F238E27FC236}">
                <a16:creationId xmlns:a16="http://schemas.microsoft.com/office/drawing/2014/main" id="{596D74F1-14A4-4B76-47F8-7A852B366866}"/>
              </a:ext>
            </a:extLst>
          </p:cNvPr>
          <p:cNvSpPr txBox="1"/>
          <p:nvPr/>
        </p:nvSpPr>
        <p:spPr>
          <a:xfrm>
            <a:off x="4160883" y="4355593"/>
            <a:ext cx="7191955" cy="1938992"/>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This Handbook is designed for key workers in early years settings to promote their understanding of the importance of effective communication for young </a:t>
            </a:r>
            <a:r>
              <a:rPr lang="en-US" sz="2400" dirty="0" err="1">
                <a:latin typeface="Arial" panose="020B0604020202020204" pitchFamily="34" charset="0"/>
                <a:cs typeface="Arial" panose="020B0604020202020204" pitchFamily="34" charset="0"/>
              </a:rPr>
              <a:t>childrens</a:t>
            </a:r>
            <a:r>
              <a:rPr lang="en-US" sz="2400" dirty="0">
                <a:latin typeface="Arial" panose="020B0604020202020204" pitchFamily="34" charset="0"/>
                <a:cs typeface="Arial" panose="020B0604020202020204" pitchFamily="34" charset="0"/>
              </a:rPr>
              <a:t> learning and development during transitions.</a:t>
            </a:r>
          </a:p>
        </p:txBody>
      </p:sp>
    </p:spTree>
    <p:extLst>
      <p:ext uri="{BB962C8B-B14F-4D97-AF65-F5344CB8AC3E}">
        <p14:creationId xmlns:p14="http://schemas.microsoft.com/office/powerpoint/2010/main" val="2726721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7D179-BF18-4745-7CEF-3822835382DB}"/>
              </a:ext>
            </a:extLst>
          </p:cNvPr>
          <p:cNvSpPr>
            <a:spLocks noGrp="1"/>
          </p:cNvSpPr>
          <p:nvPr>
            <p:ph type="title"/>
          </p:nvPr>
        </p:nvSpPr>
        <p:spPr>
          <a:xfrm>
            <a:off x="144379" y="91922"/>
            <a:ext cx="3284621" cy="517358"/>
          </a:xfrm>
        </p:spPr>
        <p:txBody>
          <a:bodyPr>
            <a:normAutofit fontScale="90000"/>
          </a:bodyPr>
          <a:lstStyle/>
          <a:p>
            <a:r>
              <a:rPr lang="en-US" dirty="0">
                <a:latin typeface="Arial" panose="020B0604020202020204" pitchFamily="34" charset="0"/>
                <a:cs typeface="Arial" panose="020B0604020202020204" pitchFamily="34" charset="0"/>
              </a:rPr>
              <a:t>Contents</a:t>
            </a:r>
          </a:p>
        </p:txBody>
      </p:sp>
      <p:sp>
        <p:nvSpPr>
          <p:cNvPr id="4" name="Slide Number Placeholder 3">
            <a:extLst>
              <a:ext uri="{FF2B5EF4-FFF2-40B4-BE49-F238E27FC236}">
                <a16:creationId xmlns:a16="http://schemas.microsoft.com/office/drawing/2014/main" id="{E538D865-C4BC-78BD-7B41-3097E7D80FD3}"/>
              </a:ext>
            </a:extLst>
          </p:cNvPr>
          <p:cNvSpPr>
            <a:spLocks noGrp="1"/>
          </p:cNvSpPr>
          <p:nvPr>
            <p:ph type="sldNum" sz="quarter" idx="12"/>
          </p:nvPr>
        </p:nvSpPr>
        <p:spPr/>
        <p:txBody>
          <a:bodyPr/>
          <a:lstStyle/>
          <a:p>
            <a:fld id="{C01389E6-C847-4AD0-B56D-D205B2EAB1EE}" type="slidenum">
              <a:rPr lang="en-US" smtClean="0"/>
              <a:t>2</a:t>
            </a:fld>
            <a:endParaRPr lang="en-US"/>
          </a:p>
        </p:txBody>
      </p:sp>
      <p:sp>
        <p:nvSpPr>
          <p:cNvPr id="5" name="Pentagon 4">
            <a:extLst>
              <a:ext uri="{FF2B5EF4-FFF2-40B4-BE49-F238E27FC236}">
                <a16:creationId xmlns:a16="http://schemas.microsoft.com/office/drawing/2014/main" id="{D2418EF9-BAAC-B3E5-2A96-BB0264F4A5AF}"/>
              </a:ext>
            </a:extLst>
          </p:cNvPr>
          <p:cNvSpPr/>
          <p:nvPr/>
        </p:nvSpPr>
        <p:spPr>
          <a:xfrm>
            <a:off x="144379" y="1272898"/>
            <a:ext cx="9192126" cy="517358"/>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entagon 5">
            <a:extLst>
              <a:ext uri="{FF2B5EF4-FFF2-40B4-BE49-F238E27FC236}">
                <a16:creationId xmlns:a16="http://schemas.microsoft.com/office/drawing/2014/main" id="{D1F82BB6-495A-1F4A-996B-9FAEE838AB15}"/>
              </a:ext>
            </a:extLst>
          </p:cNvPr>
          <p:cNvSpPr/>
          <p:nvPr/>
        </p:nvSpPr>
        <p:spPr>
          <a:xfrm>
            <a:off x="144379" y="1879294"/>
            <a:ext cx="9192126" cy="517358"/>
          </a:xfrm>
          <a:prstGeom prst="homePlat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entagon 6">
            <a:extLst>
              <a:ext uri="{FF2B5EF4-FFF2-40B4-BE49-F238E27FC236}">
                <a16:creationId xmlns:a16="http://schemas.microsoft.com/office/drawing/2014/main" id="{FD0663DF-6016-CD6C-F887-738AC2B8EF37}"/>
              </a:ext>
            </a:extLst>
          </p:cNvPr>
          <p:cNvSpPr/>
          <p:nvPr/>
        </p:nvSpPr>
        <p:spPr>
          <a:xfrm>
            <a:off x="144379" y="2480872"/>
            <a:ext cx="9192126" cy="517358"/>
          </a:xfrm>
          <a:prstGeom prst="homePlat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entagon 7">
            <a:extLst>
              <a:ext uri="{FF2B5EF4-FFF2-40B4-BE49-F238E27FC236}">
                <a16:creationId xmlns:a16="http://schemas.microsoft.com/office/drawing/2014/main" id="{5D7906E6-ED57-C692-77C0-17AFB2A5570B}"/>
              </a:ext>
            </a:extLst>
          </p:cNvPr>
          <p:cNvSpPr/>
          <p:nvPr/>
        </p:nvSpPr>
        <p:spPr>
          <a:xfrm>
            <a:off x="144379" y="3119833"/>
            <a:ext cx="9192126" cy="517358"/>
          </a:xfrm>
          <a:prstGeom prst="homePlat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entagon 8">
            <a:extLst>
              <a:ext uri="{FF2B5EF4-FFF2-40B4-BE49-F238E27FC236}">
                <a16:creationId xmlns:a16="http://schemas.microsoft.com/office/drawing/2014/main" id="{EFAEDC68-A0AC-B1C2-34E1-EF4FF9990F8F}"/>
              </a:ext>
            </a:extLst>
          </p:cNvPr>
          <p:cNvSpPr/>
          <p:nvPr/>
        </p:nvSpPr>
        <p:spPr>
          <a:xfrm>
            <a:off x="144379" y="3745253"/>
            <a:ext cx="9192126" cy="517358"/>
          </a:xfrm>
          <a:prstGeom prst="homePlate">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Pentagon 9">
            <a:extLst>
              <a:ext uri="{FF2B5EF4-FFF2-40B4-BE49-F238E27FC236}">
                <a16:creationId xmlns:a16="http://schemas.microsoft.com/office/drawing/2014/main" id="{BBFC9685-AB09-8C84-2BE2-55952DC6CC57}"/>
              </a:ext>
            </a:extLst>
          </p:cNvPr>
          <p:cNvSpPr/>
          <p:nvPr/>
        </p:nvSpPr>
        <p:spPr>
          <a:xfrm>
            <a:off x="144379" y="4367644"/>
            <a:ext cx="9192126" cy="517358"/>
          </a:xfrm>
          <a:prstGeom prst="homePlat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Pentagon 10">
            <a:extLst>
              <a:ext uri="{FF2B5EF4-FFF2-40B4-BE49-F238E27FC236}">
                <a16:creationId xmlns:a16="http://schemas.microsoft.com/office/drawing/2014/main" id="{C39715A9-0F60-6854-E47E-6CD435A2049F}"/>
              </a:ext>
            </a:extLst>
          </p:cNvPr>
          <p:cNvSpPr/>
          <p:nvPr/>
        </p:nvSpPr>
        <p:spPr>
          <a:xfrm>
            <a:off x="144379" y="4990035"/>
            <a:ext cx="9192126" cy="517358"/>
          </a:xfrm>
          <a:prstGeom prst="homePlat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entagon 11">
            <a:extLst>
              <a:ext uri="{FF2B5EF4-FFF2-40B4-BE49-F238E27FC236}">
                <a16:creationId xmlns:a16="http://schemas.microsoft.com/office/drawing/2014/main" id="{25C8421D-2C46-52AF-2811-1A89972659C8}"/>
              </a:ext>
            </a:extLst>
          </p:cNvPr>
          <p:cNvSpPr/>
          <p:nvPr/>
        </p:nvSpPr>
        <p:spPr>
          <a:xfrm>
            <a:off x="144379" y="653876"/>
            <a:ext cx="9192126" cy="517358"/>
          </a:xfrm>
          <a:prstGeom prst="homePlat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Pentagon 13">
            <a:extLst>
              <a:ext uri="{FF2B5EF4-FFF2-40B4-BE49-F238E27FC236}">
                <a16:creationId xmlns:a16="http://schemas.microsoft.com/office/drawing/2014/main" id="{A19C65F5-C41B-E1D1-D53D-56930C0C5588}"/>
              </a:ext>
            </a:extLst>
          </p:cNvPr>
          <p:cNvSpPr/>
          <p:nvPr/>
        </p:nvSpPr>
        <p:spPr>
          <a:xfrm>
            <a:off x="144379" y="5616669"/>
            <a:ext cx="9192126" cy="517358"/>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3426116-2808-6F2F-725F-1B9E019A6756}"/>
              </a:ext>
            </a:extLst>
          </p:cNvPr>
          <p:cNvSpPr txBox="1"/>
          <p:nvPr/>
        </p:nvSpPr>
        <p:spPr>
          <a:xfrm>
            <a:off x="144379" y="727888"/>
            <a:ext cx="7976937" cy="37995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Introduction to specific outcomes for children age 3 - 4 years old</a:t>
            </a:r>
            <a:r>
              <a:rPr lang="en-US" dirty="0"/>
              <a:t> </a:t>
            </a:r>
          </a:p>
        </p:txBody>
      </p:sp>
      <p:sp>
        <p:nvSpPr>
          <p:cNvPr id="16" name="TextBox 15">
            <a:extLst>
              <a:ext uri="{FF2B5EF4-FFF2-40B4-BE49-F238E27FC236}">
                <a16:creationId xmlns:a16="http://schemas.microsoft.com/office/drawing/2014/main" id="{E9D4EF6E-3795-8683-D776-75A6F403150D}"/>
              </a:ext>
            </a:extLst>
          </p:cNvPr>
          <p:cNvSpPr txBox="1"/>
          <p:nvPr/>
        </p:nvSpPr>
        <p:spPr>
          <a:xfrm>
            <a:off x="144379" y="1328457"/>
            <a:ext cx="35974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How to use this handbook</a:t>
            </a:r>
          </a:p>
        </p:txBody>
      </p:sp>
      <p:sp>
        <p:nvSpPr>
          <p:cNvPr id="17" name="TextBox 16">
            <a:extLst>
              <a:ext uri="{FF2B5EF4-FFF2-40B4-BE49-F238E27FC236}">
                <a16:creationId xmlns:a16="http://schemas.microsoft.com/office/drawing/2014/main" id="{95829844-9CD4-2DF2-77C0-9766677B1F3B}"/>
              </a:ext>
            </a:extLst>
          </p:cNvPr>
          <p:cNvSpPr txBox="1"/>
          <p:nvPr/>
        </p:nvSpPr>
        <p:spPr>
          <a:xfrm>
            <a:off x="144379" y="1937281"/>
            <a:ext cx="3284621"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Transitions</a:t>
            </a:r>
          </a:p>
        </p:txBody>
      </p:sp>
      <p:sp>
        <p:nvSpPr>
          <p:cNvPr id="19" name="TextBox 18">
            <a:extLst>
              <a:ext uri="{FF2B5EF4-FFF2-40B4-BE49-F238E27FC236}">
                <a16:creationId xmlns:a16="http://schemas.microsoft.com/office/drawing/2014/main" id="{22701A0D-D1B0-B8FC-5C57-8624624CE533}"/>
              </a:ext>
            </a:extLst>
          </p:cNvPr>
          <p:cNvSpPr txBox="1"/>
          <p:nvPr/>
        </p:nvSpPr>
        <p:spPr>
          <a:xfrm>
            <a:off x="144379" y="2635921"/>
            <a:ext cx="26830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role of the adult</a:t>
            </a:r>
          </a:p>
        </p:txBody>
      </p:sp>
      <p:sp>
        <p:nvSpPr>
          <p:cNvPr id="20" name="TextBox 19">
            <a:extLst>
              <a:ext uri="{FF2B5EF4-FFF2-40B4-BE49-F238E27FC236}">
                <a16:creationId xmlns:a16="http://schemas.microsoft.com/office/drawing/2014/main" id="{7947D5E8-AADE-8CBE-99E0-6415D782BB59}"/>
              </a:ext>
            </a:extLst>
          </p:cNvPr>
          <p:cNvSpPr txBox="1"/>
          <p:nvPr/>
        </p:nvSpPr>
        <p:spPr>
          <a:xfrm>
            <a:off x="108284" y="3189597"/>
            <a:ext cx="2610853" cy="3778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needs of the child</a:t>
            </a:r>
          </a:p>
        </p:txBody>
      </p:sp>
      <p:sp>
        <p:nvSpPr>
          <p:cNvPr id="21" name="TextBox 20">
            <a:extLst>
              <a:ext uri="{FF2B5EF4-FFF2-40B4-BE49-F238E27FC236}">
                <a16:creationId xmlns:a16="http://schemas.microsoft.com/office/drawing/2014/main" id="{DFAE372E-3DFA-E8BF-FD08-750E3ABE20C0}"/>
              </a:ext>
            </a:extLst>
          </p:cNvPr>
          <p:cNvSpPr txBox="1"/>
          <p:nvPr/>
        </p:nvSpPr>
        <p:spPr>
          <a:xfrm>
            <a:off x="138363" y="3833262"/>
            <a:ext cx="280335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Partnership</a:t>
            </a:r>
          </a:p>
        </p:txBody>
      </p:sp>
      <p:sp>
        <p:nvSpPr>
          <p:cNvPr id="22" name="TextBox 21">
            <a:extLst>
              <a:ext uri="{FF2B5EF4-FFF2-40B4-BE49-F238E27FC236}">
                <a16:creationId xmlns:a16="http://schemas.microsoft.com/office/drawing/2014/main" id="{C7A32DEE-E243-AE0E-9C41-83FA548A0CD6}"/>
              </a:ext>
            </a:extLst>
          </p:cNvPr>
          <p:cNvSpPr txBox="1"/>
          <p:nvPr/>
        </p:nvSpPr>
        <p:spPr>
          <a:xfrm>
            <a:off x="144379" y="4455412"/>
            <a:ext cx="260283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Interventions</a:t>
            </a:r>
          </a:p>
        </p:txBody>
      </p:sp>
      <p:sp>
        <p:nvSpPr>
          <p:cNvPr id="23" name="TextBox 22">
            <a:extLst>
              <a:ext uri="{FF2B5EF4-FFF2-40B4-BE49-F238E27FC236}">
                <a16:creationId xmlns:a16="http://schemas.microsoft.com/office/drawing/2014/main" id="{EE8C00AD-189D-47B4-200F-77062256F3EE}"/>
              </a:ext>
            </a:extLst>
          </p:cNvPr>
          <p:cNvSpPr txBox="1"/>
          <p:nvPr/>
        </p:nvSpPr>
        <p:spPr>
          <a:xfrm>
            <a:off x="144379" y="5064048"/>
            <a:ext cx="388620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Proposed outcomes</a:t>
            </a:r>
          </a:p>
        </p:txBody>
      </p:sp>
      <p:sp>
        <p:nvSpPr>
          <p:cNvPr id="24" name="TextBox 23">
            <a:extLst>
              <a:ext uri="{FF2B5EF4-FFF2-40B4-BE49-F238E27FC236}">
                <a16:creationId xmlns:a16="http://schemas.microsoft.com/office/drawing/2014/main" id="{0E4A0B12-8C5D-FF19-AC2D-7A50930A6487}"/>
              </a:ext>
            </a:extLst>
          </p:cNvPr>
          <p:cNvSpPr txBox="1"/>
          <p:nvPr/>
        </p:nvSpPr>
        <p:spPr>
          <a:xfrm>
            <a:off x="144379" y="5661863"/>
            <a:ext cx="2863516"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980504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BA404E-12FD-3119-C098-45369B1BEF4D}"/>
              </a:ext>
            </a:extLst>
          </p:cNvPr>
          <p:cNvSpPr>
            <a:spLocks noGrp="1"/>
          </p:cNvSpPr>
          <p:nvPr>
            <p:ph type="sldNum" sz="quarter" idx="12"/>
          </p:nvPr>
        </p:nvSpPr>
        <p:spPr/>
        <p:txBody>
          <a:bodyPr/>
          <a:lstStyle/>
          <a:p>
            <a:fld id="{C01389E6-C847-4AD0-B56D-D205B2EAB1EE}" type="slidenum">
              <a:rPr lang="en-US" smtClean="0"/>
              <a:t>3</a:t>
            </a:fld>
            <a:endParaRPr lang="en-US"/>
          </a:p>
        </p:txBody>
      </p:sp>
      <p:sp>
        <p:nvSpPr>
          <p:cNvPr id="5" name="TextBox 4">
            <a:extLst>
              <a:ext uri="{FF2B5EF4-FFF2-40B4-BE49-F238E27FC236}">
                <a16:creationId xmlns:a16="http://schemas.microsoft.com/office/drawing/2014/main" id="{C33D8355-530D-36B8-0125-3542C3421131}"/>
              </a:ext>
            </a:extLst>
          </p:cNvPr>
          <p:cNvSpPr txBox="1"/>
          <p:nvPr/>
        </p:nvSpPr>
        <p:spPr>
          <a:xfrm>
            <a:off x="204537" y="156411"/>
            <a:ext cx="11463207"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Introduction to specific outcomes for children age 3 – 4 years old </a:t>
            </a:r>
            <a:r>
              <a:rPr lang="en-US" dirty="0"/>
              <a:t> </a:t>
            </a:r>
          </a:p>
        </p:txBody>
      </p:sp>
      <p:sp>
        <p:nvSpPr>
          <p:cNvPr id="6" name="TextBox 5">
            <a:extLst>
              <a:ext uri="{FF2B5EF4-FFF2-40B4-BE49-F238E27FC236}">
                <a16:creationId xmlns:a16="http://schemas.microsoft.com/office/drawing/2014/main" id="{A6033056-29B8-F060-E71B-0AF5C9071DBC}"/>
              </a:ext>
            </a:extLst>
          </p:cNvPr>
          <p:cNvSpPr txBox="1"/>
          <p:nvPr/>
        </p:nvSpPr>
        <p:spPr>
          <a:xfrm>
            <a:off x="204537" y="757989"/>
            <a:ext cx="11586410" cy="332398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purpose of the production of this handbook is to enable and inform keyworkers within early years settings the best and most effective ways of navigating and supporting a young child and their parents/caregivers during the transitional period. A transition today is looked upon as a journey of understanding and comfort, a child will only adapt positively to the transition if they are comfortable and ready for the change, perhaps taking weeks or maybe months. It is pivotal that a key worker is ready to support the child within a new setting in order to give the most positive experience whilst also creating a secure attachment that will eventually give the child confidence to flourish and develop within the setting. Throughout the handbook there is emphasis on the significance of effective communication, and the importance each party plays in allowing the transition to be as smooth as possible. This is backed up by other sources from government legislation, authors,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rights movements and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theorists.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UNCRC (2019) highlights the importance of children feeling safe and respected, and provides settings with framework of holistic ethos to ensure that children are safe and not discriminated against. In addition, it strengthens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ability to play an active part in society, therefore when a child is going through transition they can express likes and discomforts whilst feeling secure in doing so. </a:t>
            </a:r>
          </a:p>
        </p:txBody>
      </p:sp>
    </p:spTree>
    <p:extLst>
      <p:ext uri="{BB962C8B-B14F-4D97-AF65-F5344CB8AC3E}">
        <p14:creationId xmlns:p14="http://schemas.microsoft.com/office/powerpoint/2010/main" val="174684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993AF84-6B1E-D898-FEFE-1E0FB714DC1F}"/>
              </a:ext>
            </a:extLst>
          </p:cNvPr>
          <p:cNvSpPr txBox="1"/>
          <p:nvPr/>
        </p:nvSpPr>
        <p:spPr>
          <a:xfrm>
            <a:off x="1371600" y="457200"/>
            <a:ext cx="4911393" cy="1556724"/>
          </a:xfrm>
          <a:prstGeom prst="rect">
            <a:avLst/>
          </a:prstGeom>
        </p:spPr>
        <p:txBody>
          <a:bodyPr vert="horz" lIns="0" tIns="0" rIns="0" bIns="0" rtlCol="0" anchor="b">
            <a:normAutofit/>
          </a:bodyPr>
          <a:lstStyle/>
          <a:p>
            <a:pPr>
              <a:lnSpc>
                <a:spcPct val="90000"/>
              </a:lnSpc>
              <a:spcBef>
                <a:spcPct val="0"/>
              </a:spcBef>
              <a:spcAft>
                <a:spcPts val="600"/>
              </a:spcAft>
            </a:pPr>
            <a:r>
              <a:rPr lang="en-US" sz="3600" b="1" u="sng" cap="all" spc="700">
                <a:latin typeface="+mj-lt"/>
                <a:ea typeface="+mj-ea"/>
                <a:cs typeface="+mj-cs"/>
              </a:rPr>
              <a:t>How to use this handbook</a:t>
            </a:r>
          </a:p>
        </p:txBody>
      </p:sp>
      <p:sp>
        <p:nvSpPr>
          <p:cNvPr id="6" name="TextBox 5">
            <a:extLst>
              <a:ext uri="{FF2B5EF4-FFF2-40B4-BE49-F238E27FC236}">
                <a16:creationId xmlns:a16="http://schemas.microsoft.com/office/drawing/2014/main" id="{57E4B1A3-9928-7D95-CCFA-91AA4EE15ED9}"/>
              </a:ext>
            </a:extLst>
          </p:cNvPr>
          <p:cNvSpPr txBox="1"/>
          <p:nvPr/>
        </p:nvSpPr>
        <p:spPr>
          <a:xfrm>
            <a:off x="1371601" y="2345635"/>
            <a:ext cx="4911392" cy="3583940"/>
          </a:xfrm>
          <a:prstGeom prst="rect">
            <a:avLst/>
          </a:prstGeom>
        </p:spPr>
        <p:txBody>
          <a:bodyPr vert="horz" lIns="0" tIns="0" rIns="0" bIns="0" rtlCol="0" anchor="t">
            <a:normAutofit/>
          </a:bodyPr>
          <a:lstStyle/>
          <a:p>
            <a:pPr>
              <a:lnSpc>
                <a:spcPct val="110000"/>
              </a:lnSpc>
              <a:spcAft>
                <a:spcPts val="600"/>
              </a:spcAft>
            </a:pPr>
            <a:r>
              <a:rPr lang="en-US" sz="1400" dirty="0">
                <a:latin typeface="Arial" panose="020B0604020202020204" pitchFamily="34" charset="0"/>
                <a:cs typeface="Arial" panose="020B0604020202020204" pitchFamily="34" charset="0"/>
              </a:rPr>
              <a:t>This Handbook is a guide on the importance of effective communication for young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learning and development during transitions. The guidance provided within will help practitioners to understand the reason behind guidance and create the best transition and most effective setting and workplace for the children, co workers and parents. The handbook is divided into sections in order to highlight each individual process that is key to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learning and development during transitions. The information included within, aligns with professional, government and local authorities suggestions and expectations, also the final part discusses the proposed outcomes if the information within the handbook is followed and implied during the transitional period. </a:t>
            </a:r>
          </a:p>
        </p:txBody>
      </p:sp>
      <p:pic>
        <p:nvPicPr>
          <p:cNvPr id="7" name="Picture 6">
            <a:extLst>
              <a:ext uri="{FF2B5EF4-FFF2-40B4-BE49-F238E27FC236}">
                <a16:creationId xmlns:a16="http://schemas.microsoft.com/office/drawing/2014/main" id="{111F4E63-4A3B-2A90-016E-3940FEA9A2E1}"/>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14" name="Rectangle 13">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4600E3D8-D20B-97CC-7BE2-8EEDF3697F04}"/>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C01389E6-C847-4AD0-B56D-D205B2EAB1EE}" type="slidenum">
              <a:rPr lang="en-US" smtClean="0">
                <a:solidFill>
                  <a:schemeClr val="bg1"/>
                </a:solidFill>
              </a:rPr>
              <a:pPr>
                <a:spcAft>
                  <a:spcPts val="600"/>
                </a:spcAft>
              </a:pPr>
              <a:t>4</a:t>
            </a:fld>
            <a:endParaRPr lang="en-US">
              <a:solidFill>
                <a:schemeClr val="bg1"/>
              </a:solidFill>
            </a:endParaRPr>
          </a:p>
        </p:txBody>
      </p:sp>
    </p:spTree>
    <p:extLst>
      <p:ext uri="{BB962C8B-B14F-4D97-AF65-F5344CB8AC3E}">
        <p14:creationId xmlns:p14="http://schemas.microsoft.com/office/powerpoint/2010/main" val="182249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160A9A-6AA6-2A71-0E02-1D06E2FECB9A}"/>
              </a:ext>
            </a:extLst>
          </p:cNvPr>
          <p:cNvSpPr>
            <a:spLocks noGrp="1"/>
          </p:cNvSpPr>
          <p:nvPr>
            <p:ph type="sldNum" sz="quarter" idx="12"/>
          </p:nvPr>
        </p:nvSpPr>
        <p:spPr/>
        <p:txBody>
          <a:bodyPr/>
          <a:lstStyle/>
          <a:p>
            <a:fld id="{C01389E6-C847-4AD0-B56D-D205B2EAB1EE}" type="slidenum">
              <a:rPr lang="en-US" smtClean="0"/>
              <a:t>5</a:t>
            </a:fld>
            <a:endParaRPr lang="en-US"/>
          </a:p>
        </p:txBody>
      </p:sp>
      <p:sp>
        <p:nvSpPr>
          <p:cNvPr id="5" name="TextBox 4">
            <a:extLst>
              <a:ext uri="{FF2B5EF4-FFF2-40B4-BE49-F238E27FC236}">
                <a16:creationId xmlns:a16="http://schemas.microsoft.com/office/drawing/2014/main" id="{28DC572F-A2AA-36C5-0092-FD71AE7E4A0F}"/>
              </a:ext>
            </a:extLst>
          </p:cNvPr>
          <p:cNvSpPr txBox="1"/>
          <p:nvPr/>
        </p:nvSpPr>
        <p:spPr>
          <a:xfrm>
            <a:off x="132347" y="108284"/>
            <a:ext cx="2550695"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Transitions</a:t>
            </a:r>
          </a:p>
        </p:txBody>
      </p:sp>
      <p:sp>
        <p:nvSpPr>
          <p:cNvPr id="6" name="TextBox 5">
            <a:extLst>
              <a:ext uri="{FF2B5EF4-FFF2-40B4-BE49-F238E27FC236}">
                <a16:creationId xmlns:a16="http://schemas.microsoft.com/office/drawing/2014/main" id="{ADBBC2E2-6DBF-246A-4EB8-42AB765D41C1}"/>
              </a:ext>
            </a:extLst>
          </p:cNvPr>
          <p:cNvSpPr txBox="1"/>
          <p:nvPr/>
        </p:nvSpPr>
        <p:spPr>
          <a:xfrm>
            <a:off x="132347" y="721895"/>
            <a:ext cx="11754853" cy="5693866"/>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“A set of </a:t>
            </a:r>
            <a:r>
              <a:rPr lang="en-US" sz="1400" dirty="0" err="1">
                <a:latin typeface="Arial" panose="020B0604020202020204" pitchFamily="34" charset="0"/>
                <a:cs typeface="Arial" panose="020B0604020202020204" pitchFamily="34" charset="0"/>
              </a:rPr>
              <a:t>organised</a:t>
            </a:r>
            <a:r>
              <a:rPr lang="en-US" sz="1400" dirty="0">
                <a:latin typeface="Arial" panose="020B0604020202020204" pitchFamily="34" charset="0"/>
                <a:cs typeface="Arial" panose="020B0604020202020204" pitchFamily="34" charset="0"/>
              </a:rPr>
              <a:t> observations that are used to explain an interesting </a:t>
            </a:r>
            <a:r>
              <a:rPr lang="en-US" sz="1400" dirty="0" err="1">
                <a:latin typeface="Arial" panose="020B0604020202020204" pitchFamily="34" charset="0"/>
                <a:cs typeface="Arial" panose="020B0604020202020204" pitchFamily="34" charset="0"/>
              </a:rPr>
              <a:t>phenomenom</a:t>
            </a:r>
            <a:r>
              <a:rPr lang="en-US" sz="1400" dirty="0">
                <a:latin typeface="Arial" panose="020B0604020202020204" pitchFamily="34" charset="0"/>
                <a:cs typeface="Arial" panose="020B0604020202020204" pitchFamily="34" charset="0"/>
              </a:rPr>
              <a:t>” ( Crawley, 2014).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 transition is often highlighted as a period of change from one significant stage to another, many new experiences help to create transitions such as moving schools, siblings, classes and moving home. Change can cause nerves and apprehension for adults, whilst some children experience a sense of abandonment as they often associate  something with seeing it therefore without a physical person to them they do not exist anymore. In a setting such as home, the child will feel secure due to the familiarity, but any change in routine can possibly be emotionally challenging for them. In some cases, children within the early years will struggle to convey their emotions and worries regarding the change that is going on around them, therefore it is crucial that that the practitioners understand the role they have in supporting and creating smooth transitions to create minimal distress and disruption.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Many pre-school and nursery settings offer ‘ stay and play’ in order to help the child adapt and familiarize themselves with the setting and can also form relationships with the caregivers before they are left with them all day. For a child within a early years setting they will be faced with new challenges every day. The transitions a child experiences during their early years will impact them through until adulthood (Dowling, 2010).</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7483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BF5DEF-1FF0-0C8B-62F9-D3386CA12A79}"/>
              </a:ext>
            </a:extLst>
          </p:cNvPr>
          <p:cNvSpPr>
            <a:spLocks noGrp="1"/>
          </p:cNvSpPr>
          <p:nvPr>
            <p:ph type="sldNum" sz="quarter" idx="12"/>
          </p:nvPr>
        </p:nvSpPr>
        <p:spPr/>
        <p:txBody>
          <a:bodyPr/>
          <a:lstStyle/>
          <a:p>
            <a:fld id="{C01389E6-C847-4AD0-B56D-D205B2EAB1EE}" type="slidenum">
              <a:rPr lang="en-US" smtClean="0"/>
              <a:t>6</a:t>
            </a:fld>
            <a:endParaRPr lang="en-US"/>
          </a:p>
        </p:txBody>
      </p:sp>
      <p:sp>
        <p:nvSpPr>
          <p:cNvPr id="5" name="TextBox 4">
            <a:extLst>
              <a:ext uri="{FF2B5EF4-FFF2-40B4-BE49-F238E27FC236}">
                <a16:creationId xmlns:a16="http://schemas.microsoft.com/office/drawing/2014/main" id="{A4DC37F7-7F74-1629-6484-CD9AB1139343}"/>
              </a:ext>
            </a:extLst>
          </p:cNvPr>
          <p:cNvSpPr txBox="1"/>
          <p:nvPr/>
        </p:nvSpPr>
        <p:spPr>
          <a:xfrm>
            <a:off x="132348" y="168442"/>
            <a:ext cx="3092116"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role of the adult </a:t>
            </a:r>
          </a:p>
        </p:txBody>
      </p:sp>
      <p:sp>
        <p:nvSpPr>
          <p:cNvPr id="6" name="TextBox 5">
            <a:extLst>
              <a:ext uri="{FF2B5EF4-FFF2-40B4-BE49-F238E27FC236}">
                <a16:creationId xmlns:a16="http://schemas.microsoft.com/office/drawing/2014/main" id="{2764D478-F61D-B4DC-1FC1-EF8833DFB374}"/>
              </a:ext>
            </a:extLst>
          </p:cNvPr>
          <p:cNvSpPr txBox="1"/>
          <p:nvPr/>
        </p:nvSpPr>
        <p:spPr>
          <a:xfrm>
            <a:off x="132348" y="818147"/>
            <a:ext cx="11535396" cy="5262979"/>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role of the adult within a school setting is to be a key person that can help children develop and trust relationships within a safe environment. This allows and provides the child with a sense of security and enables them to make the most out of the opportunities that are provided for them in a school environment and to take risks. In addition, having a stable and constant person in the classroom helps to facilitate inclusion, raise standards and improve overall pupil educational outcomes. In addition, the physical literacy of the child will improve along with more opportunities for the child to play and develop in a stimulating and safe environment. Bronfenbrenner’ ecological systems of theory and development illustrates a persons life throughout many stages, delving into the layers that may have influenced a individuals decisions, personality and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Furthermore it highlights the significance of the role of the adult within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life as he suggests that it is extremely important for the child to have a secure relationship around them. The model used by Bronfenbrenner has the child placed in the </a:t>
            </a:r>
            <a:r>
              <a:rPr lang="en-US" sz="1400" dirty="0" err="1">
                <a:latin typeface="Arial" panose="020B0604020202020204" pitchFamily="34" charset="0"/>
                <a:cs typeface="Arial" panose="020B0604020202020204" pitchFamily="34" charset="0"/>
              </a:rPr>
              <a:t>centre</a:t>
            </a:r>
            <a:r>
              <a:rPr lang="en-US" sz="1400" dirty="0">
                <a:latin typeface="Arial" panose="020B0604020202020204" pitchFamily="34" charset="0"/>
                <a:cs typeface="Arial" panose="020B0604020202020204" pitchFamily="34" charset="0"/>
              </a:rPr>
              <a:t> of the ecological system.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Microsystem – the immediate environment where the child spends most of its time. Typically, confident and active in this environment due to the long standing relationships within it.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Mesosytem</a:t>
            </a:r>
            <a:r>
              <a:rPr lang="en-US" sz="1400" dirty="0">
                <a:latin typeface="Arial" panose="020B0604020202020204" pitchFamily="34" charset="0"/>
                <a:cs typeface="Arial" panose="020B0604020202020204" pitchFamily="34" charset="0"/>
              </a:rPr>
              <a:t>- the extended </a:t>
            </a:r>
            <a:r>
              <a:rPr lang="en-US" sz="1400" dirty="0" err="1">
                <a:latin typeface="Arial" panose="020B0604020202020204" pitchFamily="34" charset="0"/>
                <a:cs typeface="Arial" panose="020B0604020202020204" pitchFamily="34" charset="0"/>
              </a:rPr>
              <a:t>enviroments</a:t>
            </a:r>
            <a:r>
              <a:rPr lang="en-US" sz="1400" dirty="0">
                <a:latin typeface="Arial" panose="020B0604020202020204" pitchFamily="34" charset="0"/>
                <a:cs typeface="Arial" panose="020B0604020202020204" pitchFamily="34" charset="0"/>
              </a:rPr>
              <a:t> such as nursery, school, grandparents house etc.</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a:t>
            </a:r>
            <a:r>
              <a:rPr lang="en-US" sz="1400" dirty="0" err="1">
                <a:latin typeface="Arial" panose="020B0604020202020204" pitchFamily="34" charset="0"/>
                <a:cs typeface="Arial" panose="020B0604020202020204" pitchFamily="34" charset="0"/>
              </a:rPr>
              <a:t>Exosystem</a:t>
            </a:r>
            <a:r>
              <a:rPr lang="en-US" sz="1400" dirty="0">
                <a:latin typeface="Arial" panose="020B0604020202020204" pitchFamily="34" charset="0"/>
                <a:cs typeface="Arial" panose="020B0604020202020204" pitchFamily="34" charset="0"/>
              </a:rPr>
              <a:t>- settings does directly involve the child but can influence development the media, politics etc.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Macrosystem- wider reaching ideology government, laws, regulations </a:t>
            </a:r>
            <a:r>
              <a:rPr lang="en-US" sz="1400" dirty="0" err="1">
                <a:latin typeface="Arial" panose="020B0604020202020204" pitchFamily="34" charset="0"/>
                <a:cs typeface="Arial" panose="020B0604020202020204" pitchFamily="34" charset="0"/>
              </a:rPr>
              <a:t>etc</a:t>
            </a:r>
            <a:r>
              <a:rPr lang="en-US" sz="1400" dirty="0">
                <a:latin typeface="Arial" panose="020B0604020202020204" pitchFamily="34" charset="0"/>
                <a:cs typeface="Arial" panose="020B0604020202020204" pitchFamily="34" charset="0"/>
              </a:rPr>
              <a:t>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As a child matures and eventually becomes an adult they would have encountered many caregiving individuals who they will lean on such as employee, provider, spouse, parent and grandparent, each of these roles all come with different expectation and levels of trust and care. </a:t>
            </a:r>
          </a:p>
        </p:txBody>
      </p:sp>
    </p:spTree>
    <p:extLst>
      <p:ext uri="{BB962C8B-B14F-4D97-AF65-F5344CB8AC3E}">
        <p14:creationId xmlns:p14="http://schemas.microsoft.com/office/powerpoint/2010/main" val="1419334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C5250A5-07EA-E01C-9082-3D17EDA744FF}"/>
              </a:ext>
            </a:extLst>
          </p:cNvPr>
          <p:cNvSpPr>
            <a:spLocks noGrp="1"/>
          </p:cNvSpPr>
          <p:nvPr>
            <p:ph type="sldNum" sz="quarter" idx="12"/>
          </p:nvPr>
        </p:nvSpPr>
        <p:spPr/>
        <p:txBody>
          <a:bodyPr/>
          <a:lstStyle/>
          <a:p>
            <a:fld id="{C01389E6-C847-4AD0-B56D-D205B2EAB1EE}" type="slidenum">
              <a:rPr lang="en-US" smtClean="0"/>
              <a:t>7</a:t>
            </a:fld>
            <a:endParaRPr lang="en-US"/>
          </a:p>
        </p:txBody>
      </p:sp>
      <p:sp>
        <p:nvSpPr>
          <p:cNvPr id="5" name="TextBox 4">
            <a:extLst>
              <a:ext uri="{FF2B5EF4-FFF2-40B4-BE49-F238E27FC236}">
                <a16:creationId xmlns:a16="http://schemas.microsoft.com/office/drawing/2014/main" id="{94B535A4-E6F4-B4B9-DE3A-F4B5EFB4B1AD}"/>
              </a:ext>
            </a:extLst>
          </p:cNvPr>
          <p:cNvSpPr txBox="1"/>
          <p:nvPr/>
        </p:nvSpPr>
        <p:spPr>
          <a:xfrm>
            <a:off x="132347" y="156411"/>
            <a:ext cx="2803358" cy="397042"/>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The needs of the child</a:t>
            </a:r>
          </a:p>
        </p:txBody>
      </p:sp>
      <p:sp>
        <p:nvSpPr>
          <p:cNvPr id="6" name="TextBox 5">
            <a:extLst>
              <a:ext uri="{FF2B5EF4-FFF2-40B4-BE49-F238E27FC236}">
                <a16:creationId xmlns:a16="http://schemas.microsoft.com/office/drawing/2014/main" id="{278B8A9E-839B-87C9-9F9B-E7E662EA0974}"/>
              </a:ext>
            </a:extLst>
          </p:cNvPr>
          <p:cNvSpPr txBox="1"/>
          <p:nvPr/>
        </p:nvSpPr>
        <p:spPr>
          <a:xfrm>
            <a:off x="288758" y="818147"/>
            <a:ext cx="11189368" cy="3108543"/>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immaturity of children is a biological fact. The ways in which this is understood and made meaningful is a fact of culture. Society builds that role of children within the construct of the society, but nevertheless children have the ability to be innocent, resilient, capable and free despite the social construct that has been created around children.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Children learn through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Play</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Experience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Exploration</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Cause &amp; Effect</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Interaction</a:t>
            </a:r>
          </a:p>
          <a:p>
            <a:r>
              <a:rPr lang="en-US" sz="1400" dirty="0">
                <a:latin typeface="Arial" panose="020B0604020202020204" pitchFamily="34" charset="0"/>
                <a:cs typeface="Arial" panose="020B0604020202020204" pitchFamily="34" charset="0"/>
              </a:rPr>
              <a:t>All of the above help to satisfy the needs of a child and regulate their emotions.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 addition, Maslow highlights how the basic, </a:t>
            </a:r>
            <a:r>
              <a:rPr lang="en-US" sz="1400" dirty="0" err="1">
                <a:latin typeface="Arial" panose="020B0604020202020204" pitchFamily="34" charset="0"/>
                <a:cs typeface="Arial" panose="020B0604020202020204" pitchFamily="34" charset="0"/>
              </a:rPr>
              <a:t>phsychological</a:t>
            </a:r>
            <a:r>
              <a:rPr lang="en-US" sz="1400" dirty="0">
                <a:latin typeface="Arial" panose="020B0604020202020204" pitchFamily="34" charset="0"/>
                <a:cs typeface="Arial" panose="020B0604020202020204" pitchFamily="34" charset="0"/>
              </a:rPr>
              <a:t> and self-</a:t>
            </a:r>
            <a:r>
              <a:rPr lang="en-US" sz="1400" dirty="0" err="1">
                <a:latin typeface="Arial" panose="020B0604020202020204" pitchFamily="34" charset="0"/>
                <a:cs typeface="Arial" panose="020B0604020202020204" pitchFamily="34" charset="0"/>
              </a:rPr>
              <a:t>fullfilment</a:t>
            </a:r>
            <a:r>
              <a:rPr lang="en-US" sz="1400" dirty="0">
                <a:latin typeface="Arial" panose="020B0604020202020204" pitchFamily="34" charset="0"/>
                <a:cs typeface="Arial" panose="020B0604020202020204" pitchFamily="34" charset="0"/>
              </a:rPr>
              <a:t> needs</a:t>
            </a:r>
          </a:p>
          <a:p>
            <a:r>
              <a:rPr lang="en-US" sz="1400" dirty="0">
                <a:latin typeface="Arial" panose="020B0604020202020204" pitchFamily="34" charset="0"/>
                <a:cs typeface="Arial" panose="020B0604020202020204" pitchFamily="34" charset="0"/>
              </a:rPr>
              <a:t> of a child can help to support them during transition. </a:t>
            </a:r>
          </a:p>
        </p:txBody>
      </p:sp>
      <p:pic>
        <p:nvPicPr>
          <p:cNvPr id="7" name="Picture 6">
            <a:extLst>
              <a:ext uri="{FF2B5EF4-FFF2-40B4-BE49-F238E27FC236}">
                <a16:creationId xmlns:a16="http://schemas.microsoft.com/office/drawing/2014/main" id="{CEAC94DF-496C-9722-9E97-0C1912E65CDC}"/>
              </a:ext>
            </a:extLst>
          </p:cNvPr>
          <p:cNvPicPr>
            <a:picLocks noChangeAspect="1"/>
          </p:cNvPicPr>
          <p:nvPr/>
        </p:nvPicPr>
        <p:blipFill>
          <a:blip r:embed="rId2"/>
          <a:stretch>
            <a:fillRect/>
          </a:stretch>
        </p:blipFill>
        <p:spPr>
          <a:xfrm>
            <a:off x="8158340" y="3257550"/>
            <a:ext cx="3728860" cy="2782303"/>
          </a:xfrm>
          <a:prstGeom prst="rect">
            <a:avLst/>
          </a:prstGeom>
        </p:spPr>
      </p:pic>
    </p:spTree>
    <p:extLst>
      <p:ext uri="{BB962C8B-B14F-4D97-AF65-F5344CB8AC3E}">
        <p14:creationId xmlns:p14="http://schemas.microsoft.com/office/powerpoint/2010/main" val="4134897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B2E8CCA-B9CE-3D00-9D67-35735BFD4AA5}"/>
              </a:ext>
            </a:extLst>
          </p:cNvPr>
          <p:cNvSpPr>
            <a:spLocks noGrp="1"/>
          </p:cNvSpPr>
          <p:nvPr>
            <p:ph type="sldNum" sz="quarter" idx="12"/>
          </p:nvPr>
        </p:nvSpPr>
        <p:spPr/>
        <p:txBody>
          <a:bodyPr/>
          <a:lstStyle/>
          <a:p>
            <a:fld id="{C01389E6-C847-4AD0-B56D-D205B2EAB1EE}" type="slidenum">
              <a:rPr lang="en-US" smtClean="0"/>
              <a:t>8</a:t>
            </a:fld>
            <a:endParaRPr lang="en-US"/>
          </a:p>
        </p:txBody>
      </p:sp>
      <p:sp>
        <p:nvSpPr>
          <p:cNvPr id="5" name="TextBox 4">
            <a:extLst>
              <a:ext uri="{FF2B5EF4-FFF2-40B4-BE49-F238E27FC236}">
                <a16:creationId xmlns:a16="http://schemas.microsoft.com/office/drawing/2014/main" id="{09719619-EDE7-1544-637A-35BFEF2C9004}"/>
              </a:ext>
            </a:extLst>
          </p:cNvPr>
          <p:cNvSpPr txBox="1"/>
          <p:nvPr/>
        </p:nvSpPr>
        <p:spPr>
          <a:xfrm>
            <a:off x="120316" y="240632"/>
            <a:ext cx="1888958"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Partnerships</a:t>
            </a:r>
          </a:p>
        </p:txBody>
      </p:sp>
      <p:sp>
        <p:nvSpPr>
          <p:cNvPr id="6" name="TextBox 5">
            <a:extLst>
              <a:ext uri="{FF2B5EF4-FFF2-40B4-BE49-F238E27FC236}">
                <a16:creationId xmlns:a16="http://schemas.microsoft.com/office/drawing/2014/main" id="{8C3F2242-FD31-3DA0-C834-E0112EF80C65}"/>
              </a:ext>
            </a:extLst>
          </p:cNvPr>
          <p:cNvSpPr txBox="1"/>
          <p:nvPr/>
        </p:nvSpPr>
        <p:spPr>
          <a:xfrm>
            <a:off x="204537" y="914400"/>
            <a:ext cx="11634537" cy="4832092"/>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During a transition, a child should be at the center, due to their world as they know it is being changed and adapted. It is important that during this period of transition and settling the child begins to trust the practitioner due to the time spent in the setting, also the practitioner should notice and identify the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habits.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Theory = Attachment   Practice = How to form the attachment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The diagram above demonstrates how practitioners can understand where they fit in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life and the appropriate amount of care they can give without crossing boundaries. In addition, the diagram highlights the importance of the relationship between the parent and the child, illustrating that the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parent/guardian must also feel comfortable and have access to the information of the development of their child. </a:t>
            </a:r>
          </a:p>
        </p:txBody>
      </p:sp>
      <p:pic>
        <p:nvPicPr>
          <p:cNvPr id="7" name="Picture 6">
            <a:extLst>
              <a:ext uri="{FF2B5EF4-FFF2-40B4-BE49-F238E27FC236}">
                <a16:creationId xmlns:a16="http://schemas.microsoft.com/office/drawing/2014/main" id="{C19D82E8-2B56-72B2-BEBA-6380DDDE6470}"/>
              </a:ext>
            </a:extLst>
          </p:cNvPr>
          <p:cNvPicPr>
            <a:picLocks noChangeAspect="1"/>
          </p:cNvPicPr>
          <p:nvPr/>
        </p:nvPicPr>
        <p:blipFill>
          <a:blip r:embed="rId2"/>
          <a:stretch>
            <a:fillRect/>
          </a:stretch>
        </p:blipFill>
        <p:spPr>
          <a:xfrm>
            <a:off x="2009274" y="2272646"/>
            <a:ext cx="2529570" cy="2575148"/>
          </a:xfrm>
          <a:prstGeom prst="rect">
            <a:avLst/>
          </a:prstGeom>
        </p:spPr>
      </p:pic>
    </p:spTree>
    <p:extLst>
      <p:ext uri="{BB962C8B-B14F-4D97-AF65-F5344CB8AC3E}">
        <p14:creationId xmlns:p14="http://schemas.microsoft.com/office/powerpoint/2010/main" val="3506851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7FC8764-9E16-1FA7-4EA1-D2EF6873DC38}"/>
              </a:ext>
            </a:extLst>
          </p:cNvPr>
          <p:cNvSpPr>
            <a:spLocks noGrp="1"/>
          </p:cNvSpPr>
          <p:nvPr>
            <p:ph type="sldNum" sz="quarter" idx="12"/>
          </p:nvPr>
        </p:nvSpPr>
        <p:spPr/>
        <p:txBody>
          <a:bodyPr/>
          <a:lstStyle/>
          <a:p>
            <a:fld id="{C01389E6-C847-4AD0-B56D-D205B2EAB1EE}" type="slidenum">
              <a:rPr lang="en-US" smtClean="0"/>
              <a:t>9</a:t>
            </a:fld>
            <a:endParaRPr lang="en-US"/>
          </a:p>
        </p:txBody>
      </p:sp>
      <p:sp>
        <p:nvSpPr>
          <p:cNvPr id="5" name="TextBox 4">
            <a:extLst>
              <a:ext uri="{FF2B5EF4-FFF2-40B4-BE49-F238E27FC236}">
                <a16:creationId xmlns:a16="http://schemas.microsoft.com/office/drawing/2014/main" id="{6058274D-473E-F507-D940-A51861177F83}"/>
              </a:ext>
            </a:extLst>
          </p:cNvPr>
          <p:cNvSpPr txBox="1"/>
          <p:nvPr/>
        </p:nvSpPr>
        <p:spPr>
          <a:xfrm>
            <a:off x="252663" y="336884"/>
            <a:ext cx="2646948"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Interventions</a:t>
            </a:r>
          </a:p>
        </p:txBody>
      </p:sp>
      <p:sp>
        <p:nvSpPr>
          <p:cNvPr id="6" name="TextBox 5">
            <a:extLst>
              <a:ext uri="{FF2B5EF4-FFF2-40B4-BE49-F238E27FC236}">
                <a16:creationId xmlns:a16="http://schemas.microsoft.com/office/drawing/2014/main" id="{B1710774-AF9D-B61E-2493-5FC3C7E785DC}"/>
              </a:ext>
            </a:extLst>
          </p:cNvPr>
          <p:cNvSpPr txBox="1"/>
          <p:nvPr/>
        </p:nvSpPr>
        <p:spPr>
          <a:xfrm>
            <a:off x="252663" y="878305"/>
            <a:ext cx="10202779" cy="3970318"/>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interventions included within this section of the handbook will help to ensure a positive and smooth transition within the setting.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Dojo school app</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Learning journal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Picture scrapbook for end of term</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Twitter posts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Parent visits to nursery class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Open door policy on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progress </a:t>
            </a:r>
            <a:r>
              <a:rPr lang="en-US" sz="1400" dirty="0" err="1">
                <a:latin typeface="Arial" panose="020B0604020202020204" pitchFamily="34" charset="0"/>
                <a:cs typeface="Arial" panose="020B0604020202020204" pitchFamily="34" charset="0"/>
              </a:rPr>
              <a:t>etc</a:t>
            </a:r>
            <a:r>
              <a:rPr lang="en-US" sz="14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Welcome pack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Handover </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Stay and play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Interventions can be beneficial when a parent or key worker is trying to establish and create a strong bond with each other. This can often be daunting for parents leaving their child for the first time therefore a system such as dojo where the parent receives a picture of their child happy and settled in the class is extremely beneficial and crucial in creating a trusting relationship with each other. </a:t>
            </a:r>
          </a:p>
        </p:txBody>
      </p:sp>
    </p:spTree>
    <p:extLst>
      <p:ext uri="{BB962C8B-B14F-4D97-AF65-F5344CB8AC3E}">
        <p14:creationId xmlns:p14="http://schemas.microsoft.com/office/powerpoint/2010/main" val="3313432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EC0C4D-F0F7-DD52-2011-4067CBA06F86}"/>
              </a:ext>
            </a:extLst>
          </p:cNvPr>
          <p:cNvSpPr>
            <a:spLocks noGrp="1"/>
          </p:cNvSpPr>
          <p:nvPr>
            <p:ph type="sldNum" sz="quarter" idx="12"/>
          </p:nvPr>
        </p:nvSpPr>
        <p:spPr/>
        <p:txBody>
          <a:bodyPr/>
          <a:lstStyle/>
          <a:p>
            <a:fld id="{C01389E6-C847-4AD0-B56D-D205B2EAB1EE}" type="slidenum">
              <a:rPr lang="en-US" smtClean="0"/>
              <a:t>10</a:t>
            </a:fld>
            <a:endParaRPr lang="en-US"/>
          </a:p>
        </p:txBody>
      </p:sp>
      <p:sp>
        <p:nvSpPr>
          <p:cNvPr id="5" name="TextBox 4">
            <a:extLst>
              <a:ext uri="{FF2B5EF4-FFF2-40B4-BE49-F238E27FC236}">
                <a16:creationId xmlns:a16="http://schemas.microsoft.com/office/drawing/2014/main" id="{B5DF77F8-53BB-E958-33F5-EC1E214E4491}"/>
              </a:ext>
            </a:extLst>
          </p:cNvPr>
          <p:cNvSpPr txBox="1"/>
          <p:nvPr/>
        </p:nvSpPr>
        <p:spPr>
          <a:xfrm>
            <a:off x="228600" y="264694"/>
            <a:ext cx="2947737"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Proposed outcomes</a:t>
            </a:r>
          </a:p>
        </p:txBody>
      </p:sp>
      <p:sp>
        <p:nvSpPr>
          <p:cNvPr id="6" name="TextBox 5">
            <a:extLst>
              <a:ext uri="{FF2B5EF4-FFF2-40B4-BE49-F238E27FC236}">
                <a16:creationId xmlns:a16="http://schemas.microsoft.com/office/drawing/2014/main" id="{75AF1F87-D482-4877-875B-099453E5EB43}"/>
              </a:ext>
            </a:extLst>
          </p:cNvPr>
          <p:cNvSpPr txBox="1"/>
          <p:nvPr/>
        </p:nvSpPr>
        <p:spPr>
          <a:xfrm>
            <a:off x="397042" y="974558"/>
            <a:ext cx="11270702" cy="572464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The desired outcome is that of a settled, confident child and effective communication between the caregiver and key worker within the setting, once the child demonstrates this the transition has been successful. The child will become less </a:t>
            </a:r>
            <a:r>
              <a:rPr lang="en-US" sz="1400" dirty="0" err="1">
                <a:latin typeface="Arial" panose="020B0604020202020204" pitchFamily="34" charset="0"/>
                <a:cs typeface="Arial" panose="020B0604020202020204" pitchFamily="34" charset="0"/>
              </a:rPr>
              <a:t>dependant</a:t>
            </a:r>
            <a:r>
              <a:rPr lang="en-US" sz="1400" dirty="0">
                <a:latin typeface="Arial" panose="020B0604020202020204" pitchFamily="34" charset="0"/>
                <a:cs typeface="Arial" panose="020B0604020202020204" pitchFamily="34" charset="0"/>
              </a:rPr>
              <a:t> on the key worker over time and therefore needing less reassurance. The child will start creating relationships with other practitioners and peers and show a true understanding of the environment once given time to explore it correctly. They will automatically fit into the natural rhythm of the setting and understand where they fit in. The child who has settled will illustrate a happy, responsive, secure and mature child who is confident withing their surroundings independently.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Leavers (1994) highlights the two methods of assessment that can be used for </a:t>
            </a:r>
            <a:r>
              <a:rPr lang="en-US" sz="1400" dirty="0" err="1">
                <a:latin typeface="Arial" panose="020B0604020202020204" pitchFamily="34" charset="0"/>
                <a:cs typeface="Arial" panose="020B0604020202020204" pitchFamily="34" charset="0"/>
              </a:rPr>
              <a:t>childrens</a:t>
            </a:r>
            <a:r>
              <a:rPr lang="en-US" sz="1400" dirty="0">
                <a:latin typeface="Arial" panose="020B0604020202020204" pitchFamily="34" charset="0"/>
                <a:cs typeface="Arial" panose="020B0604020202020204" pitchFamily="34" charset="0"/>
              </a:rPr>
              <a:t> learning and development. Firstly, involvement, which includes assessing a </a:t>
            </a:r>
            <a:r>
              <a:rPr lang="en-US" sz="1400" dirty="0" err="1">
                <a:latin typeface="Arial" panose="020B0604020202020204" pitchFamily="34" charset="0"/>
                <a:cs typeface="Arial" panose="020B0604020202020204" pitchFamily="34" charset="0"/>
              </a:rPr>
              <a:t>childs</a:t>
            </a:r>
            <a:r>
              <a:rPr lang="en-US" sz="1400" dirty="0">
                <a:latin typeface="Arial" panose="020B0604020202020204" pitchFamily="34" charset="0"/>
                <a:cs typeface="Arial" panose="020B0604020202020204" pitchFamily="34" charset="0"/>
              </a:rPr>
              <a:t> satisfaction, concentration etc. Also, emotional well-being is another element on assessing how responsive and open a child is. </a:t>
            </a:r>
          </a:p>
          <a:p>
            <a:endParaRPr lang="en-US" sz="1400" dirty="0">
              <a:effectLst/>
              <a:latin typeface="Arial" panose="020B0604020202020204" pitchFamily="34" charset="0"/>
              <a:ea typeface="Calibri" panose="020F0502020204030204" pitchFamily="34" charset="0"/>
              <a:cs typeface="Arial" panose="020B0604020202020204" pitchFamily="34" charset="0"/>
            </a:endParaRPr>
          </a:p>
          <a:p>
            <a:endParaRPr lang="en-US" sz="1400" dirty="0">
              <a:latin typeface="Arial" panose="020B0604020202020204" pitchFamily="34" charset="0"/>
              <a:ea typeface="Calibri" panose="020F0502020204030204" pitchFamily="34" charset="0"/>
              <a:cs typeface="Arial" panose="020B0604020202020204" pitchFamily="34" charset="0"/>
            </a:endParaRPr>
          </a:p>
          <a:p>
            <a:endParaRPr lang="en-US" sz="1400" dirty="0">
              <a:effectLst/>
              <a:latin typeface="Arial" panose="020B0604020202020204" pitchFamily="34" charset="0"/>
              <a:ea typeface="Calibri" panose="020F0502020204030204" pitchFamily="34" charset="0"/>
              <a:cs typeface="Arial" panose="020B0604020202020204" pitchFamily="34"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3E015F-D907-03AC-46E4-34ECA0B1FCA6}"/>
              </a:ext>
            </a:extLst>
          </p:cNvPr>
          <p:cNvPicPr>
            <a:picLocks noChangeAspect="1"/>
          </p:cNvPicPr>
          <p:nvPr/>
        </p:nvPicPr>
        <p:blipFill>
          <a:blip r:embed="rId2"/>
          <a:stretch>
            <a:fillRect/>
          </a:stretch>
        </p:blipFill>
        <p:spPr>
          <a:xfrm>
            <a:off x="4199021" y="2370221"/>
            <a:ext cx="3489158" cy="2358753"/>
          </a:xfrm>
          <a:prstGeom prst="rect">
            <a:avLst/>
          </a:prstGeom>
        </p:spPr>
      </p:pic>
    </p:spTree>
    <p:extLst>
      <p:ext uri="{BB962C8B-B14F-4D97-AF65-F5344CB8AC3E}">
        <p14:creationId xmlns:p14="http://schemas.microsoft.com/office/powerpoint/2010/main" val="733408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774E4A1-64F8-A79F-96BD-AF6CE88978E3}"/>
              </a:ext>
            </a:extLst>
          </p:cNvPr>
          <p:cNvSpPr>
            <a:spLocks noGrp="1"/>
          </p:cNvSpPr>
          <p:nvPr>
            <p:ph type="sldNum" sz="quarter" idx="12"/>
          </p:nvPr>
        </p:nvSpPr>
        <p:spPr/>
        <p:txBody>
          <a:bodyPr/>
          <a:lstStyle/>
          <a:p>
            <a:fld id="{C01389E6-C847-4AD0-B56D-D205B2EAB1EE}" type="slidenum">
              <a:rPr lang="en-US" smtClean="0"/>
              <a:t>11</a:t>
            </a:fld>
            <a:endParaRPr lang="en-US"/>
          </a:p>
        </p:txBody>
      </p:sp>
      <p:sp>
        <p:nvSpPr>
          <p:cNvPr id="7" name="TextBox 6">
            <a:extLst>
              <a:ext uri="{FF2B5EF4-FFF2-40B4-BE49-F238E27FC236}">
                <a16:creationId xmlns:a16="http://schemas.microsoft.com/office/drawing/2014/main" id="{F351C49E-1F8F-2B2D-132C-276ADBAE7845}"/>
              </a:ext>
            </a:extLst>
          </p:cNvPr>
          <p:cNvSpPr txBox="1"/>
          <p:nvPr/>
        </p:nvSpPr>
        <p:spPr>
          <a:xfrm>
            <a:off x="0" y="216568"/>
            <a:ext cx="2394284" cy="400110"/>
          </a:xfrm>
          <a:prstGeom prst="rect">
            <a:avLst/>
          </a:prstGeom>
          <a:noFill/>
        </p:spPr>
        <p:txBody>
          <a:bodyPr wrap="square" rtlCol="0">
            <a:spAutoFit/>
          </a:bodyPr>
          <a:lstStyle/>
          <a:p>
            <a:r>
              <a:rPr lang="en-US" sz="2000" u="sng" dirty="0">
                <a:latin typeface="Arial" panose="020B0604020202020204" pitchFamily="34" charset="0"/>
                <a:cs typeface="Arial" panose="020B0604020202020204" pitchFamily="34" charset="0"/>
              </a:rPr>
              <a:t>Reference list</a:t>
            </a:r>
          </a:p>
        </p:txBody>
      </p:sp>
      <p:sp>
        <p:nvSpPr>
          <p:cNvPr id="8" name="TextBox 7">
            <a:extLst>
              <a:ext uri="{FF2B5EF4-FFF2-40B4-BE49-F238E27FC236}">
                <a16:creationId xmlns:a16="http://schemas.microsoft.com/office/drawing/2014/main" id="{0B766610-2A71-C557-5800-5BDBBB9BEEBA}"/>
              </a:ext>
            </a:extLst>
          </p:cNvPr>
          <p:cNvSpPr txBox="1"/>
          <p:nvPr/>
        </p:nvSpPr>
        <p:spPr>
          <a:xfrm>
            <a:off x="342900" y="1028700"/>
            <a:ext cx="11487150" cy="4524315"/>
          </a:xfrm>
          <a:prstGeom prst="rect">
            <a:avLst/>
          </a:prstGeom>
          <a:noFill/>
        </p:spPr>
        <p:txBody>
          <a:bodyPr wrap="square" rtlCol="0">
            <a:spAutoFit/>
          </a:bodyPr>
          <a:lstStyle/>
          <a:p>
            <a:r>
              <a:rPr lang="en-GB" sz="1800" dirty="0">
                <a:effectLst/>
                <a:latin typeface="Tahoma" panose="020B0604030504040204" pitchFamily="34" charset="0"/>
                <a:ea typeface="Calibri" panose="020F0502020204030204" pitchFamily="34" charset="0"/>
                <a:cs typeface="Times New Roman" panose="02020603050405020304" pitchFamily="18" charset="0"/>
              </a:rPr>
              <a:t>Dowling, M. (2010) </a:t>
            </a:r>
            <a:r>
              <a:rPr lang="en-GB" sz="1800" i="1" dirty="0">
                <a:effectLst/>
                <a:latin typeface="Tahoma" panose="020B0604030504040204" pitchFamily="34" charset="0"/>
                <a:ea typeface="Calibri" panose="020F0502020204030204" pitchFamily="34" charset="0"/>
                <a:cs typeface="Times New Roman" panose="02020603050405020304" pitchFamily="18" charset="0"/>
              </a:rPr>
              <a:t>Young Children’s Personal, Social and Emotional Development. </a:t>
            </a:r>
            <a:r>
              <a:rPr lang="en-GB" sz="1800" dirty="0">
                <a:effectLst/>
                <a:latin typeface="Tahoma" panose="020B0604030504040204" pitchFamily="34" charset="0"/>
                <a:ea typeface="Calibri" panose="020F0502020204030204" pitchFamily="34" charset="0"/>
                <a:cs typeface="Times New Roman" panose="02020603050405020304" pitchFamily="18" charset="0"/>
              </a:rPr>
              <a:t>3</a:t>
            </a:r>
            <a:r>
              <a:rPr lang="en-GB" sz="1800" baseline="30000" dirty="0">
                <a:effectLst/>
                <a:latin typeface="Tahoma" panose="020B0604030504040204" pitchFamily="34" charset="0"/>
                <a:ea typeface="Calibri" panose="020F0502020204030204" pitchFamily="34" charset="0"/>
                <a:cs typeface="Times New Roman" panose="02020603050405020304" pitchFamily="18" charset="0"/>
              </a:rPr>
              <a:t>rd</a:t>
            </a:r>
            <a:r>
              <a:rPr lang="en-GB" sz="1800" dirty="0">
                <a:effectLst/>
                <a:latin typeface="Tahoma" panose="020B0604030504040204" pitchFamily="34" charset="0"/>
                <a:ea typeface="Calibri" panose="020F0502020204030204" pitchFamily="34" charset="0"/>
                <a:cs typeface="Times New Roman" panose="02020603050405020304" pitchFamily="18" charset="0"/>
              </a:rPr>
              <a:t> Ed. London: Sage.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Simply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Psychology.org</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Maslow’s Hierarchy of Need. </a:t>
            </a:r>
            <a:r>
              <a:rPr lang="en-GB" sz="1800" dirty="0">
                <a:effectLst/>
                <a:latin typeface="Arial" panose="020B0604020202020204" pitchFamily="34" charset="0"/>
                <a:ea typeface="Calibri" panose="020F0502020204030204" pitchFamily="34" charset="0"/>
                <a:cs typeface="Times New Roman" panose="02020603050405020304" pitchFamily="18" charset="0"/>
              </a:rPr>
              <a:t>[image] Available at: </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https://simplypsychology.org/maslow</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23rd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Febuary</a:t>
            </a:r>
            <a:r>
              <a:rPr lang="en-GB" sz="1800" dirty="0">
                <a:effectLst/>
                <a:latin typeface="Arial" panose="020B0604020202020204" pitchFamily="34" charset="0"/>
                <a:ea typeface="Calibri" panose="020F0502020204030204" pitchFamily="34" charset="0"/>
                <a:cs typeface="Times New Roman" panose="02020603050405020304" pitchFamily="18" charset="0"/>
              </a:rPr>
              <a:t> 2023)</a:t>
            </a:r>
          </a:p>
          <a:p>
            <a:r>
              <a:rPr lang="en-GB" dirty="0">
                <a:latin typeface="Arial" panose="020B0604020202020204" pitchFamily="34" charset="0"/>
                <a:ea typeface="Calibri" panose="020F0502020204030204" pitchFamily="34" charset="0"/>
                <a:cs typeface="Times New Roman" panose="02020603050405020304" pitchFamily="18" charset="0"/>
              </a:rPr>
              <a:t>Simply </a:t>
            </a:r>
            <a:r>
              <a:rPr lang="en-GB" dirty="0" err="1">
                <a:latin typeface="Arial" panose="020B0604020202020204" pitchFamily="34" charset="0"/>
                <a:ea typeface="Calibri" panose="020F0502020204030204" pitchFamily="34" charset="0"/>
                <a:cs typeface="Times New Roman" panose="02020603050405020304" pitchFamily="18" charset="0"/>
              </a:rPr>
              <a:t>Psychology.org</a:t>
            </a:r>
            <a:r>
              <a:rPr lang="en-GB" dirty="0">
                <a:latin typeface="Arial" panose="020B0604020202020204" pitchFamily="34" charset="0"/>
                <a:ea typeface="Calibri" panose="020F0502020204030204" pitchFamily="34" charset="0"/>
                <a:cs typeface="Times New Roman" panose="02020603050405020304" pitchFamily="18" charset="0"/>
              </a:rPr>
              <a:t> (2020) </a:t>
            </a:r>
            <a:r>
              <a:rPr lang="en-GB" i="1" dirty="0" err="1">
                <a:latin typeface="Arial" panose="020B0604020202020204" pitchFamily="34" charset="0"/>
                <a:ea typeface="Calibri" panose="020F0502020204030204" pitchFamily="34" charset="0"/>
                <a:cs typeface="Times New Roman" panose="02020603050405020304" pitchFamily="18" charset="0"/>
              </a:rPr>
              <a:t>Bronfenbrenners</a:t>
            </a:r>
            <a:r>
              <a:rPr lang="en-GB" i="1" dirty="0">
                <a:latin typeface="Arial" panose="020B0604020202020204" pitchFamily="34" charset="0"/>
                <a:ea typeface="Calibri" panose="020F0502020204030204" pitchFamily="34" charset="0"/>
                <a:cs typeface="Times New Roman" panose="02020603050405020304" pitchFamily="18" charset="0"/>
              </a:rPr>
              <a:t> Ecological Systems Theory. </a:t>
            </a:r>
            <a:r>
              <a:rPr lang="en-GB" dirty="0">
                <a:latin typeface="Arial" panose="020B0604020202020204" pitchFamily="34" charset="0"/>
                <a:ea typeface="Calibri" panose="020F0502020204030204" pitchFamily="34" charset="0"/>
                <a:cs typeface="Times New Roman" panose="02020603050405020304" pitchFamily="18" charset="0"/>
              </a:rPr>
              <a:t>[image] Available </a:t>
            </a:r>
            <a:r>
              <a:rPr lang="en-GB" dirty="0" err="1">
                <a:latin typeface="Arial" panose="020B0604020202020204" pitchFamily="34" charset="0"/>
                <a:ea typeface="Calibri" panose="020F0502020204030204" pitchFamily="34" charset="0"/>
                <a:cs typeface="Times New Roman" panose="02020603050405020304" pitchFamily="18" charset="0"/>
              </a:rPr>
              <a:t>at:https</a:t>
            </a:r>
            <a:r>
              <a:rPr lang="en-GB" dirty="0">
                <a:latin typeface="Arial" panose="020B0604020202020204" pitchFamily="34" charset="0"/>
                <a:ea typeface="Calibri" panose="020F0502020204030204" pitchFamily="34" charset="0"/>
                <a:cs typeface="Times New Roman" panose="02020603050405020304" pitchFamily="18" charset="0"/>
              </a:rPr>
              <a:t>://</a:t>
            </a:r>
            <a:r>
              <a:rPr lang="en-GB" dirty="0" err="1">
                <a:latin typeface="Arial" panose="020B0604020202020204" pitchFamily="34" charset="0"/>
                <a:ea typeface="Calibri" panose="020F0502020204030204" pitchFamily="34" charset="0"/>
                <a:cs typeface="Times New Roman" panose="02020603050405020304" pitchFamily="18" charset="0"/>
              </a:rPr>
              <a:t>www.simplypsychology.org</a:t>
            </a:r>
            <a:r>
              <a:rPr lang="en-GB" dirty="0">
                <a:latin typeface="Arial" panose="020B0604020202020204" pitchFamily="34" charset="0"/>
                <a:ea typeface="Calibri" panose="020F0502020204030204" pitchFamily="34" charset="0"/>
                <a:cs typeface="Times New Roman" panose="02020603050405020304" pitchFamily="18" charset="0"/>
              </a:rPr>
              <a:t>/</a:t>
            </a:r>
            <a:r>
              <a:rPr lang="en-GB" dirty="0" err="1">
                <a:latin typeface="Arial" panose="020B0604020202020204" pitchFamily="34" charset="0"/>
                <a:ea typeface="Calibri" panose="020F0502020204030204" pitchFamily="34" charset="0"/>
                <a:cs typeface="Times New Roman" panose="02020603050405020304" pitchFamily="18" charset="0"/>
              </a:rPr>
              <a:t>Bronfenbrenner.html</a:t>
            </a:r>
            <a:r>
              <a:rPr lang="en-GB" dirty="0">
                <a:latin typeface="Arial" panose="020B0604020202020204" pitchFamily="34" charset="0"/>
                <a:ea typeface="Calibri" panose="020F0502020204030204" pitchFamily="34" charset="0"/>
                <a:cs typeface="Times New Roman" panose="02020603050405020304" pitchFamily="18" charset="0"/>
              </a:rPr>
              <a:t> ( Accessed: </a:t>
            </a:r>
            <a:r>
              <a:rPr lang="en-GB" dirty="0" err="1">
                <a:latin typeface="Arial" panose="020B0604020202020204" pitchFamily="34" charset="0"/>
                <a:ea typeface="Calibri" panose="020F0502020204030204" pitchFamily="34" charset="0"/>
                <a:cs typeface="Times New Roman" panose="02020603050405020304" pitchFamily="18" charset="0"/>
              </a:rPr>
              <a:t>Febuary</a:t>
            </a:r>
            <a:r>
              <a:rPr lang="en-GB" dirty="0">
                <a:latin typeface="Arial" panose="020B0604020202020204" pitchFamily="34" charset="0"/>
                <a:ea typeface="Calibri" panose="020F0502020204030204" pitchFamily="34" charset="0"/>
                <a:cs typeface="Times New Roman" panose="02020603050405020304" pitchFamily="18" charset="0"/>
              </a:rPr>
              <a:t> 2023)</a:t>
            </a:r>
            <a:endParaRPr lang="en-GB" sz="1800" i="1"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UNICEF (2019) </a:t>
            </a:r>
            <a:r>
              <a:rPr lang="en-GB" sz="1800" i="1" dirty="0">
                <a:effectLst/>
                <a:latin typeface="Arial" panose="020B0604020202020204" pitchFamily="34" charset="0"/>
                <a:ea typeface="Calibri" panose="020F0502020204030204" pitchFamily="34" charset="0"/>
                <a:cs typeface="Times New Roman" panose="02020603050405020304" pitchFamily="18" charset="0"/>
              </a:rPr>
              <a:t>UNCRC Summary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https://</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www.unicef.org.uk</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err="1">
                <a:effectLst/>
                <a:latin typeface="Arial" panose="020B0604020202020204" pitchFamily="34" charset="0"/>
                <a:ea typeface="Calibri" panose="020F0502020204030204" pitchFamily="34" charset="0"/>
                <a:cs typeface="Times New Roman" panose="02020603050405020304" pitchFamily="18" charset="0"/>
              </a:rPr>
              <a:t>wp</a:t>
            </a:r>
            <a:r>
              <a:rPr lang="en-GB" sz="1800" dirty="0">
                <a:effectLst/>
                <a:latin typeface="Arial" panose="020B0604020202020204" pitchFamily="34" charset="0"/>
                <a:ea typeface="Calibri" panose="020F0502020204030204" pitchFamily="34" charset="0"/>
                <a:cs typeface="Times New Roman" panose="02020603050405020304" pitchFamily="18" charset="0"/>
              </a:rPr>
              <a:t>-content/uploads/2019/10/UNCRC_summary-1_1.pdf (Accessed: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Febuary</a:t>
            </a:r>
            <a:r>
              <a:rPr lang="en-GB" sz="1800" dirty="0">
                <a:effectLst/>
                <a:latin typeface="Arial" panose="020B0604020202020204" pitchFamily="34" charset="0"/>
                <a:ea typeface="Calibri" panose="020F0502020204030204" pitchFamily="34" charset="0"/>
                <a:cs typeface="Times New Roman" panose="02020603050405020304" pitchFamily="18" charset="0"/>
              </a:rPr>
              <a:t>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effectLst/>
                <a:latin typeface="Arial" panose="020B0604020202020204" pitchFamily="34" charset="0"/>
                <a:ea typeface="Calibri" panose="020F0502020204030204" pitchFamily="34" charset="0"/>
                <a:cs typeface="Times New Roman" panose="02020603050405020304" pitchFamily="18" charset="0"/>
              </a:rPr>
              <a:t>Practicalpie.com</a:t>
            </a:r>
            <a:r>
              <a:rPr lang="en-GB" sz="1800" dirty="0">
                <a:effectLst/>
                <a:latin typeface="Arial" panose="020B0604020202020204" pitchFamily="34" charset="0"/>
                <a:ea typeface="Calibri" panose="020F0502020204030204" pitchFamily="34" charset="0"/>
                <a:cs typeface="Times New Roman" panose="02020603050405020304" pitchFamily="18" charset="0"/>
              </a:rPr>
              <a:t> () </a:t>
            </a:r>
            <a:r>
              <a:rPr lang="en-GB" sz="1800" i="1" dirty="0">
                <a:effectLst/>
                <a:latin typeface="Arial" panose="020B0604020202020204" pitchFamily="34" charset="0"/>
                <a:ea typeface="Calibri" panose="020F0502020204030204" pitchFamily="34" charset="0"/>
                <a:cs typeface="Times New Roman" panose="02020603050405020304" pitchFamily="18" charset="0"/>
              </a:rPr>
              <a:t>Bronfenbrenner Ecological Systems Theory. </a:t>
            </a:r>
            <a:r>
              <a:rPr lang="en-GB" sz="18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800" dirty="0">
                <a:effectLst/>
                <a:latin typeface="Arial" panose="020B0604020202020204" pitchFamily="34" charset="0"/>
                <a:ea typeface="Calibri" panose="020F0502020204030204" pitchFamily="34" charset="0"/>
                <a:cs typeface="Times New Roman" panose="02020603050405020304" pitchFamily="18" charset="0"/>
                <a:hlinkClick r:id="rId3"/>
              </a:rPr>
              <a:t>https://practicalpie.com/Bronfenbrenner-ecological-theory/</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err="1">
                <a:effectLst/>
                <a:latin typeface="Tahoma" panose="020B0604030504040204" pitchFamily="34" charset="0"/>
                <a:ea typeface="Calibri" panose="020F0502020204030204" pitchFamily="34" charset="0"/>
                <a:cs typeface="Times New Roman" panose="02020603050405020304" pitchFamily="18" charset="0"/>
              </a:rPr>
              <a:t>Laevers</a:t>
            </a:r>
            <a:r>
              <a:rPr lang="en-GB" sz="1800" dirty="0">
                <a:effectLst/>
                <a:latin typeface="Tahoma" panose="020B0604030504040204" pitchFamily="34" charset="0"/>
                <a:ea typeface="Calibri" panose="020F0502020204030204" pitchFamily="34" charset="0"/>
                <a:cs typeface="Times New Roman" panose="02020603050405020304" pitchFamily="18" charset="0"/>
              </a:rPr>
              <a:t>, F. (1994) </a:t>
            </a:r>
            <a:r>
              <a:rPr lang="en-GB" sz="1800" i="1" dirty="0">
                <a:effectLst/>
                <a:latin typeface="Tahoma" panose="020B0604030504040204" pitchFamily="34" charset="0"/>
                <a:ea typeface="Calibri" panose="020F0502020204030204" pitchFamily="34" charset="0"/>
                <a:cs typeface="Times New Roman" panose="02020603050405020304" pitchFamily="18" charset="0"/>
              </a:rPr>
              <a:t>Defining and assessing quality in early childhood education</a:t>
            </a:r>
            <a:r>
              <a:rPr lang="en-GB" sz="1800" dirty="0">
                <a:effectLst/>
                <a:latin typeface="Tahoma" panose="020B0604030504040204" pitchFamily="34" charset="0"/>
                <a:ea typeface="Calibri" panose="020F0502020204030204" pitchFamily="34" charset="0"/>
                <a:cs typeface="Times New Roman" panose="02020603050405020304" pitchFamily="18" charset="0"/>
              </a:rPr>
              <a:t>. Leuven: Leuven University Press.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682374431"/>
      </p:ext>
    </p:extLst>
  </p:cSld>
  <p:clrMapOvr>
    <a:masterClrMapping/>
  </p:clrMapOvr>
</p:sld>
</file>

<file path=ppt/theme/theme1.xml><?xml version="1.0" encoding="utf-8"?>
<a:theme xmlns:a="http://schemas.openxmlformats.org/drawingml/2006/main" name="GradientRiseVTI">
  <a:themeElements>
    <a:clrScheme name="AnalogousFromRegularSeedRightStep">
      <a:dk1>
        <a:srgbClr val="000000"/>
      </a:dk1>
      <a:lt1>
        <a:srgbClr val="FFFFFF"/>
      </a:lt1>
      <a:dk2>
        <a:srgbClr val="31201C"/>
      </a:dk2>
      <a:lt2>
        <a:srgbClr val="F3F0F0"/>
      </a:lt2>
      <a:accent1>
        <a:srgbClr val="20B2B6"/>
      </a:accent1>
      <a:accent2>
        <a:srgbClr val="1781D5"/>
      </a:accent2>
      <a:accent3>
        <a:srgbClr val="2944E7"/>
      </a:accent3>
      <a:accent4>
        <a:srgbClr val="5928D8"/>
      </a:accent4>
      <a:accent5>
        <a:srgbClr val="AC29E7"/>
      </a:accent5>
      <a:accent6>
        <a:srgbClr val="D517C0"/>
      </a:accent6>
      <a:hlink>
        <a:srgbClr val="BF423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1127</TotalTime>
  <Words>1792</Words>
  <Application>Microsoft Macintosh PowerPoint</Application>
  <PresentationFormat>Widescreen</PresentationFormat>
  <Paragraphs>140</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Tahoma</vt:lpstr>
      <vt:lpstr>GradientRiseVTI</vt:lpstr>
      <vt:lpstr>Supporting young children through transitions</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young children through transitions</dc:title>
  <dc:creator>Caitlin Jones (2207446)</dc:creator>
  <cp:lastModifiedBy>Caitlin Jones (2207446)</cp:lastModifiedBy>
  <cp:revision>1</cp:revision>
  <dcterms:created xsi:type="dcterms:W3CDTF">2023-02-24T13:11:26Z</dcterms:created>
  <dcterms:modified xsi:type="dcterms:W3CDTF">2023-04-19T21:56:14Z</dcterms:modified>
</cp:coreProperties>
</file>