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1" r:id="rId18"/>
    <p:sldId id="273" r:id="rId19"/>
    <p:sldId id="27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242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84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750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059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656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730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588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251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67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09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34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48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2929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6291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72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03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093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61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101C1E2-0AD8-4E9B-8515-FBA45F28989B}" type="datetimeFigureOut">
              <a:rPr lang="en-GB" smtClean="0"/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01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Iconography in its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65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560" y="1844824"/>
            <a:ext cx="7772400" cy="13620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Think about the following images</a:t>
            </a:r>
            <a:br>
              <a:rPr lang="en-GB" dirty="0" smtClean="0"/>
            </a:br>
            <a:r>
              <a:rPr lang="en-GB" dirty="0" smtClean="0"/>
              <a:t>how would you approach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424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U:\COURSES\2015-16\CLSK5002\images for iconography\herakles calyx crater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1067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:\COURSES\2015-16\CLSK5002\images for iconography\herakles cantharos.jpe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39952" y="0"/>
            <a:ext cx="4503799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U:\COURSES\2015-16\CLSK5002\images for iconography\herakles hydria.jpe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8175" y="4418659"/>
            <a:ext cx="3655765" cy="243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:\COURSES\2015-16\CLSK5002\images for iconography\herakles stamnos.jpe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640229"/>
            <a:ext cx="3476799" cy="221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U:\COURSES\2015-16\CLSK5002\images for iconography\jerakles cup.jpe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9752" y="2684341"/>
            <a:ext cx="3157046" cy="173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:\COURSES\2015-16\CLSK5002\images for iconography\jherakles skyphos.jpeg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3313" y="2629623"/>
            <a:ext cx="2730687" cy="200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725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U:\COURSES\2015-16\CLSK5002\images for iconography\herakles calyx crater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1067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:\COURSES\2015-16\CLSK5002\images for iconography\herakles cantharos.jpe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39952" y="0"/>
            <a:ext cx="4503799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U:\COURSES\2015-16\CLSK5002\images for iconography\herakles hydria.jpe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8175" y="4418659"/>
            <a:ext cx="3655765" cy="243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:\COURSES\2015-16\CLSK5002\images for iconography\herakles stamnos.jpe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640229"/>
            <a:ext cx="3476799" cy="221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U:\COURSES\2015-16\CLSK5002\images for iconography\jerakles cup.jpeg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9752" y="2684341"/>
            <a:ext cx="3157046" cy="173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:\COURSES\2015-16\CLSK5002\images for iconography\jherakles skyphos.jpeg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3313" y="2629623"/>
            <a:ext cx="2730687" cy="200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661338"/>
            <a:ext cx="2757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CALYX CRATER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588224" y="332656"/>
            <a:ext cx="1792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CANTHAROS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163940" y="6021288"/>
            <a:ext cx="1173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HYDRIA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38399" y="5013176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STAMNOS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562248" y="3918247"/>
            <a:ext cx="712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CUP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2996952"/>
            <a:ext cx="1747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SKYPHOS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288102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U:\COURSES\2015-16\CLSK5002\images for iconography\chig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6748180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948264" y="980728"/>
            <a:ext cx="208823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What do you think this portrays?</a:t>
            </a:r>
          </a:p>
          <a:p>
            <a:r>
              <a:rPr lang="en-GB" sz="3200" b="1" dirty="0" smtClean="0"/>
              <a:t>Why is it/could it be important?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76225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:\COURSES\2015-16\CLSK5002\images for iconography\chigi who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3364" y="2060848"/>
            <a:ext cx="2758814" cy="426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83968" y="1340768"/>
            <a:ext cx="486003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Size:</a:t>
            </a:r>
            <a:r>
              <a:rPr lang="en-GB" sz="2800" dirty="0"/>
              <a:t> </a:t>
            </a:r>
            <a:r>
              <a:rPr lang="en-GB" sz="2800" dirty="0" smtClean="0"/>
              <a:t>26.2cm = 10.2 inches</a:t>
            </a:r>
            <a:br>
              <a:rPr lang="en-GB" sz="2800" dirty="0" smtClean="0"/>
            </a:br>
            <a:r>
              <a:rPr lang="en-GB" sz="2800" b="1" dirty="0"/>
              <a:t>Function:</a:t>
            </a:r>
            <a:r>
              <a:rPr lang="en-GB" sz="2800" dirty="0"/>
              <a:t> convivial. Jug (round mouth and bulbous body) for pouring. </a:t>
            </a:r>
            <a:r>
              <a:rPr lang="en-GB" sz="2800" u="sng" dirty="0" err="1" smtClean="0"/>
              <a:t>Olpe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this is what it looks like for real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8264" y="4005064"/>
            <a:ext cx="2292498" cy="28529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88024" y="5301208"/>
            <a:ext cx="2038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i.e. it is the same height as an </a:t>
            </a:r>
            <a:r>
              <a:rPr lang="en-GB" dirty="0" err="1" smtClean="0"/>
              <a:t>Ipad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349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617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this scene?</a:t>
            </a:r>
            <a:br>
              <a:rPr lang="en-GB" dirty="0" smtClean="0"/>
            </a:br>
            <a:r>
              <a:rPr lang="en-GB" dirty="0" smtClean="0"/>
              <a:t>What does it tell you?</a:t>
            </a:r>
            <a:br>
              <a:rPr lang="en-GB" dirty="0" smtClean="0"/>
            </a:br>
            <a:r>
              <a:rPr lang="en-GB" dirty="0" smtClean="0"/>
              <a:t>How would  you interpret it?</a:t>
            </a:r>
            <a:endParaRPr lang="en-GB" dirty="0"/>
          </a:p>
        </p:txBody>
      </p:sp>
      <p:pic>
        <p:nvPicPr>
          <p:cNvPr id="4098" name="Picture 2" descr="http://images.perseus.tufts.edu/images/1991.01.2/1991.01.0895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266" y="2276872"/>
            <a:ext cx="4594683" cy="304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mages.perseus.tufts.edu/images/1991.01.2/1991.01.089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72853" y="3188677"/>
            <a:ext cx="4120137" cy="272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521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this is how it looks in context</a:t>
            </a:r>
            <a:endParaRPr lang="en-GB" dirty="0"/>
          </a:p>
        </p:txBody>
      </p:sp>
      <p:pic>
        <p:nvPicPr>
          <p:cNvPr id="6146" name="Picture 2" descr="http://images.perseus.tufts.edu/images/1991.01.2/1991.01.088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364" y="1844824"/>
            <a:ext cx="488632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5536" y="4295130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</a:t>
            </a:r>
            <a:r>
              <a:rPr lang="en-GB" sz="2400" dirty="0" err="1"/>
              <a:t>pyxis</a:t>
            </a:r>
            <a:r>
              <a:rPr lang="en-GB" sz="2400" dirty="0"/>
              <a:t> is a small covered vessel used as a woman's cosmetic box. The Type C </a:t>
            </a:r>
            <a:r>
              <a:rPr lang="en-GB" sz="2400" dirty="0" err="1"/>
              <a:t>pyxis</a:t>
            </a:r>
            <a:r>
              <a:rPr lang="en-GB" sz="2400" dirty="0"/>
              <a:t> is broad and flat, with slightly incurving sides. This form of </a:t>
            </a:r>
            <a:r>
              <a:rPr lang="en-GB" sz="2400" dirty="0" err="1"/>
              <a:t>pyxis</a:t>
            </a:r>
            <a:r>
              <a:rPr lang="en-GB" sz="2400" dirty="0"/>
              <a:t> becomes popular in the second half of the fifth century and is produced in many materials. This vase in Mississippi is one of the earliest preserved examples of a Type C </a:t>
            </a:r>
            <a:r>
              <a:rPr lang="en-GB" sz="2400" dirty="0" err="1"/>
              <a:t>pyxis</a:t>
            </a:r>
            <a:r>
              <a:rPr lang="en-GB" sz="2400" dirty="0"/>
              <a:t>.</a:t>
            </a:r>
            <a:endParaRPr lang="en-GB" sz="2400" b="1" dirty="0"/>
          </a:p>
        </p:txBody>
      </p:sp>
      <p:sp>
        <p:nvSpPr>
          <p:cNvPr id="4" name="Rectangle 3"/>
          <p:cNvSpPr/>
          <p:nvPr/>
        </p:nvSpPr>
        <p:spPr>
          <a:xfrm>
            <a:off x="5220072" y="1988840"/>
            <a:ext cx="41298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H. without lid 0.035 m., H. with lid 0.055 m.</a:t>
            </a:r>
          </a:p>
        </p:txBody>
      </p:sp>
    </p:spTree>
    <p:extLst>
      <p:ext uri="{BB962C8B-B14F-4D97-AF65-F5344CB8AC3E}">
        <p14:creationId xmlns:p14="http://schemas.microsoft.com/office/powerpoint/2010/main" val="3046152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335762" cy="81604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Ajax and Odysseus playing a board game</a:t>
            </a:r>
            <a:endParaRPr lang="en-GB" dirty="0"/>
          </a:p>
        </p:txBody>
      </p:sp>
      <p:pic>
        <p:nvPicPr>
          <p:cNvPr id="7170" name="Picture 2" descr="http://www.utexas.edu/courses/troy/R9812140003%20copy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504" y="1484783"/>
            <a:ext cx="6192688" cy="528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100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in context</a:t>
            </a:r>
            <a:endParaRPr lang="en-GB" dirty="0"/>
          </a:p>
        </p:txBody>
      </p:sp>
      <p:pic>
        <p:nvPicPr>
          <p:cNvPr id="8194" name="Picture 2" descr="http://www.beazley.ox.ac.uk/images/pottery/painters/keypieces/boardman/exekias-2-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575" y="1628800"/>
            <a:ext cx="245745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Exekias's Vatican amphor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43808" y="1733550"/>
            <a:ext cx="24574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508105" y="1444134"/>
            <a:ext cx="34563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Size: 61cm. </a:t>
            </a:r>
            <a:r>
              <a:rPr lang="en-GB" sz="2800" u="sng" dirty="0" smtClean="0"/>
              <a:t>amphora</a:t>
            </a:r>
            <a:r>
              <a:rPr lang="en-GB" sz="2800" u="sng" dirty="0"/>
              <a:t>, Type A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727322" y="2996952"/>
            <a:ext cx="324036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How do you approach this as an object?</a:t>
            </a:r>
          </a:p>
          <a:p>
            <a:r>
              <a:rPr lang="en-GB" sz="2800" dirty="0" smtClean="0"/>
              <a:t>What is its function?</a:t>
            </a:r>
          </a:p>
          <a:p>
            <a:r>
              <a:rPr lang="en-GB" sz="2800" dirty="0" smtClean="0"/>
              <a:t>How can one see the images?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389851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92004"/>
            <a:ext cx="8229600" cy="1143000"/>
          </a:xfrm>
        </p:spPr>
        <p:txBody>
          <a:bodyPr/>
          <a:lstStyle/>
          <a:p>
            <a:r>
              <a:rPr lang="en-GB" dirty="0" smtClean="0"/>
              <a:t>What do you see?</a:t>
            </a:r>
            <a:endParaRPr lang="en-GB" dirty="0"/>
          </a:p>
        </p:txBody>
      </p:sp>
      <p:pic>
        <p:nvPicPr>
          <p:cNvPr id="9218" name="Picture 2" descr="Cup of Type B ht. 8c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980728"/>
            <a:ext cx="3377066" cy="194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777153" y="1597693"/>
            <a:ext cx="23087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 smtClean="0"/>
              <a:t>ht</a:t>
            </a:r>
            <a:r>
              <a:rPr lang="en-GB" sz="4000" b="1" dirty="0"/>
              <a:t>. 9.5cm.</a:t>
            </a:r>
          </a:p>
        </p:txBody>
      </p:sp>
      <p:pic>
        <p:nvPicPr>
          <p:cNvPr id="9220" name="Picture 4" descr="http://www.paestum.org.uk/wp-content/uploads/2012/11/Museum-diners-183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3832" y="2922543"/>
            <a:ext cx="8885265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1475656" y="3356992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 flipV="1">
            <a:off x="5436096" y="4221088"/>
            <a:ext cx="144016" cy="5014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256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now?</a:t>
            </a:r>
            <a:endParaRPr lang="en-GB" dirty="0"/>
          </a:p>
        </p:txBody>
      </p:sp>
      <p:sp>
        <p:nvSpPr>
          <p:cNvPr id="4" name="AutoShape 2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4914900" cy="490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0" y="2924944"/>
            <a:ext cx="3491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And this is</a:t>
            </a:r>
          </a:p>
          <a:p>
            <a:r>
              <a:rPr lang="en-GB" sz="2800" dirty="0" smtClean="0"/>
              <a:t>An inside image of an otherwise undecorated cup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1678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6794"/>
          </a:xfrm>
        </p:spPr>
        <p:txBody>
          <a:bodyPr/>
          <a:lstStyle/>
          <a:p>
            <a:r>
              <a:rPr lang="en-GB" dirty="0" err="1" smtClean="0"/>
              <a:t>Metopes</a:t>
            </a:r>
            <a:r>
              <a:rPr lang="en-GB" dirty="0" smtClean="0"/>
              <a:t> of the Parthenon</a:t>
            </a:r>
            <a:endParaRPr lang="en-GB" dirty="0"/>
          </a:p>
        </p:txBody>
      </p:sp>
      <p:sp>
        <p:nvSpPr>
          <p:cNvPr id="3" name="AutoShape 2" descr="https://upload.wikimedia.org/wikipedia/commons/thumb/6/65/AC_marbles.jpg/800px-AC_marble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182" y="1061432"/>
            <a:ext cx="5521202" cy="5679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52918" y="3717032"/>
            <a:ext cx="361950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9220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how can one view this image?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9672" y="1879289"/>
            <a:ext cx="6096000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041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in 410BCE?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0100" y="1228725"/>
            <a:ext cx="7543800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7505" y="5949280"/>
            <a:ext cx="892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big is the Parthenon? Where were the </a:t>
            </a:r>
            <a:r>
              <a:rPr lang="en-GB" sz="2400" dirty="0" err="1" smtClean="0"/>
              <a:t>metopes</a:t>
            </a:r>
            <a:r>
              <a:rPr lang="en-GB" sz="2400" dirty="0" smtClean="0"/>
              <a:t>? How much could someone see/observe?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7879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1" y="3212976"/>
            <a:ext cx="8704643" cy="24928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116632"/>
            <a:ext cx="3808098" cy="10905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1452" y="139823"/>
            <a:ext cx="2088232" cy="286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169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 and object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6259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beazley.ox.ac.uk/Watermark/displayImage.asp?id=%7bE781CFEE-1667-4BAB-B1DE-6F99026E4D79%7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294242"/>
            <a:ext cx="7920880" cy="479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821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beazley.ox.ac.uk/Watermark/displayImage.asp?id=%7bEFA56DD8-CC88-4E63-BF8F-B8424698ED89%7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5715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800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118</TotalTime>
  <Words>236</Words>
  <Application>Microsoft Office PowerPoint</Application>
  <PresentationFormat>On-screen Show (4:3)</PresentationFormat>
  <Paragraphs>33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Wingdings 3</vt:lpstr>
      <vt:lpstr>Ion</vt:lpstr>
      <vt:lpstr>Iconography in its context</vt:lpstr>
      <vt:lpstr>Think about the following images how would you approach them?</vt:lpstr>
      <vt:lpstr>PowerPoint Presentation</vt:lpstr>
      <vt:lpstr>PowerPoint Presentation</vt:lpstr>
      <vt:lpstr>PowerPoint Presentation</vt:lpstr>
      <vt:lpstr>And this is what it looks like for real</vt:lpstr>
      <vt:lpstr>What is this scene? What does it tell you? How would  you interpret it?</vt:lpstr>
      <vt:lpstr>And this is how it looks in context</vt:lpstr>
      <vt:lpstr>Ajax and Odysseus playing a board game</vt:lpstr>
      <vt:lpstr>And in context</vt:lpstr>
      <vt:lpstr>What do you see?</vt:lpstr>
      <vt:lpstr>And now?</vt:lpstr>
      <vt:lpstr>Metopes of the Parthenon</vt:lpstr>
      <vt:lpstr>And how can one view this image?</vt:lpstr>
      <vt:lpstr>And in 410BCE?</vt:lpstr>
      <vt:lpstr>PowerPoint Presentation</vt:lpstr>
      <vt:lpstr>Interpretation and object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33</cp:revision>
  <dcterms:created xsi:type="dcterms:W3CDTF">2015-08-27T14:04:00Z</dcterms:created>
  <dcterms:modified xsi:type="dcterms:W3CDTF">2017-06-15T17:29:30Z</dcterms:modified>
</cp:coreProperties>
</file>