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DM Sans Bold" charset="1" panose="00000000000000000000"/>
      <p:regular r:id="rId14"/>
    </p:embeddedFont>
    <p:embeddedFont>
      <p:font typeface="Cormorant Garamond Bold" charset="1" panose="00000800000000000000"/>
      <p:regular r:id="rId15"/>
    </p:embeddedFont>
    <p:embeddedFont>
      <p:font typeface="DM Sans" charset="1" panose="000000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8231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66" r="0" b="-666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8231F">
                <a:alpha val="66667"/>
              </a:srgbClr>
            </a:solidFill>
            <a:ln cap="sq">
              <a:noFill/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4384000" cy="13754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0" y="0"/>
            <a:ext cx="171450" cy="10287000"/>
            <a:chOff x="0" y="0"/>
            <a:chExt cx="228600" cy="13716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286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28600">
                  <a:moveTo>
                    <a:pt x="0" y="0"/>
                  </a:moveTo>
                  <a:lnTo>
                    <a:pt x="228600" y="0"/>
                  </a:lnTo>
                  <a:lnTo>
                    <a:pt x="2286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C49A62"/>
            </a:solidFill>
            <a:ln cap="sq">
              <a:noFill/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228600" cy="13754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143000" y="1038225"/>
            <a:ext cx="7810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•  BUSINESS PLAN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143000" y="2095500"/>
            <a:ext cx="10477500" cy="1970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44"/>
              </a:lnSpc>
            </a:pPr>
            <a:r>
              <a:rPr lang="en-US" sz="78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Managing Enterprise</a:t>
            </a:r>
          </a:p>
          <a:p>
            <a:pPr algn="l">
              <a:lnSpc>
                <a:spcPts val="7644"/>
              </a:lnSpc>
            </a:pPr>
            <a:r>
              <a:rPr lang="en-US" sz="78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in the 21st Century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81100" y="4314825"/>
            <a:ext cx="5905500" cy="430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9"/>
              </a:lnSpc>
            </a:pPr>
            <a:r>
              <a:rPr lang="en-US" sz="2550" b="true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Business Plan</a:t>
            </a:r>
          </a:p>
        </p:txBody>
      </p:sp>
      <p:sp>
        <p:nvSpPr>
          <p:cNvPr name="AutoShape 12" id="12"/>
          <p:cNvSpPr/>
          <p:nvPr/>
        </p:nvSpPr>
        <p:spPr>
          <a:xfrm>
            <a:off x="1181100" y="6334125"/>
            <a:ext cx="5391150" cy="0"/>
          </a:xfrm>
          <a:prstGeom prst="line">
            <a:avLst/>
          </a:prstGeom>
          <a:ln cap="flat" w="19050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3" id="13"/>
          <p:cNvSpPr txBox="true"/>
          <p:nvPr/>
        </p:nvSpPr>
        <p:spPr>
          <a:xfrm rot="0">
            <a:off x="1181100" y="6629400"/>
            <a:ext cx="6667500" cy="3390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35"/>
              </a:lnSpc>
            </a:pPr>
            <a:r>
              <a:rPr lang="en-US" sz="202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Maria May Dale (2107610)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81100" y="7181850"/>
            <a:ext cx="8572500" cy="1034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90"/>
              </a:lnSpc>
            </a:pPr>
            <a:r>
              <a:rPr lang="en-US" sz="18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Instagram  @Serenetouch600</a:t>
            </a:r>
          </a:p>
          <a:p>
            <a:pPr algn="l">
              <a:lnSpc>
                <a:spcPts val="2790"/>
              </a:lnSpc>
            </a:pPr>
            <a:r>
              <a:rPr lang="en-US" sz="18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Website  www.serenetouch600.co.uk</a:t>
            </a:r>
          </a:p>
          <a:p>
            <a:pPr algn="l">
              <a:lnSpc>
                <a:spcPts val="2790"/>
              </a:lnSpc>
            </a:pPr>
            <a:r>
              <a:rPr lang="en-US" sz="180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Submission  27/07/2026   •   Lecturer  MR Mai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4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572750" y="0"/>
            <a:ext cx="7715250" cy="10287000"/>
          </a:xfrm>
          <a:custGeom>
            <a:avLst/>
            <a:gdLst/>
            <a:ahLst/>
            <a:cxnLst/>
            <a:rect r="r" b="b" t="t" l="l"/>
            <a:pathLst>
              <a:path h="10287000" w="7715250">
                <a:moveTo>
                  <a:pt x="0" y="0"/>
                </a:moveTo>
                <a:lnTo>
                  <a:pt x="7715250" y="0"/>
                </a:lnTo>
                <a:lnTo>
                  <a:pt x="771525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6959" t="0" r="-66959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0">
            <a:off x="10172700" y="0"/>
            <a:ext cx="400050" cy="10287000"/>
            <a:chOff x="0" y="0"/>
            <a:chExt cx="533400" cy="137160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33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533400">
                  <a:moveTo>
                    <a:pt x="0" y="0"/>
                  </a:moveTo>
                  <a:lnTo>
                    <a:pt x="533400" y="0"/>
                  </a:lnTo>
                  <a:lnTo>
                    <a:pt x="5334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9BAE9D"/>
            </a:solidFill>
            <a:ln cap="sq">
              <a:noFill/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533400" cy="13754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990600" y="714375"/>
            <a:ext cx="57150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01  /  THE CONCEPT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90600" y="1466850"/>
            <a:ext cx="809625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Luxury care,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personally delivered.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90600" y="3543300"/>
            <a:ext cx="7810500" cy="1018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33"/>
              </a:lnSpc>
            </a:pPr>
            <a:r>
              <a:rPr lang="en-US" sz="202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Serene Touch is a premium UK massage and wellness company pairing therapeutic expertise with an elevated, holistic client experience.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90600" y="5629275"/>
            <a:ext cx="2857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TREATMENTS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90600" y="6048375"/>
            <a:ext cx="8096250" cy="6738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18"/>
              </a:lnSpc>
            </a:pPr>
            <a:r>
              <a:rPr lang="en-US" sz="187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Swedish  •  Deep Tissue  •  Sports  •  Hot Stone</a:t>
            </a:r>
          </a:p>
          <a:p>
            <a:pPr algn="l">
              <a:lnSpc>
                <a:spcPts val="2718"/>
              </a:lnSpc>
            </a:pPr>
            <a:r>
              <a:rPr lang="en-US" sz="187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Bamboo  •  Indian Head  •  Aromatherapy  •  Thai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90600" y="7305675"/>
            <a:ext cx="4000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BEYOND THE TREATMENT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90600" y="7762875"/>
            <a:ext cx="7810500" cy="5695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Gift bundles, candles, essential oils, body butters, stretch booklets and isometric workouts.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90600" y="8782050"/>
            <a:ext cx="8001000" cy="289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15"/>
              </a:lnSpc>
            </a:pPr>
            <a:r>
              <a:rPr lang="en-US" sz="1725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MISSION  Accessible luxury wellness — professional, personal and holistic.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627069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01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4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90600" y="657225"/>
            <a:ext cx="57150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02  /  OPERATING MODEL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90600" y="1343025"/>
            <a:ext cx="828675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Built for protection.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Designed to grow.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0600" y="3209925"/>
            <a:ext cx="7620000" cy="1018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33"/>
              </a:lnSpc>
            </a:pPr>
            <a:r>
              <a:rPr lang="en-US" sz="202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A Private Limited Company (Ltd) separates personal and business finances while strengthening credibility and opening future investment opportunities.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90600" y="5448300"/>
            <a:ext cx="22860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CURRENT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990600" y="6000750"/>
            <a:ext cx="4953000" cy="1809750"/>
            <a:chOff x="0" y="0"/>
            <a:chExt cx="6604000" cy="2413000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0" y="0"/>
              <a:ext cx="6604000" cy="2413000"/>
              <a:chOff x="0" y="0"/>
              <a:chExt cx="6604000" cy="2413000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6604000" cy="2413000"/>
              </a:xfrm>
              <a:custGeom>
                <a:avLst/>
                <a:gdLst/>
                <a:ahLst/>
                <a:cxnLst/>
                <a:rect r="r" b="b" t="t" l="l"/>
                <a:pathLst>
                  <a:path h="2413000" w="6604000">
                    <a:moveTo>
                      <a:pt x="0" y="0"/>
                    </a:moveTo>
                    <a:lnTo>
                      <a:pt x="6604000" y="0"/>
                    </a:lnTo>
                    <a:lnTo>
                      <a:pt x="6604000" y="2413000"/>
                    </a:lnTo>
                    <a:lnTo>
                      <a:pt x="0" y="2413000"/>
                    </a:lnTo>
                    <a:close/>
                  </a:path>
                </a:pathLst>
              </a:custGeom>
              <a:solidFill>
                <a:srgbClr val="18231F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38100"/>
                <a:ext cx="6604000" cy="24511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l">
                  <a:lnSpc>
                    <a:spcPts val="1679"/>
                  </a:lnSpc>
                </a:pPr>
              </a:p>
            </p:txBody>
          </p:sp>
        </p:grpSp>
        <p:sp>
          <p:nvSpPr>
            <p:cNvPr name="TextBox 10" id="10"/>
            <p:cNvSpPr txBox="true"/>
            <p:nvPr/>
          </p:nvSpPr>
          <p:spPr>
            <a:xfrm rot="0">
              <a:off x="431800" y="396875"/>
              <a:ext cx="5334000" cy="75628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50"/>
                </a:lnSpc>
              </a:pPr>
              <a:r>
                <a:rPr lang="en-US" sz="1800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Owner</a:t>
              </a:r>
            </a:p>
            <a:p>
              <a:pPr algn="l">
                <a:lnSpc>
                  <a:spcPts val="2250"/>
                </a:lnSpc>
              </a:pPr>
              <a:r>
                <a:rPr lang="en-US" sz="1800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Managing Director &amp; Lead Therapist</a:t>
              </a: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7905750" y="5448300"/>
            <a:ext cx="2857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PLANNED TEAM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7905750" y="6000750"/>
            <a:ext cx="3619500" cy="1143000"/>
            <a:chOff x="0" y="0"/>
            <a:chExt cx="4826000" cy="15240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826000" cy="1524000"/>
            </a:xfrm>
            <a:custGeom>
              <a:avLst/>
              <a:gdLst/>
              <a:ahLst/>
              <a:cxnLst/>
              <a:rect r="r" b="b" t="t" l="l"/>
              <a:pathLst>
                <a:path h="1524000" w="4826000">
                  <a:moveTo>
                    <a:pt x="0" y="0"/>
                  </a:moveTo>
                  <a:lnTo>
                    <a:pt x="4826000" y="0"/>
                  </a:lnTo>
                  <a:lnTo>
                    <a:pt x="4826000" y="152400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9BAE9D"/>
            </a:solidFill>
            <a:ln cap="sq">
              <a:noFill/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4826000" cy="156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2001500" y="6000750"/>
            <a:ext cx="3619500" cy="1143000"/>
            <a:chOff x="0" y="0"/>
            <a:chExt cx="4826000" cy="15240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4826000" cy="1524000"/>
            </a:xfrm>
            <a:custGeom>
              <a:avLst/>
              <a:gdLst/>
              <a:ahLst/>
              <a:cxnLst/>
              <a:rect r="r" b="b" t="t" l="l"/>
              <a:pathLst>
                <a:path h="1524000" w="4826000">
                  <a:moveTo>
                    <a:pt x="0" y="0"/>
                  </a:moveTo>
                  <a:lnTo>
                    <a:pt x="4826000" y="0"/>
                  </a:lnTo>
                  <a:lnTo>
                    <a:pt x="4826000" y="152400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E2E7DF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4826000" cy="156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7905750" y="7429500"/>
            <a:ext cx="3619500" cy="1143000"/>
            <a:chOff x="0" y="0"/>
            <a:chExt cx="4826000" cy="15240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4826000" cy="1524000"/>
            </a:xfrm>
            <a:custGeom>
              <a:avLst/>
              <a:gdLst/>
              <a:ahLst/>
              <a:cxnLst/>
              <a:rect r="r" b="b" t="t" l="l"/>
              <a:pathLst>
                <a:path h="1524000" w="4826000">
                  <a:moveTo>
                    <a:pt x="0" y="0"/>
                  </a:moveTo>
                  <a:lnTo>
                    <a:pt x="4826000" y="0"/>
                  </a:lnTo>
                  <a:lnTo>
                    <a:pt x="4826000" y="152400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E2E7DF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4826000" cy="156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2001500" y="7429500"/>
            <a:ext cx="3619500" cy="1143000"/>
            <a:chOff x="0" y="0"/>
            <a:chExt cx="4826000" cy="15240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4826000" cy="1524000"/>
            </a:xfrm>
            <a:custGeom>
              <a:avLst/>
              <a:gdLst/>
              <a:ahLst/>
              <a:cxnLst/>
              <a:rect r="r" b="b" t="t" l="l"/>
              <a:pathLst>
                <a:path h="1524000" w="4826000">
                  <a:moveTo>
                    <a:pt x="0" y="0"/>
                  </a:moveTo>
                  <a:lnTo>
                    <a:pt x="4826000" y="0"/>
                  </a:lnTo>
                  <a:lnTo>
                    <a:pt x="4826000" y="152400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E2E7DF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0" y="-38100"/>
              <a:ext cx="4826000" cy="156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8172450" y="6267450"/>
            <a:ext cx="3048000" cy="54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Additional</a:t>
            </a:r>
          </a:p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therapists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2268200" y="6267450"/>
            <a:ext cx="3048000" cy="54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Admin &amp;</a:t>
            </a:r>
          </a:p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reception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8172450" y="7696200"/>
            <a:ext cx="3048000" cy="54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Stock</a:t>
            </a:r>
          </a:p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manager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2268200" y="7696200"/>
            <a:ext cx="3048000" cy="54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Marketing &amp;</a:t>
            </a:r>
          </a:p>
          <a:p>
            <a:pPr algn="l">
              <a:lnSpc>
                <a:spcPts val="2242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social media</a:t>
            </a:r>
          </a:p>
        </p:txBody>
      </p:sp>
      <p:sp>
        <p:nvSpPr>
          <p:cNvPr name="AutoShape 28" id="28"/>
          <p:cNvSpPr/>
          <p:nvPr/>
        </p:nvSpPr>
        <p:spPr>
          <a:xfrm flipV="true">
            <a:off x="5943600" y="6572250"/>
            <a:ext cx="1962150" cy="333375"/>
          </a:xfrm>
          <a:prstGeom prst="line">
            <a:avLst/>
          </a:prstGeom>
          <a:ln cap="rnd" w="2857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9" id="29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627069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02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18231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90600" y="638175"/>
            <a:ext cx="6667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03  /  EXTERNAL LANDSCAPE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90600" y="1343025"/>
            <a:ext cx="723900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Six forces shaping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Serene Touch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0600" y="3381375"/>
            <a:ext cx="6477000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E2E7DF"/>
                </a:solidFill>
                <a:latin typeface="DM Sans"/>
                <a:ea typeface="DM Sans"/>
                <a:cs typeface="DM Sans"/>
                <a:sym typeface="DM Sans"/>
              </a:rPr>
              <a:t>Compliance creates trust; agility protects margin.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8286750" y="1219200"/>
            <a:ext cx="2724150" cy="3048000"/>
            <a:chOff x="0" y="0"/>
            <a:chExt cx="3632200" cy="40640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C49A62"/>
            </a:solidFill>
            <a:ln cap="sq">
              <a:noFill/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1430000" y="1219200"/>
            <a:ext cx="2724150" cy="3048000"/>
            <a:chOff x="0" y="0"/>
            <a:chExt cx="3632200" cy="40640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25332D"/>
            </a:solidFill>
            <a:ln cap="sq">
              <a:noFill/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4573250" y="1219200"/>
            <a:ext cx="2724150" cy="3048000"/>
            <a:chOff x="0" y="0"/>
            <a:chExt cx="3632200" cy="40640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25332D"/>
            </a:solidFill>
            <a:ln cap="sq">
              <a:noFill/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8286750" y="4933950"/>
            <a:ext cx="2724150" cy="3048000"/>
            <a:chOff x="0" y="0"/>
            <a:chExt cx="3632200" cy="40640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25332D"/>
            </a:solidFill>
            <a:ln cap="sq">
              <a:noFill/>
              <a:prstDash val="solid"/>
              <a:miter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1430000" y="4933950"/>
            <a:ext cx="2724150" cy="3048000"/>
            <a:chOff x="0" y="0"/>
            <a:chExt cx="3632200" cy="40640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25332D"/>
            </a:solidFill>
            <a:ln cap="sq">
              <a:noFill/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4573250" y="4933950"/>
            <a:ext cx="2724150" cy="3048000"/>
            <a:chOff x="0" y="0"/>
            <a:chExt cx="3632200" cy="40640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632200" cy="4064000"/>
            </a:xfrm>
            <a:custGeom>
              <a:avLst/>
              <a:gdLst/>
              <a:ahLst/>
              <a:cxnLst/>
              <a:rect r="r" b="b" t="t" l="l"/>
              <a:pathLst>
                <a:path h="4064000" w="3632200">
                  <a:moveTo>
                    <a:pt x="0" y="0"/>
                  </a:moveTo>
                  <a:lnTo>
                    <a:pt x="3632200" y="0"/>
                  </a:lnTo>
                  <a:lnTo>
                    <a:pt x="36322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25332D"/>
            </a:solidFill>
            <a:ln cap="sq">
              <a:noFill/>
              <a:prstDash val="solid"/>
              <a:miter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0" y="-38100"/>
              <a:ext cx="3632200" cy="410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8496300" y="1409700"/>
            <a:ext cx="2286000" cy="2140267"/>
            <a:chOff x="0" y="0"/>
            <a:chExt cx="3048000" cy="2853690"/>
          </a:xfrm>
        </p:grpSpPr>
        <p:sp>
          <p:nvSpPr>
            <p:cNvPr name="TextBox 24" id="24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18231F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P</a:t>
              </a:r>
            </a:p>
          </p:txBody>
        </p:sp>
        <p:sp>
          <p:nvSpPr>
            <p:cNvPr name="TextBox 25" id="25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18231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POLITICAL</a:t>
              </a:r>
            </a:p>
          </p:txBody>
        </p:sp>
        <p:sp>
          <p:nvSpPr>
            <p:cNvPr name="TextBox 26" id="26"/>
            <p:cNvSpPr txBox="true"/>
            <p:nvPr/>
          </p:nvSpPr>
          <p:spPr>
            <a:xfrm rot="0">
              <a:off x="0" y="1768475"/>
              <a:ext cx="3048000" cy="10852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18231F"/>
                  </a:solidFill>
                  <a:latin typeface="DM Sans"/>
                  <a:ea typeface="DM Sans"/>
                  <a:cs typeface="DM Sans"/>
                  <a:sym typeface="DM Sans"/>
                </a:rPr>
                <a:t>UK health, tax, insurance and CPD compliance</a:t>
              </a: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11639550" y="1409700"/>
            <a:ext cx="2286000" cy="2692717"/>
            <a:chOff x="0" y="0"/>
            <a:chExt cx="3048000" cy="3590290"/>
          </a:xfrm>
        </p:grpSpPr>
        <p:sp>
          <p:nvSpPr>
            <p:cNvPr name="TextBox 28" id="28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E</a:t>
              </a:r>
            </a:p>
          </p:txBody>
        </p:sp>
        <p:sp>
          <p:nvSpPr>
            <p:cNvPr name="TextBox 29" id="29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ECONOMIC</a:t>
              </a:r>
            </a:p>
          </p:txBody>
        </p:sp>
        <p:sp>
          <p:nvSpPr>
            <p:cNvPr name="TextBox 30" id="30"/>
            <p:cNvSpPr txBox="true"/>
            <p:nvPr/>
          </p:nvSpPr>
          <p:spPr>
            <a:xfrm rot="0">
              <a:off x="0" y="1768475"/>
              <a:ext cx="3048000" cy="18218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E2E7DF"/>
                  </a:solidFill>
                  <a:latin typeface="DM Sans"/>
                  <a:ea typeface="DM Sans"/>
                  <a:cs typeface="DM Sans"/>
                  <a:sym typeface="DM Sans"/>
                </a:rPr>
                <a:t>Inflation pressure; offset through memberships, packages and corporate contracts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14782800" y="1409700"/>
            <a:ext cx="2286000" cy="2140267"/>
            <a:chOff x="0" y="0"/>
            <a:chExt cx="3048000" cy="2853690"/>
          </a:xfrm>
        </p:grpSpPr>
        <p:sp>
          <p:nvSpPr>
            <p:cNvPr name="TextBox 32" id="32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S</a:t>
              </a:r>
            </a:p>
          </p:txBody>
        </p:sp>
        <p:sp>
          <p:nvSpPr>
            <p:cNvPr name="TextBox 33" id="33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SOCIAL</a:t>
              </a:r>
            </a:p>
          </p:txBody>
        </p:sp>
        <p:sp>
          <p:nvSpPr>
            <p:cNvPr name="TextBox 34" id="34"/>
            <p:cNvSpPr txBox="true"/>
            <p:nvPr/>
          </p:nvSpPr>
          <p:spPr>
            <a:xfrm rot="0">
              <a:off x="0" y="1768475"/>
              <a:ext cx="3048000" cy="10852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E2E7DF"/>
                  </a:solidFill>
                  <a:latin typeface="DM Sans"/>
                  <a:ea typeface="DM Sans"/>
                  <a:cs typeface="DM Sans"/>
                  <a:sym typeface="DM Sans"/>
                </a:rPr>
                <a:t>Growing interest in wellness and holistic health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8496300" y="5124450"/>
            <a:ext cx="2286000" cy="2140267"/>
            <a:chOff x="0" y="0"/>
            <a:chExt cx="3048000" cy="2853690"/>
          </a:xfrm>
        </p:grpSpPr>
        <p:sp>
          <p:nvSpPr>
            <p:cNvPr name="TextBox 36" id="36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T</a:t>
              </a:r>
            </a:p>
          </p:txBody>
        </p:sp>
        <p:sp>
          <p:nvSpPr>
            <p:cNvPr name="TextBox 37" id="37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TECHNOLOGICAL</a:t>
              </a:r>
            </a:p>
          </p:txBody>
        </p:sp>
        <p:sp>
          <p:nvSpPr>
            <p:cNvPr name="TextBox 38" id="38"/>
            <p:cNvSpPr txBox="true"/>
            <p:nvPr/>
          </p:nvSpPr>
          <p:spPr>
            <a:xfrm rot="0">
              <a:off x="0" y="1768475"/>
              <a:ext cx="3048000" cy="10852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E2E7DF"/>
                  </a:solidFill>
                  <a:latin typeface="DM Sans"/>
                  <a:ea typeface="DM Sans"/>
                  <a:cs typeface="DM Sans"/>
                  <a:sym typeface="DM Sans"/>
                </a:rPr>
                <a:t>Online booking and social-first digital marketing</a:t>
              </a:r>
            </a:p>
          </p:txBody>
        </p:sp>
      </p:grpSp>
      <p:grpSp>
        <p:nvGrpSpPr>
          <p:cNvPr name="Group 39" id="39"/>
          <p:cNvGrpSpPr/>
          <p:nvPr/>
        </p:nvGrpSpPr>
        <p:grpSpPr>
          <a:xfrm rot="0">
            <a:off x="11639550" y="5124450"/>
            <a:ext cx="2286000" cy="2140267"/>
            <a:chOff x="0" y="0"/>
            <a:chExt cx="3048000" cy="2853690"/>
          </a:xfrm>
        </p:grpSpPr>
        <p:sp>
          <p:nvSpPr>
            <p:cNvPr name="TextBox 40" id="40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E</a:t>
              </a:r>
            </a:p>
          </p:txBody>
        </p:sp>
        <p:sp>
          <p:nvSpPr>
            <p:cNvPr name="TextBox 41" id="41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ENVIRONMENTAL</a:t>
              </a:r>
            </a:p>
          </p:txBody>
        </p:sp>
        <p:sp>
          <p:nvSpPr>
            <p:cNvPr name="TextBox 42" id="42"/>
            <p:cNvSpPr txBox="true"/>
            <p:nvPr/>
          </p:nvSpPr>
          <p:spPr>
            <a:xfrm rot="0">
              <a:off x="0" y="1768475"/>
              <a:ext cx="3048000" cy="10852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E2E7DF"/>
                  </a:solidFill>
                  <a:latin typeface="DM Sans"/>
                  <a:ea typeface="DM Sans"/>
                  <a:cs typeface="DM Sans"/>
                  <a:sym typeface="DM Sans"/>
                </a:rPr>
                <a:t>Eco-friendly products and active waste reduction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14782800" y="5124450"/>
            <a:ext cx="2286000" cy="2140267"/>
            <a:chOff x="0" y="0"/>
            <a:chExt cx="3048000" cy="2853690"/>
          </a:xfrm>
        </p:grpSpPr>
        <p:sp>
          <p:nvSpPr>
            <p:cNvPr name="TextBox 44" id="44"/>
            <p:cNvSpPr txBox="true"/>
            <p:nvPr/>
          </p:nvSpPr>
          <p:spPr>
            <a:xfrm rot="0">
              <a:off x="0" y="-95250"/>
              <a:ext cx="1016000" cy="10629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L</a:t>
              </a:r>
            </a:p>
          </p:txBody>
        </p:sp>
        <p:sp>
          <p:nvSpPr>
            <p:cNvPr name="TextBox 45" id="45"/>
            <p:cNvSpPr txBox="true"/>
            <p:nvPr/>
          </p:nvSpPr>
          <p:spPr>
            <a:xfrm rot="0">
              <a:off x="0" y="1139825"/>
              <a:ext cx="3048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32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LEGAL</a:t>
              </a:r>
            </a:p>
          </p:txBody>
        </p:sp>
        <p:sp>
          <p:nvSpPr>
            <p:cNvPr name="TextBox 46" id="46"/>
            <p:cNvSpPr txBox="true"/>
            <p:nvPr/>
          </p:nvSpPr>
          <p:spPr>
            <a:xfrm rot="0">
              <a:off x="0" y="1768475"/>
              <a:ext cx="3048000" cy="108521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242"/>
                </a:lnSpc>
              </a:pPr>
              <a:r>
                <a:rPr lang="en-US" sz="1725">
                  <a:solidFill>
                    <a:srgbClr val="E2E7DF"/>
                  </a:solidFill>
                  <a:latin typeface="DM Sans"/>
                  <a:ea typeface="DM Sans"/>
                  <a:cs typeface="DM Sans"/>
                  <a:sym typeface="DM Sans"/>
                </a:rPr>
                <a:t>GDPR, employment, health &amp; safety and secure client data</a:t>
              </a:r>
            </a:p>
          </p:txBody>
        </p:sp>
      </p:grpSp>
      <p:sp>
        <p:nvSpPr>
          <p:cNvPr name="TextBox 47" id="47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9BAE9D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03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4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90600" y="619125"/>
            <a:ext cx="619125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04  /  MARKET &amp; GROWTH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90600" y="1323975"/>
            <a:ext cx="952500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Who we serve —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and how we reach them.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0858500" y="1285875"/>
            <a:ext cx="6572250" cy="914400"/>
            <a:chOff x="0" y="0"/>
            <a:chExt cx="8763000" cy="12192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7630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8763000">
                  <a:moveTo>
                    <a:pt x="0" y="0"/>
                  </a:moveTo>
                  <a:lnTo>
                    <a:pt x="8763000" y="0"/>
                  </a:lnTo>
                  <a:lnTo>
                    <a:pt x="8763000" y="1219200"/>
                  </a:lnTo>
                  <a:lnTo>
                    <a:pt x="0" y="1219200"/>
                  </a:lnTo>
                  <a:close/>
                </a:path>
              </a:pathLst>
            </a:custGeom>
            <a:solidFill>
              <a:srgbClr val="18231F"/>
            </a:solidFill>
            <a:ln cap="sq">
              <a:noFill/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8763000" cy="1257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1144250" y="1543050"/>
            <a:ext cx="600075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10"/>
              </a:lnSpc>
            </a:pPr>
            <a:r>
              <a:rPr lang="en-US" b="true" sz="1650" spc="165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PERSONALISED  ×  LUXURY  ×  THERAPEUTIC</a:t>
            </a:r>
          </a:p>
        </p:txBody>
      </p:sp>
      <p:sp>
        <p:nvSpPr>
          <p:cNvPr name="AutoShape 8" id="8"/>
          <p:cNvSpPr/>
          <p:nvPr/>
        </p:nvSpPr>
        <p:spPr>
          <a:xfrm>
            <a:off x="990600" y="3543300"/>
            <a:ext cx="4667250" cy="0"/>
          </a:xfrm>
          <a:prstGeom prst="line">
            <a:avLst/>
          </a:prstGeom>
          <a:ln cap="flat" w="19050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6467475" y="3543300"/>
            <a:ext cx="4667250" cy="0"/>
          </a:xfrm>
          <a:prstGeom prst="line">
            <a:avLst/>
          </a:prstGeom>
          <a:ln cap="flat" w="19050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990600" y="5734050"/>
            <a:ext cx="4667250" cy="0"/>
          </a:xfrm>
          <a:prstGeom prst="line">
            <a:avLst/>
          </a:prstGeom>
          <a:ln cap="flat" w="19050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1" id="11"/>
          <p:cNvSpPr/>
          <p:nvPr/>
        </p:nvSpPr>
        <p:spPr>
          <a:xfrm>
            <a:off x="6467475" y="5734050"/>
            <a:ext cx="4667250" cy="0"/>
          </a:xfrm>
          <a:prstGeom prst="line">
            <a:avLst/>
          </a:prstGeom>
          <a:ln cap="flat" w="19050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2" id="12"/>
          <p:cNvGrpSpPr/>
          <p:nvPr/>
        </p:nvGrpSpPr>
        <p:grpSpPr>
          <a:xfrm rot="0">
            <a:off x="990600" y="3714750"/>
            <a:ext cx="4762500" cy="1104424"/>
            <a:chOff x="0" y="0"/>
            <a:chExt cx="6350000" cy="1472565"/>
          </a:xfrm>
        </p:grpSpPr>
        <p:sp>
          <p:nvSpPr>
            <p:cNvPr name="TextBox 13" id="13"/>
            <p:cNvSpPr txBox="true"/>
            <p:nvPr/>
          </p:nvSpPr>
          <p:spPr>
            <a:xfrm rot="0">
              <a:off x="0" y="-28575"/>
              <a:ext cx="6350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98" b="true">
                  <a:solidFill>
                    <a:srgbClr val="C49A62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DEMOGRAPHIC</a:t>
              </a: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0" y="581025"/>
              <a:ext cx="6223000" cy="89154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733"/>
                </a:lnSpc>
              </a:pPr>
              <a:r>
                <a:rPr lang="en-US" sz="2025">
                  <a:solidFill>
                    <a:srgbClr val="18231F"/>
                  </a:solidFill>
                  <a:latin typeface="DM Sans"/>
                  <a:ea typeface="DM Sans"/>
                  <a:cs typeface="DM Sans"/>
                  <a:sym typeface="DM Sans"/>
                </a:rPr>
                <a:t>Adults 25–55; professionals, parents and fitness enthusiasts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6467475" y="3714750"/>
            <a:ext cx="4762500" cy="1447324"/>
            <a:chOff x="0" y="0"/>
            <a:chExt cx="6350000" cy="1929765"/>
          </a:xfrm>
        </p:grpSpPr>
        <p:sp>
          <p:nvSpPr>
            <p:cNvPr name="TextBox 16" id="16"/>
            <p:cNvSpPr txBox="true"/>
            <p:nvPr/>
          </p:nvSpPr>
          <p:spPr>
            <a:xfrm rot="0">
              <a:off x="0" y="-28575"/>
              <a:ext cx="6350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98" b="true">
                  <a:solidFill>
                    <a:srgbClr val="C49A62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PSYCHOGRAPHIC</a:t>
              </a:r>
            </a:p>
          </p:txBody>
        </p:sp>
        <p:sp>
          <p:nvSpPr>
            <p:cNvPr name="TextBox 17" id="17"/>
            <p:cNvSpPr txBox="true"/>
            <p:nvPr/>
          </p:nvSpPr>
          <p:spPr>
            <a:xfrm rot="0">
              <a:off x="0" y="581025"/>
              <a:ext cx="6223000" cy="134874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733"/>
                </a:lnSpc>
              </a:pPr>
              <a:r>
                <a:rPr lang="en-US" sz="2025">
                  <a:solidFill>
                    <a:srgbClr val="18231F"/>
                  </a:solidFill>
                  <a:latin typeface="DM Sans"/>
                  <a:ea typeface="DM Sans"/>
                  <a:cs typeface="DM Sans"/>
                  <a:sym typeface="DM Sans"/>
                </a:rPr>
                <a:t>Wellness-minded clients seeking stress relief and premium personal care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990600" y="5905500"/>
            <a:ext cx="4762500" cy="1104424"/>
            <a:chOff x="0" y="0"/>
            <a:chExt cx="6350000" cy="1472565"/>
          </a:xfrm>
        </p:grpSpPr>
        <p:sp>
          <p:nvSpPr>
            <p:cNvPr name="TextBox 19" id="19"/>
            <p:cNvSpPr txBox="true"/>
            <p:nvPr/>
          </p:nvSpPr>
          <p:spPr>
            <a:xfrm rot="0">
              <a:off x="0" y="-28575"/>
              <a:ext cx="6350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98" b="true">
                  <a:solidFill>
                    <a:srgbClr val="C49A62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BEHAVIOURAL</a:t>
              </a:r>
            </a:p>
          </p:txBody>
        </p:sp>
        <p:sp>
          <p:nvSpPr>
            <p:cNvPr name="TextBox 20" id="20"/>
            <p:cNvSpPr txBox="true"/>
            <p:nvPr/>
          </p:nvSpPr>
          <p:spPr>
            <a:xfrm rot="0">
              <a:off x="0" y="581025"/>
              <a:ext cx="6223000" cy="89154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733"/>
                </a:lnSpc>
              </a:pPr>
              <a:r>
                <a:rPr lang="en-US" sz="2025">
                  <a:solidFill>
                    <a:srgbClr val="18231F"/>
                  </a:solidFill>
                  <a:latin typeface="DM Sans"/>
                  <a:ea typeface="DM Sans"/>
                  <a:cs typeface="DM Sans"/>
                  <a:sym typeface="DM Sans"/>
                </a:rPr>
                <a:t>Pain relief, sports recovery, relaxation and repeat treatment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6467475" y="5905500"/>
            <a:ext cx="4762500" cy="1104424"/>
            <a:chOff x="0" y="0"/>
            <a:chExt cx="6350000" cy="1472565"/>
          </a:xfrm>
        </p:grpSpPr>
        <p:sp>
          <p:nvSpPr>
            <p:cNvPr name="TextBox 22" id="22"/>
            <p:cNvSpPr txBox="true"/>
            <p:nvPr/>
          </p:nvSpPr>
          <p:spPr>
            <a:xfrm rot="0">
              <a:off x="0" y="-28575"/>
              <a:ext cx="6350000" cy="3536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10"/>
                </a:lnSpc>
              </a:pPr>
              <a:r>
                <a:rPr lang="en-US" sz="1650" spc="198" b="true">
                  <a:solidFill>
                    <a:srgbClr val="C49A62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GEOGRAPHIC</a:t>
              </a:r>
            </a:p>
          </p:txBody>
        </p:sp>
        <p:sp>
          <p:nvSpPr>
            <p:cNvPr name="TextBox 23" id="23"/>
            <p:cNvSpPr txBox="true"/>
            <p:nvPr/>
          </p:nvSpPr>
          <p:spPr>
            <a:xfrm rot="0">
              <a:off x="0" y="581025"/>
              <a:ext cx="6223000" cy="89154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733"/>
                </a:lnSpc>
              </a:pPr>
              <a:r>
                <a:rPr lang="en-US" sz="2025">
                  <a:solidFill>
                    <a:srgbClr val="18231F"/>
                  </a:solidFill>
                  <a:latin typeface="DM Sans"/>
                  <a:ea typeface="DM Sans"/>
                  <a:cs typeface="DM Sans"/>
                  <a:sym typeface="DM Sans"/>
                </a:rPr>
                <a:t>London and surroundings; future corporate and mobile expansion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1811000" y="3333750"/>
            <a:ext cx="5619750" cy="4762500"/>
            <a:chOff x="0" y="0"/>
            <a:chExt cx="7493000" cy="63500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7493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7493000">
                  <a:moveTo>
                    <a:pt x="0" y="0"/>
                  </a:moveTo>
                  <a:lnTo>
                    <a:pt x="7493000" y="0"/>
                  </a:lnTo>
                  <a:lnTo>
                    <a:pt x="7493000" y="6350000"/>
                  </a:lnTo>
                  <a:lnTo>
                    <a:pt x="0" y="6350000"/>
                  </a:lnTo>
                  <a:close/>
                </a:path>
              </a:pathLst>
            </a:custGeom>
            <a:solidFill>
              <a:srgbClr val="E2E7DF"/>
            </a:solidFill>
            <a:ln cap="sq">
              <a:noFill/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-38100"/>
              <a:ext cx="7493000" cy="6388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27" id="27"/>
          <p:cNvSpPr txBox="true"/>
          <p:nvPr/>
        </p:nvSpPr>
        <p:spPr>
          <a:xfrm rot="0">
            <a:off x="12382500" y="3686175"/>
            <a:ext cx="38100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CHANNEL MIX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2382500" y="4248150"/>
            <a:ext cx="4667250" cy="12272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41"/>
              </a:lnSpc>
            </a:pPr>
            <a:r>
              <a:rPr lang="en-US" sz="202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Instagram  •  Facebook  •  TikTok</a:t>
            </a:r>
          </a:p>
          <a:p>
            <a:pPr algn="l">
              <a:lnSpc>
                <a:spcPts val="3341"/>
              </a:lnSpc>
            </a:pPr>
            <a:r>
              <a:rPr lang="en-US" sz="202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Google Business  •  Email newsletters</a:t>
            </a:r>
          </a:p>
          <a:p>
            <a:pPr algn="l">
              <a:lnSpc>
                <a:spcPts val="3341"/>
              </a:lnSpc>
            </a:pPr>
            <a:r>
              <a:rPr lang="en-US" sz="2025">
                <a:solidFill>
                  <a:srgbClr val="18231F"/>
                </a:solidFill>
                <a:latin typeface="DM Sans"/>
                <a:ea typeface="DM Sans"/>
                <a:cs typeface="DM Sans"/>
                <a:sym typeface="DM Sans"/>
              </a:rPr>
              <a:t>Referrals  •  Corporate packages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2382500" y="6657975"/>
            <a:ext cx="4667250" cy="8553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Education + testimonials build trust.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Referral incentives and loyalty programmes build return visits.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627069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04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F4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90600" y="561975"/>
            <a:ext cx="6667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05  /  FUNDING &amp; FORECAST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90600" y="1228725"/>
            <a:ext cx="742950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£18,000 to launch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18231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with room to scale.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0600" y="3352800"/>
            <a:ext cx="333375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INVESTMENT NEEDED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90600" y="3571875"/>
            <a:ext cx="3714750" cy="13258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919"/>
              </a:lnSpc>
            </a:pPr>
            <a:r>
              <a:rPr lang="en-US" sz="7800" b="true">
                <a:solidFill>
                  <a:srgbClr val="C49A62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£18k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90600" y="5400675"/>
            <a:ext cx="3810000" cy="321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29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STARTUP  £16,000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90600" y="5895975"/>
            <a:ext cx="3810000" cy="1141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Furniture £2,600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Accessories £5,000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Toiletries £1,000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Renovation £7,400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5048250" y="5400675"/>
            <a:ext cx="4000500" cy="321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29"/>
              </a:lnSpc>
            </a:pPr>
            <a:r>
              <a:rPr lang="en-US" sz="1950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MONTHLY FIXED  £2,700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048250" y="5895975"/>
            <a:ext cx="3810000" cy="1141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Rent £800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Business rates £300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Salaries £1,000</a:t>
            </a:r>
          </a:p>
          <a:p>
            <a:pPr algn="l">
              <a:lnSpc>
                <a:spcPts val="2250"/>
              </a:lnSpc>
            </a:pPr>
            <a:r>
              <a:rPr lang="en-US" sz="180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Accountant £300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810750" y="1114425"/>
            <a:ext cx="4762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SIX-MONTH TRAJECTORY</a:t>
            </a:r>
          </a:p>
        </p:txBody>
      </p:sp>
      <p:sp>
        <p:nvSpPr>
          <p:cNvPr name="AutoShape 11" id="11"/>
          <p:cNvSpPr/>
          <p:nvPr/>
        </p:nvSpPr>
        <p:spPr>
          <a:xfrm>
            <a:off x="10096500" y="6858000"/>
            <a:ext cx="6572250" cy="0"/>
          </a:xfrm>
          <a:prstGeom prst="line">
            <a:avLst/>
          </a:prstGeom>
          <a:ln cap="flat" w="19050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2" id="12"/>
          <p:cNvSpPr/>
          <p:nvPr/>
        </p:nvSpPr>
        <p:spPr>
          <a:xfrm>
            <a:off x="10096500" y="2286000"/>
            <a:ext cx="0" cy="4572000"/>
          </a:xfrm>
          <a:prstGeom prst="line">
            <a:avLst/>
          </a:prstGeom>
          <a:ln cap="flat" w="19050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3" id="13"/>
          <p:cNvSpPr/>
          <p:nvPr/>
        </p:nvSpPr>
        <p:spPr>
          <a:xfrm flipV="true">
            <a:off x="10096500" y="5029200"/>
            <a:ext cx="1314450" cy="487680"/>
          </a:xfrm>
          <a:prstGeom prst="line">
            <a:avLst/>
          </a:prstGeom>
          <a:ln cap="rnd" w="47625">
            <a:solidFill>
              <a:srgbClr val="18231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4" id="14"/>
          <p:cNvSpPr/>
          <p:nvPr/>
        </p:nvSpPr>
        <p:spPr>
          <a:xfrm flipV="true">
            <a:off x="11410950" y="4480560"/>
            <a:ext cx="1314450" cy="548640"/>
          </a:xfrm>
          <a:prstGeom prst="line">
            <a:avLst/>
          </a:prstGeom>
          <a:ln cap="rnd" w="47625">
            <a:solidFill>
              <a:srgbClr val="18231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5" id="15"/>
          <p:cNvSpPr/>
          <p:nvPr/>
        </p:nvSpPr>
        <p:spPr>
          <a:xfrm flipV="true">
            <a:off x="12725400" y="3931920"/>
            <a:ext cx="1314450" cy="548640"/>
          </a:xfrm>
          <a:prstGeom prst="line">
            <a:avLst/>
          </a:prstGeom>
          <a:ln cap="rnd" w="47625">
            <a:solidFill>
              <a:srgbClr val="18231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6" id="16"/>
          <p:cNvSpPr/>
          <p:nvPr/>
        </p:nvSpPr>
        <p:spPr>
          <a:xfrm flipV="true">
            <a:off x="14039850" y="3261360"/>
            <a:ext cx="1314450" cy="670560"/>
          </a:xfrm>
          <a:prstGeom prst="line">
            <a:avLst/>
          </a:prstGeom>
          <a:ln cap="rnd" w="47625">
            <a:solidFill>
              <a:srgbClr val="18231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7" id="17"/>
          <p:cNvSpPr/>
          <p:nvPr/>
        </p:nvSpPr>
        <p:spPr>
          <a:xfrm flipV="true">
            <a:off x="15354300" y="2590800"/>
            <a:ext cx="1314450" cy="670560"/>
          </a:xfrm>
          <a:prstGeom prst="line">
            <a:avLst/>
          </a:prstGeom>
          <a:ln cap="rnd" w="47625">
            <a:solidFill>
              <a:srgbClr val="18231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8" id="18"/>
          <p:cNvSpPr/>
          <p:nvPr/>
        </p:nvSpPr>
        <p:spPr>
          <a:xfrm flipV="true">
            <a:off x="10096500" y="5791200"/>
            <a:ext cx="1314450" cy="152400"/>
          </a:xfrm>
          <a:prstGeom prst="line">
            <a:avLst/>
          </a:prstGeom>
          <a:ln cap="rnd" w="47625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9" id="19"/>
          <p:cNvSpPr/>
          <p:nvPr/>
        </p:nvSpPr>
        <p:spPr>
          <a:xfrm flipV="true">
            <a:off x="11410950" y="5638800"/>
            <a:ext cx="1314450" cy="152400"/>
          </a:xfrm>
          <a:prstGeom prst="line">
            <a:avLst/>
          </a:prstGeom>
          <a:ln cap="rnd" w="47625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0" id="20"/>
          <p:cNvSpPr/>
          <p:nvPr/>
        </p:nvSpPr>
        <p:spPr>
          <a:xfrm flipV="true">
            <a:off x="12725400" y="5577840"/>
            <a:ext cx="1314450" cy="60960"/>
          </a:xfrm>
          <a:prstGeom prst="line">
            <a:avLst/>
          </a:prstGeom>
          <a:ln cap="rnd" w="47625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1" id="21"/>
          <p:cNvSpPr/>
          <p:nvPr/>
        </p:nvSpPr>
        <p:spPr>
          <a:xfrm flipV="true">
            <a:off x="14039850" y="5486400"/>
            <a:ext cx="1314450" cy="91440"/>
          </a:xfrm>
          <a:prstGeom prst="line">
            <a:avLst/>
          </a:prstGeom>
          <a:ln cap="rnd" w="47625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" id="22"/>
          <p:cNvSpPr/>
          <p:nvPr/>
        </p:nvSpPr>
        <p:spPr>
          <a:xfrm>
            <a:off x="15354300" y="5486400"/>
            <a:ext cx="1314450" cy="6096"/>
          </a:xfrm>
          <a:prstGeom prst="line">
            <a:avLst/>
          </a:prstGeom>
          <a:ln cap="rnd" w="47625">
            <a:solidFill>
              <a:srgbClr val="9BAE9D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3" id="23"/>
          <p:cNvSpPr/>
          <p:nvPr/>
        </p:nvSpPr>
        <p:spPr>
          <a:xfrm flipV="true">
            <a:off x="10096500" y="6096000"/>
            <a:ext cx="1314450" cy="335280"/>
          </a:xfrm>
          <a:prstGeom prst="line">
            <a:avLst/>
          </a:prstGeom>
          <a:ln cap="rnd" w="4762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4" id="24"/>
          <p:cNvSpPr/>
          <p:nvPr/>
        </p:nvSpPr>
        <p:spPr>
          <a:xfrm flipV="true">
            <a:off x="11410950" y="5699760"/>
            <a:ext cx="1314450" cy="396240"/>
          </a:xfrm>
          <a:prstGeom prst="line">
            <a:avLst/>
          </a:prstGeom>
          <a:ln cap="rnd" w="4762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5" id="25"/>
          <p:cNvSpPr/>
          <p:nvPr/>
        </p:nvSpPr>
        <p:spPr>
          <a:xfrm flipV="true">
            <a:off x="12725400" y="5212080"/>
            <a:ext cx="1314450" cy="487680"/>
          </a:xfrm>
          <a:prstGeom prst="line">
            <a:avLst/>
          </a:prstGeom>
          <a:ln cap="rnd" w="4762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6" id="26"/>
          <p:cNvSpPr/>
          <p:nvPr/>
        </p:nvSpPr>
        <p:spPr>
          <a:xfrm flipV="true">
            <a:off x="14039850" y="4632960"/>
            <a:ext cx="1314450" cy="579120"/>
          </a:xfrm>
          <a:prstGeom prst="line">
            <a:avLst/>
          </a:prstGeom>
          <a:ln cap="rnd" w="4762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7" id="27"/>
          <p:cNvSpPr/>
          <p:nvPr/>
        </p:nvSpPr>
        <p:spPr>
          <a:xfrm flipV="true">
            <a:off x="15354300" y="3956304"/>
            <a:ext cx="1314450" cy="676656"/>
          </a:xfrm>
          <a:prstGeom prst="line">
            <a:avLst/>
          </a:prstGeom>
          <a:ln cap="rnd" w="47625">
            <a:solidFill>
              <a:srgbClr val="C49A62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8" id="28"/>
          <p:cNvSpPr txBox="true"/>
          <p:nvPr/>
        </p:nvSpPr>
        <p:spPr>
          <a:xfrm rot="0">
            <a:off x="10096500" y="7200900"/>
            <a:ext cx="1524000" cy="274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04"/>
              </a:lnSpc>
            </a:pPr>
            <a:r>
              <a:rPr lang="en-US" sz="1575" b="true">
                <a:solidFill>
                  <a:srgbClr val="18231F"/>
                </a:solidFill>
                <a:latin typeface="DM Sans Bold"/>
                <a:ea typeface="DM Sans Bold"/>
                <a:cs typeface="DM Sans Bold"/>
                <a:sym typeface="DM Sans Bold"/>
              </a:rPr>
              <a:t>REVENUE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2001500" y="7200900"/>
            <a:ext cx="1238250" cy="274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04"/>
              </a:lnSpc>
            </a:pPr>
            <a:r>
              <a:rPr lang="en-US" sz="1575" b="true">
                <a:solidFill>
                  <a:srgbClr val="9BAE9D"/>
                </a:solidFill>
                <a:latin typeface="DM Sans Bold"/>
                <a:ea typeface="DM Sans Bold"/>
                <a:cs typeface="DM Sans Bold"/>
                <a:sym typeface="DM Sans Bold"/>
              </a:rPr>
              <a:t>COSTS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3620750" y="7200900"/>
            <a:ext cx="1333500" cy="274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04"/>
              </a:lnSpc>
            </a:pPr>
            <a:r>
              <a:rPr lang="en-US" sz="1575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PROFIT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810750" y="7781925"/>
            <a:ext cx="72390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>
                <a:solidFill>
                  <a:srgbClr val="627069"/>
                </a:solidFill>
                <a:latin typeface="DM Sans"/>
                <a:ea typeface="DM Sans"/>
                <a:cs typeface="DM Sans"/>
                <a:sym typeface="DM Sans"/>
              </a:rPr>
              <a:t>Month 1  £2.2k revenue / £0.7k profit     →     Month 6  £7k / £4.76k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627069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05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18231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90600" y="657225"/>
            <a:ext cx="4762500" cy="272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10"/>
              </a:lnSpc>
            </a:pPr>
            <a:r>
              <a:rPr lang="en-US" sz="1650" spc="198" b="true">
                <a:solidFill>
                  <a:srgbClr val="C49A62"/>
                </a:solidFill>
                <a:latin typeface="DM Sans Bold"/>
                <a:ea typeface="DM Sans Bold"/>
                <a:cs typeface="DM Sans Bold"/>
                <a:sym typeface="DM Sans Bold"/>
              </a:rPr>
              <a:t>06  /  APPENDIX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90600" y="1514475"/>
            <a:ext cx="6858000" cy="14283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Evidence behind</a:t>
            </a:r>
          </a:p>
          <a:p>
            <a:pPr algn="l">
              <a:lnSpc>
                <a:spcPts val="5508"/>
              </a:lnSpc>
            </a:pPr>
            <a:r>
              <a:rPr lang="en-US" sz="5400" b="true">
                <a:solidFill>
                  <a:srgbClr val="FFFFFF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the plan.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0600" y="3600450"/>
            <a:ext cx="6477000" cy="702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35"/>
              </a:lnSpc>
            </a:pPr>
            <a:r>
              <a:rPr lang="en-US" sz="2100">
                <a:solidFill>
                  <a:srgbClr val="E2E7DF"/>
                </a:solidFill>
                <a:latin typeface="DM Sans"/>
                <a:ea typeface="DM Sans"/>
                <a:cs typeface="DM Sans"/>
                <a:sym typeface="DM Sans"/>
              </a:rPr>
              <a:t>Eight supporting documents turn the proposition into an operational roadmap.</a:t>
            </a:r>
          </a:p>
        </p:txBody>
      </p:sp>
      <p:sp>
        <p:nvSpPr>
          <p:cNvPr name="AutoShape 5" id="5"/>
          <p:cNvSpPr/>
          <p:nvPr/>
        </p:nvSpPr>
        <p:spPr>
          <a:xfrm>
            <a:off x="8191500" y="1781175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>
            <a:off x="12668250" y="1781175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8191500" y="3733800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>
            <a:off x="12668250" y="3733800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8191500" y="5686425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12668250" y="5686425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1" id="11"/>
          <p:cNvSpPr/>
          <p:nvPr/>
        </p:nvSpPr>
        <p:spPr>
          <a:xfrm>
            <a:off x="8191500" y="7639050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2" id="12"/>
          <p:cNvSpPr/>
          <p:nvPr/>
        </p:nvSpPr>
        <p:spPr>
          <a:xfrm>
            <a:off x="12668250" y="7639050"/>
            <a:ext cx="3810000" cy="0"/>
          </a:xfrm>
          <a:prstGeom prst="line">
            <a:avLst/>
          </a:prstGeom>
          <a:ln cap="flat" w="9525">
            <a:solidFill>
              <a:srgbClr val="62706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3" id="13"/>
          <p:cNvGrpSpPr/>
          <p:nvPr/>
        </p:nvGrpSpPr>
        <p:grpSpPr>
          <a:xfrm rot="0">
            <a:off x="8191500" y="1000125"/>
            <a:ext cx="4019550" cy="432435"/>
            <a:chOff x="0" y="0"/>
            <a:chExt cx="5359400" cy="576580"/>
          </a:xfrm>
        </p:grpSpPr>
        <p:sp>
          <p:nvSpPr>
            <p:cNvPr name="TextBox 14" id="14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01</a:t>
              </a:r>
            </a:p>
          </p:txBody>
        </p:sp>
        <p:sp>
          <p:nvSpPr>
            <p:cNvPr name="TextBox 15" id="15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SWOT analysis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2668250" y="1000125"/>
            <a:ext cx="4019550" cy="432435"/>
            <a:chOff x="0" y="0"/>
            <a:chExt cx="5359400" cy="576580"/>
          </a:xfrm>
        </p:grpSpPr>
        <p:sp>
          <p:nvSpPr>
            <p:cNvPr name="TextBox 17" id="17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02</a:t>
              </a:r>
            </a:p>
          </p:txBody>
        </p:sp>
        <p:sp>
          <p:nvSpPr>
            <p:cNvPr name="TextBox 18" id="18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7Ps marketing mix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8191500" y="2952750"/>
            <a:ext cx="4019550" cy="432435"/>
            <a:chOff x="0" y="0"/>
            <a:chExt cx="5359400" cy="576580"/>
          </a:xfrm>
        </p:grpSpPr>
        <p:sp>
          <p:nvSpPr>
            <p:cNvPr name="TextBox 20" id="20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03</a:t>
              </a:r>
            </a:p>
          </p:txBody>
        </p:sp>
        <p:sp>
          <p:nvSpPr>
            <p:cNvPr name="TextBox 21" id="21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Six-month forecast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2668250" y="2952750"/>
            <a:ext cx="4019550" cy="432435"/>
            <a:chOff x="0" y="0"/>
            <a:chExt cx="5359400" cy="576580"/>
          </a:xfrm>
        </p:grpSpPr>
        <p:sp>
          <p:nvSpPr>
            <p:cNvPr name="TextBox 23" id="23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04</a:t>
              </a:r>
            </a:p>
          </p:txBody>
        </p:sp>
        <p:sp>
          <p:nvSpPr>
            <p:cNvPr name="TextBox 24" id="24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Break-even chart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8191500" y="4905375"/>
            <a:ext cx="4019550" cy="432435"/>
            <a:chOff x="0" y="0"/>
            <a:chExt cx="5359400" cy="576580"/>
          </a:xfrm>
        </p:grpSpPr>
        <p:sp>
          <p:nvSpPr>
            <p:cNvPr name="TextBox 26" id="26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05</a:t>
              </a:r>
            </a:p>
          </p:txBody>
        </p:sp>
        <p:sp>
          <p:nvSpPr>
            <p:cNvPr name="TextBox 27" id="27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Organisational chart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2668250" y="4905375"/>
            <a:ext cx="4019550" cy="432435"/>
            <a:chOff x="0" y="0"/>
            <a:chExt cx="5359400" cy="576580"/>
          </a:xfrm>
        </p:grpSpPr>
        <p:sp>
          <p:nvSpPr>
            <p:cNvPr name="TextBox 29" id="29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06</a:t>
              </a:r>
            </a:p>
          </p:txBody>
        </p:sp>
        <p:sp>
          <p:nvSpPr>
            <p:cNvPr name="TextBox 30" id="30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Competitor analysis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8191500" y="6858000"/>
            <a:ext cx="4019550" cy="432435"/>
            <a:chOff x="0" y="0"/>
            <a:chExt cx="5359400" cy="576580"/>
          </a:xfrm>
        </p:grpSpPr>
        <p:sp>
          <p:nvSpPr>
            <p:cNvPr name="TextBox 32" id="32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07</a:t>
              </a:r>
            </a:p>
          </p:txBody>
        </p:sp>
        <p:sp>
          <p:nvSpPr>
            <p:cNvPr name="TextBox 33" id="33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Service price list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12668250" y="6858000"/>
            <a:ext cx="4019550" cy="432435"/>
            <a:chOff x="0" y="0"/>
            <a:chExt cx="5359400" cy="576580"/>
          </a:xfrm>
        </p:grpSpPr>
        <p:sp>
          <p:nvSpPr>
            <p:cNvPr name="TextBox 35" id="35"/>
            <p:cNvSpPr txBox="true"/>
            <p:nvPr/>
          </p:nvSpPr>
          <p:spPr>
            <a:xfrm rot="0">
              <a:off x="0" y="-47625"/>
              <a:ext cx="889000" cy="6242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90"/>
                </a:lnSpc>
              </a:pPr>
              <a:r>
                <a:rPr lang="en-US" sz="2850" b="true">
                  <a:solidFill>
                    <a:srgbClr val="C49A62"/>
                  </a:solidFill>
                  <a:latin typeface="Cormorant Garamond Bold"/>
                  <a:ea typeface="Cormorant Garamond Bold"/>
                  <a:cs typeface="Cormorant Garamond Bold"/>
                  <a:sym typeface="Cormorant Garamond Bold"/>
                </a:rPr>
                <a:t>08</a:t>
              </a:r>
            </a:p>
          </p:txBody>
        </p:sp>
        <p:sp>
          <p:nvSpPr>
            <p:cNvPr name="TextBox 36" id="36"/>
            <p:cNvSpPr txBox="true"/>
            <p:nvPr/>
          </p:nvSpPr>
          <p:spPr>
            <a:xfrm rot="0">
              <a:off x="1041400" y="63500"/>
              <a:ext cx="4318000" cy="43942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35"/>
                </a:lnSpc>
              </a:pPr>
              <a:r>
                <a:rPr lang="en-US" sz="2025" b="true">
                  <a:solidFill>
                    <a:srgbClr val="FFFFFF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Risk assessment</a:t>
              </a:r>
            </a:p>
          </p:txBody>
        </p:sp>
      </p:grpSp>
      <p:sp>
        <p:nvSpPr>
          <p:cNvPr name="TextBox 37" id="37"/>
          <p:cNvSpPr txBox="true"/>
          <p:nvPr/>
        </p:nvSpPr>
        <p:spPr>
          <a:xfrm rot="0">
            <a:off x="990600" y="9725025"/>
            <a:ext cx="6191250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spc="179" b="true">
                <a:solidFill>
                  <a:srgbClr val="9BAE9D"/>
                </a:solidFill>
                <a:latin typeface="DM Sans Bold"/>
                <a:ea typeface="DM Sans Bold"/>
                <a:cs typeface="DM Sans Bold"/>
                <a:sym typeface="DM Sans Bold"/>
              </a:rPr>
              <a:t>SERENE TOUCH  /  06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DAHR_rjaDOI</dc:identifier>
  <dcterms:modified xsi:type="dcterms:W3CDTF">2011-08-01T06:04:30Z</dcterms:modified>
  <cp:revision>1</cp:revision>
</cp:coreProperties>
</file>