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3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4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5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3" r:id="rId1"/>
  </p:sldMasterIdLst>
  <p:notesMasterIdLst>
    <p:notesMasterId r:id="rId19"/>
  </p:notesMasterIdLst>
  <p:sldIdLst>
    <p:sldId id="256" r:id="rId2"/>
    <p:sldId id="290" r:id="rId3"/>
    <p:sldId id="259" r:id="rId4"/>
    <p:sldId id="261" r:id="rId5"/>
    <p:sldId id="266" r:id="rId6"/>
    <p:sldId id="262" r:id="rId7"/>
    <p:sldId id="278" r:id="rId8"/>
    <p:sldId id="264" r:id="rId9"/>
    <p:sldId id="279" r:id="rId10"/>
    <p:sldId id="280" r:id="rId11"/>
    <p:sldId id="289" r:id="rId12"/>
    <p:sldId id="281" r:id="rId13"/>
    <p:sldId id="282" r:id="rId14"/>
    <p:sldId id="283" r:id="rId15"/>
    <p:sldId id="269" r:id="rId16"/>
    <p:sldId id="286" r:id="rId17"/>
    <p:sldId id="285" r:id="rId18"/>
  </p:sldIdLst>
  <p:sldSz cx="9144000" cy="5143500" type="screen16x9"/>
  <p:notesSz cx="6858000" cy="9144000"/>
  <p:embeddedFontLst>
    <p:embeddedFont>
      <p:font typeface="Lato" panose="020F0502020204030203" pitchFamily="34" charset="0"/>
      <p:regular r:id="rId20"/>
      <p:bold r:id="rId21"/>
      <p:italic r:id="rId22"/>
      <p:boldItalic r:id="rId23"/>
    </p:embeddedFont>
    <p:embeddedFont>
      <p:font typeface="Nunito Light" pitchFamily="2" charset="0"/>
      <p:regular r:id="rId24"/>
      <p:italic r:id="rId25"/>
    </p:embeddedFont>
    <p:embeddedFont>
      <p:font typeface="Prata" panose="020B0604020202020204" charset="0"/>
      <p:regular r:id="rId26"/>
    </p:embeddedFont>
    <p:embeddedFont>
      <p:font typeface="Raleway" pitchFamily="2" charset="0"/>
      <p:regular r:id="rId27"/>
      <p:bold r:id="rId28"/>
      <p:italic r:id="rId29"/>
      <p:boldItalic r:id="rId30"/>
    </p:embeddedFont>
    <p:embeddedFont>
      <p:font typeface="Rockwell" panose="02060603020205020403" pitchFamily="18" charset="0"/>
      <p:regular r:id="rId31"/>
      <p:bold r:id="rId32"/>
      <p:italic r:id="rId33"/>
      <p:boldItalic r:id="rId3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9F99B3B7-9871-47CE-953B-D8F591DDA964}">
  <a:tblStyle styleId="{9F99B3B7-9871-47CE-953B-D8F591DDA964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A8D06239-1067-41BA-858A-AE2AB25717A1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7419" autoAdjust="0"/>
  </p:normalViewPr>
  <p:slideViewPr>
    <p:cSldViewPr snapToGrid="0">
      <p:cViewPr varScale="1">
        <p:scale>
          <a:sx n="215" d="100"/>
          <a:sy n="215" d="100"/>
        </p:scale>
        <p:origin x="372" y="11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7.fntdata"/><Relationship Id="rId21" Type="http://schemas.openxmlformats.org/officeDocument/2006/relationships/font" Target="fonts/font2.fntdata"/><Relationship Id="rId34" Type="http://schemas.openxmlformats.org/officeDocument/2006/relationships/font" Target="fonts/font1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6.fntdata"/><Relationship Id="rId33" Type="http://schemas.openxmlformats.org/officeDocument/2006/relationships/font" Target="fonts/font14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29" Type="http://schemas.openxmlformats.org/officeDocument/2006/relationships/font" Target="fonts/font1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32" Type="http://schemas.openxmlformats.org/officeDocument/2006/relationships/font" Target="fonts/font13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font" Target="fonts/font9.fntdata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31" Type="http://schemas.openxmlformats.org/officeDocument/2006/relationships/font" Target="fonts/font1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font" Target="fonts/font8.fntdata"/><Relationship Id="rId30" Type="http://schemas.openxmlformats.org/officeDocument/2006/relationships/font" Target="fonts/font11.fntdata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FDD763-6023-4C38-8FCE-CB4A9CC76CD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9C0A7EDF-DCD8-41A0-9C57-FAF05BD6A6CC}">
      <dgm:prSet custT="1"/>
      <dgm:spPr>
        <a:xfrm>
          <a:off x="1436044" y="2728"/>
          <a:ext cx="6756282" cy="1243965"/>
        </a:xfrm>
        <a:prstGeom prst="rect">
          <a:avLst/>
        </a:prstGeom>
        <a:noFill/>
        <a:ln>
          <a:noFill/>
        </a:ln>
        <a:effectLst/>
      </dgm:spPr>
      <dgm:t>
        <a:bodyPr/>
        <a:lstStyle/>
        <a:p>
          <a:pPr>
            <a:lnSpc>
              <a:spcPct val="100000"/>
            </a:lnSpc>
            <a:buNone/>
          </a:pPr>
          <a:r>
            <a:rPr lang="en-US" sz="1400" dirty="0">
              <a:solidFill>
                <a:sysClr val="windowText" lastClr="000000"/>
              </a:solidFill>
              <a:latin typeface="Rockwell" panose="02060603020205020403" pitchFamily="18" charset="0"/>
              <a:ea typeface="+mn-ea"/>
              <a:cs typeface="+mn-cs"/>
            </a:rPr>
            <a:t>Food waste remains one of the most critical sustainability challenges in the hospitality sector.</a:t>
          </a:r>
        </a:p>
      </dgm:t>
    </dgm:pt>
    <dgm:pt modelId="{63063021-C9E8-4CF2-8FC2-7F2E8041626A}" type="parTrans" cxnId="{AB94F71E-4EDA-4656-9931-8C26C6BD539C}">
      <dgm:prSet/>
      <dgm:spPr/>
      <dgm:t>
        <a:bodyPr/>
        <a:lstStyle/>
        <a:p>
          <a:endParaRPr lang="en-US"/>
        </a:p>
      </dgm:t>
    </dgm:pt>
    <dgm:pt modelId="{F6438737-FCC2-486E-A244-CD174AB5F9E4}" type="sibTrans" cxnId="{AB94F71E-4EDA-4656-9931-8C26C6BD539C}">
      <dgm:prSet/>
      <dgm:spPr/>
      <dgm:t>
        <a:bodyPr/>
        <a:lstStyle/>
        <a:p>
          <a:endParaRPr lang="en-US"/>
        </a:p>
      </dgm:t>
    </dgm:pt>
    <dgm:pt modelId="{A6E340CE-3FF5-4227-88E8-B0053B7C5A8D}">
      <dgm:prSet custT="1"/>
      <dgm:spPr>
        <a:xfrm>
          <a:off x="1436044" y="1501865"/>
          <a:ext cx="6756282" cy="1243965"/>
        </a:xfrm>
        <a:prstGeom prst="rect">
          <a:avLst/>
        </a:prstGeom>
        <a:noFill/>
        <a:ln>
          <a:noFill/>
        </a:ln>
        <a:effectLst/>
      </dgm:spPr>
      <dgm:t>
        <a:bodyPr/>
        <a:lstStyle/>
        <a:p>
          <a:pPr>
            <a:lnSpc>
              <a:spcPct val="100000"/>
            </a:lnSpc>
            <a:buNone/>
          </a:pPr>
          <a:r>
            <a:rPr lang="en-US" sz="1400" dirty="0">
              <a:solidFill>
                <a:sysClr val="windowText" lastClr="000000"/>
              </a:solidFill>
              <a:latin typeface="Rockwell" panose="02060603020205020403" pitchFamily="18" charset="0"/>
              <a:ea typeface="+mn-ea"/>
              <a:cs typeface="+mn-cs"/>
            </a:rPr>
            <a:t>The hotel industry alone contributes approximately 12% of global food waste, primarily due to buffet overproduction, inaccurate forecasting, and limited staff training (UNEP, 2024).</a:t>
          </a:r>
        </a:p>
      </dgm:t>
    </dgm:pt>
    <dgm:pt modelId="{6C8D2CC2-04A4-4E80-B5FC-FF63F3B0CB62}" type="parTrans" cxnId="{EA6A878C-BC04-4A9B-883F-EE97490F8DD2}">
      <dgm:prSet/>
      <dgm:spPr/>
      <dgm:t>
        <a:bodyPr/>
        <a:lstStyle/>
        <a:p>
          <a:endParaRPr lang="en-US"/>
        </a:p>
      </dgm:t>
    </dgm:pt>
    <dgm:pt modelId="{B932610D-AB46-4631-BB07-444E0B78FAB8}" type="sibTrans" cxnId="{EA6A878C-BC04-4A9B-883F-EE97490F8DD2}">
      <dgm:prSet/>
      <dgm:spPr/>
      <dgm:t>
        <a:bodyPr/>
        <a:lstStyle/>
        <a:p>
          <a:endParaRPr lang="en-US"/>
        </a:p>
      </dgm:t>
    </dgm:pt>
    <dgm:pt modelId="{A5C838ED-71F2-4072-9088-D1693E5DFD1D}">
      <dgm:prSet custT="1"/>
      <dgm:spPr>
        <a:xfrm>
          <a:off x="1436044" y="3001002"/>
          <a:ext cx="6756282" cy="1243965"/>
        </a:xfrm>
        <a:prstGeom prst="rect">
          <a:avLst/>
        </a:prstGeom>
        <a:noFill/>
        <a:ln>
          <a:noFill/>
        </a:ln>
        <a:effectLst/>
      </dgm:spPr>
      <dgm:t>
        <a:bodyPr/>
        <a:lstStyle/>
        <a:p>
          <a:pPr>
            <a:lnSpc>
              <a:spcPct val="100000"/>
            </a:lnSpc>
            <a:buNone/>
          </a:pPr>
          <a:r>
            <a:rPr lang="en-US" sz="1400" dirty="0">
              <a:solidFill>
                <a:sysClr val="windowText" lastClr="000000"/>
              </a:solidFill>
              <a:latin typeface="Rockwell" panose="02060603020205020403" pitchFamily="18" charset="0"/>
              <a:ea typeface="+mn-ea"/>
              <a:cs typeface="+mn-cs"/>
            </a:rPr>
            <a:t>This research explores how hotels can adopt technological, operational, and Behavioural interventions to minimise food waste effectively.</a:t>
          </a:r>
        </a:p>
      </dgm:t>
    </dgm:pt>
    <dgm:pt modelId="{E0E4D87E-3074-4891-B526-A0FAFD26300C}" type="parTrans" cxnId="{92566B6E-666A-427E-9E15-8C3E15BE364D}">
      <dgm:prSet/>
      <dgm:spPr/>
      <dgm:t>
        <a:bodyPr/>
        <a:lstStyle/>
        <a:p>
          <a:endParaRPr lang="en-US"/>
        </a:p>
      </dgm:t>
    </dgm:pt>
    <dgm:pt modelId="{A45A6286-A210-4F68-B622-A1DCD967FE9A}" type="sibTrans" cxnId="{92566B6E-666A-427E-9E15-8C3E15BE364D}">
      <dgm:prSet/>
      <dgm:spPr/>
      <dgm:t>
        <a:bodyPr/>
        <a:lstStyle/>
        <a:p>
          <a:endParaRPr lang="en-US"/>
        </a:p>
      </dgm:t>
    </dgm:pt>
    <dgm:pt modelId="{D5EB8E21-3FAC-4E84-8B84-C657921D3224}" type="pres">
      <dgm:prSet presAssocID="{F8FDD763-6023-4C38-8FCE-CB4A9CC76CD4}" presName="root" presStyleCnt="0">
        <dgm:presLayoutVars>
          <dgm:dir/>
          <dgm:resizeHandles val="exact"/>
        </dgm:presLayoutVars>
      </dgm:prSet>
      <dgm:spPr/>
    </dgm:pt>
    <dgm:pt modelId="{E44B32CC-C133-48C6-BB05-17D349F946E3}" type="pres">
      <dgm:prSet presAssocID="{9C0A7EDF-DCD8-41A0-9C57-FAF05BD6A6CC}" presName="compNode" presStyleCnt="0"/>
      <dgm:spPr/>
    </dgm:pt>
    <dgm:pt modelId="{934A0C97-97BC-4BCA-B360-C48A39472EFA}" type="pres">
      <dgm:prSet presAssocID="{9C0A7EDF-DCD8-41A0-9C57-FAF05BD6A6CC}" presName="bgRect" presStyleLbl="bgShp" presStyleIdx="0" presStyleCnt="3" custLinFactNeighborY="-7304"/>
      <dgm:spPr>
        <a:xfrm>
          <a:off x="0" y="2193"/>
          <a:ext cx="8363802" cy="1242750"/>
        </a:xfrm>
        <a:prstGeom prst="roundRect">
          <a:avLst>
            <a:gd name="adj" fmla="val 10000"/>
          </a:avLst>
        </a:prstGeom>
        <a:solidFill>
          <a:srgbClr val="5AA6C0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gm:spPr>
    </dgm:pt>
    <dgm:pt modelId="{68ED10C8-FB89-4855-959A-5FE9179C819C}" type="pres">
      <dgm:prSet presAssocID="{9C0A7EDF-DCD8-41A0-9C57-FAF05BD6A6CC}" presName="iconRect" presStyleLbl="node1" presStyleIdx="0" presStyleCnt="3"/>
      <dgm:spPr>
        <a:xfrm>
          <a:off x="375931" y="282346"/>
          <a:ext cx="684180" cy="6835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1A430421-2FB0-46B1-A9CC-2FC9CBB806B6}" type="pres">
      <dgm:prSet presAssocID="{9C0A7EDF-DCD8-41A0-9C57-FAF05BD6A6CC}" presName="spaceRect" presStyleCnt="0"/>
      <dgm:spPr/>
    </dgm:pt>
    <dgm:pt modelId="{78373F36-6BB9-4920-B6D0-54DB5CB792F4}" type="pres">
      <dgm:prSet presAssocID="{9C0A7EDF-DCD8-41A0-9C57-FAF05BD6A6CC}" presName="parTx" presStyleLbl="revTx" presStyleIdx="0" presStyleCnt="3">
        <dgm:presLayoutVars>
          <dgm:chMax val="0"/>
          <dgm:chPref val="0"/>
        </dgm:presLayoutVars>
      </dgm:prSet>
      <dgm:spPr/>
    </dgm:pt>
    <dgm:pt modelId="{B682D03C-48B0-4ED7-B9C0-AD1AE84BF189}" type="pres">
      <dgm:prSet presAssocID="{F6438737-FCC2-486E-A244-CD174AB5F9E4}" presName="sibTrans" presStyleCnt="0"/>
      <dgm:spPr/>
    </dgm:pt>
    <dgm:pt modelId="{A302004C-D678-43B3-90C0-E8870E2D15FA}" type="pres">
      <dgm:prSet presAssocID="{A6E340CE-3FF5-4227-88E8-B0053B7C5A8D}" presName="compNode" presStyleCnt="0"/>
      <dgm:spPr/>
    </dgm:pt>
    <dgm:pt modelId="{905705D7-F4B4-4385-9A5E-F9D2472BF95B}" type="pres">
      <dgm:prSet presAssocID="{A6E340CE-3FF5-4227-88E8-B0053B7C5A8D}" presName="bgRect" presStyleLbl="bgShp" presStyleIdx="1" presStyleCnt="3"/>
      <dgm:spPr>
        <a:xfrm>
          <a:off x="0" y="1501865"/>
          <a:ext cx="8363802" cy="1242750"/>
        </a:xfrm>
        <a:prstGeom prst="roundRect">
          <a:avLst>
            <a:gd name="adj" fmla="val 10000"/>
          </a:avLst>
        </a:prstGeom>
        <a:solidFill>
          <a:srgbClr val="5AA6C0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gm:spPr>
    </dgm:pt>
    <dgm:pt modelId="{6E4D7343-C354-4056-951A-53144489BF55}" type="pres">
      <dgm:prSet presAssocID="{A6E340CE-3FF5-4227-88E8-B0053B7C5A8D}" presName="iconRect" presStyleLbl="node1" presStyleIdx="1" presStyleCnt="3"/>
      <dgm:spPr>
        <a:xfrm>
          <a:off x="375931" y="1781484"/>
          <a:ext cx="684180" cy="6835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extLst>
        <a:ext uri="{E40237B7-FDA0-4F09-8148-C483321AD2D9}">
          <dgm14:cNvPr xmlns:dgm14="http://schemas.microsoft.com/office/drawing/2010/diagram" id="0" name="" descr="Grapes"/>
        </a:ext>
      </dgm:extLst>
    </dgm:pt>
    <dgm:pt modelId="{C444C4F2-D15B-453A-9A88-8569417D1CC3}" type="pres">
      <dgm:prSet presAssocID="{A6E340CE-3FF5-4227-88E8-B0053B7C5A8D}" presName="spaceRect" presStyleCnt="0"/>
      <dgm:spPr/>
    </dgm:pt>
    <dgm:pt modelId="{C3025478-FEFE-4987-9A48-95600E828BF1}" type="pres">
      <dgm:prSet presAssocID="{A6E340CE-3FF5-4227-88E8-B0053B7C5A8D}" presName="parTx" presStyleLbl="revTx" presStyleIdx="1" presStyleCnt="3">
        <dgm:presLayoutVars>
          <dgm:chMax val="0"/>
          <dgm:chPref val="0"/>
        </dgm:presLayoutVars>
      </dgm:prSet>
      <dgm:spPr/>
    </dgm:pt>
    <dgm:pt modelId="{1B2B00A8-EB40-4B81-95E2-F7B1C0D6A026}" type="pres">
      <dgm:prSet presAssocID="{B932610D-AB46-4631-BB07-444E0B78FAB8}" presName="sibTrans" presStyleCnt="0"/>
      <dgm:spPr/>
    </dgm:pt>
    <dgm:pt modelId="{C125B85D-6A7B-42C2-83E4-102478DDF04E}" type="pres">
      <dgm:prSet presAssocID="{A5C838ED-71F2-4072-9088-D1693E5DFD1D}" presName="compNode" presStyleCnt="0"/>
      <dgm:spPr/>
    </dgm:pt>
    <dgm:pt modelId="{BF1B1B7B-1287-4D8A-9676-9680A9AFCB5E}" type="pres">
      <dgm:prSet presAssocID="{A5C838ED-71F2-4072-9088-D1693E5DFD1D}" presName="bgRect" presStyleLbl="bgShp" presStyleIdx="2" presStyleCnt="3"/>
      <dgm:spPr>
        <a:xfrm>
          <a:off x="0" y="3001002"/>
          <a:ext cx="8363802" cy="1242750"/>
        </a:xfrm>
        <a:prstGeom prst="roundRect">
          <a:avLst>
            <a:gd name="adj" fmla="val 10000"/>
          </a:avLst>
        </a:prstGeom>
        <a:solidFill>
          <a:srgbClr val="5AA6C0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gm:spPr>
    </dgm:pt>
    <dgm:pt modelId="{A6450E63-24EC-4A19-A23D-4F8BF7B80FA2}" type="pres">
      <dgm:prSet presAssocID="{A5C838ED-71F2-4072-9088-D1693E5DFD1D}" presName="iconRect" presStyleLbl="node1" presStyleIdx="2" presStyleCnt="3"/>
      <dgm:spPr>
        <a:xfrm>
          <a:off x="375931" y="3280621"/>
          <a:ext cx="684180" cy="6835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extLst>
        <a:ext uri="{E40237B7-FDA0-4F09-8148-C483321AD2D9}">
          <dgm14:cNvPr xmlns:dgm14="http://schemas.microsoft.com/office/drawing/2010/diagram" id="0" name="" descr="Burger and Drink"/>
        </a:ext>
      </dgm:extLst>
    </dgm:pt>
    <dgm:pt modelId="{161F248F-4F95-488D-B9A6-07F9C0E32A84}" type="pres">
      <dgm:prSet presAssocID="{A5C838ED-71F2-4072-9088-D1693E5DFD1D}" presName="spaceRect" presStyleCnt="0"/>
      <dgm:spPr/>
    </dgm:pt>
    <dgm:pt modelId="{0370DAEF-2593-4851-BAC5-48E0E27C2462}" type="pres">
      <dgm:prSet presAssocID="{A5C838ED-71F2-4072-9088-D1693E5DFD1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B480B11-6607-408D-8EAB-C8AAD3AB0DA1}" type="presOf" srcId="{9C0A7EDF-DCD8-41A0-9C57-FAF05BD6A6CC}" destId="{78373F36-6BB9-4920-B6D0-54DB5CB792F4}" srcOrd="0" destOrd="0" presId="urn:microsoft.com/office/officeart/2018/2/layout/IconVerticalSolidList"/>
    <dgm:cxn modelId="{AB94F71E-4EDA-4656-9931-8C26C6BD539C}" srcId="{F8FDD763-6023-4C38-8FCE-CB4A9CC76CD4}" destId="{9C0A7EDF-DCD8-41A0-9C57-FAF05BD6A6CC}" srcOrd="0" destOrd="0" parTransId="{63063021-C9E8-4CF2-8FC2-7F2E8041626A}" sibTransId="{F6438737-FCC2-486E-A244-CD174AB5F9E4}"/>
    <dgm:cxn modelId="{BF0F8962-9CF2-418A-B7D2-FA59D96F623C}" type="presOf" srcId="{A5C838ED-71F2-4072-9088-D1693E5DFD1D}" destId="{0370DAEF-2593-4851-BAC5-48E0E27C2462}" srcOrd="0" destOrd="0" presId="urn:microsoft.com/office/officeart/2018/2/layout/IconVerticalSolidList"/>
    <dgm:cxn modelId="{CA256343-9057-451C-99C7-EEF8DE0257B9}" type="presOf" srcId="{F8FDD763-6023-4C38-8FCE-CB4A9CC76CD4}" destId="{D5EB8E21-3FAC-4E84-8B84-C657921D3224}" srcOrd="0" destOrd="0" presId="urn:microsoft.com/office/officeart/2018/2/layout/IconVerticalSolidList"/>
    <dgm:cxn modelId="{92566B6E-666A-427E-9E15-8C3E15BE364D}" srcId="{F8FDD763-6023-4C38-8FCE-CB4A9CC76CD4}" destId="{A5C838ED-71F2-4072-9088-D1693E5DFD1D}" srcOrd="2" destOrd="0" parTransId="{E0E4D87E-3074-4891-B526-A0FAFD26300C}" sibTransId="{A45A6286-A210-4F68-B622-A1DCD967FE9A}"/>
    <dgm:cxn modelId="{EA6A878C-BC04-4A9B-883F-EE97490F8DD2}" srcId="{F8FDD763-6023-4C38-8FCE-CB4A9CC76CD4}" destId="{A6E340CE-3FF5-4227-88E8-B0053B7C5A8D}" srcOrd="1" destOrd="0" parTransId="{6C8D2CC2-04A4-4E80-B5FC-FF63F3B0CB62}" sibTransId="{B932610D-AB46-4631-BB07-444E0B78FAB8}"/>
    <dgm:cxn modelId="{301E18C6-8C7E-49DF-BC44-FC137342558B}" type="presOf" srcId="{A6E340CE-3FF5-4227-88E8-B0053B7C5A8D}" destId="{C3025478-FEFE-4987-9A48-95600E828BF1}" srcOrd="0" destOrd="0" presId="urn:microsoft.com/office/officeart/2018/2/layout/IconVerticalSolidList"/>
    <dgm:cxn modelId="{8E1C54F2-26C1-476C-AB75-55BBABB14AAD}" type="presParOf" srcId="{D5EB8E21-3FAC-4E84-8B84-C657921D3224}" destId="{E44B32CC-C133-48C6-BB05-17D349F946E3}" srcOrd="0" destOrd="0" presId="urn:microsoft.com/office/officeart/2018/2/layout/IconVerticalSolidList"/>
    <dgm:cxn modelId="{2BE662D6-6F0F-4992-84FE-7FB947F10B79}" type="presParOf" srcId="{E44B32CC-C133-48C6-BB05-17D349F946E3}" destId="{934A0C97-97BC-4BCA-B360-C48A39472EFA}" srcOrd="0" destOrd="0" presId="urn:microsoft.com/office/officeart/2018/2/layout/IconVerticalSolidList"/>
    <dgm:cxn modelId="{F6B275A7-7278-44A7-AE70-DFF8101766E4}" type="presParOf" srcId="{E44B32CC-C133-48C6-BB05-17D349F946E3}" destId="{68ED10C8-FB89-4855-959A-5FE9179C819C}" srcOrd="1" destOrd="0" presId="urn:microsoft.com/office/officeart/2018/2/layout/IconVerticalSolidList"/>
    <dgm:cxn modelId="{CA572DD2-6B55-4C18-8D45-2F8473138A90}" type="presParOf" srcId="{E44B32CC-C133-48C6-BB05-17D349F946E3}" destId="{1A430421-2FB0-46B1-A9CC-2FC9CBB806B6}" srcOrd="2" destOrd="0" presId="urn:microsoft.com/office/officeart/2018/2/layout/IconVerticalSolidList"/>
    <dgm:cxn modelId="{CBF14CF8-5B4B-4BAC-905A-BE1CD34703B2}" type="presParOf" srcId="{E44B32CC-C133-48C6-BB05-17D349F946E3}" destId="{78373F36-6BB9-4920-B6D0-54DB5CB792F4}" srcOrd="3" destOrd="0" presId="urn:microsoft.com/office/officeart/2018/2/layout/IconVerticalSolidList"/>
    <dgm:cxn modelId="{F5CCD0A2-C7D4-48B5-8CEE-98008B911290}" type="presParOf" srcId="{D5EB8E21-3FAC-4E84-8B84-C657921D3224}" destId="{B682D03C-48B0-4ED7-B9C0-AD1AE84BF189}" srcOrd="1" destOrd="0" presId="urn:microsoft.com/office/officeart/2018/2/layout/IconVerticalSolidList"/>
    <dgm:cxn modelId="{53EEBCD7-B57A-4990-B062-CE43345E7743}" type="presParOf" srcId="{D5EB8E21-3FAC-4E84-8B84-C657921D3224}" destId="{A302004C-D678-43B3-90C0-E8870E2D15FA}" srcOrd="2" destOrd="0" presId="urn:microsoft.com/office/officeart/2018/2/layout/IconVerticalSolidList"/>
    <dgm:cxn modelId="{7D9C5060-0884-499B-B051-076BAF70882D}" type="presParOf" srcId="{A302004C-D678-43B3-90C0-E8870E2D15FA}" destId="{905705D7-F4B4-4385-9A5E-F9D2472BF95B}" srcOrd="0" destOrd="0" presId="urn:microsoft.com/office/officeart/2018/2/layout/IconVerticalSolidList"/>
    <dgm:cxn modelId="{5DD22BA6-967F-4D6C-A666-8641E6B183F3}" type="presParOf" srcId="{A302004C-D678-43B3-90C0-E8870E2D15FA}" destId="{6E4D7343-C354-4056-951A-53144489BF55}" srcOrd="1" destOrd="0" presId="urn:microsoft.com/office/officeart/2018/2/layout/IconVerticalSolidList"/>
    <dgm:cxn modelId="{642BF084-4186-4D13-B9EC-DF525B75E8BC}" type="presParOf" srcId="{A302004C-D678-43B3-90C0-E8870E2D15FA}" destId="{C444C4F2-D15B-453A-9A88-8569417D1CC3}" srcOrd="2" destOrd="0" presId="urn:microsoft.com/office/officeart/2018/2/layout/IconVerticalSolidList"/>
    <dgm:cxn modelId="{ABCD72EF-DDC6-4AF5-8DE2-4B555040FCD9}" type="presParOf" srcId="{A302004C-D678-43B3-90C0-E8870E2D15FA}" destId="{C3025478-FEFE-4987-9A48-95600E828BF1}" srcOrd="3" destOrd="0" presId="urn:microsoft.com/office/officeart/2018/2/layout/IconVerticalSolidList"/>
    <dgm:cxn modelId="{23F188D8-F290-4E39-B49E-9704F65EE451}" type="presParOf" srcId="{D5EB8E21-3FAC-4E84-8B84-C657921D3224}" destId="{1B2B00A8-EB40-4B81-95E2-F7B1C0D6A026}" srcOrd="3" destOrd="0" presId="urn:microsoft.com/office/officeart/2018/2/layout/IconVerticalSolidList"/>
    <dgm:cxn modelId="{4A4E9E16-C6B1-48B6-9E86-C6D3A80DECC6}" type="presParOf" srcId="{D5EB8E21-3FAC-4E84-8B84-C657921D3224}" destId="{C125B85D-6A7B-42C2-83E4-102478DDF04E}" srcOrd="4" destOrd="0" presId="urn:microsoft.com/office/officeart/2018/2/layout/IconVerticalSolidList"/>
    <dgm:cxn modelId="{FD195AE9-F144-42CA-9F29-3A3AC9359BBC}" type="presParOf" srcId="{C125B85D-6A7B-42C2-83E4-102478DDF04E}" destId="{BF1B1B7B-1287-4D8A-9676-9680A9AFCB5E}" srcOrd="0" destOrd="0" presId="urn:microsoft.com/office/officeart/2018/2/layout/IconVerticalSolidList"/>
    <dgm:cxn modelId="{302AE06D-9E1F-4789-B97F-A3717C5C8AF8}" type="presParOf" srcId="{C125B85D-6A7B-42C2-83E4-102478DDF04E}" destId="{A6450E63-24EC-4A19-A23D-4F8BF7B80FA2}" srcOrd="1" destOrd="0" presId="urn:microsoft.com/office/officeart/2018/2/layout/IconVerticalSolidList"/>
    <dgm:cxn modelId="{34136764-25FD-460D-B8B1-51C4FCFD4664}" type="presParOf" srcId="{C125B85D-6A7B-42C2-83E4-102478DDF04E}" destId="{161F248F-4F95-488D-B9A6-07F9C0E32A84}" srcOrd="2" destOrd="0" presId="urn:microsoft.com/office/officeart/2018/2/layout/IconVerticalSolidList"/>
    <dgm:cxn modelId="{C990E06F-D9A2-4DBD-8651-2BB51EA7DC0C}" type="presParOf" srcId="{C125B85D-6A7B-42C2-83E4-102478DDF04E}" destId="{0370DAEF-2593-4851-BAC5-48E0E27C246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00F7432-852C-4EDF-A815-B7A52E7636BE}" type="doc">
      <dgm:prSet loTypeId="urn:microsoft.com/office/officeart/2005/8/layout/target3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F14BD37-38C8-40BE-8924-1D2DFE84BBC2}">
      <dgm:prSet custT="1"/>
      <dgm:spPr/>
      <dgm:t>
        <a:bodyPr/>
        <a:lstStyle/>
        <a:p>
          <a:r>
            <a:rPr lang="en-GB" sz="1200" b="0" i="0" dirty="0">
              <a:latin typeface="Rockwell" panose="02060603020205020403" pitchFamily="18" charset="0"/>
            </a:rPr>
            <a:t>Triple Bottom Line Framework: Elkington’s (1997) TBL evaluates sustainability performance across economic, environmental, and social pillars.</a:t>
          </a:r>
          <a:endParaRPr lang="en-US" sz="1200" dirty="0">
            <a:latin typeface="Rockwell" panose="02060603020205020403" pitchFamily="18" charset="0"/>
          </a:endParaRPr>
        </a:p>
      </dgm:t>
    </dgm:pt>
    <dgm:pt modelId="{15C7B03D-6F9F-48F4-9949-B7E0778FCE22}" type="parTrans" cxnId="{F38C4AE9-5366-4A8F-80F4-703C4EB24D38}">
      <dgm:prSet/>
      <dgm:spPr/>
      <dgm:t>
        <a:bodyPr/>
        <a:lstStyle/>
        <a:p>
          <a:endParaRPr lang="en-US"/>
        </a:p>
      </dgm:t>
    </dgm:pt>
    <dgm:pt modelId="{5358CA45-D22C-424B-A300-5FFD9912BE9C}" type="sibTrans" cxnId="{F38C4AE9-5366-4A8F-80F4-703C4EB24D38}">
      <dgm:prSet/>
      <dgm:spPr/>
      <dgm:t>
        <a:bodyPr/>
        <a:lstStyle/>
        <a:p>
          <a:endParaRPr lang="en-US"/>
        </a:p>
      </dgm:t>
    </dgm:pt>
    <dgm:pt modelId="{25DBDE28-9E40-4FEC-98F7-23C4B7ACEED1}">
      <dgm:prSet custT="1"/>
      <dgm:spPr/>
      <dgm:t>
        <a:bodyPr/>
        <a:lstStyle/>
        <a:p>
          <a:r>
            <a:rPr lang="en-GB" sz="1200" b="0" i="0" dirty="0">
              <a:latin typeface="Rockwell" panose="02060603020205020403" pitchFamily="18" charset="0"/>
            </a:rPr>
            <a:t>Behavioural Factors: Staff awareness and engagement play a key role in effective waste reduction (Clegg et al., 2021).</a:t>
          </a:r>
          <a:endParaRPr lang="en-US" sz="1200" dirty="0">
            <a:latin typeface="Rockwell" panose="02060603020205020403" pitchFamily="18" charset="0"/>
          </a:endParaRPr>
        </a:p>
      </dgm:t>
    </dgm:pt>
    <dgm:pt modelId="{DFDB5184-752F-4DDD-AA92-AB88947E3F09}" type="parTrans" cxnId="{51C6BDFF-8C5C-4E5E-BABD-29148802CEAA}">
      <dgm:prSet/>
      <dgm:spPr/>
      <dgm:t>
        <a:bodyPr/>
        <a:lstStyle/>
        <a:p>
          <a:endParaRPr lang="en-US"/>
        </a:p>
      </dgm:t>
    </dgm:pt>
    <dgm:pt modelId="{E7DFCD88-1A70-4053-860E-824566F23628}" type="sibTrans" cxnId="{51C6BDFF-8C5C-4E5E-BABD-29148802CEAA}">
      <dgm:prSet/>
      <dgm:spPr/>
      <dgm:t>
        <a:bodyPr/>
        <a:lstStyle/>
        <a:p>
          <a:endParaRPr lang="en-US"/>
        </a:p>
      </dgm:t>
    </dgm:pt>
    <dgm:pt modelId="{248A7BBE-1A11-4D61-8AD4-8625CBC76780}" type="pres">
      <dgm:prSet presAssocID="{800F7432-852C-4EDF-A815-B7A52E7636BE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534EC337-2CA0-43CA-A682-B5F08CCCCCA2}" type="pres">
      <dgm:prSet presAssocID="{2F14BD37-38C8-40BE-8924-1D2DFE84BBC2}" presName="circle1" presStyleLbl="node1" presStyleIdx="0" presStyleCnt="2"/>
      <dgm:spPr/>
    </dgm:pt>
    <dgm:pt modelId="{005510A7-3EF5-4413-A726-CCA50C45C0C3}" type="pres">
      <dgm:prSet presAssocID="{2F14BD37-38C8-40BE-8924-1D2DFE84BBC2}" presName="space" presStyleCnt="0"/>
      <dgm:spPr/>
    </dgm:pt>
    <dgm:pt modelId="{D44E9682-9982-4A5D-9A3A-6DF2198EF728}" type="pres">
      <dgm:prSet presAssocID="{2F14BD37-38C8-40BE-8924-1D2DFE84BBC2}" presName="rect1" presStyleLbl="alignAcc1" presStyleIdx="0" presStyleCnt="2" custScaleX="100000"/>
      <dgm:spPr/>
    </dgm:pt>
    <dgm:pt modelId="{1CF23ECD-9570-4199-B7DE-369FE1AB0A8F}" type="pres">
      <dgm:prSet presAssocID="{25DBDE28-9E40-4FEC-98F7-23C4B7ACEED1}" presName="vertSpace2" presStyleLbl="node1" presStyleIdx="0" presStyleCnt="2"/>
      <dgm:spPr/>
    </dgm:pt>
    <dgm:pt modelId="{57FACB16-776E-4D44-AA50-6B485F1F6B02}" type="pres">
      <dgm:prSet presAssocID="{25DBDE28-9E40-4FEC-98F7-23C4B7ACEED1}" presName="circle2" presStyleLbl="node1" presStyleIdx="1" presStyleCnt="2"/>
      <dgm:spPr/>
    </dgm:pt>
    <dgm:pt modelId="{852ADDD1-C4FA-46F3-B02B-50B2949510EF}" type="pres">
      <dgm:prSet presAssocID="{25DBDE28-9E40-4FEC-98F7-23C4B7ACEED1}" presName="rect2" presStyleLbl="alignAcc1" presStyleIdx="1" presStyleCnt="2" custScaleX="100000" custScaleY="100020"/>
      <dgm:spPr/>
    </dgm:pt>
    <dgm:pt modelId="{41702114-9C8D-442D-84EE-8E97494DEAEB}" type="pres">
      <dgm:prSet presAssocID="{2F14BD37-38C8-40BE-8924-1D2DFE84BBC2}" presName="rect1ParTxNoCh" presStyleLbl="alignAcc1" presStyleIdx="1" presStyleCnt="2">
        <dgm:presLayoutVars>
          <dgm:chMax val="1"/>
          <dgm:bulletEnabled val="1"/>
        </dgm:presLayoutVars>
      </dgm:prSet>
      <dgm:spPr/>
    </dgm:pt>
    <dgm:pt modelId="{21125E5F-B78C-490E-AE50-4CB715ED1E4A}" type="pres">
      <dgm:prSet presAssocID="{25DBDE28-9E40-4FEC-98F7-23C4B7ACEED1}" presName="rect2ParTxNoCh" presStyleLbl="alignAcc1" presStyleIdx="1" presStyleCnt="2">
        <dgm:presLayoutVars>
          <dgm:chMax val="1"/>
          <dgm:bulletEnabled val="1"/>
        </dgm:presLayoutVars>
      </dgm:prSet>
      <dgm:spPr/>
    </dgm:pt>
  </dgm:ptLst>
  <dgm:cxnLst>
    <dgm:cxn modelId="{3D09AC20-C646-428A-8B81-CE51804EBD6B}" type="presOf" srcId="{800F7432-852C-4EDF-A815-B7A52E7636BE}" destId="{248A7BBE-1A11-4D61-8AD4-8625CBC76780}" srcOrd="0" destOrd="0" presId="urn:microsoft.com/office/officeart/2005/8/layout/target3"/>
    <dgm:cxn modelId="{D3AA0056-8832-4650-908A-E98554D9E53A}" type="presOf" srcId="{25DBDE28-9E40-4FEC-98F7-23C4B7ACEED1}" destId="{21125E5F-B78C-490E-AE50-4CB715ED1E4A}" srcOrd="1" destOrd="0" presId="urn:microsoft.com/office/officeart/2005/8/layout/target3"/>
    <dgm:cxn modelId="{4C10C49E-2E76-4A05-91B7-EAA155F94B11}" type="presOf" srcId="{2F14BD37-38C8-40BE-8924-1D2DFE84BBC2}" destId="{D44E9682-9982-4A5D-9A3A-6DF2198EF728}" srcOrd="0" destOrd="0" presId="urn:microsoft.com/office/officeart/2005/8/layout/target3"/>
    <dgm:cxn modelId="{13BA58A6-16C2-4919-9834-9C3DF0F81769}" type="presOf" srcId="{25DBDE28-9E40-4FEC-98F7-23C4B7ACEED1}" destId="{852ADDD1-C4FA-46F3-B02B-50B2949510EF}" srcOrd="0" destOrd="0" presId="urn:microsoft.com/office/officeart/2005/8/layout/target3"/>
    <dgm:cxn modelId="{B3EFF7C5-9513-4340-9804-AC38BCE5E022}" type="presOf" srcId="{2F14BD37-38C8-40BE-8924-1D2DFE84BBC2}" destId="{41702114-9C8D-442D-84EE-8E97494DEAEB}" srcOrd="1" destOrd="0" presId="urn:microsoft.com/office/officeart/2005/8/layout/target3"/>
    <dgm:cxn modelId="{F38C4AE9-5366-4A8F-80F4-703C4EB24D38}" srcId="{800F7432-852C-4EDF-A815-B7A52E7636BE}" destId="{2F14BD37-38C8-40BE-8924-1D2DFE84BBC2}" srcOrd="0" destOrd="0" parTransId="{15C7B03D-6F9F-48F4-9949-B7E0778FCE22}" sibTransId="{5358CA45-D22C-424B-A300-5FFD9912BE9C}"/>
    <dgm:cxn modelId="{51C6BDFF-8C5C-4E5E-BABD-29148802CEAA}" srcId="{800F7432-852C-4EDF-A815-B7A52E7636BE}" destId="{25DBDE28-9E40-4FEC-98F7-23C4B7ACEED1}" srcOrd="1" destOrd="0" parTransId="{DFDB5184-752F-4DDD-AA92-AB88947E3F09}" sibTransId="{E7DFCD88-1A70-4053-860E-824566F23628}"/>
    <dgm:cxn modelId="{C132970D-91BA-4F84-8BBD-439F530DDF2B}" type="presParOf" srcId="{248A7BBE-1A11-4D61-8AD4-8625CBC76780}" destId="{534EC337-2CA0-43CA-A682-B5F08CCCCCA2}" srcOrd="0" destOrd="0" presId="urn:microsoft.com/office/officeart/2005/8/layout/target3"/>
    <dgm:cxn modelId="{30CDADF9-FB04-4569-8085-94320B13752B}" type="presParOf" srcId="{248A7BBE-1A11-4D61-8AD4-8625CBC76780}" destId="{005510A7-3EF5-4413-A726-CCA50C45C0C3}" srcOrd="1" destOrd="0" presId="urn:microsoft.com/office/officeart/2005/8/layout/target3"/>
    <dgm:cxn modelId="{B5C89C39-2DAF-40B5-8339-D4D84C9E35D3}" type="presParOf" srcId="{248A7BBE-1A11-4D61-8AD4-8625CBC76780}" destId="{D44E9682-9982-4A5D-9A3A-6DF2198EF728}" srcOrd="2" destOrd="0" presId="urn:microsoft.com/office/officeart/2005/8/layout/target3"/>
    <dgm:cxn modelId="{4F165D52-8C7D-4678-958B-EB046BEEBC8C}" type="presParOf" srcId="{248A7BBE-1A11-4D61-8AD4-8625CBC76780}" destId="{1CF23ECD-9570-4199-B7DE-369FE1AB0A8F}" srcOrd="3" destOrd="0" presId="urn:microsoft.com/office/officeart/2005/8/layout/target3"/>
    <dgm:cxn modelId="{72740CF5-FE2F-4EE2-A423-3ED3B651FAEA}" type="presParOf" srcId="{248A7BBE-1A11-4D61-8AD4-8625CBC76780}" destId="{57FACB16-776E-4D44-AA50-6B485F1F6B02}" srcOrd="4" destOrd="0" presId="urn:microsoft.com/office/officeart/2005/8/layout/target3"/>
    <dgm:cxn modelId="{B7F2053D-2020-403C-85BF-B5460C883340}" type="presParOf" srcId="{248A7BBE-1A11-4D61-8AD4-8625CBC76780}" destId="{852ADDD1-C4FA-46F3-B02B-50B2949510EF}" srcOrd="5" destOrd="0" presId="urn:microsoft.com/office/officeart/2005/8/layout/target3"/>
    <dgm:cxn modelId="{651271A6-4480-4D0E-8587-73141548DCB6}" type="presParOf" srcId="{248A7BBE-1A11-4D61-8AD4-8625CBC76780}" destId="{41702114-9C8D-442D-84EE-8E97494DEAEB}" srcOrd="6" destOrd="0" presId="urn:microsoft.com/office/officeart/2005/8/layout/target3"/>
    <dgm:cxn modelId="{52B658E1-265B-48AB-BC26-33F1482DB868}" type="presParOf" srcId="{248A7BBE-1A11-4D61-8AD4-8625CBC76780}" destId="{21125E5F-B78C-490E-AE50-4CB715ED1E4A}" srcOrd="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08F9EE8-2A0B-40E7-ADD1-56CDB8015709}" type="doc">
      <dgm:prSet loTypeId="urn:microsoft.com/office/officeart/2005/8/layout/process1" loCatId="process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GB"/>
        </a:p>
      </dgm:t>
    </dgm:pt>
    <dgm:pt modelId="{15C518C2-03D6-4F67-A737-38030D91592B}">
      <dgm:prSet/>
      <dgm:spPr/>
      <dgm:t>
        <a:bodyPr/>
        <a:lstStyle/>
        <a:p>
          <a:r>
            <a:rPr lang="en-GB" b="0" i="0" dirty="0">
              <a:latin typeface="Rockwell" panose="02060603020205020403" pitchFamily="18" charset="0"/>
            </a:rPr>
            <a:t>Technological Advances in Waste Management: AI and data analytics, through systems like Winnow, KITRO, and Leanpath, have transformed hotel waste management (Oluwafunmise &amp; Olajide, 2024).</a:t>
          </a:r>
          <a:endParaRPr lang="en-GB" dirty="0">
            <a:latin typeface="Rockwell" panose="02060603020205020403" pitchFamily="18" charset="0"/>
          </a:endParaRPr>
        </a:p>
      </dgm:t>
    </dgm:pt>
    <dgm:pt modelId="{AD6CE09C-A1B2-4BFB-84DC-2144D916CD1F}" type="parTrans" cxnId="{0B0BB2C5-6553-4EEF-9383-EFF5BCBA2DFE}">
      <dgm:prSet/>
      <dgm:spPr/>
      <dgm:t>
        <a:bodyPr/>
        <a:lstStyle/>
        <a:p>
          <a:endParaRPr lang="en-GB"/>
        </a:p>
      </dgm:t>
    </dgm:pt>
    <dgm:pt modelId="{7339EC1B-9ADA-40A1-94F6-C50A00849322}" type="sibTrans" cxnId="{0B0BB2C5-6553-4EEF-9383-EFF5BCBA2DFE}">
      <dgm:prSet/>
      <dgm:spPr/>
      <dgm:t>
        <a:bodyPr/>
        <a:lstStyle/>
        <a:p>
          <a:endParaRPr lang="en-GB"/>
        </a:p>
      </dgm:t>
    </dgm:pt>
    <dgm:pt modelId="{7B63C8AC-A787-4059-9132-1E34900FA68E}">
      <dgm:prSet/>
      <dgm:spPr/>
      <dgm:t>
        <a:bodyPr/>
        <a:lstStyle/>
        <a:p>
          <a:r>
            <a:rPr lang="en-GB" b="0" i="0" dirty="0">
              <a:latin typeface="Rockwell" panose="02060603020205020403" pitchFamily="18" charset="0"/>
            </a:rPr>
            <a:t>Organisational Factors: Leadership commitment and integrating sustainability metrics into employee KPIs further enhance waste management outcomes (Clegg et al., 2021).</a:t>
          </a:r>
          <a:endParaRPr lang="en-GB" dirty="0">
            <a:latin typeface="Rockwell" panose="02060603020205020403" pitchFamily="18" charset="0"/>
          </a:endParaRPr>
        </a:p>
      </dgm:t>
    </dgm:pt>
    <dgm:pt modelId="{E93BDD3A-3A03-489C-8827-5584C776DBBF}" type="parTrans" cxnId="{B96FE27A-EE14-42C2-9DBC-A65F060C4594}">
      <dgm:prSet/>
      <dgm:spPr/>
      <dgm:t>
        <a:bodyPr/>
        <a:lstStyle/>
        <a:p>
          <a:endParaRPr lang="en-GB"/>
        </a:p>
      </dgm:t>
    </dgm:pt>
    <dgm:pt modelId="{0C03F2F7-3B3D-4045-95D7-787BDE42335F}" type="sibTrans" cxnId="{B96FE27A-EE14-42C2-9DBC-A65F060C4594}">
      <dgm:prSet/>
      <dgm:spPr/>
      <dgm:t>
        <a:bodyPr/>
        <a:lstStyle/>
        <a:p>
          <a:endParaRPr lang="en-GB"/>
        </a:p>
      </dgm:t>
    </dgm:pt>
    <dgm:pt modelId="{C7FA037B-52F1-431D-ABCB-22A2A75B6C09}" type="pres">
      <dgm:prSet presAssocID="{E08F9EE8-2A0B-40E7-ADD1-56CDB8015709}" presName="Name0" presStyleCnt="0">
        <dgm:presLayoutVars>
          <dgm:dir/>
          <dgm:resizeHandles val="exact"/>
        </dgm:presLayoutVars>
      </dgm:prSet>
      <dgm:spPr/>
    </dgm:pt>
    <dgm:pt modelId="{B060D9F7-D913-4EDB-B38D-2AEB29DEE0B8}" type="pres">
      <dgm:prSet presAssocID="{15C518C2-03D6-4F67-A737-38030D91592B}" presName="node" presStyleLbl="node1" presStyleIdx="0" presStyleCnt="2">
        <dgm:presLayoutVars>
          <dgm:bulletEnabled val="1"/>
        </dgm:presLayoutVars>
      </dgm:prSet>
      <dgm:spPr/>
    </dgm:pt>
    <dgm:pt modelId="{D6AE5629-E0E4-40C9-B8F8-DDA49DCA8378}" type="pres">
      <dgm:prSet presAssocID="{7339EC1B-9ADA-40A1-94F6-C50A00849322}" presName="sibTrans" presStyleLbl="sibTrans2D1" presStyleIdx="0" presStyleCnt="1"/>
      <dgm:spPr/>
    </dgm:pt>
    <dgm:pt modelId="{47B05E77-ADAC-41C0-B95C-5F9C04FE7F96}" type="pres">
      <dgm:prSet presAssocID="{7339EC1B-9ADA-40A1-94F6-C50A00849322}" presName="connectorText" presStyleLbl="sibTrans2D1" presStyleIdx="0" presStyleCnt="1"/>
      <dgm:spPr/>
    </dgm:pt>
    <dgm:pt modelId="{42380057-BCBB-4822-9B42-69DD33130382}" type="pres">
      <dgm:prSet presAssocID="{7B63C8AC-A787-4059-9132-1E34900FA68E}" presName="node" presStyleLbl="node1" presStyleIdx="1" presStyleCnt="2">
        <dgm:presLayoutVars>
          <dgm:bulletEnabled val="1"/>
        </dgm:presLayoutVars>
      </dgm:prSet>
      <dgm:spPr/>
    </dgm:pt>
  </dgm:ptLst>
  <dgm:cxnLst>
    <dgm:cxn modelId="{DDE4E52F-20C1-4366-9657-2B452B0163BF}" type="presOf" srcId="{7339EC1B-9ADA-40A1-94F6-C50A00849322}" destId="{D6AE5629-E0E4-40C9-B8F8-DDA49DCA8378}" srcOrd="0" destOrd="0" presId="urn:microsoft.com/office/officeart/2005/8/layout/process1"/>
    <dgm:cxn modelId="{28346147-D305-4EFA-B59F-5B1DE5C66C46}" type="presOf" srcId="{15C518C2-03D6-4F67-A737-38030D91592B}" destId="{B060D9F7-D913-4EDB-B38D-2AEB29DEE0B8}" srcOrd="0" destOrd="0" presId="urn:microsoft.com/office/officeart/2005/8/layout/process1"/>
    <dgm:cxn modelId="{1A5A2A6B-1CBB-4642-ABE2-CBD28A052EFC}" type="presOf" srcId="{E08F9EE8-2A0B-40E7-ADD1-56CDB8015709}" destId="{C7FA037B-52F1-431D-ABCB-22A2A75B6C09}" srcOrd="0" destOrd="0" presId="urn:microsoft.com/office/officeart/2005/8/layout/process1"/>
    <dgm:cxn modelId="{964AF86B-9752-44A1-A850-F990B2C70EE5}" type="presOf" srcId="{7B63C8AC-A787-4059-9132-1E34900FA68E}" destId="{42380057-BCBB-4822-9B42-69DD33130382}" srcOrd="0" destOrd="0" presId="urn:microsoft.com/office/officeart/2005/8/layout/process1"/>
    <dgm:cxn modelId="{B96FE27A-EE14-42C2-9DBC-A65F060C4594}" srcId="{E08F9EE8-2A0B-40E7-ADD1-56CDB8015709}" destId="{7B63C8AC-A787-4059-9132-1E34900FA68E}" srcOrd="1" destOrd="0" parTransId="{E93BDD3A-3A03-489C-8827-5584C776DBBF}" sibTransId="{0C03F2F7-3B3D-4045-95D7-787BDE42335F}"/>
    <dgm:cxn modelId="{0B0BB2C5-6553-4EEF-9383-EFF5BCBA2DFE}" srcId="{E08F9EE8-2A0B-40E7-ADD1-56CDB8015709}" destId="{15C518C2-03D6-4F67-A737-38030D91592B}" srcOrd="0" destOrd="0" parTransId="{AD6CE09C-A1B2-4BFB-84DC-2144D916CD1F}" sibTransId="{7339EC1B-9ADA-40A1-94F6-C50A00849322}"/>
    <dgm:cxn modelId="{102F1FF0-E888-4251-B6C6-66EDF1AF67A2}" type="presOf" srcId="{7339EC1B-9ADA-40A1-94F6-C50A00849322}" destId="{47B05E77-ADAC-41C0-B95C-5F9C04FE7F96}" srcOrd="1" destOrd="0" presId="urn:microsoft.com/office/officeart/2005/8/layout/process1"/>
    <dgm:cxn modelId="{FADBCBA6-02DF-47B7-B26E-FCF99DE80A5A}" type="presParOf" srcId="{C7FA037B-52F1-431D-ABCB-22A2A75B6C09}" destId="{B060D9F7-D913-4EDB-B38D-2AEB29DEE0B8}" srcOrd="0" destOrd="0" presId="urn:microsoft.com/office/officeart/2005/8/layout/process1"/>
    <dgm:cxn modelId="{9DDC4718-17EF-4B2C-998C-3661F9CE6D34}" type="presParOf" srcId="{C7FA037B-52F1-431D-ABCB-22A2A75B6C09}" destId="{D6AE5629-E0E4-40C9-B8F8-DDA49DCA8378}" srcOrd="1" destOrd="0" presId="urn:microsoft.com/office/officeart/2005/8/layout/process1"/>
    <dgm:cxn modelId="{C314E145-63E1-4142-B9CD-E65C4DD1CDBE}" type="presParOf" srcId="{D6AE5629-E0E4-40C9-B8F8-DDA49DCA8378}" destId="{47B05E77-ADAC-41C0-B95C-5F9C04FE7F96}" srcOrd="0" destOrd="0" presId="urn:microsoft.com/office/officeart/2005/8/layout/process1"/>
    <dgm:cxn modelId="{60BF706B-1BF1-495A-9FE1-6021B09C774A}" type="presParOf" srcId="{C7FA037B-52F1-431D-ABCB-22A2A75B6C09}" destId="{42380057-BCBB-4822-9B42-69DD33130382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C6D028C-9456-4FDB-90C7-1F9520EAB5E2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9B8CC74A-0C2B-4D76-9F52-7E20B63551D1}">
      <dgm:prSet custT="1"/>
      <dgm:spPr/>
      <dgm:t>
        <a:bodyPr/>
        <a:lstStyle/>
        <a:p>
          <a:r>
            <a:rPr lang="en-US" sz="1400" dirty="0">
              <a:latin typeface="Rockwell" panose="02060603020205020403" pitchFamily="18" charset="0"/>
            </a:rPr>
            <a:t>This study adopts a secondary research approach using peer-reviewed journals, global reports from UNEP and FAO, and sustainability case studies from Hilton and Marriott.</a:t>
          </a:r>
        </a:p>
      </dgm:t>
    </dgm:pt>
    <dgm:pt modelId="{BF3F310F-9F56-4832-A38D-ADF7638F0052}" type="parTrans" cxnId="{FDAD2884-8212-4BF9-B74C-956EA77F0632}">
      <dgm:prSet/>
      <dgm:spPr/>
      <dgm:t>
        <a:bodyPr/>
        <a:lstStyle/>
        <a:p>
          <a:endParaRPr lang="en-US"/>
        </a:p>
      </dgm:t>
    </dgm:pt>
    <dgm:pt modelId="{EF1D26A2-601B-47A7-96CF-1980D5F6C032}" type="sibTrans" cxnId="{FDAD2884-8212-4BF9-B74C-956EA77F0632}">
      <dgm:prSet/>
      <dgm:spPr/>
      <dgm:t>
        <a:bodyPr/>
        <a:lstStyle/>
        <a:p>
          <a:endParaRPr lang="en-US"/>
        </a:p>
      </dgm:t>
    </dgm:pt>
    <dgm:pt modelId="{64F3DDB7-FF45-4084-9F23-ABF684E2DFD2}">
      <dgm:prSet custT="1"/>
      <dgm:spPr/>
      <dgm:t>
        <a:bodyPr/>
        <a:lstStyle/>
        <a:p>
          <a:r>
            <a:rPr lang="en-US" sz="1400" dirty="0">
              <a:latin typeface="Rockwell" panose="02060603020205020403" pitchFamily="18" charset="0"/>
            </a:rPr>
            <a:t>The analytical framework combines the Triple Bottom Line (TBL) and PEAS (Problem, Evidence, Analysis, Solution) models to evaluate how food waste interventions impact hotels’ sustainability performance.</a:t>
          </a:r>
        </a:p>
      </dgm:t>
    </dgm:pt>
    <dgm:pt modelId="{8146F585-6CA8-4489-B252-3660BCB5E939}" type="parTrans" cxnId="{402B8638-8289-4A59-84DD-8A1DE79FFECD}">
      <dgm:prSet/>
      <dgm:spPr/>
      <dgm:t>
        <a:bodyPr/>
        <a:lstStyle/>
        <a:p>
          <a:endParaRPr lang="en-US"/>
        </a:p>
      </dgm:t>
    </dgm:pt>
    <dgm:pt modelId="{774FDCBD-292C-4924-98B9-4281709D69FA}" type="sibTrans" cxnId="{402B8638-8289-4A59-84DD-8A1DE79FFECD}">
      <dgm:prSet/>
      <dgm:spPr/>
      <dgm:t>
        <a:bodyPr/>
        <a:lstStyle/>
        <a:p>
          <a:endParaRPr lang="en-US"/>
        </a:p>
      </dgm:t>
    </dgm:pt>
    <dgm:pt modelId="{850C4305-2D46-42E2-AD2A-C8D1F6A05508}">
      <dgm:prSet custT="1"/>
      <dgm:spPr/>
      <dgm:t>
        <a:bodyPr/>
        <a:lstStyle/>
        <a:p>
          <a:r>
            <a:rPr lang="en-US" sz="1400" dirty="0">
              <a:latin typeface="Rockwell" panose="02060603020205020403" pitchFamily="18" charset="0"/>
            </a:rPr>
            <a:t>This integrated approach allows both theoretical and practical understanding of waste reduction strategies across different hotel sizes and contexts.</a:t>
          </a:r>
        </a:p>
      </dgm:t>
    </dgm:pt>
    <dgm:pt modelId="{A3835241-7602-4FFA-ACBA-8F1C4809A8D2}" type="parTrans" cxnId="{73D2BFF4-9C26-4371-9773-88E5660C4056}">
      <dgm:prSet/>
      <dgm:spPr/>
      <dgm:t>
        <a:bodyPr/>
        <a:lstStyle/>
        <a:p>
          <a:endParaRPr lang="en-US"/>
        </a:p>
      </dgm:t>
    </dgm:pt>
    <dgm:pt modelId="{00F74415-1AD2-47ED-963B-137668DC5A35}" type="sibTrans" cxnId="{73D2BFF4-9C26-4371-9773-88E5660C4056}">
      <dgm:prSet/>
      <dgm:spPr/>
      <dgm:t>
        <a:bodyPr/>
        <a:lstStyle/>
        <a:p>
          <a:endParaRPr lang="en-US"/>
        </a:p>
      </dgm:t>
    </dgm:pt>
    <dgm:pt modelId="{267C3E2D-2BD5-48E0-9008-4A5C22BD5A79}" type="pres">
      <dgm:prSet presAssocID="{DC6D028C-9456-4FDB-90C7-1F9520EAB5E2}" presName="diagram" presStyleCnt="0">
        <dgm:presLayoutVars>
          <dgm:dir/>
          <dgm:resizeHandles val="exact"/>
        </dgm:presLayoutVars>
      </dgm:prSet>
      <dgm:spPr/>
    </dgm:pt>
    <dgm:pt modelId="{BA3202B3-E776-43D0-AC7D-E3C41648F7DA}" type="pres">
      <dgm:prSet presAssocID="{9B8CC74A-0C2B-4D76-9F52-7E20B63551D1}" presName="node" presStyleLbl="node1" presStyleIdx="0" presStyleCnt="3">
        <dgm:presLayoutVars>
          <dgm:bulletEnabled val="1"/>
        </dgm:presLayoutVars>
      </dgm:prSet>
      <dgm:spPr/>
    </dgm:pt>
    <dgm:pt modelId="{0CB3C87E-BB17-46C6-B67C-E57BC0899767}" type="pres">
      <dgm:prSet presAssocID="{EF1D26A2-601B-47A7-96CF-1980D5F6C032}" presName="sibTrans" presStyleCnt="0"/>
      <dgm:spPr/>
    </dgm:pt>
    <dgm:pt modelId="{5FB21A1B-58C2-4BEF-AA67-5938830D34B9}" type="pres">
      <dgm:prSet presAssocID="{64F3DDB7-FF45-4084-9F23-ABF684E2DFD2}" presName="node" presStyleLbl="node1" presStyleIdx="1" presStyleCnt="3">
        <dgm:presLayoutVars>
          <dgm:bulletEnabled val="1"/>
        </dgm:presLayoutVars>
      </dgm:prSet>
      <dgm:spPr/>
    </dgm:pt>
    <dgm:pt modelId="{5E10B165-15F0-4231-9A1B-CF9054FC0775}" type="pres">
      <dgm:prSet presAssocID="{774FDCBD-292C-4924-98B9-4281709D69FA}" presName="sibTrans" presStyleCnt="0"/>
      <dgm:spPr/>
    </dgm:pt>
    <dgm:pt modelId="{2D8FBF79-DFA7-475B-9D28-AD2862DCEA34}" type="pres">
      <dgm:prSet presAssocID="{850C4305-2D46-42E2-AD2A-C8D1F6A05508}" presName="node" presStyleLbl="node1" presStyleIdx="2" presStyleCnt="3">
        <dgm:presLayoutVars>
          <dgm:bulletEnabled val="1"/>
        </dgm:presLayoutVars>
      </dgm:prSet>
      <dgm:spPr/>
    </dgm:pt>
  </dgm:ptLst>
  <dgm:cxnLst>
    <dgm:cxn modelId="{676AE303-CA4B-419A-B394-5B25E1375F41}" type="presOf" srcId="{9B8CC74A-0C2B-4D76-9F52-7E20B63551D1}" destId="{BA3202B3-E776-43D0-AC7D-E3C41648F7DA}" srcOrd="0" destOrd="0" presId="urn:microsoft.com/office/officeart/2005/8/layout/default"/>
    <dgm:cxn modelId="{402B8638-8289-4A59-84DD-8A1DE79FFECD}" srcId="{DC6D028C-9456-4FDB-90C7-1F9520EAB5E2}" destId="{64F3DDB7-FF45-4084-9F23-ABF684E2DFD2}" srcOrd="1" destOrd="0" parTransId="{8146F585-6CA8-4489-B252-3660BCB5E939}" sibTransId="{774FDCBD-292C-4924-98B9-4281709D69FA}"/>
    <dgm:cxn modelId="{9AECCE77-B3D0-49AF-A1A0-B4D1251DA930}" type="presOf" srcId="{DC6D028C-9456-4FDB-90C7-1F9520EAB5E2}" destId="{267C3E2D-2BD5-48E0-9008-4A5C22BD5A79}" srcOrd="0" destOrd="0" presId="urn:microsoft.com/office/officeart/2005/8/layout/default"/>
    <dgm:cxn modelId="{FDAD2884-8212-4BF9-B74C-956EA77F0632}" srcId="{DC6D028C-9456-4FDB-90C7-1F9520EAB5E2}" destId="{9B8CC74A-0C2B-4D76-9F52-7E20B63551D1}" srcOrd="0" destOrd="0" parTransId="{BF3F310F-9F56-4832-A38D-ADF7638F0052}" sibTransId="{EF1D26A2-601B-47A7-96CF-1980D5F6C032}"/>
    <dgm:cxn modelId="{706B4391-EF75-412E-97A5-6492492EC6EB}" type="presOf" srcId="{64F3DDB7-FF45-4084-9F23-ABF684E2DFD2}" destId="{5FB21A1B-58C2-4BEF-AA67-5938830D34B9}" srcOrd="0" destOrd="0" presId="urn:microsoft.com/office/officeart/2005/8/layout/default"/>
    <dgm:cxn modelId="{73D2BFF4-9C26-4371-9773-88E5660C4056}" srcId="{DC6D028C-9456-4FDB-90C7-1F9520EAB5E2}" destId="{850C4305-2D46-42E2-AD2A-C8D1F6A05508}" srcOrd="2" destOrd="0" parTransId="{A3835241-7602-4FFA-ACBA-8F1C4809A8D2}" sibTransId="{00F74415-1AD2-47ED-963B-137668DC5A35}"/>
    <dgm:cxn modelId="{EFAEE5FA-5A4B-4618-A5D4-9EC06BDD3DBA}" type="presOf" srcId="{850C4305-2D46-42E2-AD2A-C8D1F6A05508}" destId="{2D8FBF79-DFA7-475B-9D28-AD2862DCEA34}" srcOrd="0" destOrd="0" presId="urn:microsoft.com/office/officeart/2005/8/layout/default"/>
    <dgm:cxn modelId="{EDD6CE57-A2DA-43F6-A86F-FD6F431E1F07}" type="presParOf" srcId="{267C3E2D-2BD5-48E0-9008-4A5C22BD5A79}" destId="{BA3202B3-E776-43D0-AC7D-E3C41648F7DA}" srcOrd="0" destOrd="0" presId="urn:microsoft.com/office/officeart/2005/8/layout/default"/>
    <dgm:cxn modelId="{966D1551-3965-40E0-A36C-3BBCEA33CF73}" type="presParOf" srcId="{267C3E2D-2BD5-48E0-9008-4A5C22BD5A79}" destId="{0CB3C87E-BB17-46C6-B67C-E57BC0899767}" srcOrd="1" destOrd="0" presId="urn:microsoft.com/office/officeart/2005/8/layout/default"/>
    <dgm:cxn modelId="{EAD1684B-7C30-480F-BBAF-A1BB264C93BA}" type="presParOf" srcId="{267C3E2D-2BD5-48E0-9008-4A5C22BD5A79}" destId="{5FB21A1B-58C2-4BEF-AA67-5938830D34B9}" srcOrd="2" destOrd="0" presId="urn:microsoft.com/office/officeart/2005/8/layout/default"/>
    <dgm:cxn modelId="{621E3501-68D2-4FA3-B508-241D670E8590}" type="presParOf" srcId="{267C3E2D-2BD5-48E0-9008-4A5C22BD5A79}" destId="{5E10B165-15F0-4231-9A1B-CF9054FC0775}" srcOrd="3" destOrd="0" presId="urn:microsoft.com/office/officeart/2005/8/layout/default"/>
    <dgm:cxn modelId="{EE010FFA-67F8-4279-92F5-7424BA68A86B}" type="presParOf" srcId="{267C3E2D-2BD5-48E0-9008-4A5C22BD5A79}" destId="{2D8FBF79-DFA7-475B-9D28-AD2862DCEA34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139ADEA-03AA-427C-B9A7-6FEFA819A6CD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GB"/>
        </a:p>
      </dgm:t>
    </dgm:pt>
    <dgm:pt modelId="{91D3F48A-D2A0-4540-B4D7-91613860886B}">
      <dgm:prSet/>
      <dgm:spPr/>
      <dgm:t>
        <a:bodyPr/>
        <a:lstStyle/>
        <a:p>
          <a:r>
            <a:rPr lang="en-GB" b="0" i="0" dirty="0">
              <a:latin typeface="Rockwell" panose="02060603020205020403" pitchFamily="18" charset="0"/>
            </a:rPr>
            <a:t>According to UNEP (2024), the hospitality industry contributes roughly 12% of global food waste, much of which originates from buffets and back-of-house operations.</a:t>
          </a:r>
          <a:endParaRPr lang="en-GB" dirty="0">
            <a:latin typeface="Rockwell" panose="02060603020205020403" pitchFamily="18" charset="0"/>
          </a:endParaRPr>
        </a:p>
      </dgm:t>
    </dgm:pt>
    <dgm:pt modelId="{F5919645-F998-43CF-9923-0221E67A69AF}" type="parTrans" cxnId="{788507C8-22BB-4A53-B89D-C174AD0D99DB}">
      <dgm:prSet/>
      <dgm:spPr/>
      <dgm:t>
        <a:bodyPr/>
        <a:lstStyle/>
        <a:p>
          <a:endParaRPr lang="en-GB"/>
        </a:p>
      </dgm:t>
    </dgm:pt>
    <dgm:pt modelId="{1087BDEB-C61C-4E17-864A-B4B98460FFC6}" type="sibTrans" cxnId="{788507C8-22BB-4A53-B89D-C174AD0D99DB}">
      <dgm:prSet/>
      <dgm:spPr/>
      <dgm:t>
        <a:bodyPr/>
        <a:lstStyle/>
        <a:p>
          <a:endParaRPr lang="en-GB"/>
        </a:p>
      </dgm:t>
    </dgm:pt>
    <dgm:pt modelId="{3B8764E5-FA6C-4DE7-95CF-BA170AE50A20}">
      <dgm:prSet/>
      <dgm:spPr/>
      <dgm:t>
        <a:bodyPr/>
        <a:lstStyle/>
        <a:p>
          <a:r>
            <a:rPr lang="en-GB" b="0" i="0" dirty="0">
              <a:latin typeface="Rockwell" panose="02060603020205020403" pitchFamily="18" charset="0"/>
            </a:rPr>
            <a:t>AI-driven systems such as Winnow and Leanpath have helped large hotel chains reduce food waste by 20–60% (Clark, 2025; Hilton, 2024).</a:t>
          </a:r>
          <a:endParaRPr lang="en-GB" dirty="0">
            <a:latin typeface="Rockwell" panose="02060603020205020403" pitchFamily="18" charset="0"/>
          </a:endParaRPr>
        </a:p>
      </dgm:t>
    </dgm:pt>
    <dgm:pt modelId="{480E3091-B626-4515-9056-80C15BD8B257}" type="parTrans" cxnId="{C04A07A1-E586-4B4A-8805-84FBCC68D12C}">
      <dgm:prSet/>
      <dgm:spPr/>
      <dgm:t>
        <a:bodyPr/>
        <a:lstStyle/>
        <a:p>
          <a:endParaRPr lang="en-GB"/>
        </a:p>
      </dgm:t>
    </dgm:pt>
    <dgm:pt modelId="{0A9DF500-F468-4D1A-B8D7-0C84A7854933}" type="sibTrans" cxnId="{C04A07A1-E586-4B4A-8805-84FBCC68D12C}">
      <dgm:prSet/>
      <dgm:spPr/>
      <dgm:t>
        <a:bodyPr/>
        <a:lstStyle/>
        <a:p>
          <a:endParaRPr lang="en-GB"/>
        </a:p>
      </dgm:t>
    </dgm:pt>
    <dgm:pt modelId="{12347391-E467-4C41-9613-F3D243FEC86A}">
      <dgm:prSet/>
      <dgm:spPr/>
      <dgm:t>
        <a:bodyPr/>
        <a:lstStyle/>
        <a:p>
          <a:r>
            <a:rPr lang="en-GB" b="0" i="0" dirty="0">
              <a:latin typeface="Rockwell" panose="02060603020205020403" pitchFamily="18" charset="0"/>
            </a:rPr>
            <a:t>Marriott International’s partnerships with local food banks have successfully redirected surplus meals to those in need, translating operational efficiency into social value (Marriott, 2024).</a:t>
          </a:r>
          <a:endParaRPr lang="en-GB" dirty="0">
            <a:latin typeface="Rockwell" panose="02060603020205020403" pitchFamily="18" charset="0"/>
          </a:endParaRPr>
        </a:p>
      </dgm:t>
    </dgm:pt>
    <dgm:pt modelId="{E2374E37-7CF2-410D-8797-851EEAFD82FC}" type="parTrans" cxnId="{3571779B-AB7E-4ED6-B66F-DDD81405B18D}">
      <dgm:prSet/>
      <dgm:spPr/>
      <dgm:t>
        <a:bodyPr/>
        <a:lstStyle/>
        <a:p>
          <a:endParaRPr lang="en-GB"/>
        </a:p>
      </dgm:t>
    </dgm:pt>
    <dgm:pt modelId="{04A4AF97-FAFA-4394-BDFA-F874D35CF42F}" type="sibTrans" cxnId="{3571779B-AB7E-4ED6-B66F-DDD81405B18D}">
      <dgm:prSet/>
      <dgm:spPr/>
      <dgm:t>
        <a:bodyPr/>
        <a:lstStyle/>
        <a:p>
          <a:endParaRPr lang="en-GB"/>
        </a:p>
      </dgm:t>
    </dgm:pt>
    <dgm:pt modelId="{742FE1D1-C1B2-46D1-91FB-12AE78F38E4A}" type="pres">
      <dgm:prSet presAssocID="{C139ADEA-03AA-427C-B9A7-6FEFA819A6CD}" presName="linear" presStyleCnt="0">
        <dgm:presLayoutVars>
          <dgm:animLvl val="lvl"/>
          <dgm:resizeHandles val="exact"/>
        </dgm:presLayoutVars>
      </dgm:prSet>
      <dgm:spPr/>
    </dgm:pt>
    <dgm:pt modelId="{54C5171C-E1D1-496F-B113-46A3B0BE2952}" type="pres">
      <dgm:prSet presAssocID="{91D3F48A-D2A0-4540-B4D7-91613860886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331D600-0689-42D7-937B-A81A2F6B052A}" type="pres">
      <dgm:prSet presAssocID="{1087BDEB-C61C-4E17-864A-B4B98460FFC6}" presName="spacer" presStyleCnt="0"/>
      <dgm:spPr/>
    </dgm:pt>
    <dgm:pt modelId="{D64CCE47-A337-4CFA-8C43-5F3D741D3E79}" type="pres">
      <dgm:prSet presAssocID="{3B8764E5-FA6C-4DE7-95CF-BA170AE50A2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CCEBA81-3C6C-442E-A0B9-783DCDCC61CA}" type="pres">
      <dgm:prSet presAssocID="{0A9DF500-F468-4D1A-B8D7-0C84A7854933}" presName="spacer" presStyleCnt="0"/>
      <dgm:spPr/>
    </dgm:pt>
    <dgm:pt modelId="{F26745F8-16B8-4F3F-81EF-BC190CDC5D4E}" type="pres">
      <dgm:prSet presAssocID="{12347391-E467-4C41-9613-F3D243FEC86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CD14B7B-7141-4C2A-8BB8-292F343468AB}" type="presOf" srcId="{C139ADEA-03AA-427C-B9A7-6FEFA819A6CD}" destId="{742FE1D1-C1B2-46D1-91FB-12AE78F38E4A}" srcOrd="0" destOrd="0" presId="urn:microsoft.com/office/officeart/2005/8/layout/vList2"/>
    <dgm:cxn modelId="{DA24D77B-5762-402F-85F4-FD0FB40FBEBB}" type="presOf" srcId="{91D3F48A-D2A0-4540-B4D7-91613860886B}" destId="{54C5171C-E1D1-496F-B113-46A3B0BE2952}" srcOrd="0" destOrd="0" presId="urn:microsoft.com/office/officeart/2005/8/layout/vList2"/>
    <dgm:cxn modelId="{3571779B-AB7E-4ED6-B66F-DDD81405B18D}" srcId="{C139ADEA-03AA-427C-B9A7-6FEFA819A6CD}" destId="{12347391-E467-4C41-9613-F3D243FEC86A}" srcOrd="2" destOrd="0" parTransId="{E2374E37-7CF2-410D-8797-851EEAFD82FC}" sibTransId="{04A4AF97-FAFA-4394-BDFA-F874D35CF42F}"/>
    <dgm:cxn modelId="{C04A07A1-E586-4B4A-8805-84FBCC68D12C}" srcId="{C139ADEA-03AA-427C-B9A7-6FEFA819A6CD}" destId="{3B8764E5-FA6C-4DE7-95CF-BA170AE50A20}" srcOrd="1" destOrd="0" parTransId="{480E3091-B626-4515-9056-80C15BD8B257}" sibTransId="{0A9DF500-F468-4D1A-B8D7-0C84A7854933}"/>
    <dgm:cxn modelId="{3EC5C6A7-06FE-4AD8-BCD9-3C10090DF699}" type="presOf" srcId="{3B8764E5-FA6C-4DE7-95CF-BA170AE50A20}" destId="{D64CCE47-A337-4CFA-8C43-5F3D741D3E79}" srcOrd="0" destOrd="0" presId="urn:microsoft.com/office/officeart/2005/8/layout/vList2"/>
    <dgm:cxn modelId="{D7E04EC2-741A-47CA-A97F-0714C680A09E}" type="presOf" srcId="{12347391-E467-4C41-9613-F3D243FEC86A}" destId="{F26745F8-16B8-4F3F-81EF-BC190CDC5D4E}" srcOrd="0" destOrd="0" presId="urn:microsoft.com/office/officeart/2005/8/layout/vList2"/>
    <dgm:cxn modelId="{788507C8-22BB-4A53-B89D-C174AD0D99DB}" srcId="{C139ADEA-03AA-427C-B9A7-6FEFA819A6CD}" destId="{91D3F48A-D2A0-4540-B4D7-91613860886B}" srcOrd="0" destOrd="0" parTransId="{F5919645-F998-43CF-9923-0221E67A69AF}" sibTransId="{1087BDEB-C61C-4E17-864A-B4B98460FFC6}"/>
    <dgm:cxn modelId="{F2052474-191D-413A-99DB-C8B866F14191}" type="presParOf" srcId="{742FE1D1-C1B2-46D1-91FB-12AE78F38E4A}" destId="{54C5171C-E1D1-496F-B113-46A3B0BE2952}" srcOrd="0" destOrd="0" presId="urn:microsoft.com/office/officeart/2005/8/layout/vList2"/>
    <dgm:cxn modelId="{8A9B82ED-A7C8-457D-A68B-A467D18FE3F0}" type="presParOf" srcId="{742FE1D1-C1B2-46D1-91FB-12AE78F38E4A}" destId="{1331D600-0689-42D7-937B-A81A2F6B052A}" srcOrd="1" destOrd="0" presId="urn:microsoft.com/office/officeart/2005/8/layout/vList2"/>
    <dgm:cxn modelId="{C09D6A1D-AEFA-4E01-8FC8-94DE37096396}" type="presParOf" srcId="{742FE1D1-C1B2-46D1-91FB-12AE78F38E4A}" destId="{D64CCE47-A337-4CFA-8C43-5F3D741D3E79}" srcOrd="2" destOrd="0" presId="urn:microsoft.com/office/officeart/2005/8/layout/vList2"/>
    <dgm:cxn modelId="{CB39241C-076B-44AF-911B-0DF4AC9604C8}" type="presParOf" srcId="{742FE1D1-C1B2-46D1-91FB-12AE78F38E4A}" destId="{FCCEBA81-3C6C-442E-A0B9-783DCDCC61CA}" srcOrd="3" destOrd="0" presId="urn:microsoft.com/office/officeart/2005/8/layout/vList2"/>
    <dgm:cxn modelId="{87C60DAB-A166-4DAA-831C-DACE59A887ED}" type="presParOf" srcId="{742FE1D1-C1B2-46D1-91FB-12AE78F38E4A}" destId="{F26745F8-16B8-4F3F-81EF-BC190CDC5D4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AA089B8-929E-4FF3-B869-E12FCE47B35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4E45EC6-C9C7-43D8-AB64-4A57B035D910}">
      <dgm:prSet custT="1"/>
      <dgm:spPr>
        <a:xfrm>
          <a:off x="1581927" y="3996"/>
          <a:ext cx="7176892" cy="1370334"/>
        </a:xfrm>
        <a:prstGeom prst="rect">
          <a:avLst/>
        </a:prstGeom>
        <a:noFill/>
        <a:ln>
          <a:noFill/>
        </a:ln>
        <a:effectLst/>
      </dgm:spPr>
      <dgm:t>
        <a:bodyPr/>
        <a:lstStyle/>
        <a:p>
          <a:pPr>
            <a:lnSpc>
              <a:spcPct val="100000"/>
            </a:lnSpc>
            <a:buNone/>
          </a:pPr>
          <a:r>
            <a:rPr lang="en-US" sz="14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Rockwell" panose="02060603020205020403" pitchFamily="18" charset="0"/>
              <a:ea typeface="+mn-ea"/>
              <a:cs typeface="+mn-cs"/>
            </a:rPr>
            <a:t>Four main strategies emerge from literature and industry practice: AI-based waste monitoring and training, smart inventory control, portion control and buffet redesign, and food redistribution with composting.</a:t>
          </a:r>
        </a:p>
      </dgm:t>
    </dgm:pt>
    <dgm:pt modelId="{F7F62629-E92C-4452-96CF-988C20307238}" type="parTrans" cxnId="{F3CD8F94-6FFC-44D4-9CE9-4A52707963EF}">
      <dgm:prSet/>
      <dgm:spPr/>
      <dgm:t>
        <a:bodyPr/>
        <a:lstStyle/>
        <a:p>
          <a:endParaRPr lang="en-GB"/>
        </a:p>
      </dgm:t>
    </dgm:pt>
    <dgm:pt modelId="{201CB942-4A4C-4E4B-9350-8828C8777244}" type="sibTrans" cxnId="{F3CD8F94-6FFC-44D4-9CE9-4A52707963EF}">
      <dgm:prSet/>
      <dgm:spPr/>
      <dgm:t>
        <a:bodyPr/>
        <a:lstStyle/>
        <a:p>
          <a:endParaRPr lang="en-GB"/>
        </a:p>
      </dgm:t>
    </dgm:pt>
    <dgm:pt modelId="{C5CEC811-11D1-4ACB-814D-2EA25000B7DC}">
      <dgm:prSet custT="1"/>
      <dgm:spPr>
        <a:xfrm>
          <a:off x="1581927" y="1696763"/>
          <a:ext cx="7176892" cy="1370334"/>
        </a:xfrm>
        <a:prstGeom prst="rect">
          <a:avLst/>
        </a:prstGeom>
        <a:noFill/>
        <a:ln>
          <a:noFill/>
        </a:ln>
        <a:effectLst/>
      </dgm:spPr>
      <dgm:t>
        <a:bodyPr/>
        <a:lstStyle/>
        <a:p>
          <a:pPr>
            <a:lnSpc>
              <a:spcPct val="100000"/>
            </a:lnSpc>
            <a:buNone/>
          </a:pPr>
          <a:r>
            <a:rPr lang="en-US" sz="14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Rockwell" panose="02060603020205020403" pitchFamily="18" charset="0"/>
              <a:ea typeface="+mn-ea"/>
              <a:cs typeface="+mn-cs"/>
            </a:rPr>
            <a:t>AI-driven monitoring delivers strong economic and environmental gains but requires high capital investment and employee adoption (Clark et al., 2025).</a:t>
          </a:r>
        </a:p>
      </dgm:t>
    </dgm:pt>
    <dgm:pt modelId="{AB49A68B-8CD9-4ED5-A10C-7E6305DFE185}" type="parTrans" cxnId="{37B86EA1-40DD-468E-9A17-9F51DCAB0CA9}">
      <dgm:prSet/>
      <dgm:spPr/>
      <dgm:t>
        <a:bodyPr/>
        <a:lstStyle/>
        <a:p>
          <a:endParaRPr lang="en-GB"/>
        </a:p>
      </dgm:t>
    </dgm:pt>
    <dgm:pt modelId="{B03B1BCD-8CB7-46DC-B445-DCBC8B81D75B}" type="sibTrans" cxnId="{37B86EA1-40DD-468E-9A17-9F51DCAB0CA9}">
      <dgm:prSet/>
      <dgm:spPr/>
      <dgm:t>
        <a:bodyPr/>
        <a:lstStyle/>
        <a:p>
          <a:endParaRPr lang="en-GB"/>
        </a:p>
      </dgm:t>
    </dgm:pt>
    <dgm:pt modelId="{4FCB4963-F511-4BBC-AF4A-B8B58973A0DD}">
      <dgm:prSet custT="1"/>
      <dgm:spPr>
        <a:xfrm>
          <a:off x="1581927" y="3389529"/>
          <a:ext cx="7176892" cy="1370334"/>
        </a:xfrm>
        <a:prstGeom prst="rect">
          <a:avLst/>
        </a:prstGeom>
        <a:noFill/>
        <a:ln>
          <a:noFill/>
        </a:ln>
        <a:effectLst/>
      </dgm:spPr>
      <dgm:t>
        <a:bodyPr/>
        <a:lstStyle/>
        <a:p>
          <a:pPr>
            <a:lnSpc>
              <a:spcPct val="100000"/>
            </a:lnSpc>
            <a:buNone/>
          </a:pPr>
          <a:r>
            <a:rPr lang="en-US" sz="14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Rockwell" panose="02060603020205020403" pitchFamily="18" charset="0"/>
              <a:ea typeface="+mn-ea"/>
              <a:cs typeface="+mn-cs"/>
            </a:rPr>
            <a:t>Operational changes such as portion control and buffet redesign are cost-effective and scalable for smaller hotels (Chang et al., 2022).</a:t>
          </a:r>
        </a:p>
      </dgm:t>
    </dgm:pt>
    <dgm:pt modelId="{8267126F-AD55-472D-9DEB-31FE08C07D0C}" type="parTrans" cxnId="{03A65374-4D33-43C6-9C4E-9E026DE07512}">
      <dgm:prSet/>
      <dgm:spPr/>
      <dgm:t>
        <a:bodyPr/>
        <a:lstStyle/>
        <a:p>
          <a:endParaRPr lang="en-GB"/>
        </a:p>
      </dgm:t>
    </dgm:pt>
    <dgm:pt modelId="{013B2334-78E7-4AAD-B44A-576381F50EEF}" type="sibTrans" cxnId="{03A65374-4D33-43C6-9C4E-9E026DE07512}">
      <dgm:prSet/>
      <dgm:spPr/>
      <dgm:t>
        <a:bodyPr/>
        <a:lstStyle/>
        <a:p>
          <a:endParaRPr lang="en-GB"/>
        </a:p>
      </dgm:t>
    </dgm:pt>
    <dgm:pt modelId="{547D8047-0546-4C8B-A1E4-312612678982}" type="pres">
      <dgm:prSet presAssocID="{BAA089B8-929E-4FF3-B869-E12FCE47B350}" presName="root" presStyleCnt="0">
        <dgm:presLayoutVars>
          <dgm:dir/>
          <dgm:resizeHandles val="exact"/>
        </dgm:presLayoutVars>
      </dgm:prSet>
      <dgm:spPr/>
    </dgm:pt>
    <dgm:pt modelId="{16CC25A2-F37A-4A64-9F9C-15D093B29873}" type="pres">
      <dgm:prSet presAssocID="{74E45EC6-C9C7-43D8-AB64-4A57B035D910}" presName="compNode" presStyleCnt="0"/>
      <dgm:spPr/>
    </dgm:pt>
    <dgm:pt modelId="{86F65AC5-AF3E-4103-8839-017CE385AEE0}" type="pres">
      <dgm:prSet presAssocID="{74E45EC6-C9C7-43D8-AB64-4A57B035D910}" presName="bgRect" presStyleLbl="bgShp" presStyleIdx="0" presStyleCnt="3" custLinFactNeighborX="234" custLinFactNeighborY="-317"/>
      <dgm:spPr>
        <a:xfrm>
          <a:off x="0" y="0"/>
          <a:ext cx="8841920" cy="1368996"/>
        </a:xfrm>
        <a:prstGeom prst="roundRect">
          <a:avLst>
            <a:gd name="adj" fmla="val 10000"/>
          </a:avLst>
        </a:prstGeom>
        <a:solidFill>
          <a:srgbClr val="C1B56B">
            <a:hueOff val="0"/>
            <a:satOff val="0"/>
            <a:lumOff val="0"/>
            <a:alphaOff val="0"/>
          </a:srgbClr>
        </a:solidFill>
        <a:ln>
          <a:noFill/>
        </a:ln>
        <a:effectLst/>
      </dgm:spPr>
    </dgm:pt>
    <dgm:pt modelId="{44F7F91C-DE3D-4DF1-9688-235C9D2A67D3}" type="pres">
      <dgm:prSet presAssocID="{74E45EC6-C9C7-43D8-AB64-4A57B035D910}" presName="iconRect" presStyleLbl="node1" presStyleIdx="0" presStyleCnt="3"/>
      <dgm:spPr>
        <a:xfrm>
          <a:off x="414121" y="312020"/>
          <a:ext cx="753684" cy="7529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98D8EC29-BCF5-446F-AB29-6596C7E61E5F}" type="pres">
      <dgm:prSet presAssocID="{74E45EC6-C9C7-43D8-AB64-4A57B035D910}" presName="spaceRect" presStyleCnt="0"/>
      <dgm:spPr/>
    </dgm:pt>
    <dgm:pt modelId="{86296BCA-ADF8-43EC-BA4F-3966544A5E93}" type="pres">
      <dgm:prSet presAssocID="{74E45EC6-C9C7-43D8-AB64-4A57B035D910}" presName="parTx" presStyleLbl="revTx" presStyleIdx="0" presStyleCnt="3">
        <dgm:presLayoutVars>
          <dgm:chMax val="0"/>
          <dgm:chPref val="0"/>
        </dgm:presLayoutVars>
      </dgm:prSet>
      <dgm:spPr/>
    </dgm:pt>
    <dgm:pt modelId="{B56B8C36-1C9B-4305-9746-0DDD018DC222}" type="pres">
      <dgm:prSet presAssocID="{201CB942-4A4C-4E4B-9350-8828C8777244}" presName="sibTrans" presStyleCnt="0"/>
      <dgm:spPr/>
    </dgm:pt>
    <dgm:pt modelId="{F9411F7B-8225-4AEB-8284-80726C77C718}" type="pres">
      <dgm:prSet presAssocID="{C5CEC811-11D1-4ACB-814D-2EA25000B7DC}" presName="compNode" presStyleCnt="0"/>
      <dgm:spPr/>
    </dgm:pt>
    <dgm:pt modelId="{0C399133-E679-4E1B-800D-FEFC4F68AD2B}" type="pres">
      <dgm:prSet presAssocID="{C5CEC811-11D1-4ACB-814D-2EA25000B7DC}" presName="bgRect" presStyleLbl="bgShp" presStyleIdx="1" presStyleCnt="3"/>
      <dgm:spPr>
        <a:xfrm>
          <a:off x="0" y="1696763"/>
          <a:ext cx="8841920" cy="1368996"/>
        </a:xfrm>
        <a:prstGeom prst="roundRect">
          <a:avLst>
            <a:gd name="adj" fmla="val 10000"/>
          </a:avLst>
        </a:prstGeom>
        <a:solidFill>
          <a:srgbClr val="4BAF73">
            <a:hueOff val="0"/>
            <a:satOff val="0"/>
            <a:lumOff val="0"/>
            <a:alphaOff val="0"/>
          </a:srgbClr>
        </a:solidFill>
        <a:ln>
          <a:noFill/>
        </a:ln>
        <a:effectLst/>
      </dgm:spPr>
    </dgm:pt>
    <dgm:pt modelId="{793EB8EE-1219-4002-9930-60C137F09FF2}" type="pres">
      <dgm:prSet presAssocID="{C5CEC811-11D1-4ACB-814D-2EA25000B7DC}" presName="iconRect" presStyleLbl="node1" presStyleIdx="1" presStyleCnt="3"/>
      <dgm:spPr>
        <a:xfrm>
          <a:off x="414121" y="2004787"/>
          <a:ext cx="753684" cy="7529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43EF77C5-5367-4B89-ADD0-39A9C7831CFC}" type="pres">
      <dgm:prSet presAssocID="{C5CEC811-11D1-4ACB-814D-2EA25000B7DC}" presName="spaceRect" presStyleCnt="0"/>
      <dgm:spPr/>
    </dgm:pt>
    <dgm:pt modelId="{BA747381-11EC-400A-9CD7-2FB2346EC2F8}" type="pres">
      <dgm:prSet presAssocID="{C5CEC811-11D1-4ACB-814D-2EA25000B7DC}" presName="parTx" presStyleLbl="revTx" presStyleIdx="1" presStyleCnt="3">
        <dgm:presLayoutVars>
          <dgm:chMax val="0"/>
          <dgm:chPref val="0"/>
        </dgm:presLayoutVars>
      </dgm:prSet>
      <dgm:spPr/>
    </dgm:pt>
    <dgm:pt modelId="{8BFCB7ED-BD16-42BD-9C35-61001BDC6847}" type="pres">
      <dgm:prSet presAssocID="{B03B1BCD-8CB7-46DC-B445-DCBC8B81D75B}" presName="sibTrans" presStyleCnt="0"/>
      <dgm:spPr/>
    </dgm:pt>
    <dgm:pt modelId="{AB142BD8-A5B1-4272-8B09-8894DCD842BF}" type="pres">
      <dgm:prSet presAssocID="{4FCB4963-F511-4BBC-AF4A-B8B58973A0DD}" presName="compNode" presStyleCnt="0"/>
      <dgm:spPr/>
    </dgm:pt>
    <dgm:pt modelId="{A0C1A9C3-1A39-4D45-91C4-6338F972E241}" type="pres">
      <dgm:prSet presAssocID="{4FCB4963-F511-4BBC-AF4A-B8B58973A0DD}" presName="bgRect" presStyleLbl="bgShp" presStyleIdx="2" presStyleCnt="3"/>
      <dgm:spPr>
        <a:xfrm>
          <a:off x="0" y="3389529"/>
          <a:ext cx="8841920" cy="1368996"/>
        </a:xfrm>
        <a:prstGeom prst="roundRect">
          <a:avLst>
            <a:gd name="adj" fmla="val 10000"/>
          </a:avLst>
        </a:prstGeom>
        <a:solidFill>
          <a:srgbClr val="5AA6C0">
            <a:hueOff val="0"/>
            <a:satOff val="0"/>
            <a:lumOff val="0"/>
            <a:alphaOff val="0"/>
          </a:srgbClr>
        </a:solidFill>
        <a:ln>
          <a:noFill/>
        </a:ln>
        <a:effectLst/>
      </dgm:spPr>
    </dgm:pt>
    <dgm:pt modelId="{F4AE1C7C-F39D-4D24-B5DC-62ECD7B0F018}" type="pres">
      <dgm:prSet presAssocID="{4FCB4963-F511-4BBC-AF4A-B8B58973A0DD}" presName="iconRect" presStyleLbl="node1" presStyleIdx="2" presStyleCnt="3"/>
      <dgm:spPr>
        <a:xfrm>
          <a:off x="414121" y="3697553"/>
          <a:ext cx="753684" cy="7529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gm:spPr>
      <dgm:extLst>
        <a:ext uri="{E40237B7-FDA0-4F09-8148-C483321AD2D9}">
          <dgm14:cNvPr xmlns:dgm14="http://schemas.microsoft.com/office/drawing/2010/diagram" id="0" name="" descr="Taco"/>
        </a:ext>
      </dgm:extLst>
    </dgm:pt>
    <dgm:pt modelId="{01B381AE-C7AE-48EE-9674-690F2D8B8EFA}" type="pres">
      <dgm:prSet presAssocID="{4FCB4963-F511-4BBC-AF4A-B8B58973A0DD}" presName="spaceRect" presStyleCnt="0"/>
      <dgm:spPr/>
    </dgm:pt>
    <dgm:pt modelId="{7FEAFBA1-74B8-454B-8A45-7CD404276765}" type="pres">
      <dgm:prSet presAssocID="{4FCB4963-F511-4BBC-AF4A-B8B58973A0D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A3D0503-2E25-45D5-8A12-6F467BB7FF0B}" type="presOf" srcId="{C5CEC811-11D1-4ACB-814D-2EA25000B7DC}" destId="{BA747381-11EC-400A-9CD7-2FB2346EC2F8}" srcOrd="0" destOrd="0" presId="urn:microsoft.com/office/officeart/2018/2/layout/IconVerticalSolidList"/>
    <dgm:cxn modelId="{96ACD103-C337-4B3E-A138-52A482A76AAB}" type="presOf" srcId="{74E45EC6-C9C7-43D8-AB64-4A57B035D910}" destId="{86296BCA-ADF8-43EC-BA4F-3966544A5E93}" srcOrd="0" destOrd="0" presId="urn:microsoft.com/office/officeart/2018/2/layout/IconVerticalSolidList"/>
    <dgm:cxn modelId="{03A65374-4D33-43C6-9C4E-9E026DE07512}" srcId="{BAA089B8-929E-4FF3-B869-E12FCE47B350}" destId="{4FCB4963-F511-4BBC-AF4A-B8B58973A0DD}" srcOrd="2" destOrd="0" parTransId="{8267126F-AD55-472D-9DEB-31FE08C07D0C}" sibTransId="{013B2334-78E7-4AAD-B44A-576381F50EEF}"/>
    <dgm:cxn modelId="{F3CD8F94-6FFC-44D4-9CE9-4A52707963EF}" srcId="{BAA089B8-929E-4FF3-B869-E12FCE47B350}" destId="{74E45EC6-C9C7-43D8-AB64-4A57B035D910}" srcOrd="0" destOrd="0" parTransId="{F7F62629-E92C-4452-96CF-988C20307238}" sibTransId="{201CB942-4A4C-4E4B-9350-8828C8777244}"/>
    <dgm:cxn modelId="{37B86EA1-40DD-468E-9A17-9F51DCAB0CA9}" srcId="{BAA089B8-929E-4FF3-B869-E12FCE47B350}" destId="{C5CEC811-11D1-4ACB-814D-2EA25000B7DC}" srcOrd="1" destOrd="0" parTransId="{AB49A68B-8CD9-4ED5-A10C-7E6305DFE185}" sibTransId="{B03B1BCD-8CB7-46DC-B445-DCBC8B81D75B}"/>
    <dgm:cxn modelId="{833F95AC-B391-4771-BDCB-B21E0583B87D}" type="presOf" srcId="{4FCB4963-F511-4BBC-AF4A-B8B58973A0DD}" destId="{7FEAFBA1-74B8-454B-8A45-7CD404276765}" srcOrd="0" destOrd="0" presId="urn:microsoft.com/office/officeart/2018/2/layout/IconVerticalSolidList"/>
    <dgm:cxn modelId="{F41855C7-453A-42C8-A34E-79A65CD5A059}" type="presOf" srcId="{BAA089B8-929E-4FF3-B869-E12FCE47B350}" destId="{547D8047-0546-4C8B-A1E4-312612678982}" srcOrd="0" destOrd="0" presId="urn:microsoft.com/office/officeart/2018/2/layout/IconVerticalSolidList"/>
    <dgm:cxn modelId="{4E15F7D5-7DAB-46A0-B172-8AFCFB43E16C}" type="presParOf" srcId="{547D8047-0546-4C8B-A1E4-312612678982}" destId="{16CC25A2-F37A-4A64-9F9C-15D093B29873}" srcOrd="0" destOrd="0" presId="urn:microsoft.com/office/officeart/2018/2/layout/IconVerticalSolidList"/>
    <dgm:cxn modelId="{6B1B24E8-0193-4A42-B8CA-34BFA78FDFE9}" type="presParOf" srcId="{16CC25A2-F37A-4A64-9F9C-15D093B29873}" destId="{86F65AC5-AF3E-4103-8839-017CE385AEE0}" srcOrd="0" destOrd="0" presId="urn:microsoft.com/office/officeart/2018/2/layout/IconVerticalSolidList"/>
    <dgm:cxn modelId="{CD1E9384-D5F8-4BFE-BCD9-4E89D4CFAF85}" type="presParOf" srcId="{16CC25A2-F37A-4A64-9F9C-15D093B29873}" destId="{44F7F91C-DE3D-4DF1-9688-235C9D2A67D3}" srcOrd="1" destOrd="0" presId="urn:microsoft.com/office/officeart/2018/2/layout/IconVerticalSolidList"/>
    <dgm:cxn modelId="{C52E84DA-C077-4540-982C-CFB00CA5CEF2}" type="presParOf" srcId="{16CC25A2-F37A-4A64-9F9C-15D093B29873}" destId="{98D8EC29-BCF5-446F-AB29-6596C7E61E5F}" srcOrd="2" destOrd="0" presId="urn:microsoft.com/office/officeart/2018/2/layout/IconVerticalSolidList"/>
    <dgm:cxn modelId="{18E13A93-FFE2-4117-8C6A-4978D8B6D9B3}" type="presParOf" srcId="{16CC25A2-F37A-4A64-9F9C-15D093B29873}" destId="{86296BCA-ADF8-43EC-BA4F-3966544A5E93}" srcOrd="3" destOrd="0" presId="urn:microsoft.com/office/officeart/2018/2/layout/IconVerticalSolidList"/>
    <dgm:cxn modelId="{AF39A463-7965-4100-8FF5-4825812F9415}" type="presParOf" srcId="{547D8047-0546-4C8B-A1E4-312612678982}" destId="{B56B8C36-1C9B-4305-9746-0DDD018DC222}" srcOrd="1" destOrd="0" presId="urn:microsoft.com/office/officeart/2018/2/layout/IconVerticalSolidList"/>
    <dgm:cxn modelId="{92AC9007-0FC0-47C8-9F9A-D0F615FCE7C9}" type="presParOf" srcId="{547D8047-0546-4C8B-A1E4-312612678982}" destId="{F9411F7B-8225-4AEB-8284-80726C77C718}" srcOrd="2" destOrd="0" presId="urn:microsoft.com/office/officeart/2018/2/layout/IconVerticalSolidList"/>
    <dgm:cxn modelId="{EF76982D-7DC9-40F5-8F9C-6D65572EC63F}" type="presParOf" srcId="{F9411F7B-8225-4AEB-8284-80726C77C718}" destId="{0C399133-E679-4E1B-800D-FEFC4F68AD2B}" srcOrd="0" destOrd="0" presId="urn:microsoft.com/office/officeart/2018/2/layout/IconVerticalSolidList"/>
    <dgm:cxn modelId="{76FFBE3D-D3DD-493A-BD90-B451A1D2BD1A}" type="presParOf" srcId="{F9411F7B-8225-4AEB-8284-80726C77C718}" destId="{793EB8EE-1219-4002-9930-60C137F09FF2}" srcOrd="1" destOrd="0" presId="urn:microsoft.com/office/officeart/2018/2/layout/IconVerticalSolidList"/>
    <dgm:cxn modelId="{CB684C33-7AEA-4B84-BF88-F53C0503B4D9}" type="presParOf" srcId="{F9411F7B-8225-4AEB-8284-80726C77C718}" destId="{43EF77C5-5367-4B89-ADD0-39A9C7831CFC}" srcOrd="2" destOrd="0" presId="urn:microsoft.com/office/officeart/2018/2/layout/IconVerticalSolidList"/>
    <dgm:cxn modelId="{21D9B0A7-3817-4CDF-8047-9F610D1E1513}" type="presParOf" srcId="{F9411F7B-8225-4AEB-8284-80726C77C718}" destId="{BA747381-11EC-400A-9CD7-2FB2346EC2F8}" srcOrd="3" destOrd="0" presId="urn:microsoft.com/office/officeart/2018/2/layout/IconVerticalSolidList"/>
    <dgm:cxn modelId="{7CE62E17-D7A0-4566-903C-CC98057918CC}" type="presParOf" srcId="{547D8047-0546-4C8B-A1E4-312612678982}" destId="{8BFCB7ED-BD16-42BD-9C35-61001BDC6847}" srcOrd="3" destOrd="0" presId="urn:microsoft.com/office/officeart/2018/2/layout/IconVerticalSolidList"/>
    <dgm:cxn modelId="{AD6F89DE-0626-4BEB-9771-DFE7616D2BC0}" type="presParOf" srcId="{547D8047-0546-4C8B-A1E4-312612678982}" destId="{AB142BD8-A5B1-4272-8B09-8894DCD842BF}" srcOrd="4" destOrd="0" presId="urn:microsoft.com/office/officeart/2018/2/layout/IconVerticalSolidList"/>
    <dgm:cxn modelId="{970C0133-05E2-4868-930A-19D4B64200EB}" type="presParOf" srcId="{AB142BD8-A5B1-4272-8B09-8894DCD842BF}" destId="{A0C1A9C3-1A39-4D45-91C4-6338F972E241}" srcOrd="0" destOrd="0" presId="urn:microsoft.com/office/officeart/2018/2/layout/IconVerticalSolidList"/>
    <dgm:cxn modelId="{C517CD6A-0317-474C-8D85-CE9D7421739D}" type="presParOf" srcId="{AB142BD8-A5B1-4272-8B09-8894DCD842BF}" destId="{F4AE1C7C-F39D-4D24-B5DC-62ECD7B0F018}" srcOrd="1" destOrd="0" presId="urn:microsoft.com/office/officeart/2018/2/layout/IconVerticalSolidList"/>
    <dgm:cxn modelId="{697C561A-FD4D-43B4-9FBB-E0CD942A57DC}" type="presParOf" srcId="{AB142BD8-A5B1-4272-8B09-8894DCD842BF}" destId="{01B381AE-C7AE-48EE-9674-690F2D8B8EFA}" srcOrd="2" destOrd="0" presId="urn:microsoft.com/office/officeart/2018/2/layout/IconVerticalSolidList"/>
    <dgm:cxn modelId="{6DC4606A-D8AC-4B5D-9AC5-7755054B4D36}" type="presParOf" srcId="{AB142BD8-A5B1-4272-8B09-8894DCD842BF}" destId="{7FEAFBA1-74B8-454B-8A45-7CD40427676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94CDC1E-7C7B-489E-B985-0EEC17975D32}" type="doc">
      <dgm:prSet loTypeId="urn:microsoft.com/office/officeart/2005/8/layout/hList6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7FF2D18C-A2F2-409A-B051-53979F3045B9}">
      <dgm:prSet custT="1"/>
      <dgm:spPr/>
      <dgm:t>
        <a:bodyPr/>
        <a:lstStyle/>
        <a:p>
          <a:r>
            <a:rPr lang="en-GB" sz="1400" dirty="0">
              <a:latin typeface="Rockwell" panose="02060603020205020403" pitchFamily="18" charset="0"/>
            </a:rPr>
            <a:t>A tiered hybrid solution is recommended based on hotel size and resources.</a:t>
          </a:r>
          <a:endParaRPr lang="en-US" sz="1400" dirty="0">
            <a:latin typeface="Rockwell" panose="02060603020205020403" pitchFamily="18" charset="0"/>
          </a:endParaRPr>
        </a:p>
      </dgm:t>
    </dgm:pt>
    <dgm:pt modelId="{D3422FB1-2E2B-4E97-8359-09E25F09BCB8}" type="parTrans" cxnId="{D48E7ADE-BB32-4E09-965F-67A1A1EF0196}">
      <dgm:prSet/>
      <dgm:spPr/>
      <dgm:t>
        <a:bodyPr/>
        <a:lstStyle/>
        <a:p>
          <a:endParaRPr lang="en-US"/>
        </a:p>
      </dgm:t>
    </dgm:pt>
    <dgm:pt modelId="{C1249271-F7E5-427B-9079-6FFDE09AACFA}" type="sibTrans" cxnId="{D48E7ADE-BB32-4E09-965F-67A1A1EF0196}">
      <dgm:prSet/>
      <dgm:spPr/>
      <dgm:t>
        <a:bodyPr/>
        <a:lstStyle/>
        <a:p>
          <a:endParaRPr lang="en-US"/>
        </a:p>
      </dgm:t>
    </dgm:pt>
    <dgm:pt modelId="{D5432EDB-A235-44AA-9259-7DD64BEBD73C}">
      <dgm:prSet custT="1"/>
      <dgm:spPr/>
      <dgm:t>
        <a:bodyPr/>
        <a:lstStyle/>
        <a:p>
          <a:r>
            <a:rPr lang="en-GB" sz="1400" dirty="0">
              <a:latin typeface="Rockwell" panose="02060603020205020403" pitchFamily="18" charset="0"/>
            </a:rPr>
            <a:t>Large hotel chains should integrate AI tracking systems with procurement and menu planning, while simultaneously establishing redistribution partnerships to achieve measurable social impact.</a:t>
          </a:r>
          <a:endParaRPr lang="en-US" sz="1400" dirty="0">
            <a:latin typeface="Rockwell" panose="02060603020205020403" pitchFamily="18" charset="0"/>
          </a:endParaRPr>
        </a:p>
      </dgm:t>
    </dgm:pt>
    <dgm:pt modelId="{49DC4AA8-F202-451E-91D5-F027B8C54F01}" type="parTrans" cxnId="{1AF3FEBA-6B89-4907-9695-42061FC87BD5}">
      <dgm:prSet/>
      <dgm:spPr/>
      <dgm:t>
        <a:bodyPr/>
        <a:lstStyle/>
        <a:p>
          <a:endParaRPr lang="en-US"/>
        </a:p>
      </dgm:t>
    </dgm:pt>
    <dgm:pt modelId="{9523451E-9B60-4F3D-9E6F-1F5E8A9942A9}" type="sibTrans" cxnId="{1AF3FEBA-6B89-4907-9695-42061FC87BD5}">
      <dgm:prSet/>
      <dgm:spPr/>
      <dgm:t>
        <a:bodyPr/>
        <a:lstStyle/>
        <a:p>
          <a:endParaRPr lang="en-US"/>
        </a:p>
      </dgm:t>
    </dgm:pt>
    <dgm:pt modelId="{7CE870D0-085F-4F0D-9454-AA9BB9E458CC}" type="pres">
      <dgm:prSet presAssocID="{F94CDC1E-7C7B-489E-B985-0EEC17975D32}" presName="Name0" presStyleCnt="0">
        <dgm:presLayoutVars>
          <dgm:dir/>
          <dgm:resizeHandles val="exact"/>
        </dgm:presLayoutVars>
      </dgm:prSet>
      <dgm:spPr/>
    </dgm:pt>
    <dgm:pt modelId="{0957190D-C9F7-439C-ACD8-F56350D748B0}" type="pres">
      <dgm:prSet presAssocID="{7FF2D18C-A2F2-409A-B051-53979F3045B9}" presName="node" presStyleLbl="node1" presStyleIdx="0" presStyleCnt="2">
        <dgm:presLayoutVars>
          <dgm:bulletEnabled val="1"/>
        </dgm:presLayoutVars>
      </dgm:prSet>
      <dgm:spPr/>
    </dgm:pt>
    <dgm:pt modelId="{0BAF194D-09CC-4137-A5A3-30E2D5D78B96}" type="pres">
      <dgm:prSet presAssocID="{C1249271-F7E5-427B-9079-6FFDE09AACFA}" presName="sibTrans" presStyleCnt="0"/>
      <dgm:spPr/>
    </dgm:pt>
    <dgm:pt modelId="{66390642-8A7E-4E47-81C4-6360391623F8}" type="pres">
      <dgm:prSet presAssocID="{D5432EDB-A235-44AA-9259-7DD64BEBD73C}" presName="node" presStyleLbl="node1" presStyleIdx="1" presStyleCnt="2">
        <dgm:presLayoutVars>
          <dgm:bulletEnabled val="1"/>
        </dgm:presLayoutVars>
      </dgm:prSet>
      <dgm:spPr/>
    </dgm:pt>
  </dgm:ptLst>
  <dgm:cxnLst>
    <dgm:cxn modelId="{EA237B0F-8DBD-4B3A-8316-478FF9DB3CAA}" type="presOf" srcId="{7FF2D18C-A2F2-409A-B051-53979F3045B9}" destId="{0957190D-C9F7-439C-ACD8-F56350D748B0}" srcOrd="0" destOrd="0" presId="urn:microsoft.com/office/officeart/2005/8/layout/hList6"/>
    <dgm:cxn modelId="{DFC29735-ABD0-4608-90C3-A210FBC5B7E7}" type="presOf" srcId="{F94CDC1E-7C7B-489E-B985-0EEC17975D32}" destId="{7CE870D0-085F-4F0D-9454-AA9BB9E458CC}" srcOrd="0" destOrd="0" presId="urn:microsoft.com/office/officeart/2005/8/layout/hList6"/>
    <dgm:cxn modelId="{1AF3FEBA-6B89-4907-9695-42061FC87BD5}" srcId="{F94CDC1E-7C7B-489E-B985-0EEC17975D32}" destId="{D5432EDB-A235-44AA-9259-7DD64BEBD73C}" srcOrd="1" destOrd="0" parTransId="{49DC4AA8-F202-451E-91D5-F027B8C54F01}" sibTransId="{9523451E-9B60-4F3D-9E6F-1F5E8A9942A9}"/>
    <dgm:cxn modelId="{D48E7ADE-BB32-4E09-965F-67A1A1EF0196}" srcId="{F94CDC1E-7C7B-489E-B985-0EEC17975D32}" destId="{7FF2D18C-A2F2-409A-B051-53979F3045B9}" srcOrd="0" destOrd="0" parTransId="{D3422FB1-2E2B-4E97-8359-09E25F09BCB8}" sibTransId="{C1249271-F7E5-427B-9079-6FFDE09AACFA}"/>
    <dgm:cxn modelId="{EB4B0FE7-5642-4FED-9AA8-F6694CB3FC13}" type="presOf" srcId="{D5432EDB-A235-44AA-9259-7DD64BEBD73C}" destId="{66390642-8A7E-4E47-81C4-6360391623F8}" srcOrd="0" destOrd="0" presId="urn:microsoft.com/office/officeart/2005/8/layout/hList6"/>
    <dgm:cxn modelId="{26A8A5A4-A792-4B1C-B17B-4E349E1DB215}" type="presParOf" srcId="{7CE870D0-085F-4F0D-9454-AA9BB9E458CC}" destId="{0957190D-C9F7-439C-ACD8-F56350D748B0}" srcOrd="0" destOrd="0" presId="urn:microsoft.com/office/officeart/2005/8/layout/hList6"/>
    <dgm:cxn modelId="{A269C13E-C31C-4A74-B806-5635EFD893A7}" type="presParOf" srcId="{7CE870D0-085F-4F0D-9454-AA9BB9E458CC}" destId="{0BAF194D-09CC-4137-A5A3-30E2D5D78B96}" srcOrd="1" destOrd="0" presId="urn:microsoft.com/office/officeart/2005/8/layout/hList6"/>
    <dgm:cxn modelId="{768A714C-A1FC-44D0-83CC-F384B2DF5BAC}" type="presParOf" srcId="{7CE870D0-085F-4F0D-9454-AA9BB9E458CC}" destId="{66390642-8A7E-4E47-81C4-6360391623F8}" srcOrd="2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94CDC1E-7C7B-489E-B985-0EEC17975D32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72647A6D-C3D6-4DDA-9708-5512F166966F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1400" dirty="0">
              <a:latin typeface="Rockwell" panose="02060603020205020403" pitchFamily="18" charset="0"/>
            </a:rPr>
            <a:t>Smaller hotels can focus on affordable operational measures such as portion control, live cooking stations, and local food donations.</a:t>
          </a:r>
        </a:p>
      </dgm:t>
    </dgm:pt>
    <dgm:pt modelId="{A57925A1-FC81-4B09-9972-7E2362C57D69}" type="parTrans" cxnId="{4F90B503-B3FC-4B23-A85B-91F4431BEDF4}">
      <dgm:prSet/>
      <dgm:spPr/>
      <dgm:t>
        <a:bodyPr/>
        <a:lstStyle/>
        <a:p>
          <a:endParaRPr lang="en-GB"/>
        </a:p>
      </dgm:t>
    </dgm:pt>
    <dgm:pt modelId="{B1CB67F2-8728-4ECE-82CB-933F1CFD104D}" type="sibTrans" cxnId="{4F90B503-B3FC-4B23-A85B-91F4431BEDF4}">
      <dgm:prSet/>
      <dgm:spPr/>
      <dgm:t>
        <a:bodyPr/>
        <a:lstStyle/>
        <a:p>
          <a:endParaRPr lang="en-GB"/>
        </a:p>
      </dgm:t>
    </dgm:pt>
    <dgm:pt modelId="{B0D8C055-0671-4C3C-998E-60ED5F687D5E}">
      <dgm:prSet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1400" dirty="0">
              <a:latin typeface="Rockwell" panose="02060603020205020403" pitchFamily="18" charset="0"/>
            </a:rPr>
            <a:t>Embedding food waste KPIs in staff evaluations, alongside continuous training, will ensure sustained behavioural change and accountability.</a:t>
          </a:r>
        </a:p>
      </dgm:t>
    </dgm:pt>
    <dgm:pt modelId="{895FCDD8-DD52-4E17-900F-C8ED37B8C829}" type="parTrans" cxnId="{7CCCD3E9-AC0A-4314-9EB6-D7F66FD8BC78}">
      <dgm:prSet/>
      <dgm:spPr/>
      <dgm:t>
        <a:bodyPr/>
        <a:lstStyle/>
        <a:p>
          <a:endParaRPr lang="en-GB"/>
        </a:p>
      </dgm:t>
    </dgm:pt>
    <dgm:pt modelId="{943661AB-2F65-454F-9C8A-C6DD5E8031BF}" type="sibTrans" cxnId="{7CCCD3E9-AC0A-4314-9EB6-D7F66FD8BC78}">
      <dgm:prSet/>
      <dgm:spPr/>
      <dgm:t>
        <a:bodyPr/>
        <a:lstStyle/>
        <a:p>
          <a:endParaRPr lang="en-GB"/>
        </a:p>
      </dgm:t>
    </dgm:pt>
    <dgm:pt modelId="{E24947F2-8C00-4D0B-A57C-39A62BAA3380}" type="pres">
      <dgm:prSet presAssocID="{F94CDC1E-7C7B-489E-B985-0EEC17975D32}" presName="Name0" presStyleCnt="0">
        <dgm:presLayoutVars>
          <dgm:chMax val="7"/>
          <dgm:chPref val="7"/>
          <dgm:dir/>
        </dgm:presLayoutVars>
      </dgm:prSet>
      <dgm:spPr/>
    </dgm:pt>
    <dgm:pt modelId="{44D14736-934B-485C-B773-136B73785313}" type="pres">
      <dgm:prSet presAssocID="{F94CDC1E-7C7B-489E-B985-0EEC17975D32}" presName="Name1" presStyleCnt="0"/>
      <dgm:spPr/>
    </dgm:pt>
    <dgm:pt modelId="{5DDD707C-83F7-4B2F-8F72-C349081976A0}" type="pres">
      <dgm:prSet presAssocID="{F94CDC1E-7C7B-489E-B985-0EEC17975D32}" presName="cycle" presStyleCnt="0"/>
      <dgm:spPr/>
    </dgm:pt>
    <dgm:pt modelId="{9D53EB6C-419C-47F8-AF24-2827377F6072}" type="pres">
      <dgm:prSet presAssocID="{F94CDC1E-7C7B-489E-B985-0EEC17975D32}" presName="srcNode" presStyleLbl="node1" presStyleIdx="0" presStyleCnt="2"/>
      <dgm:spPr/>
    </dgm:pt>
    <dgm:pt modelId="{35B3BA9B-BFE5-4191-BEF7-1DA85244DE8A}" type="pres">
      <dgm:prSet presAssocID="{F94CDC1E-7C7B-489E-B985-0EEC17975D32}" presName="conn" presStyleLbl="parChTrans1D2" presStyleIdx="0" presStyleCnt="1"/>
      <dgm:spPr/>
    </dgm:pt>
    <dgm:pt modelId="{C52DBFD9-8400-4DB2-82CA-EC7CAA5F1EAD}" type="pres">
      <dgm:prSet presAssocID="{F94CDC1E-7C7B-489E-B985-0EEC17975D32}" presName="extraNode" presStyleLbl="node1" presStyleIdx="0" presStyleCnt="2"/>
      <dgm:spPr/>
    </dgm:pt>
    <dgm:pt modelId="{3DF90900-5D8F-43B7-88D4-29C7EF56DE17}" type="pres">
      <dgm:prSet presAssocID="{F94CDC1E-7C7B-489E-B985-0EEC17975D32}" presName="dstNode" presStyleLbl="node1" presStyleIdx="0" presStyleCnt="2"/>
      <dgm:spPr/>
    </dgm:pt>
    <dgm:pt modelId="{94C7B50E-D3E9-496C-B746-58EBC4E00CF8}" type="pres">
      <dgm:prSet presAssocID="{72647A6D-C3D6-4DDA-9708-5512F166966F}" presName="text_1" presStyleLbl="node1" presStyleIdx="0" presStyleCnt="2">
        <dgm:presLayoutVars>
          <dgm:bulletEnabled val="1"/>
        </dgm:presLayoutVars>
      </dgm:prSet>
      <dgm:spPr/>
    </dgm:pt>
    <dgm:pt modelId="{8165ACA7-6E8B-46A3-ADB8-C6E44FC90A13}" type="pres">
      <dgm:prSet presAssocID="{72647A6D-C3D6-4DDA-9708-5512F166966F}" presName="accent_1" presStyleCnt="0"/>
      <dgm:spPr/>
    </dgm:pt>
    <dgm:pt modelId="{68BF2B16-438E-4CB8-92A9-DAFF135DBE80}" type="pres">
      <dgm:prSet presAssocID="{72647A6D-C3D6-4DDA-9708-5512F166966F}" presName="accentRepeatNode" presStyleLbl="solidFgAcc1" presStyleIdx="0" presStyleCnt="2"/>
      <dgm:spPr/>
    </dgm:pt>
    <dgm:pt modelId="{E021CAF0-FEF7-4CD2-A3BB-23020C52629C}" type="pres">
      <dgm:prSet presAssocID="{B0D8C055-0671-4C3C-998E-60ED5F687D5E}" presName="text_2" presStyleLbl="node1" presStyleIdx="1" presStyleCnt="2">
        <dgm:presLayoutVars>
          <dgm:bulletEnabled val="1"/>
        </dgm:presLayoutVars>
      </dgm:prSet>
      <dgm:spPr/>
    </dgm:pt>
    <dgm:pt modelId="{5421E2D3-92E5-4705-8212-ECA89D318C31}" type="pres">
      <dgm:prSet presAssocID="{B0D8C055-0671-4C3C-998E-60ED5F687D5E}" presName="accent_2" presStyleCnt="0"/>
      <dgm:spPr/>
    </dgm:pt>
    <dgm:pt modelId="{F3CA1A99-24CB-43EC-9C0B-FF938BA8CBA7}" type="pres">
      <dgm:prSet presAssocID="{B0D8C055-0671-4C3C-998E-60ED5F687D5E}" presName="accentRepeatNode" presStyleLbl="solidFgAcc1" presStyleIdx="1" presStyleCnt="2"/>
      <dgm:spPr/>
    </dgm:pt>
  </dgm:ptLst>
  <dgm:cxnLst>
    <dgm:cxn modelId="{4F90B503-B3FC-4B23-A85B-91F4431BEDF4}" srcId="{F94CDC1E-7C7B-489E-B985-0EEC17975D32}" destId="{72647A6D-C3D6-4DDA-9708-5512F166966F}" srcOrd="0" destOrd="0" parTransId="{A57925A1-FC81-4B09-9972-7E2362C57D69}" sibTransId="{B1CB67F2-8728-4ECE-82CB-933F1CFD104D}"/>
    <dgm:cxn modelId="{68CFA60C-3592-4754-8521-640E03C6D5F5}" type="presOf" srcId="{B1CB67F2-8728-4ECE-82CB-933F1CFD104D}" destId="{35B3BA9B-BFE5-4191-BEF7-1DA85244DE8A}" srcOrd="0" destOrd="0" presId="urn:microsoft.com/office/officeart/2008/layout/VerticalCurvedList"/>
    <dgm:cxn modelId="{7007401B-C68A-4971-AF6C-F7692D7C1CEE}" type="presOf" srcId="{F94CDC1E-7C7B-489E-B985-0EEC17975D32}" destId="{E24947F2-8C00-4D0B-A57C-39A62BAA3380}" srcOrd="0" destOrd="0" presId="urn:microsoft.com/office/officeart/2008/layout/VerticalCurvedList"/>
    <dgm:cxn modelId="{577EF831-76BD-43B0-B47C-474FAB7B7754}" type="presOf" srcId="{72647A6D-C3D6-4DDA-9708-5512F166966F}" destId="{94C7B50E-D3E9-496C-B746-58EBC4E00CF8}" srcOrd="0" destOrd="0" presId="urn:microsoft.com/office/officeart/2008/layout/VerticalCurvedList"/>
    <dgm:cxn modelId="{AC4962B4-43E7-4B3A-9AC1-1AB59F494586}" type="presOf" srcId="{B0D8C055-0671-4C3C-998E-60ED5F687D5E}" destId="{E021CAF0-FEF7-4CD2-A3BB-23020C52629C}" srcOrd="0" destOrd="0" presId="urn:microsoft.com/office/officeart/2008/layout/VerticalCurvedList"/>
    <dgm:cxn modelId="{7CCCD3E9-AC0A-4314-9EB6-D7F66FD8BC78}" srcId="{F94CDC1E-7C7B-489E-B985-0EEC17975D32}" destId="{B0D8C055-0671-4C3C-998E-60ED5F687D5E}" srcOrd="1" destOrd="0" parTransId="{895FCDD8-DD52-4E17-900F-C8ED37B8C829}" sibTransId="{943661AB-2F65-454F-9C8A-C6DD5E8031BF}"/>
    <dgm:cxn modelId="{200B74C3-96D9-4E73-8969-8EB24158E247}" type="presParOf" srcId="{E24947F2-8C00-4D0B-A57C-39A62BAA3380}" destId="{44D14736-934B-485C-B773-136B73785313}" srcOrd="0" destOrd="0" presId="urn:microsoft.com/office/officeart/2008/layout/VerticalCurvedList"/>
    <dgm:cxn modelId="{1284F07D-3A3F-46FA-8E16-A62C2DBF87A0}" type="presParOf" srcId="{44D14736-934B-485C-B773-136B73785313}" destId="{5DDD707C-83F7-4B2F-8F72-C349081976A0}" srcOrd="0" destOrd="0" presId="urn:microsoft.com/office/officeart/2008/layout/VerticalCurvedList"/>
    <dgm:cxn modelId="{70C62618-23D1-44DC-AC85-577B937F1AC6}" type="presParOf" srcId="{5DDD707C-83F7-4B2F-8F72-C349081976A0}" destId="{9D53EB6C-419C-47F8-AF24-2827377F6072}" srcOrd="0" destOrd="0" presId="urn:microsoft.com/office/officeart/2008/layout/VerticalCurvedList"/>
    <dgm:cxn modelId="{94A87DAA-DE13-4BA8-8456-C624754E891B}" type="presParOf" srcId="{5DDD707C-83F7-4B2F-8F72-C349081976A0}" destId="{35B3BA9B-BFE5-4191-BEF7-1DA85244DE8A}" srcOrd="1" destOrd="0" presId="urn:microsoft.com/office/officeart/2008/layout/VerticalCurvedList"/>
    <dgm:cxn modelId="{1D1C7B89-6DE4-47CF-BA5C-AE53F292469F}" type="presParOf" srcId="{5DDD707C-83F7-4B2F-8F72-C349081976A0}" destId="{C52DBFD9-8400-4DB2-82CA-EC7CAA5F1EAD}" srcOrd="2" destOrd="0" presId="urn:microsoft.com/office/officeart/2008/layout/VerticalCurvedList"/>
    <dgm:cxn modelId="{0B954C0E-0FAD-4E38-B633-0E4D7AEFAF33}" type="presParOf" srcId="{5DDD707C-83F7-4B2F-8F72-C349081976A0}" destId="{3DF90900-5D8F-43B7-88D4-29C7EF56DE17}" srcOrd="3" destOrd="0" presId="urn:microsoft.com/office/officeart/2008/layout/VerticalCurvedList"/>
    <dgm:cxn modelId="{9C1EB7D7-79A9-4556-9450-C1A9C8AA8061}" type="presParOf" srcId="{44D14736-934B-485C-B773-136B73785313}" destId="{94C7B50E-D3E9-496C-B746-58EBC4E00CF8}" srcOrd="1" destOrd="0" presId="urn:microsoft.com/office/officeart/2008/layout/VerticalCurvedList"/>
    <dgm:cxn modelId="{E8856A9B-3445-41C9-BF79-17D508EBF76A}" type="presParOf" srcId="{44D14736-934B-485C-B773-136B73785313}" destId="{8165ACA7-6E8B-46A3-ADB8-C6E44FC90A13}" srcOrd="2" destOrd="0" presId="urn:microsoft.com/office/officeart/2008/layout/VerticalCurvedList"/>
    <dgm:cxn modelId="{CAFBCB1D-F087-4F36-801F-D4FF2EF1F90C}" type="presParOf" srcId="{8165ACA7-6E8B-46A3-ADB8-C6E44FC90A13}" destId="{68BF2B16-438E-4CB8-92A9-DAFF135DBE80}" srcOrd="0" destOrd="0" presId="urn:microsoft.com/office/officeart/2008/layout/VerticalCurvedList"/>
    <dgm:cxn modelId="{EA924756-7E87-48CC-BD5F-A342913FC9BE}" type="presParOf" srcId="{44D14736-934B-485C-B773-136B73785313}" destId="{E021CAF0-FEF7-4CD2-A3BB-23020C52629C}" srcOrd="3" destOrd="0" presId="urn:microsoft.com/office/officeart/2008/layout/VerticalCurvedList"/>
    <dgm:cxn modelId="{B3CA2567-6C2A-4E56-B81D-09464F897F5E}" type="presParOf" srcId="{44D14736-934B-485C-B773-136B73785313}" destId="{5421E2D3-92E5-4705-8212-ECA89D318C31}" srcOrd="4" destOrd="0" presId="urn:microsoft.com/office/officeart/2008/layout/VerticalCurvedList"/>
    <dgm:cxn modelId="{3133F3E5-95C1-43D2-AB1B-3379B0B2D0ED}" type="presParOf" srcId="{5421E2D3-92E5-4705-8212-ECA89D318C31}" destId="{F3CA1A99-24CB-43EC-9C0B-FF938BA8CBA7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052AE48-1411-42B3-BB80-386C2D209345}" type="doc">
      <dgm:prSet loTypeId="urn:microsoft.com/office/officeart/2005/8/layout/hList1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EA58040-7654-47EF-8941-0039A3E1EC29}">
      <dgm:prSet/>
      <dgm:spPr/>
      <dgm:t>
        <a:bodyPr/>
        <a:lstStyle/>
        <a:p>
          <a:r>
            <a:rPr lang="en-US">
              <a:solidFill>
                <a:schemeClr val="tx1"/>
              </a:solidFill>
              <a:latin typeface="Rockwell" panose="02060603020205020403" pitchFamily="18" charset="0"/>
            </a:rPr>
            <a:t>Develop</a:t>
          </a:r>
        </a:p>
      </dgm:t>
    </dgm:pt>
    <dgm:pt modelId="{4FB4E824-0174-441D-94AF-1FA84558EE21}" type="parTrans" cxnId="{0CC8DD88-7956-4456-9FB2-619DF04025D7}">
      <dgm:prSet/>
      <dgm:spPr/>
      <dgm:t>
        <a:bodyPr/>
        <a:lstStyle/>
        <a:p>
          <a:endParaRPr lang="en-US"/>
        </a:p>
      </dgm:t>
    </dgm:pt>
    <dgm:pt modelId="{5DA43E81-2759-4730-82C3-5E0AE5B2317D}" type="sibTrans" cxnId="{0CC8DD88-7956-4456-9FB2-619DF04025D7}">
      <dgm:prSet/>
      <dgm:spPr/>
      <dgm:t>
        <a:bodyPr/>
        <a:lstStyle/>
        <a:p>
          <a:endParaRPr lang="en-US"/>
        </a:p>
      </dgm:t>
    </dgm:pt>
    <dgm:pt modelId="{4D8E1874-7C73-43ED-99E4-ADA94BE334A7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Rockwell" panose="02060603020205020403" pitchFamily="18" charset="0"/>
            </a:rPr>
            <a:t>Develop partnerships with technology providers, NGOs, and academic institutions to test and scale food waste innovations.</a:t>
          </a:r>
        </a:p>
      </dgm:t>
    </dgm:pt>
    <dgm:pt modelId="{AB4FE457-6BB1-4747-B67D-EEB210F1EE9C}" type="parTrans" cxnId="{0CE05547-9617-44CF-9BED-B4F5B0DEE38A}">
      <dgm:prSet/>
      <dgm:spPr/>
      <dgm:t>
        <a:bodyPr/>
        <a:lstStyle/>
        <a:p>
          <a:endParaRPr lang="en-US"/>
        </a:p>
      </dgm:t>
    </dgm:pt>
    <dgm:pt modelId="{90B747E2-538E-413E-8A81-CC6366723874}" type="sibTrans" cxnId="{0CE05547-9617-44CF-9BED-B4F5B0DEE38A}">
      <dgm:prSet/>
      <dgm:spPr/>
      <dgm:t>
        <a:bodyPr/>
        <a:lstStyle/>
        <a:p>
          <a:endParaRPr lang="en-US"/>
        </a:p>
      </dgm:t>
    </dgm:pt>
    <dgm:pt modelId="{82D86F10-409D-4AE8-8CBE-F69A7F223B5A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Rockwell" panose="02060603020205020403" pitchFamily="18" charset="0"/>
            </a:rPr>
            <a:t>Standardise</a:t>
          </a:r>
        </a:p>
      </dgm:t>
    </dgm:pt>
    <dgm:pt modelId="{8A887B16-E7AE-464D-B05C-89122C82CBAF}" type="parTrans" cxnId="{730A1BF3-3ADF-4D56-A826-867E8D95E4B5}">
      <dgm:prSet/>
      <dgm:spPr/>
      <dgm:t>
        <a:bodyPr/>
        <a:lstStyle/>
        <a:p>
          <a:endParaRPr lang="en-US"/>
        </a:p>
      </dgm:t>
    </dgm:pt>
    <dgm:pt modelId="{E18A9BA4-A43C-4CAF-BEA1-26D3DF664526}" type="sibTrans" cxnId="{730A1BF3-3ADF-4D56-A826-867E8D95E4B5}">
      <dgm:prSet/>
      <dgm:spPr/>
      <dgm:t>
        <a:bodyPr/>
        <a:lstStyle/>
        <a:p>
          <a:endParaRPr lang="en-US"/>
        </a:p>
      </dgm:t>
    </dgm:pt>
    <dgm:pt modelId="{F6CBB1E7-CB54-4D83-A793-A6F719793AB5}">
      <dgm:prSet/>
      <dgm:spPr/>
      <dgm:t>
        <a:bodyPr/>
        <a:lstStyle/>
        <a:p>
          <a:r>
            <a:rPr lang="en-US">
              <a:solidFill>
                <a:schemeClr val="tx1"/>
              </a:solidFill>
              <a:latin typeface="Rockwell" panose="02060603020205020403" pitchFamily="18" charset="0"/>
            </a:rPr>
            <a:t>Standardise waste measurement indicators, such as kilograms per guest-night, to ensure transparency and comparability across properties.</a:t>
          </a:r>
        </a:p>
      </dgm:t>
    </dgm:pt>
    <dgm:pt modelId="{76ECCEBC-61A2-40BC-8136-0B4537166D6C}" type="parTrans" cxnId="{9B8BE1E3-40CB-48DF-BB66-8A53BFCC61FF}">
      <dgm:prSet/>
      <dgm:spPr/>
      <dgm:t>
        <a:bodyPr/>
        <a:lstStyle/>
        <a:p>
          <a:endParaRPr lang="en-US"/>
        </a:p>
      </dgm:t>
    </dgm:pt>
    <dgm:pt modelId="{D96B3CE4-20E5-4F19-80F2-768587B72E71}" type="sibTrans" cxnId="{9B8BE1E3-40CB-48DF-BB66-8A53BFCC61FF}">
      <dgm:prSet/>
      <dgm:spPr/>
      <dgm:t>
        <a:bodyPr/>
        <a:lstStyle/>
        <a:p>
          <a:endParaRPr lang="en-US"/>
        </a:p>
      </dgm:t>
    </dgm:pt>
    <dgm:pt modelId="{62923C6E-CE12-4753-A32C-22058D5C17FE}">
      <dgm:prSet/>
      <dgm:spPr/>
      <dgm:t>
        <a:bodyPr/>
        <a:lstStyle/>
        <a:p>
          <a:r>
            <a:rPr lang="en-US">
              <a:solidFill>
                <a:schemeClr val="tx1"/>
              </a:solidFill>
              <a:latin typeface="Rockwell" panose="02060603020205020403" pitchFamily="18" charset="0"/>
            </a:rPr>
            <a:t>Empower</a:t>
          </a:r>
        </a:p>
      </dgm:t>
    </dgm:pt>
    <dgm:pt modelId="{9FE123AE-9BF1-48F5-8C96-764C286A6E45}" type="parTrans" cxnId="{F7F908F9-1E64-46E2-83BF-AE58AA2C17C6}">
      <dgm:prSet/>
      <dgm:spPr/>
      <dgm:t>
        <a:bodyPr/>
        <a:lstStyle/>
        <a:p>
          <a:endParaRPr lang="en-US"/>
        </a:p>
      </dgm:t>
    </dgm:pt>
    <dgm:pt modelId="{1F9A26DC-3752-4EDD-8461-BADE31599748}" type="sibTrans" cxnId="{F7F908F9-1E64-46E2-83BF-AE58AA2C17C6}">
      <dgm:prSet/>
      <dgm:spPr/>
      <dgm:t>
        <a:bodyPr/>
        <a:lstStyle/>
        <a:p>
          <a:endParaRPr lang="en-US"/>
        </a:p>
      </dgm:t>
    </dgm:pt>
    <dgm:pt modelId="{09A4F1B3-9013-4972-98D3-659CF88D8F68}">
      <dgm:prSet/>
      <dgm:spPr/>
      <dgm:t>
        <a:bodyPr/>
        <a:lstStyle/>
        <a:p>
          <a:r>
            <a:rPr lang="en-US">
              <a:solidFill>
                <a:schemeClr val="tx1"/>
              </a:solidFill>
              <a:latin typeface="Rockwell" panose="02060603020205020403" pitchFamily="18" charset="0"/>
            </a:rPr>
            <a:t>Empower employees through the introduction of waste champions and sustainability KPIs in performance reviews.</a:t>
          </a:r>
        </a:p>
      </dgm:t>
    </dgm:pt>
    <dgm:pt modelId="{C2C2C6F9-DC20-42A0-BCED-27DE1A45120F}" type="parTrans" cxnId="{F1A3B34D-963D-4F71-BC44-011F0323B737}">
      <dgm:prSet/>
      <dgm:spPr/>
      <dgm:t>
        <a:bodyPr/>
        <a:lstStyle/>
        <a:p>
          <a:endParaRPr lang="en-US"/>
        </a:p>
      </dgm:t>
    </dgm:pt>
    <dgm:pt modelId="{EB980D86-210D-4B2A-A149-D275F9DDBB8A}" type="sibTrans" cxnId="{F1A3B34D-963D-4F71-BC44-011F0323B737}">
      <dgm:prSet/>
      <dgm:spPr/>
      <dgm:t>
        <a:bodyPr/>
        <a:lstStyle/>
        <a:p>
          <a:endParaRPr lang="en-US"/>
        </a:p>
      </dgm:t>
    </dgm:pt>
    <dgm:pt modelId="{8822DA29-21D3-4BBE-AFDA-B6EC91055C1E}">
      <dgm:prSet/>
      <dgm:spPr/>
      <dgm:t>
        <a:bodyPr/>
        <a:lstStyle/>
        <a:p>
          <a:r>
            <a:rPr lang="en-US">
              <a:solidFill>
                <a:schemeClr val="tx1"/>
              </a:solidFill>
              <a:latin typeface="Rockwell" panose="02060603020205020403" pitchFamily="18" charset="0"/>
            </a:rPr>
            <a:t>Institutionalise</a:t>
          </a:r>
        </a:p>
      </dgm:t>
    </dgm:pt>
    <dgm:pt modelId="{A2C4E03C-8725-40BC-95E0-6397BB213513}" type="parTrans" cxnId="{A760E5D6-5E01-4F45-BDAA-116F90A5DAFD}">
      <dgm:prSet/>
      <dgm:spPr/>
      <dgm:t>
        <a:bodyPr/>
        <a:lstStyle/>
        <a:p>
          <a:endParaRPr lang="en-US"/>
        </a:p>
      </dgm:t>
    </dgm:pt>
    <dgm:pt modelId="{CDF52C66-A546-4315-BDC2-CFFCEA9A0911}" type="sibTrans" cxnId="{A760E5D6-5E01-4F45-BDAA-116F90A5DAFD}">
      <dgm:prSet/>
      <dgm:spPr/>
      <dgm:t>
        <a:bodyPr/>
        <a:lstStyle/>
        <a:p>
          <a:endParaRPr lang="en-US"/>
        </a:p>
      </dgm:t>
    </dgm:pt>
    <dgm:pt modelId="{C9BA86B2-7754-4A2B-8A19-787A4B6D4D50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Rockwell" panose="02060603020205020403" pitchFamily="18" charset="0"/>
            </a:rPr>
            <a:t>Institutionalise continuous improvement through training, reporting, and cross-sector collaboration to achieve long-term sustainability.</a:t>
          </a:r>
        </a:p>
      </dgm:t>
    </dgm:pt>
    <dgm:pt modelId="{AE7759C8-9EBD-4C22-9DF0-5F644B5C3E2A}" type="parTrans" cxnId="{D81B7CDA-C511-40F8-BB65-7D693F403577}">
      <dgm:prSet/>
      <dgm:spPr/>
      <dgm:t>
        <a:bodyPr/>
        <a:lstStyle/>
        <a:p>
          <a:endParaRPr lang="en-US"/>
        </a:p>
      </dgm:t>
    </dgm:pt>
    <dgm:pt modelId="{B0548EB4-CBA3-4C9D-8FAF-A220ABF269B4}" type="sibTrans" cxnId="{D81B7CDA-C511-40F8-BB65-7D693F403577}">
      <dgm:prSet/>
      <dgm:spPr/>
      <dgm:t>
        <a:bodyPr/>
        <a:lstStyle/>
        <a:p>
          <a:endParaRPr lang="en-US"/>
        </a:p>
      </dgm:t>
    </dgm:pt>
    <dgm:pt modelId="{11D5651F-C861-4DC7-9070-2D27DC31F3B0}" type="pres">
      <dgm:prSet presAssocID="{6052AE48-1411-42B3-BB80-386C2D209345}" presName="Name0" presStyleCnt="0">
        <dgm:presLayoutVars>
          <dgm:dir/>
          <dgm:animLvl val="lvl"/>
          <dgm:resizeHandles val="exact"/>
        </dgm:presLayoutVars>
      </dgm:prSet>
      <dgm:spPr/>
    </dgm:pt>
    <dgm:pt modelId="{D35229AC-6B9C-4D94-B2D3-EF30541A3C17}" type="pres">
      <dgm:prSet presAssocID="{2EA58040-7654-47EF-8941-0039A3E1EC29}" presName="composite" presStyleCnt="0"/>
      <dgm:spPr/>
    </dgm:pt>
    <dgm:pt modelId="{16190AD3-1AFB-403B-BADC-7DC068126ECE}" type="pres">
      <dgm:prSet presAssocID="{2EA58040-7654-47EF-8941-0039A3E1EC29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4F25CCF1-0DAE-4966-BEC4-18E36E9FA14A}" type="pres">
      <dgm:prSet presAssocID="{2EA58040-7654-47EF-8941-0039A3E1EC29}" presName="desTx" presStyleLbl="alignAccFollowNode1" presStyleIdx="0" presStyleCnt="4">
        <dgm:presLayoutVars>
          <dgm:bulletEnabled val="1"/>
        </dgm:presLayoutVars>
      </dgm:prSet>
      <dgm:spPr/>
    </dgm:pt>
    <dgm:pt modelId="{9022741D-B26E-400F-8531-8E98E780C1CB}" type="pres">
      <dgm:prSet presAssocID="{5DA43E81-2759-4730-82C3-5E0AE5B2317D}" presName="space" presStyleCnt="0"/>
      <dgm:spPr/>
    </dgm:pt>
    <dgm:pt modelId="{D4286406-D7C0-47F5-A9D4-036A7491E19D}" type="pres">
      <dgm:prSet presAssocID="{82D86F10-409D-4AE8-8CBE-F69A7F223B5A}" presName="composite" presStyleCnt="0"/>
      <dgm:spPr/>
    </dgm:pt>
    <dgm:pt modelId="{9EB0B63C-DC32-4C9A-B5B0-6B949ABCDAA7}" type="pres">
      <dgm:prSet presAssocID="{82D86F10-409D-4AE8-8CBE-F69A7F223B5A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320EA52C-4C88-4422-9F5C-F65D3C5141E3}" type="pres">
      <dgm:prSet presAssocID="{82D86F10-409D-4AE8-8CBE-F69A7F223B5A}" presName="desTx" presStyleLbl="alignAccFollowNode1" presStyleIdx="1" presStyleCnt="4">
        <dgm:presLayoutVars>
          <dgm:bulletEnabled val="1"/>
        </dgm:presLayoutVars>
      </dgm:prSet>
      <dgm:spPr/>
    </dgm:pt>
    <dgm:pt modelId="{6D85BBE4-4EE1-4136-AC97-249CD0E2D905}" type="pres">
      <dgm:prSet presAssocID="{E18A9BA4-A43C-4CAF-BEA1-26D3DF664526}" presName="space" presStyleCnt="0"/>
      <dgm:spPr/>
    </dgm:pt>
    <dgm:pt modelId="{1F791C5A-2D37-40E8-A961-FD0710CE25F7}" type="pres">
      <dgm:prSet presAssocID="{62923C6E-CE12-4753-A32C-22058D5C17FE}" presName="composite" presStyleCnt="0"/>
      <dgm:spPr/>
    </dgm:pt>
    <dgm:pt modelId="{390187AC-3A8E-4C89-8B72-D1F993217270}" type="pres">
      <dgm:prSet presAssocID="{62923C6E-CE12-4753-A32C-22058D5C17FE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C634EC9B-BE52-4CDB-9296-20B9C8200262}" type="pres">
      <dgm:prSet presAssocID="{62923C6E-CE12-4753-A32C-22058D5C17FE}" presName="desTx" presStyleLbl="alignAccFollowNode1" presStyleIdx="2" presStyleCnt="4">
        <dgm:presLayoutVars>
          <dgm:bulletEnabled val="1"/>
        </dgm:presLayoutVars>
      </dgm:prSet>
      <dgm:spPr/>
    </dgm:pt>
    <dgm:pt modelId="{65452A38-DDA3-4393-88CC-49BF62A6F576}" type="pres">
      <dgm:prSet presAssocID="{1F9A26DC-3752-4EDD-8461-BADE31599748}" presName="space" presStyleCnt="0"/>
      <dgm:spPr/>
    </dgm:pt>
    <dgm:pt modelId="{3325BF31-5817-4210-B4BD-BFC11B4F5FC5}" type="pres">
      <dgm:prSet presAssocID="{8822DA29-21D3-4BBE-AFDA-B6EC91055C1E}" presName="composite" presStyleCnt="0"/>
      <dgm:spPr/>
    </dgm:pt>
    <dgm:pt modelId="{4CA333D3-E6EF-4844-A2A7-E45B56A7CC9D}" type="pres">
      <dgm:prSet presAssocID="{8822DA29-21D3-4BBE-AFDA-B6EC91055C1E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CEF59A50-8F95-46C6-877F-C3ADDD2E799B}" type="pres">
      <dgm:prSet presAssocID="{8822DA29-21D3-4BBE-AFDA-B6EC91055C1E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0688780A-54BB-4B66-AB4E-79051267E037}" type="presOf" srcId="{2EA58040-7654-47EF-8941-0039A3E1EC29}" destId="{16190AD3-1AFB-403B-BADC-7DC068126ECE}" srcOrd="0" destOrd="0" presId="urn:microsoft.com/office/officeart/2005/8/layout/hList1"/>
    <dgm:cxn modelId="{CABA6A25-D988-4F4D-B4BF-0A6CCE152CFD}" type="presOf" srcId="{82D86F10-409D-4AE8-8CBE-F69A7F223B5A}" destId="{9EB0B63C-DC32-4C9A-B5B0-6B949ABCDAA7}" srcOrd="0" destOrd="0" presId="urn:microsoft.com/office/officeart/2005/8/layout/hList1"/>
    <dgm:cxn modelId="{369C3329-3784-45BF-B23B-FE33F146E58C}" type="presOf" srcId="{4D8E1874-7C73-43ED-99E4-ADA94BE334A7}" destId="{4F25CCF1-0DAE-4966-BEC4-18E36E9FA14A}" srcOrd="0" destOrd="0" presId="urn:microsoft.com/office/officeart/2005/8/layout/hList1"/>
    <dgm:cxn modelId="{0CE05547-9617-44CF-9BED-B4F5B0DEE38A}" srcId="{2EA58040-7654-47EF-8941-0039A3E1EC29}" destId="{4D8E1874-7C73-43ED-99E4-ADA94BE334A7}" srcOrd="0" destOrd="0" parTransId="{AB4FE457-6BB1-4747-B67D-EEB210F1EE9C}" sibTransId="{90B747E2-538E-413E-8A81-CC6366723874}"/>
    <dgm:cxn modelId="{F1A3B34D-963D-4F71-BC44-011F0323B737}" srcId="{62923C6E-CE12-4753-A32C-22058D5C17FE}" destId="{09A4F1B3-9013-4972-98D3-659CF88D8F68}" srcOrd="0" destOrd="0" parTransId="{C2C2C6F9-DC20-42A0-BCED-27DE1A45120F}" sibTransId="{EB980D86-210D-4B2A-A149-D275F9DDBB8A}"/>
    <dgm:cxn modelId="{57A4EA71-D3C8-4FB7-8181-14B108D4C89F}" type="presOf" srcId="{F6CBB1E7-CB54-4D83-A793-A6F719793AB5}" destId="{320EA52C-4C88-4422-9F5C-F65D3C5141E3}" srcOrd="0" destOrd="0" presId="urn:microsoft.com/office/officeart/2005/8/layout/hList1"/>
    <dgm:cxn modelId="{CD5B5872-8C8D-4235-95F9-7CDF1A87DEDC}" type="presOf" srcId="{09A4F1B3-9013-4972-98D3-659CF88D8F68}" destId="{C634EC9B-BE52-4CDB-9296-20B9C8200262}" srcOrd="0" destOrd="0" presId="urn:microsoft.com/office/officeart/2005/8/layout/hList1"/>
    <dgm:cxn modelId="{47F01775-4F71-4288-A4E1-2A843A8DDAE5}" type="presOf" srcId="{C9BA86B2-7754-4A2B-8A19-787A4B6D4D50}" destId="{CEF59A50-8F95-46C6-877F-C3ADDD2E799B}" srcOrd="0" destOrd="0" presId="urn:microsoft.com/office/officeart/2005/8/layout/hList1"/>
    <dgm:cxn modelId="{0CC8DD88-7956-4456-9FB2-619DF04025D7}" srcId="{6052AE48-1411-42B3-BB80-386C2D209345}" destId="{2EA58040-7654-47EF-8941-0039A3E1EC29}" srcOrd="0" destOrd="0" parTransId="{4FB4E824-0174-441D-94AF-1FA84558EE21}" sibTransId="{5DA43E81-2759-4730-82C3-5E0AE5B2317D}"/>
    <dgm:cxn modelId="{E51791A4-8211-4919-8FC4-2B92D244D4D0}" type="presOf" srcId="{8822DA29-21D3-4BBE-AFDA-B6EC91055C1E}" destId="{4CA333D3-E6EF-4844-A2A7-E45B56A7CC9D}" srcOrd="0" destOrd="0" presId="urn:microsoft.com/office/officeart/2005/8/layout/hList1"/>
    <dgm:cxn modelId="{84328FC0-5391-47C6-BF35-C12E34BD8AD3}" type="presOf" srcId="{62923C6E-CE12-4753-A32C-22058D5C17FE}" destId="{390187AC-3A8E-4C89-8B72-D1F993217270}" srcOrd="0" destOrd="0" presId="urn:microsoft.com/office/officeart/2005/8/layout/hList1"/>
    <dgm:cxn modelId="{5B1EB7C3-51AE-4C95-9BF5-E24C3D2F858A}" type="presOf" srcId="{6052AE48-1411-42B3-BB80-386C2D209345}" destId="{11D5651F-C861-4DC7-9070-2D27DC31F3B0}" srcOrd="0" destOrd="0" presId="urn:microsoft.com/office/officeart/2005/8/layout/hList1"/>
    <dgm:cxn modelId="{A760E5D6-5E01-4F45-BDAA-116F90A5DAFD}" srcId="{6052AE48-1411-42B3-BB80-386C2D209345}" destId="{8822DA29-21D3-4BBE-AFDA-B6EC91055C1E}" srcOrd="3" destOrd="0" parTransId="{A2C4E03C-8725-40BC-95E0-6397BB213513}" sibTransId="{CDF52C66-A546-4315-BDC2-CFFCEA9A0911}"/>
    <dgm:cxn modelId="{D81B7CDA-C511-40F8-BB65-7D693F403577}" srcId="{8822DA29-21D3-4BBE-AFDA-B6EC91055C1E}" destId="{C9BA86B2-7754-4A2B-8A19-787A4B6D4D50}" srcOrd="0" destOrd="0" parTransId="{AE7759C8-9EBD-4C22-9DF0-5F644B5C3E2A}" sibTransId="{B0548EB4-CBA3-4C9D-8FAF-A220ABF269B4}"/>
    <dgm:cxn modelId="{9B8BE1E3-40CB-48DF-BB66-8A53BFCC61FF}" srcId="{82D86F10-409D-4AE8-8CBE-F69A7F223B5A}" destId="{F6CBB1E7-CB54-4D83-A793-A6F719793AB5}" srcOrd="0" destOrd="0" parTransId="{76ECCEBC-61A2-40BC-8136-0B4537166D6C}" sibTransId="{D96B3CE4-20E5-4F19-80F2-768587B72E71}"/>
    <dgm:cxn modelId="{730A1BF3-3ADF-4D56-A826-867E8D95E4B5}" srcId="{6052AE48-1411-42B3-BB80-386C2D209345}" destId="{82D86F10-409D-4AE8-8CBE-F69A7F223B5A}" srcOrd="1" destOrd="0" parTransId="{8A887B16-E7AE-464D-B05C-89122C82CBAF}" sibTransId="{E18A9BA4-A43C-4CAF-BEA1-26D3DF664526}"/>
    <dgm:cxn modelId="{F7F908F9-1E64-46E2-83BF-AE58AA2C17C6}" srcId="{6052AE48-1411-42B3-BB80-386C2D209345}" destId="{62923C6E-CE12-4753-A32C-22058D5C17FE}" srcOrd="2" destOrd="0" parTransId="{9FE123AE-9BF1-48F5-8C96-764C286A6E45}" sibTransId="{1F9A26DC-3752-4EDD-8461-BADE31599748}"/>
    <dgm:cxn modelId="{D2D5E35B-3F16-469A-A768-D53558A946A1}" type="presParOf" srcId="{11D5651F-C861-4DC7-9070-2D27DC31F3B0}" destId="{D35229AC-6B9C-4D94-B2D3-EF30541A3C17}" srcOrd="0" destOrd="0" presId="urn:microsoft.com/office/officeart/2005/8/layout/hList1"/>
    <dgm:cxn modelId="{C79D3B0E-9B63-4620-8F12-9848E6F64C31}" type="presParOf" srcId="{D35229AC-6B9C-4D94-B2D3-EF30541A3C17}" destId="{16190AD3-1AFB-403B-BADC-7DC068126ECE}" srcOrd="0" destOrd="0" presId="urn:microsoft.com/office/officeart/2005/8/layout/hList1"/>
    <dgm:cxn modelId="{032D7998-94AF-4C2C-BBD9-D8F8A41D80DB}" type="presParOf" srcId="{D35229AC-6B9C-4D94-B2D3-EF30541A3C17}" destId="{4F25CCF1-0DAE-4966-BEC4-18E36E9FA14A}" srcOrd="1" destOrd="0" presId="urn:microsoft.com/office/officeart/2005/8/layout/hList1"/>
    <dgm:cxn modelId="{07449279-6BAC-4203-82D6-BB52A3407E69}" type="presParOf" srcId="{11D5651F-C861-4DC7-9070-2D27DC31F3B0}" destId="{9022741D-B26E-400F-8531-8E98E780C1CB}" srcOrd="1" destOrd="0" presId="urn:microsoft.com/office/officeart/2005/8/layout/hList1"/>
    <dgm:cxn modelId="{E83BFB73-76FB-4356-9CF5-DFF37083B57B}" type="presParOf" srcId="{11D5651F-C861-4DC7-9070-2D27DC31F3B0}" destId="{D4286406-D7C0-47F5-A9D4-036A7491E19D}" srcOrd="2" destOrd="0" presId="urn:microsoft.com/office/officeart/2005/8/layout/hList1"/>
    <dgm:cxn modelId="{DC2329B3-FA3A-4C00-BEF7-4F7827CEAC82}" type="presParOf" srcId="{D4286406-D7C0-47F5-A9D4-036A7491E19D}" destId="{9EB0B63C-DC32-4C9A-B5B0-6B949ABCDAA7}" srcOrd="0" destOrd="0" presId="urn:microsoft.com/office/officeart/2005/8/layout/hList1"/>
    <dgm:cxn modelId="{49C42146-BA42-45C6-800D-2BD811779ECF}" type="presParOf" srcId="{D4286406-D7C0-47F5-A9D4-036A7491E19D}" destId="{320EA52C-4C88-4422-9F5C-F65D3C5141E3}" srcOrd="1" destOrd="0" presId="urn:microsoft.com/office/officeart/2005/8/layout/hList1"/>
    <dgm:cxn modelId="{1C3A6548-E2AE-4802-A62F-A7B44386437E}" type="presParOf" srcId="{11D5651F-C861-4DC7-9070-2D27DC31F3B0}" destId="{6D85BBE4-4EE1-4136-AC97-249CD0E2D905}" srcOrd="3" destOrd="0" presId="urn:microsoft.com/office/officeart/2005/8/layout/hList1"/>
    <dgm:cxn modelId="{2BBE1AB5-D19C-4F20-B116-5F7516093ACA}" type="presParOf" srcId="{11D5651F-C861-4DC7-9070-2D27DC31F3B0}" destId="{1F791C5A-2D37-40E8-A961-FD0710CE25F7}" srcOrd="4" destOrd="0" presId="urn:microsoft.com/office/officeart/2005/8/layout/hList1"/>
    <dgm:cxn modelId="{E312389B-D4BD-4468-87C3-9545E8F31E08}" type="presParOf" srcId="{1F791C5A-2D37-40E8-A961-FD0710CE25F7}" destId="{390187AC-3A8E-4C89-8B72-D1F993217270}" srcOrd="0" destOrd="0" presId="urn:microsoft.com/office/officeart/2005/8/layout/hList1"/>
    <dgm:cxn modelId="{B07232A1-99CA-401C-8206-6119E103894C}" type="presParOf" srcId="{1F791C5A-2D37-40E8-A961-FD0710CE25F7}" destId="{C634EC9B-BE52-4CDB-9296-20B9C8200262}" srcOrd="1" destOrd="0" presId="urn:microsoft.com/office/officeart/2005/8/layout/hList1"/>
    <dgm:cxn modelId="{305AE186-78A9-4869-AF71-7A3CC8B0133A}" type="presParOf" srcId="{11D5651F-C861-4DC7-9070-2D27DC31F3B0}" destId="{65452A38-DDA3-4393-88CC-49BF62A6F576}" srcOrd="5" destOrd="0" presId="urn:microsoft.com/office/officeart/2005/8/layout/hList1"/>
    <dgm:cxn modelId="{73609F3C-78D3-45F9-9D05-00B11E91C4DD}" type="presParOf" srcId="{11D5651F-C861-4DC7-9070-2D27DC31F3B0}" destId="{3325BF31-5817-4210-B4BD-BFC11B4F5FC5}" srcOrd="6" destOrd="0" presId="urn:microsoft.com/office/officeart/2005/8/layout/hList1"/>
    <dgm:cxn modelId="{96F2F9F3-9E6B-40CD-9A62-F2AB3AD77394}" type="presParOf" srcId="{3325BF31-5817-4210-B4BD-BFC11B4F5FC5}" destId="{4CA333D3-E6EF-4844-A2A7-E45B56A7CC9D}" srcOrd="0" destOrd="0" presId="urn:microsoft.com/office/officeart/2005/8/layout/hList1"/>
    <dgm:cxn modelId="{B915B742-E2A6-45FF-9CDA-2060770A4C8A}" type="presParOf" srcId="{3325BF31-5817-4210-B4BD-BFC11B4F5FC5}" destId="{CEF59A50-8F95-46C6-877F-C3ADDD2E799B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4A0C97-97BC-4BCA-B360-C48A39472EFA}">
      <dsp:nvSpPr>
        <dsp:cNvPr id="0" name=""/>
        <dsp:cNvSpPr/>
      </dsp:nvSpPr>
      <dsp:spPr>
        <a:xfrm>
          <a:off x="0" y="0"/>
          <a:ext cx="5454362" cy="1117046"/>
        </a:xfrm>
        <a:prstGeom prst="roundRect">
          <a:avLst>
            <a:gd name="adj" fmla="val 10000"/>
          </a:avLst>
        </a:prstGeom>
        <a:solidFill>
          <a:srgbClr val="5AA6C0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ED10C8-FB89-4855-959A-5FE9179C819C}">
      <dsp:nvSpPr>
        <dsp:cNvPr id="0" name=""/>
        <dsp:cNvSpPr/>
      </dsp:nvSpPr>
      <dsp:spPr>
        <a:xfrm>
          <a:off x="337906" y="253328"/>
          <a:ext cx="614976" cy="614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373F36-6BB9-4920-B6D0-54DB5CB792F4}">
      <dsp:nvSpPr>
        <dsp:cNvPr id="0" name=""/>
        <dsp:cNvSpPr/>
      </dsp:nvSpPr>
      <dsp:spPr>
        <a:xfrm>
          <a:off x="1290789" y="1993"/>
          <a:ext cx="4044260" cy="1118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336" tIns="118336" rIns="118336" bIns="11833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ysClr val="windowText" lastClr="000000"/>
              </a:solidFill>
              <a:latin typeface="Rockwell" panose="02060603020205020403" pitchFamily="18" charset="0"/>
              <a:ea typeface="+mn-ea"/>
              <a:cs typeface="+mn-cs"/>
            </a:rPr>
            <a:t>Food waste remains one of the most critical sustainability challenges in the hospitality sector.</a:t>
          </a:r>
        </a:p>
      </dsp:txBody>
      <dsp:txXfrm>
        <a:off x="1290789" y="1993"/>
        <a:ext cx="4044260" cy="1118138"/>
      </dsp:txXfrm>
    </dsp:sp>
    <dsp:sp modelId="{905705D7-F4B4-4385-9A5E-F9D2472BF95B}">
      <dsp:nvSpPr>
        <dsp:cNvPr id="0" name=""/>
        <dsp:cNvSpPr/>
      </dsp:nvSpPr>
      <dsp:spPr>
        <a:xfrm>
          <a:off x="0" y="1361891"/>
          <a:ext cx="5454362" cy="1117046"/>
        </a:xfrm>
        <a:prstGeom prst="roundRect">
          <a:avLst>
            <a:gd name="adj" fmla="val 10000"/>
          </a:avLst>
        </a:prstGeom>
        <a:solidFill>
          <a:srgbClr val="5AA6C0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4D7343-C354-4056-951A-53144489BF55}">
      <dsp:nvSpPr>
        <dsp:cNvPr id="0" name=""/>
        <dsp:cNvSpPr/>
      </dsp:nvSpPr>
      <dsp:spPr>
        <a:xfrm>
          <a:off x="337906" y="1613227"/>
          <a:ext cx="614976" cy="614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025478-FEFE-4987-9A48-95600E828BF1}">
      <dsp:nvSpPr>
        <dsp:cNvPr id="0" name=""/>
        <dsp:cNvSpPr/>
      </dsp:nvSpPr>
      <dsp:spPr>
        <a:xfrm>
          <a:off x="1290789" y="1361891"/>
          <a:ext cx="4044260" cy="1118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336" tIns="118336" rIns="118336" bIns="11833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ysClr val="windowText" lastClr="000000"/>
              </a:solidFill>
              <a:latin typeface="Rockwell" panose="02060603020205020403" pitchFamily="18" charset="0"/>
              <a:ea typeface="+mn-ea"/>
              <a:cs typeface="+mn-cs"/>
            </a:rPr>
            <a:t>The hotel industry alone contributes approximately 12% of global food waste, primarily due to buffet overproduction, inaccurate forecasting, and limited staff training (UNEP, 2024).</a:t>
          </a:r>
        </a:p>
      </dsp:txBody>
      <dsp:txXfrm>
        <a:off x="1290789" y="1361891"/>
        <a:ext cx="4044260" cy="1118138"/>
      </dsp:txXfrm>
    </dsp:sp>
    <dsp:sp modelId="{BF1B1B7B-1287-4D8A-9676-9680A9AFCB5E}">
      <dsp:nvSpPr>
        <dsp:cNvPr id="0" name=""/>
        <dsp:cNvSpPr/>
      </dsp:nvSpPr>
      <dsp:spPr>
        <a:xfrm>
          <a:off x="0" y="2721790"/>
          <a:ext cx="5454362" cy="1117046"/>
        </a:xfrm>
        <a:prstGeom prst="roundRect">
          <a:avLst>
            <a:gd name="adj" fmla="val 10000"/>
          </a:avLst>
        </a:prstGeom>
        <a:solidFill>
          <a:srgbClr val="5AA6C0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450E63-24EC-4A19-A23D-4F8BF7B80FA2}">
      <dsp:nvSpPr>
        <dsp:cNvPr id="0" name=""/>
        <dsp:cNvSpPr/>
      </dsp:nvSpPr>
      <dsp:spPr>
        <a:xfrm>
          <a:off x="337906" y="2973125"/>
          <a:ext cx="614976" cy="614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70DAEF-2593-4851-BAC5-48E0E27C2462}">
      <dsp:nvSpPr>
        <dsp:cNvPr id="0" name=""/>
        <dsp:cNvSpPr/>
      </dsp:nvSpPr>
      <dsp:spPr>
        <a:xfrm>
          <a:off x="1290789" y="2721790"/>
          <a:ext cx="4044260" cy="1118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336" tIns="118336" rIns="118336" bIns="11833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ysClr val="windowText" lastClr="000000"/>
              </a:solidFill>
              <a:latin typeface="Rockwell" panose="02060603020205020403" pitchFamily="18" charset="0"/>
              <a:ea typeface="+mn-ea"/>
              <a:cs typeface="+mn-cs"/>
            </a:rPr>
            <a:t>This research explores how hotels can adopt technological, operational, and Behavioural interventions to minimise food waste effectively.</a:t>
          </a:r>
        </a:p>
      </dsp:txBody>
      <dsp:txXfrm>
        <a:off x="1290789" y="2721790"/>
        <a:ext cx="4044260" cy="11181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4EC337-2CA0-43CA-A682-B5F08CCCCCA2}">
      <dsp:nvSpPr>
        <dsp:cNvPr id="0" name=""/>
        <dsp:cNvSpPr/>
      </dsp:nvSpPr>
      <dsp:spPr>
        <a:xfrm>
          <a:off x="0" y="578411"/>
          <a:ext cx="2579064" cy="257906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4E9682-9982-4A5D-9A3A-6DF2198EF728}">
      <dsp:nvSpPr>
        <dsp:cNvPr id="0" name=""/>
        <dsp:cNvSpPr/>
      </dsp:nvSpPr>
      <dsp:spPr>
        <a:xfrm>
          <a:off x="1289532" y="578411"/>
          <a:ext cx="3008908" cy="25790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latin typeface="Rockwell" panose="02060603020205020403" pitchFamily="18" charset="0"/>
            </a:rPr>
            <a:t>Triple Bottom Line Framework: Elkington’s (1997) TBL evaluates sustainability performance across economic, environmental, and social pillars.</a:t>
          </a:r>
          <a:endParaRPr lang="en-US" sz="1200" kern="1200" dirty="0">
            <a:latin typeface="Rockwell" panose="02060603020205020403" pitchFamily="18" charset="0"/>
          </a:endParaRPr>
        </a:p>
      </dsp:txBody>
      <dsp:txXfrm>
        <a:off x="1289532" y="578411"/>
        <a:ext cx="3008908" cy="1225055"/>
      </dsp:txXfrm>
    </dsp:sp>
    <dsp:sp modelId="{57FACB16-776E-4D44-AA50-6B485F1F6B02}">
      <dsp:nvSpPr>
        <dsp:cNvPr id="0" name=""/>
        <dsp:cNvSpPr/>
      </dsp:nvSpPr>
      <dsp:spPr>
        <a:xfrm>
          <a:off x="677004" y="1803467"/>
          <a:ext cx="1225055" cy="1225055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2ADDD1-C4FA-46F3-B02B-50B2949510EF}">
      <dsp:nvSpPr>
        <dsp:cNvPr id="0" name=""/>
        <dsp:cNvSpPr/>
      </dsp:nvSpPr>
      <dsp:spPr>
        <a:xfrm>
          <a:off x="1289532" y="1803344"/>
          <a:ext cx="3008908" cy="1225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latin typeface="Rockwell" panose="02060603020205020403" pitchFamily="18" charset="0"/>
            </a:rPr>
            <a:t>Behavioural Factors: Staff awareness and engagement play a key role in effective waste reduction (Clegg et al., 2021).</a:t>
          </a:r>
          <a:endParaRPr lang="en-US" sz="1200" kern="1200" dirty="0">
            <a:latin typeface="Rockwell" panose="02060603020205020403" pitchFamily="18" charset="0"/>
          </a:endParaRPr>
        </a:p>
      </dsp:txBody>
      <dsp:txXfrm>
        <a:off x="1289532" y="1803344"/>
        <a:ext cx="3008908" cy="12253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60D9F7-D913-4EDB-B38D-2AEB29DEE0B8}">
      <dsp:nvSpPr>
        <dsp:cNvPr id="0" name=""/>
        <dsp:cNvSpPr/>
      </dsp:nvSpPr>
      <dsp:spPr>
        <a:xfrm>
          <a:off x="1017" y="115867"/>
          <a:ext cx="2169865" cy="16680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latin typeface="Rockwell" panose="02060603020205020403" pitchFamily="18" charset="0"/>
            </a:rPr>
            <a:t>Technological Advances in Waste Management: AI and data analytics, through systems like Winnow, KITRO, and Leanpath, have transformed hotel waste management (Oluwafunmise &amp; Olajide, 2024).</a:t>
          </a:r>
          <a:endParaRPr lang="en-GB" sz="1200" kern="1200" dirty="0">
            <a:latin typeface="Rockwell" panose="02060603020205020403" pitchFamily="18" charset="0"/>
          </a:endParaRPr>
        </a:p>
      </dsp:txBody>
      <dsp:txXfrm>
        <a:off x="49874" y="164724"/>
        <a:ext cx="2072151" cy="1570370"/>
      </dsp:txXfrm>
    </dsp:sp>
    <dsp:sp modelId="{D6AE5629-E0E4-40C9-B8F8-DDA49DCA8378}">
      <dsp:nvSpPr>
        <dsp:cNvPr id="0" name=""/>
        <dsp:cNvSpPr/>
      </dsp:nvSpPr>
      <dsp:spPr>
        <a:xfrm>
          <a:off x="2387869" y="680846"/>
          <a:ext cx="460011" cy="5381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2387869" y="788471"/>
        <a:ext cx="322008" cy="322876"/>
      </dsp:txXfrm>
    </dsp:sp>
    <dsp:sp modelId="{42380057-BCBB-4822-9B42-69DD33130382}">
      <dsp:nvSpPr>
        <dsp:cNvPr id="0" name=""/>
        <dsp:cNvSpPr/>
      </dsp:nvSpPr>
      <dsp:spPr>
        <a:xfrm>
          <a:off x="3038829" y="115867"/>
          <a:ext cx="2169865" cy="16680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latin typeface="Rockwell" panose="02060603020205020403" pitchFamily="18" charset="0"/>
            </a:rPr>
            <a:t>Organisational Factors: Leadership commitment and integrating sustainability metrics into employee KPIs further enhance waste management outcomes (Clegg et al., 2021).</a:t>
          </a:r>
          <a:endParaRPr lang="en-GB" sz="1200" kern="1200" dirty="0">
            <a:latin typeface="Rockwell" panose="02060603020205020403" pitchFamily="18" charset="0"/>
          </a:endParaRPr>
        </a:p>
      </dsp:txBody>
      <dsp:txXfrm>
        <a:off x="3087686" y="164724"/>
        <a:ext cx="2072151" cy="157037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3202B3-E776-43D0-AC7D-E3C41648F7DA}">
      <dsp:nvSpPr>
        <dsp:cNvPr id="0" name=""/>
        <dsp:cNvSpPr/>
      </dsp:nvSpPr>
      <dsp:spPr>
        <a:xfrm>
          <a:off x="770784" y="2044"/>
          <a:ext cx="2771156" cy="166269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Rockwell" panose="02060603020205020403" pitchFamily="18" charset="0"/>
            </a:rPr>
            <a:t>This study adopts a secondary research approach using peer-reviewed journals, global reports from UNEP and FAO, and sustainability case studies from Hilton and Marriott.</a:t>
          </a:r>
        </a:p>
      </dsp:txBody>
      <dsp:txXfrm>
        <a:off x="770784" y="2044"/>
        <a:ext cx="2771156" cy="1662694"/>
      </dsp:txXfrm>
    </dsp:sp>
    <dsp:sp modelId="{5FB21A1B-58C2-4BEF-AA67-5938830D34B9}">
      <dsp:nvSpPr>
        <dsp:cNvPr id="0" name=""/>
        <dsp:cNvSpPr/>
      </dsp:nvSpPr>
      <dsp:spPr>
        <a:xfrm>
          <a:off x="3819056" y="2044"/>
          <a:ext cx="2771156" cy="166269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Rockwell" panose="02060603020205020403" pitchFamily="18" charset="0"/>
            </a:rPr>
            <a:t>The analytical framework combines the Triple Bottom Line (TBL) and PEAS (Problem, Evidence, Analysis, Solution) models to evaluate how food waste interventions impact hotels’ sustainability performance.</a:t>
          </a:r>
        </a:p>
      </dsp:txBody>
      <dsp:txXfrm>
        <a:off x="3819056" y="2044"/>
        <a:ext cx="2771156" cy="1662694"/>
      </dsp:txXfrm>
    </dsp:sp>
    <dsp:sp modelId="{2D8FBF79-DFA7-475B-9D28-AD2862DCEA34}">
      <dsp:nvSpPr>
        <dsp:cNvPr id="0" name=""/>
        <dsp:cNvSpPr/>
      </dsp:nvSpPr>
      <dsp:spPr>
        <a:xfrm>
          <a:off x="2294920" y="1941854"/>
          <a:ext cx="2771156" cy="166269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Rockwell" panose="02060603020205020403" pitchFamily="18" charset="0"/>
            </a:rPr>
            <a:t>This integrated approach allows both theoretical and practical understanding of waste reduction strategies across different hotel sizes and contexts.</a:t>
          </a:r>
        </a:p>
      </dsp:txBody>
      <dsp:txXfrm>
        <a:off x="2294920" y="1941854"/>
        <a:ext cx="2771156" cy="166269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C5171C-E1D1-496F-B113-46A3B0BE2952}">
      <dsp:nvSpPr>
        <dsp:cNvPr id="0" name=""/>
        <dsp:cNvSpPr/>
      </dsp:nvSpPr>
      <dsp:spPr>
        <a:xfrm>
          <a:off x="0" y="322556"/>
          <a:ext cx="5993907" cy="8073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dirty="0">
              <a:latin typeface="Rockwell" panose="02060603020205020403" pitchFamily="18" charset="0"/>
            </a:rPr>
            <a:t>According to UNEP (2024), the hospitality industry contributes roughly 12% of global food waste, much of which originates from buffets and back-of-house operations.</a:t>
          </a:r>
          <a:endParaRPr lang="en-GB" sz="1500" kern="1200" dirty="0">
            <a:latin typeface="Rockwell" panose="02060603020205020403" pitchFamily="18" charset="0"/>
          </a:endParaRPr>
        </a:p>
      </dsp:txBody>
      <dsp:txXfrm>
        <a:off x="39409" y="361965"/>
        <a:ext cx="5915089" cy="728482"/>
      </dsp:txXfrm>
    </dsp:sp>
    <dsp:sp modelId="{D64CCE47-A337-4CFA-8C43-5F3D741D3E79}">
      <dsp:nvSpPr>
        <dsp:cNvPr id="0" name=""/>
        <dsp:cNvSpPr/>
      </dsp:nvSpPr>
      <dsp:spPr>
        <a:xfrm>
          <a:off x="0" y="1173056"/>
          <a:ext cx="5993907" cy="8073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dirty="0">
              <a:latin typeface="Rockwell" panose="02060603020205020403" pitchFamily="18" charset="0"/>
            </a:rPr>
            <a:t>AI-driven systems such as Winnow and Leanpath have helped large hotel chains reduce food waste by 20–60% (Clark, 2025; Hilton, 2024).</a:t>
          </a:r>
          <a:endParaRPr lang="en-GB" sz="1500" kern="1200" dirty="0">
            <a:latin typeface="Rockwell" panose="02060603020205020403" pitchFamily="18" charset="0"/>
          </a:endParaRPr>
        </a:p>
      </dsp:txBody>
      <dsp:txXfrm>
        <a:off x="39409" y="1212465"/>
        <a:ext cx="5915089" cy="728482"/>
      </dsp:txXfrm>
    </dsp:sp>
    <dsp:sp modelId="{F26745F8-16B8-4F3F-81EF-BC190CDC5D4E}">
      <dsp:nvSpPr>
        <dsp:cNvPr id="0" name=""/>
        <dsp:cNvSpPr/>
      </dsp:nvSpPr>
      <dsp:spPr>
        <a:xfrm>
          <a:off x="0" y="2023556"/>
          <a:ext cx="5993907" cy="8073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dirty="0">
              <a:latin typeface="Rockwell" panose="02060603020205020403" pitchFamily="18" charset="0"/>
            </a:rPr>
            <a:t>Marriott International’s partnerships with local food banks have successfully redirected surplus meals to those in need, translating operational efficiency into social value (Marriott, 2024).</a:t>
          </a:r>
          <a:endParaRPr lang="en-GB" sz="1500" kern="1200" dirty="0">
            <a:latin typeface="Rockwell" panose="02060603020205020403" pitchFamily="18" charset="0"/>
          </a:endParaRPr>
        </a:p>
      </dsp:txBody>
      <dsp:txXfrm>
        <a:off x="39409" y="2062965"/>
        <a:ext cx="5915089" cy="72848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F65AC5-AF3E-4103-8839-017CE385AEE0}">
      <dsp:nvSpPr>
        <dsp:cNvPr id="0" name=""/>
        <dsp:cNvSpPr/>
      </dsp:nvSpPr>
      <dsp:spPr>
        <a:xfrm>
          <a:off x="0" y="0"/>
          <a:ext cx="7841821" cy="1013335"/>
        </a:xfrm>
        <a:prstGeom prst="roundRect">
          <a:avLst>
            <a:gd name="adj" fmla="val 10000"/>
          </a:avLst>
        </a:prstGeom>
        <a:solidFill>
          <a:srgbClr val="C1B56B"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F7F91C-DE3D-4DF1-9688-235C9D2A67D3}">
      <dsp:nvSpPr>
        <dsp:cNvPr id="0" name=""/>
        <dsp:cNvSpPr/>
      </dsp:nvSpPr>
      <dsp:spPr>
        <a:xfrm>
          <a:off x="306533" y="228433"/>
          <a:ext cx="557334" cy="5573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296BCA-ADF8-43EC-BA4F-3966544A5E93}">
      <dsp:nvSpPr>
        <dsp:cNvPr id="0" name=""/>
        <dsp:cNvSpPr/>
      </dsp:nvSpPr>
      <dsp:spPr>
        <a:xfrm>
          <a:off x="1170402" y="433"/>
          <a:ext cx="6671418" cy="1013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245" tIns="107245" rIns="107245" bIns="10724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Rockwell" panose="02060603020205020403" pitchFamily="18" charset="0"/>
              <a:ea typeface="+mn-ea"/>
              <a:cs typeface="+mn-cs"/>
            </a:rPr>
            <a:t>Four main strategies emerge from literature and industry practice: AI-based waste monitoring and training, smart inventory control, portion control and buffet redesign, and food redistribution with composting.</a:t>
          </a:r>
        </a:p>
      </dsp:txBody>
      <dsp:txXfrm>
        <a:off x="1170402" y="433"/>
        <a:ext cx="6671418" cy="1013335"/>
      </dsp:txXfrm>
    </dsp:sp>
    <dsp:sp modelId="{0C399133-E679-4E1B-800D-FEFC4F68AD2B}">
      <dsp:nvSpPr>
        <dsp:cNvPr id="0" name=""/>
        <dsp:cNvSpPr/>
      </dsp:nvSpPr>
      <dsp:spPr>
        <a:xfrm>
          <a:off x="0" y="1267102"/>
          <a:ext cx="7841821" cy="1013335"/>
        </a:xfrm>
        <a:prstGeom prst="roundRect">
          <a:avLst>
            <a:gd name="adj" fmla="val 10000"/>
          </a:avLst>
        </a:prstGeom>
        <a:solidFill>
          <a:srgbClr val="4BAF73"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3EB8EE-1219-4002-9930-60C137F09FF2}">
      <dsp:nvSpPr>
        <dsp:cNvPr id="0" name=""/>
        <dsp:cNvSpPr/>
      </dsp:nvSpPr>
      <dsp:spPr>
        <a:xfrm>
          <a:off x="306533" y="1495102"/>
          <a:ext cx="557334" cy="5573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747381-11EC-400A-9CD7-2FB2346EC2F8}">
      <dsp:nvSpPr>
        <dsp:cNvPr id="0" name=""/>
        <dsp:cNvSpPr/>
      </dsp:nvSpPr>
      <dsp:spPr>
        <a:xfrm>
          <a:off x="1170402" y="1267102"/>
          <a:ext cx="6671418" cy="1013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245" tIns="107245" rIns="107245" bIns="10724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Rockwell" panose="02060603020205020403" pitchFamily="18" charset="0"/>
              <a:ea typeface="+mn-ea"/>
              <a:cs typeface="+mn-cs"/>
            </a:rPr>
            <a:t>AI-driven monitoring delivers strong economic and environmental gains but requires high capital investment and employee adoption (Clark et al., 2025).</a:t>
          </a:r>
        </a:p>
      </dsp:txBody>
      <dsp:txXfrm>
        <a:off x="1170402" y="1267102"/>
        <a:ext cx="6671418" cy="1013335"/>
      </dsp:txXfrm>
    </dsp:sp>
    <dsp:sp modelId="{A0C1A9C3-1A39-4D45-91C4-6338F972E241}">
      <dsp:nvSpPr>
        <dsp:cNvPr id="0" name=""/>
        <dsp:cNvSpPr/>
      </dsp:nvSpPr>
      <dsp:spPr>
        <a:xfrm>
          <a:off x="0" y="2533771"/>
          <a:ext cx="7841821" cy="1013335"/>
        </a:xfrm>
        <a:prstGeom prst="roundRect">
          <a:avLst>
            <a:gd name="adj" fmla="val 10000"/>
          </a:avLst>
        </a:prstGeom>
        <a:solidFill>
          <a:srgbClr val="5AA6C0"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AE1C7C-F39D-4D24-B5DC-62ECD7B0F018}">
      <dsp:nvSpPr>
        <dsp:cNvPr id="0" name=""/>
        <dsp:cNvSpPr/>
      </dsp:nvSpPr>
      <dsp:spPr>
        <a:xfrm>
          <a:off x="306533" y="2761772"/>
          <a:ext cx="557334" cy="5573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EAFBA1-74B8-454B-8A45-7CD404276765}">
      <dsp:nvSpPr>
        <dsp:cNvPr id="0" name=""/>
        <dsp:cNvSpPr/>
      </dsp:nvSpPr>
      <dsp:spPr>
        <a:xfrm>
          <a:off x="1170402" y="2533771"/>
          <a:ext cx="6671418" cy="1013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245" tIns="107245" rIns="107245" bIns="10724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Rockwell" panose="02060603020205020403" pitchFamily="18" charset="0"/>
              <a:ea typeface="+mn-ea"/>
              <a:cs typeface="+mn-cs"/>
            </a:rPr>
            <a:t>Operational changes such as portion control and buffet redesign are cost-effective and scalable for smaller hotels (Chang et al., 2022).</a:t>
          </a:r>
        </a:p>
      </dsp:txBody>
      <dsp:txXfrm>
        <a:off x="1170402" y="2533771"/>
        <a:ext cx="6671418" cy="101333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57190D-C9F7-439C-ACD8-F56350D748B0}">
      <dsp:nvSpPr>
        <dsp:cNvPr id="0" name=""/>
        <dsp:cNvSpPr/>
      </dsp:nvSpPr>
      <dsp:spPr>
        <a:xfrm rot="16200000">
          <a:off x="-442388" y="445027"/>
          <a:ext cx="3428878" cy="2538822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890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Rockwell" panose="02060603020205020403" pitchFamily="18" charset="0"/>
            </a:rPr>
            <a:t>A tiered hybrid solution is recommended based on hotel size and resources.</a:t>
          </a:r>
          <a:endParaRPr lang="en-US" sz="1400" kern="1200" dirty="0">
            <a:latin typeface="Rockwell" panose="02060603020205020403" pitchFamily="18" charset="0"/>
          </a:endParaRPr>
        </a:p>
      </dsp:txBody>
      <dsp:txXfrm rot="5400000">
        <a:off x="2640" y="685775"/>
        <a:ext cx="2538822" cy="2057326"/>
      </dsp:txXfrm>
    </dsp:sp>
    <dsp:sp modelId="{66390642-8A7E-4E47-81C4-6360391623F8}">
      <dsp:nvSpPr>
        <dsp:cNvPr id="0" name=""/>
        <dsp:cNvSpPr/>
      </dsp:nvSpPr>
      <dsp:spPr>
        <a:xfrm rot="16200000">
          <a:off x="2286845" y="445027"/>
          <a:ext cx="3428878" cy="2538822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890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Rockwell" panose="02060603020205020403" pitchFamily="18" charset="0"/>
            </a:rPr>
            <a:t>Large hotel chains should integrate AI tracking systems with procurement and menu planning, while simultaneously establishing redistribution partnerships to achieve measurable social impact.</a:t>
          </a:r>
          <a:endParaRPr lang="en-US" sz="1400" kern="1200" dirty="0">
            <a:latin typeface="Rockwell" panose="02060603020205020403" pitchFamily="18" charset="0"/>
          </a:endParaRPr>
        </a:p>
      </dsp:txBody>
      <dsp:txXfrm rot="5400000">
        <a:off x="2731873" y="685775"/>
        <a:ext cx="2538822" cy="205732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B3BA9B-BFE5-4191-BEF7-1DA85244DE8A}">
      <dsp:nvSpPr>
        <dsp:cNvPr id="0" name=""/>
        <dsp:cNvSpPr/>
      </dsp:nvSpPr>
      <dsp:spPr>
        <a:xfrm>
          <a:off x="-3489194" y="-539999"/>
          <a:ext cx="4188134" cy="4188134"/>
        </a:xfrm>
        <a:prstGeom prst="blockArc">
          <a:avLst>
            <a:gd name="adj1" fmla="val 18900000"/>
            <a:gd name="adj2" fmla="val 2700000"/>
            <a:gd name="adj3" fmla="val 516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C7B50E-D3E9-496C-B746-58EBC4E00CF8}">
      <dsp:nvSpPr>
        <dsp:cNvPr id="0" name=""/>
        <dsp:cNvSpPr/>
      </dsp:nvSpPr>
      <dsp:spPr>
        <a:xfrm>
          <a:off x="571353" y="444028"/>
          <a:ext cx="4249099" cy="887932"/>
        </a:xfrm>
        <a:prstGeom prst="rect">
          <a:avLst/>
        </a:prstGeom>
        <a:gradFill rotWithShape="1">
          <a:gsLst>
            <a:gs pos="0">
              <a:schemeClr val="accent1">
                <a:tint val="50000"/>
                <a:satMod val="300000"/>
              </a:schemeClr>
            </a:gs>
            <a:gs pos="35000">
              <a:schemeClr val="accent1">
                <a:tint val="37000"/>
                <a:satMod val="300000"/>
              </a:schemeClr>
            </a:gs>
            <a:gs pos="100000">
              <a:schemeClr val="accent1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704796" tIns="35560" rIns="35560" bIns="3556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Rockwell" panose="02060603020205020403" pitchFamily="18" charset="0"/>
            </a:rPr>
            <a:t>Smaller hotels can focus on affordable operational measures such as portion control, live cooking stations, and local food donations.</a:t>
          </a:r>
        </a:p>
      </dsp:txBody>
      <dsp:txXfrm>
        <a:off x="571353" y="444028"/>
        <a:ext cx="4249099" cy="887932"/>
      </dsp:txXfrm>
    </dsp:sp>
    <dsp:sp modelId="{68BF2B16-438E-4CB8-92A9-DAFF135DBE80}">
      <dsp:nvSpPr>
        <dsp:cNvPr id="0" name=""/>
        <dsp:cNvSpPr/>
      </dsp:nvSpPr>
      <dsp:spPr>
        <a:xfrm>
          <a:off x="16395" y="333036"/>
          <a:ext cx="1109915" cy="110991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21CAF0-FEF7-4CD2-A3BB-23020C52629C}">
      <dsp:nvSpPr>
        <dsp:cNvPr id="0" name=""/>
        <dsp:cNvSpPr/>
      </dsp:nvSpPr>
      <dsp:spPr>
        <a:xfrm>
          <a:off x="571353" y="1776175"/>
          <a:ext cx="4249099" cy="887932"/>
        </a:xfrm>
        <a:prstGeom prst="rect">
          <a:avLst/>
        </a:prstGeom>
        <a:gradFill rotWithShape="1">
          <a:gsLst>
            <a:gs pos="0">
              <a:schemeClr val="accent1">
                <a:tint val="50000"/>
                <a:satMod val="300000"/>
              </a:schemeClr>
            </a:gs>
            <a:gs pos="35000">
              <a:schemeClr val="accent1">
                <a:tint val="37000"/>
                <a:satMod val="300000"/>
              </a:schemeClr>
            </a:gs>
            <a:gs pos="100000">
              <a:schemeClr val="accent1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704796" tIns="35560" rIns="35560" bIns="3556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Rockwell" panose="02060603020205020403" pitchFamily="18" charset="0"/>
            </a:rPr>
            <a:t>Embedding food waste KPIs in staff evaluations, alongside continuous training, will ensure sustained behavioural change and accountability.</a:t>
          </a:r>
        </a:p>
      </dsp:txBody>
      <dsp:txXfrm>
        <a:off x="571353" y="1776175"/>
        <a:ext cx="4249099" cy="887932"/>
      </dsp:txXfrm>
    </dsp:sp>
    <dsp:sp modelId="{F3CA1A99-24CB-43EC-9C0B-FF938BA8CBA7}">
      <dsp:nvSpPr>
        <dsp:cNvPr id="0" name=""/>
        <dsp:cNvSpPr/>
      </dsp:nvSpPr>
      <dsp:spPr>
        <a:xfrm>
          <a:off x="16395" y="1665183"/>
          <a:ext cx="1109915" cy="110991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190AD3-1AFB-403B-BADC-7DC068126ECE}">
      <dsp:nvSpPr>
        <dsp:cNvPr id="0" name=""/>
        <dsp:cNvSpPr/>
      </dsp:nvSpPr>
      <dsp:spPr>
        <a:xfrm>
          <a:off x="2900" y="172026"/>
          <a:ext cx="1743913" cy="4320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solidFill>
                <a:schemeClr val="tx1"/>
              </a:solidFill>
              <a:latin typeface="Rockwell" panose="02060603020205020403" pitchFamily="18" charset="0"/>
            </a:rPr>
            <a:t>Develop</a:t>
          </a:r>
        </a:p>
      </dsp:txBody>
      <dsp:txXfrm>
        <a:off x="2900" y="172026"/>
        <a:ext cx="1743913" cy="432000"/>
      </dsp:txXfrm>
    </dsp:sp>
    <dsp:sp modelId="{4F25CCF1-0DAE-4966-BEC4-18E36E9FA14A}">
      <dsp:nvSpPr>
        <dsp:cNvPr id="0" name=""/>
        <dsp:cNvSpPr/>
      </dsp:nvSpPr>
      <dsp:spPr>
        <a:xfrm>
          <a:off x="2900" y="604026"/>
          <a:ext cx="1743913" cy="264034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>
              <a:solidFill>
                <a:schemeClr val="tx1"/>
              </a:solidFill>
              <a:latin typeface="Rockwell" panose="02060603020205020403" pitchFamily="18" charset="0"/>
            </a:rPr>
            <a:t>Develop partnerships with technology providers, NGOs, and academic institutions to test and scale food waste innovations.</a:t>
          </a:r>
        </a:p>
      </dsp:txBody>
      <dsp:txXfrm>
        <a:off x="2900" y="604026"/>
        <a:ext cx="1743913" cy="2640346"/>
      </dsp:txXfrm>
    </dsp:sp>
    <dsp:sp modelId="{9EB0B63C-DC32-4C9A-B5B0-6B949ABCDAA7}">
      <dsp:nvSpPr>
        <dsp:cNvPr id="0" name=""/>
        <dsp:cNvSpPr/>
      </dsp:nvSpPr>
      <dsp:spPr>
        <a:xfrm>
          <a:off x="1990962" y="172026"/>
          <a:ext cx="1743913" cy="4320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  <a:latin typeface="Rockwell" panose="02060603020205020403" pitchFamily="18" charset="0"/>
            </a:rPr>
            <a:t>Standardise</a:t>
          </a:r>
        </a:p>
      </dsp:txBody>
      <dsp:txXfrm>
        <a:off x="1990962" y="172026"/>
        <a:ext cx="1743913" cy="432000"/>
      </dsp:txXfrm>
    </dsp:sp>
    <dsp:sp modelId="{320EA52C-4C88-4422-9F5C-F65D3C5141E3}">
      <dsp:nvSpPr>
        <dsp:cNvPr id="0" name=""/>
        <dsp:cNvSpPr/>
      </dsp:nvSpPr>
      <dsp:spPr>
        <a:xfrm>
          <a:off x="1990962" y="604026"/>
          <a:ext cx="1743913" cy="264034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>
              <a:solidFill>
                <a:schemeClr val="tx1"/>
              </a:solidFill>
              <a:latin typeface="Rockwell" panose="02060603020205020403" pitchFamily="18" charset="0"/>
            </a:rPr>
            <a:t>Standardise waste measurement indicators, such as kilograms per guest-night, to ensure transparency and comparability across properties.</a:t>
          </a:r>
        </a:p>
      </dsp:txBody>
      <dsp:txXfrm>
        <a:off x="1990962" y="604026"/>
        <a:ext cx="1743913" cy="2640346"/>
      </dsp:txXfrm>
    </dsp:sp>
    <dsp:sp modelId="{390187AC-3A8E-4C89-8B72-D1F993217270}">
      <dsp:nvSpPr>
        <dsp:cNvPr id="0" name=""/>
        <dsp:cNvSpPr/>
      </dsp:nvSpPr>
      <dsp:spPr>
        <a:xfrm>
          <a:off x="3979023" y="172026"/>
          <a:ext cx="1743913" cy="4320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solidFill>
                <a:schemeClr val="tx1"/>
              </a:solidFill>
              <a:latin typeface="Rockwell" panose="02060603020205020403" pitchFamily="18" charset="0"/>
            </a:rPr>
            <a:t>Empower</a:t>
          </a:r>
        </a:p>
      </dsp:txBody>
      <dsp:txXfrm>
        <a:off x="3979023" y="172026"/>
        <a:ext cx="1743913" cy="432000"/>
      </dsp:txXfrm>
    </dsp:sp>
    <dsp:sp modelId="{C634EC9B-BE52-4CDB-9296-20B9C8200262}">
      <dsp:nvSpPr>
        <dsp:cNvPr id="0" name=""/>
        <dsp:cNvSpPr/>
      </dsp:nvSpPr>
      <dsp:spPr>
        <a:xfrm>
          <a:off x="3979023" y="604026"/>
          <a:ext cx="1743913" cy="264034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>
              <a:solidFill>
                <a:schemeClr val="tx1"/>
              </a:solidFill>
              <a:latin typeface="Rockwell" panose="02060603020205020403" pitchFamily="18" charset="0"/>
            </a:rPr>
            <a:t>Empower employees through the introduction of waste champions and sustainability KPIs in performance reviews.</a:t>
          </a:r>
        </a:p>
      </dsp:txBody>
      <dsp:txXfrm>
        <a:off x="3979023" y="604026"/>
        <a:ext cx="1743913" cy="2640346"/>
      </dsp:txXfrm>
    </dsp:sp>
    <dsp:sp modelId="{4CA333D3-E6EF-4844-A2A7-E45B56A7CC9D}">
      <dsp:nvSpPr>
        <dsp:cNvPr id="0" name=""/>
        <dsp:cNvSpPr/>
      </dsp:nvSpPr>
      <dsp:spPr>
        <a:xfrm>
          <a:off x="5967085" y="172026"/>
          <a:ext cx="1743913" cy="4320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solidFill>
                <a:schemeClr val="tx1"/>
              </a:solidFill>
              <a:latin typeface="Rockwell" panose="02060603020205020403" pitchFamily="18" charset="0"/>
            </a:rPr>
            <a:t>Institutionalise</a:t>
          </a:r>
        </a:p>
      </dsp:txBody>
      <dsp:txXfrm>
        <a:off x="5967085" y="172026"/>
        <a:ext cx="1743913" cy="432000"/>
      </dsp:txXfrm>
    </dsp:sp>
    <dsp:sp modelId="{CEF59A50-8F95-46C6-877F-C3ADDD2E799B}">
      <dsp:nvSpPr>
        <dsp:cNvPr id="0" name=""/>
        <dsp:cNvSpPr/>
      </dsp:nvSpPr>
      <dsp:spPr>
        <a:xfrm>
          <a:off x="5967085" y="604026"/>
          <a:ext cx="1743913" cy="264034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>
              <a:solidFill>
                <a:schemeClr val="tx1"/>
              </a:solidFill>
              <a:latin typeface="Rockwell" panose="02060603020205020403" pitchFamily="18" charset="0"/>
            </a:rPr>
            <a:t>Institutionalise continuous improvement through training, reporting, and cross-sector collaboration to achieve long-term sustainability.</a:t>
          </a:r>
        </a:p>
      </dsp:txBody>
      <dsp:txXfrm>
        <a:off x="5967085" y="604026"/>
        <a:ext cx="1743913" cy="2640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g2806679767e_0_247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8" name="Google Shape;248;g2806679767e_0_247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g110860aa576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8" name="Google Shape;298;g110860aa576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117807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g1125d80b419_0_2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2" name="Google Shape;282;g1125d80b419_0_2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g110860aa576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8" name="Google Shape;298;g110860aa576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g204a31f3634_0_1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9" name="Google Shape;359;g204a31f3634_0_1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g1125d80b419_0_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8" name="Google Shape;308;g1125d80b419_0_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g1125d80b419_0_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8" name="Google Shape;308;g1125d80b419_0_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4116432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g1125d80b419_0_1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4" name="Google Shape;334;g1125d80b419_0_1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g1125d80b419_0_1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4" name="Google Shape;334;g1125d80b419_0_1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159181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g1125d80b419_0_1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4" name="Google Shape;334;g1125d80b419_0_1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117718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g1125d80b419_0_1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4" name="Google Shape;334;g1125d80b419_0_1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738028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g1125d80b419_0_1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4" name="Google Shape;334;g1125d80b419_0_1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798917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g1125d80b419_0_1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4" name="Google Shape;334;g1125d80b419_0_1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793290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g1125d80b419_0_1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4" name="Google Shape;334;g1125d80b419_0_1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125297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" name="Google Shape;385;g1e3e3d52f13_0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6" name="Google Shape;386;g1e3e3d52f13_0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g1125d80b419_0_1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4" name="Google Shape;334;g1125d80b419_0_1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367182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png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png"/><Relationship Id="rId4" Type="http://schemas.openxmlformats.org/officeDocument/2006/relationships/image" Target="../media/image11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12.png"/><Relationship Id="rId4" Type="http://schemas.openxmlformats.org/officeDocument/2006/relationships/image" Target="../media/image10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oogle Shape;9;p2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715100" y="1179050"/>
            <a:ext cx="4237800" cy="2082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4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715100" y="3554950"/>
            <a:ext cx="4237800" cy="40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2" name="Google Shape;12;p2"/>
          <p:cNvSpPr>
            <a:spLocks noGrp="1"/>
          </p:cNvSpPr>
          <p:nvPr>
            <p:ph type="pic" idx="2"/>
          </p:nvPr>
        </p:nvSpPr>
        <p:spPr>
          <a:xfrm>
            <a:off x="5546700" y="-9525"/>
            <a:ext cx="3597300" cy="5162400"/>
          </a:xfrm>
          <a:prstGeom prst="rect">
            <a:avLst/>
          </a:prstGeom>
          <a:noFill/>
          <a:ln>
            <a:noFill/>
          </a:ln>
        </p:spPr>
      </p:sp>
      <p:grpSp>
        <p:nvGrpSpPr>
          <p:cNvPr id="13" name="Google Shape;13;p2"/>
          <p:cNvGrpSpPr/>
          <p:nvPr/>
        </p:nvGrpSpPr>
        <p:grpSpPr>
          <a:xfrm>
            <a:off x="-401323" y="-888975"/>
            <a:ext cx="5858180" cy="6386650"/>
            <a:chOff x="-401323" y="-888975"/>
            <a:chExt cx="5858180" cy="6386650"/>
          </a:xfrm>
        </p:grpSpPr>
        <p:pic>
          <p:nvPicPr>
            <p:cNvPr id="14" name="Google Shape;14;p2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2043951">
              <a:off x="-295275" y="4153866"/>
              <a:ext cx="1554450" cy="757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5" name="Google Shape;15;p2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 rot="994335">
              <a:off x="-208432" y="1629778"/>
              <a:ext cx="569668" cy="143559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6" name="Google Shape;16;p2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 rot="-1320648">
              <a:off x="146728" y="183700"/>
              <a:ext cx="534968" cy="65372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7" name="Google Shape;17;p2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 rot="-599363">
              <a:off x="2624642" y="4617772"/>
              <a:ext cx="1635290" cy="74370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8" name="Google Shape;18;p2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 rot="-7037278">
              <a:off x="3939125" y="-792651"/>
              <a:ext cx="1042352" cy="170497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9" name="Google Shape;19;p2"/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>
              <a:off x="1238250" y="-888975"/>
              <a:ext cx="1666875" cy="1423976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Google Shape;39;p5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40" name="Google Shape;40;p5"/>
          <p:cNvSpPr txBox="1">
            <a:spLocks noGrp="1"/>
          </p:cNvSpPr>
          <p:nvPr>
            <p:ph type="subTitle" idx="1"/>
          </p:nvPr>
        </p:nvSpPr>
        <p:spPr>
          <a:xfrm>
            <a:off x="2503981" y="2096675"/>
            <a:ext cx="2907600" cy="713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1800" b="1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9pPr>
          </a:lstStyle>
          <a:p>
            <a:endParaRPr/>
          </a:p>
        </p:txBody>
      </p:sp>
      <p:sp>
        <p:nvSpPr>
          <p:cNvPr id="41" name="Google Shape;41;p5"/>
          <p:cNvSpPr txBox="1">
            <a:spLocks noGrp="1"/>
          </p:cNvSpPr>
          <p:nvPr>
            <p:ph type="subTitle" idx="2"/>
          </p:nvPr>
        </p:nvSpPr>
        <p:spPr>
          <a:xfrm>
            <a:off x="5516381" y="2096675"/>
            <a:ext cx="2907600" cy="713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1800" b="1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9pPr>
          </a:lstStyle>
          <a:p>
            <a:endParaRPr/>
          </a:p>
        </p:txBody>
      </p:sp>
      <p:sp>
        <p:nvSpPr>
          <p:cNvPr id="42" name="Google Shape;42;p5"/>
          <p:cNvSpPr txBox="1">
            <a:spLocks noGrp="1"/>
          </p:cNvSpPr>
          <p:nvPr>
            <p:ph type="subTitle" idx="3"/>
          </p:nvPr>
        </p:nvSpPr>
        <p:spPr>
          <a:xfrm>
            <a:off x="2503994" y="2733875"/>
            <a:ext cx="2907600" cy="148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5"/>
          <p:cNvSpPr txBox="1">
            <a:spLocks noGrp="1"/>
          </p:cNvSpPr>
          <p:nvPr>
            <p:ph type="subTitle" idx="4"/>
          </p:nvPr>
        </p:nvSpPr>
        <p:spPr>
          <a:xfrm>
            <a:off x="5516394" y="2733875"/>
            <a:ext cx="2907600" cy="148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5"/>
          <p:cNvSpPr>
            <a:spLocks noGrp="1"/>
          </p:cNvSpPr>
          <p:nvPr>
            <p:ph type="pic" idx="5"/>
          </p:nvPr>
        </p:nvSpPr>
        <p:spPr>
          <a:xfrm>
            <a:off x="0" y="1711625"/>
            <a:ext cx="2162100" cy="2896800"/>
          </a:xfrm>
          <a:prstGeom prst="rect">
            <a:avLst/>
          </a:prstGeom>
          <a:noFill/>
          <a:ln>
            <a:noFill/>
          </a:ln>
        </p:spPr>
      </p:sp>
      <p:grpSp>
        <p:nvGrpSpPr>
          <p:cNvPr id="46" name="Google Shape;46;p5"/>
          <p:cNvGrpSpPr/>
          <p:nvPr/>
        </p:nvGrpSpPr>
        <p:grpSpPr>
          <a:xfrm>
            <a:off x="7391400" y="-841350"/>
            <a:ext cx="2703447" cy="3089840"/>
            <a:chOff x="7391400" y="-841350"/>
            <a:chExt cx="2703447" cy="3089840"/>
          </a:xfrm>
        </p:grpSpPr>
        <p:pic>
          <p:nvPicPr>
            <p:cNvPr id="47" name="Google Shape;47;p5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 rot="-8748636">
              <a:off x="8663526" y="397975"/>
              <a:ext cx="1042351" cy="170497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" name="Google Shape;48;p5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7391400" y="-841350"/>
              <a:ext cx="1666875" cy="1423976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Google Shape;50;p6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51" name="Google Shape;51;p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52" name="Google Shape;52;p6"/>
          <p:cNvGrpSpPr/>
          <p:nvPr/>
        </p:nvGrpSpPr>
        <p:grpSpPr>
          <a:xfrm>
            <a:off x="-946875" y="-822749"/>
            <a:ext cx="3280507" cy="2318688"/>
            <a:chOff x="-946875" y="-822749"/>
            <a:chExt cx="3280507" cy="2318688"/>
          </a:xfrm>
        </p:grpSpPr>
        <p:pic>
          <p:nvPicPr>
            <p:cNvPr id="53" name="Google Shape;53;p6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-7037278">
              <a:off x="815900" y="-821226"/>
              <a:ext cx="1042352" cy="170497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4" name="Google Shape;54;p6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-946875" y="71963"/>
              <a:ext cx="1666875" cy="1423976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Google Shape;56;p7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57" name="Google Shape;57;p7"/>
          <p:cNvSpPr txBox="1">
            <a:spLocks noGrp="1"/>
          </p:cNvSpPr>
          <p:nvPr>
            <p:ph type="title"/>
          </p:nvPr>
        </p:nvSpPr>
        <p:spPr>
          <a:xfrm>
            <a:off x="3749472" y="1054925"/>
            <a:ext cx="39564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58" name="Google Shape;58;p7"/>
          <p:cNvSpPr txBox="1">
            <a:spLocks noGrp="1"/>
          </p:cNvSpPr>
          <p:nvPr>
            <p:ph type="body" idx="1"/>
          </p:nvPr>
        </p:nvSpPr>
        <p:spPr>
          <a:xfrm>
            <a:off x="3749475" y="2025175"/>
            <a:ext cx="3956400" cy="2063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1pPr>
            <a:lvl2pPr marL="914400" lvl="1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2pPr>
            <a:lvl3pPr marL="1371600" lvl="2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■"/>
              <a:defRPr/>
            </a:lvl3pPr>
            <a:lvl4pPr marL="1828800" lvl="3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4pPr>
            <a:lvl5pPr marL="2286000" lvl="4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5pPr>
            <a:lvl6pPr marL="2743200" lvl="5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■"/>
              <a:defRPr/>
            </a:lvl6pPr>
            <a:lvl7pPr marL="3200400" lvl="6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7pPr>
            <a:lvl8pPr marL="3657600" lvl="7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○"/>
              <a:defRPr/>
            </a:lvl8pPr>
            <a:lvl9pPr marL="4114800" lvl="8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■"/>
              <a:defRPr/>
            </a:lvl9pPr>
          </a:lstStyle>
          <a:p>
            <a:endParaRPr/>
          </a:p>
        </p:txBody>
      </p:sp>
      <p:sp>
        <p:nvSpPr>
          <p:cNvPr id="59" name="Google Shape;59;p7"/>
          <p:cNvSpPr>
            <a:spLocks noGrp="1"/>
          </p:cNvSpPr>
          <p:nvPr>
            <p:ph type="pic" idx="2"/>
          </p:nvPr>
        </p:nvSpPr>
        <p:spPr>
          <a:xfrm>
            <a:off x="0" y="0"/>
            <a:ext cx="3524400" cy="5143500"/>
          </a:xfrm>
          <a:prstGeom prst="rect">
            <a:avLst/>
          </a:prstGeom>
          <a:noFill/>
          <a:ln>
            <a:noFill/>
          </a:ln>
        </p:spPr>
      </p:sp>
      <p:grpSp>
        <p:nvGrpSpPr>
          <p:cNvPr id="60" name="Google Shape;60;p7"/>
          <p:cNvGrpSpPr/>
          <p:nvPr/>
        </p:nvGrpSpPr>
        <p:grpSpPr>
          <a:xfrm>
            <a:off x="7792238" y="2593306"/>
            <a:ext cx="1739499" cy="2783220"/>
            <a:chOff x="7792238" y="2593306"/>
            <a:chExt cx="1739499" cy="2783220"/>
          </a:xfrm>
        </p:grpSpPr>
        <p:pic>
          <p:nvPicPr>
            <p:cNvPr id="61" name="Google Shape;61;p7"/>
            <p:cNvPicPr preferRelativeResize="0"/>
            <p:nvPr/>
          </p:nvPicPr>
          <p:blipFill rotWithShape="1">
            <a:blip r:embed="rId3">
              <a:alphaModFix/>
            </a:blip>
            <a:srcRect l="59" r="49"/>
            <a:stretch/>
          </p:blipFill>
          <p:spPr>
            <a:xfrm rot="-599362">
              <a:off x="7844342" y="4496622"/>
              <a:ext cx="1635290" cy="74370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2" name="Google Shape;62;p7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 rot="4465731">
              <a:off x="8082900" y="3065016"/>
              <a:ext cx="1554450" cy="757250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Google Shape;64;p8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65" name="Google Shape;65;p8"/>
          <p:cNvGrpSpPr/>
          <p:nvPr/>
        </p:nvGrpSpPr>
        <p:grpSpPr>
          <a:xfrm>
            <a:off x="-373984" y="-888975"/>
            <a:ext cx="9862560" cy="6386650"/>
            <a:chOff x="-373984" y="-888975"/>
            <a:chExt cx="9862560" cy="6386650"/>
          </a:xfrm>
        </p:grpSpPr>
        <p:pic>
          <p:nvPicPr>
            <p:cNvPr id="66" name="Google Shape;66;p8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2043951">
              <a:off x="-295275" y="4153866"/>
              <a:ext cx="1554450" cy="757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7" name="Google Shape;67;p8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 rot="994335">
              <a:off x="8726018" y="3121478"/>
              <a:ext cx="569668" cy="143559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8" name="Google Shape;68;p8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 rot="-1320648">
              <a:off x="146728" y="183700"/>
              <a:ext cx="534968" cy="65372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9" name="Google Shape;69;p8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 rot="-599363">
              <a:off x="2624642" y="4617772"/>
              <a:ext cx="1635290" cy="74370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0" name="Google Shape;70;p8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 rot="-7037278">
              <a:off x="7053800" y="-792651"/>
              <a:ext cx="1042352" cy="170497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1" name="Google Shape;71;p8"/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>
              <a:off x="2848125" y="-888975"/>
              <a:ext cx="1666875" cy="1423976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72" name="Google Shape;72;p8"/>
          <p:cNvSpPr txBox="1">
            <a:spLocks noGrp="1"/>
          </p:cNvSpPr>
          <p:nvPr>
            <p:ph type="title"/>
          </p:nvPr>
        </p:nvSpPr>
        <p:spPr>
          <a:xfrm>
            <a:off x="1388100" y="1307100"/>
            <a:ext cx="6367800" cy="2529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Google Shape;74;p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5" name="Google Shape;75;p9"/>
          <p:cNvGrpSpPr/>
          <p:nvPr/>
        </p:nvGrpSpPr>
        <p:grpSpPr>
          <a:xfrm>
            <a:off x="-566013" y="-794174"/>
            <a:ext cx="10476396" cy="6344628"/>
            <a:chOff x="-566013" y="-794174"/>
            <a:chExt cx="10476396" cy="6344628"/>
          </a:xfrm>
        </p:grpSpPr>
        <p:pic>
          <p:nvPicPr>
            <p:cNvPr id="76" name="Google Shape;76;p9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2043951">
              <a:off x="8277225" y="2193128"/>
              <a:ext cx="1554450" cy="757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7" name="Google Shape;77;p9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 rot="4432877">
              <a:off x="6039968" y="4359728"/>
              <a:ext cx="569667" cy="143559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8" name="Google Shape;78;p9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 rot="-1320648">
              <a:off x="-215222" y="1438450"/>
              <a:ext cx="534968" cy="65372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9" name="Google Shape;79;p9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 rot="-599363">
              <a:off x="2053142" y="-312016"/>
              <a:ext cx="1635290" cy="74370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0" name="Google Shape;80;p9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 rot="-7037278">
              <a:off x="7053800" y="-792651"/>
              <a:ext cx="1042352" cy="170497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1" name="Google Shape;81;p9"/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>
              <a:off x="-566013" y="4126475"/>
              <a:ext cx="1666875" cy="1423976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82" name="Google Shape;82;p9"/>
          <p:cNvSpPr txBox="1">
            <a:spLocks noGrp="1"/>
          </p:cNvSpPr>
          <p:nvPr>
            <p:ph type="title"/>
          </p:nvPr>
        </p:nvSpPr>
        <p:spPr>
          <a:xfrm>
            <a:off x="2241425" y="1293100"/>
            <a:ext cx="4661100" cy="84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83" name="Google Shape;83;p9"/>
          <p:cNvSpPr txBox="1">
            <a:spLocks noGrp="1"/>
          </p:cNvSpPr>
          <p:nvPr>
            <p:ph type="subTitle" idx="1"/>
          </p:nvPr>
        </p:nvSpPr>
        <p:spPr>
          <a:xfrm>
            <a:off x="2241475" y="2168600"/>
            <a:ext cx="4661100" cy="168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1"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" name="Google Shape;123;p15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24" name="Google Shape;124;p15"/>
          <p:cNvSpPr txBox="1">
            <a:spLocks noGrp="1"/>
          </p:cNvSpPr>
          <p:nvPr>
            <p:ph type="subTitle" idx="1"/>
          </p:nvPr>
        </p:nvSpPr>
        <p:spPr>
          <a:xfrm>
            <a:off x="4599700" y="1307650"/>
            <a:ext cx="3829200" cy="91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25" name="Google Shape;125;p15"/>
          <p:cNvSpPr txBox="1">
            <a:spLocks noGrp="1"/>
          </p:cNvSpPr>
          <p:nvPr>
            <p:ph type="title"/>
          </p:nvPr>
        </p:nvSpPr>
        <p:spPr>
          <a:xfrm>
            <a:off x="4599700" y="535000"/>
            <a:ext cx="3829200" cy="62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26" name="Google Shape;126;p15"/>
          <p:cNvSpPr>
            <a:spLocks noGrp="1"/>
          </p:cNvSpPr>
          <p:nvPr>
            <p:ph type="pic" idx="2"/>
          </p:nvPr>
        </p:nvSpPr>
        <p:spPr>
          <a:xfrm>
            <a:off x="-6100" y="-3200"/>
            <a:ext cx="4119900" cy="2679600"/>
          </a:xfrm>
          <a:prstGeom prst="rect">
            <a:avLst/>
          </a:prstGeom>
          <a:noFill/>
          <a:ln>
            <a:noFill/>
          </a:ln>
        </p:spPr>
      </p:sp>
      <p:sp>
        <p:nvSpPr>
          <p:cNvPr id="127" name="Google Shape;127;p15"/>
          <p:cNvSpPr>
            <a:spLocks noGrp="1"/>
          </p:cNvSpPr>
          <p:nvPr>
            <p:ph type="pic" idx="3"/>
          </p:nvPr>
        </p:nvSpPr>
        <p:spPr>
          <a:xfrm>
            <a:off x="4191000" y="2746300"/>
            <a:ext cx="4953000" cy="2394000"/>
          </a:xfrm>
          <a:prstGeom prst="rect">
            <a:avLst/>
          </a:prstGeom>
          <a:noFill/>
          <a:ln>
            <a:noFill/>
          </a:ln>
        </p:spPr>
      </p:sp>
      <p:sp>
        <p:nvSpPr>
          <p:cNvPr id="128" name="Google Shape;128;p15"/>
          <p:cNvSpPr>
            <a:spLocks noGrp="1"/>
          </p:cNvSpPr>
          <p:nvPr>
            <p:ph type="pic" idx="4"/>
          </p:nvPr>
        </p:nvSpPr>
        <p:spPr>
          <a:xfrm>
            <a:off x="0" y="2749525"/>
            <a:ext cx="4119900" cy="2394000"/>
          </a:xfrm>
          <a:prstGeom prst="rect">
            <a:avLst/>
          </a:prstGeom>
          <a:noFill/>
          <a:ln>
            <a:noFill/>
          </a:ln>
        </p:spPr>
      </p:sp>
      <p:grpSp>
        <p:nvGrpSpPr>
          <p:cNvPr id="129" name="Google Shape;129;p15"/>
          <p:cNvGrpSpPr/>
          <p:nvPr/>
        </p:nvGrpSpPr>
        <p:grpSpPr>
          <a:xfrm>
            <a:off x="7457576" y="-976813"/>
            <a:ext cx="1942651" cy="3143602"/>
            <a:chOff x="7457576" y="-976813"/>
            <a:chExt cx="1942651" cy="3143602"/>
          </a:xfrm>
        </p:grpSpPr>
        <p:pic>
          <p:nvPicPr>
            <p:cNvPr id="130" name="Google Shape;130;p15"/>
            <p:cNvPicPr preferRelativeResize="0"/>
            <p:nvPr/>
          </p:nvPicPr>
          <p:blipFill rotWithShape="1">
            <a:blip r:embed="rId3">
              <a:alphaModFix/>
            </a:blip>
            <a:srcRect t="19" b="19"/>
            <a:stretch/>
          </p:blipFill>
          <p:spPr>
            <a:xfrm rot="-1320648">
              <a:off x="8762253" y="1436638"/>
              <a:ext cx="534968" cy="65372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31" name="Google Shape;131;p15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 rot="8100004">
              <a:off x="7907726" y="-857974"/>
              <a:ext cx="1042351" cy="1704971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BLANK_1_1_1_2"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" name="Google Shape;133;p16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34" name="Google Shape;134;p1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35" name="Google Shape;135;p16"/>
          <p:cNvSpPr txBox="1">
            <a:spLocks noGrp="1"/>
          </p:cNvSpPr>
          <p:nvPr>
            <p:ph type="subTitle" idx="1"/>
          </p:nvPr>
        </p:nvSpPr>
        <p:spPr>
          <a:xfrm>
            <a:off x="927038" y="1238250"/>
            <a:ext cx="3432300" cy="496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 b="1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136" name="Google Shape;136;p16"/>
          <p:cNvSpPr txBox="1">
            <a:spLocks noGrp="1"/>
          </p:cNvSpPr>
          <p:nvPr>
            <p:ph type="subTitle" idx="2"/>
          </p:nvPr>
        </p:nvSpPr>
        <p:spPr>
          <a:xfrm>
            <a:off x="927038" y="1658850"/>
            <a:ext cx="3432300" cy="111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37" name="Google Shape;137;p16"/>
          <p:cNvSpPr txBox="1">
            <a:spLocks noGrp="1"/>
          </p:cNvSpPr>
          <p:nvPr>
            <p:ph type="subTitle" idx="3"/>
          </p:nvPr>
        </p:nvSpPr>
        <p:spPr>
          <a:xfrm>
            <a:off x="4784669" y="1658850"/>
            <a:ext cx="3432300" cy="111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38" name="Google Shape;138;p16"/>
          <p:cNvSpPr txBox="1">
            <a:spLocks noGrp="1"/>
          </p:cNvSpPr>
          <p:nvPr>
            <p:ph type="subTitle" idx="4"/>
          </p:nvPr>
        </p:nvSpPr>
        <p:spPr>
          <a:xfrm>
            <a:off x="927039" y="3453200"/>
            <a:ext cx="3432300" cy="111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39" name="Google Shape;139;p16"/>
          <p:cNvSpPr txBox="1">
            <a:spLocks noGrp="1"/>
          </p:cNvSpPr>
          <p:nvPr>
            <p:ph type="subTitle" idx="5"/>
          </p:nvPr>
        </p:nvSpPr>
        <p:spPr>
          <a:xfrm>
            <a:off x="4784669" y="1238250"/>
            <a:ext cx="3432300" cy="496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 b="1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140" name="Google Shape;140;p16"/>
          <p:cNvSpPr txBox="1">
            <a:spLocks noGrp="1"/>
          </p:cNvSpPr>
          <p:nvPr>
            <p:ph type="subTitle" idx="6"/>
          </p:nvPr>
        </p:nvSpPr>
        <p:spPr>
          <a:xfrm>
            <a:off x="927039" y="3032600"/>
            <a:ext cx="3432300" cy="496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1800" b="1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aleway"/>
              <a:buNone/>
              <a:defRPr sz="24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grpSp>
        <p:nvGrpSpPr>
          <p:cNvPr id="141" name="Google Shape;141;p16"/>
          <p:cNvGrpSpPr/>
          <p:nvPr/>
        </p:nvGrpSpPr>
        <p:grpSpPr>
          <a:xfrm>
            <a:off x="-974059" y="3054063"/>
            <a:ext cx="1711867" cy="2141988"/>
            <a:chOff x="-974059" y="3054063"/>
            <a:chExt cx="1711867" cy="2141988"/>
          </a:xfrm>
        </p:grpSpPr>
        <p:pic>
          <p:nvPicPr>
            <p:cNvPr id="142" name="Google Shape;142;p16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2043951">
              <a:off x="-895350" y="4068416"/>
              <a:ext cx="1554450" cy="757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43" name="Google Shape;143;p16"/>
            <p:cNvPicPr preferRelativeResize="0"/>
            <p:nvPr/>
          </p:nvPicPr>
          <p:blipFill rotWithShape="1">
            <a:blip r:embed="rId4">
              <a:alphaModFix/>
            </a:blip>
            <a:srcRect t="19" b="19"/>
            <a:stretch/>
          </p:blipFill>
          <p:spPr>
            <a:xfrm rot="-1320648">
              <a:off x="-71722" y="3130488"/>
              <a:ext cx="534968" cy="653726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44" name="Google Shape;144;p16"/>
          <p:cNvSpPr>
            <a:spLocks noGrp="1"/>
          </p:cNvSpPr>
          <p:nvPr>
            <p:ph type="pic" idx="7"/>
          </p:nvPr>
        </p:nvSpPr>
        <p:spPr>
          <a:xfrm>
            <a:off x="4784675" y="2994500"/>
            <a:ext cx="3432300" cy="16140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BLANK_1_1_1_1_1"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" name="Google Shape;176;p19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77" name="Google Shape;177;p1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78" name="Google Shape;178;p19"/>
          <p:cNvSpPr txBox="1">
            <a:spLocks noGrp="1"/>
          </p:cNvSpPr>
          <p:nvPr>
            <p:ph type="subTitle" idx="1"/>
          </p:nvPr>
        </p:nvSpPr>
        <p:spPr>
          <a:xfrm>
            <a:off x="873197" y="1737255"/>
            <a:ext cx="2459100" cy="1055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79" name="Google Shape;179;p19"/>
          <p:cNvSpPr txBox="1">
            <a:spLocks noGrp="1"/>
          </p:cNvSpPr>
          <p:nvPr>
            <p:ph type="subTitle" idx="2"/>
          </p:nvPr>
        </p:nvSpPr>
        <p:spPr>
          <a:xfrm>
            <a:off x="3342450" y="1737255"/>
            <a:ext cx="2459100" cy="1055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80" name="Google Shape;180;p19"/>
          <p:cNvSpPr txBox="1">
            <a:spLocks noGrp="1"/>
          </p:cNvSpPr>
          <p:nvPr>
            <p:ph type="subTitle" idx="3"/>
          </p:nvPr>
        </p:nvSpPr>
        <p:spPr>
          <a:xfrm>
            <a:off x="5811703" y="1737267"/>
            <a:ext cx="2459100" cy="1055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81" name="Google Shape;181;p19"/>
          <p:cNvSpPr txBox="1">
            <a:spLocks noGrp="1"/>
          </p:cNvSpPr>
          <p:nvPr>
            <p:ph type="subTitle" idx="4"/>
          </p:nvPr>
        </p:nvSpPr>
        <p:spPr>
          <a:xfrm>
            <a:off x="873197" y="3552792"/>
            <a:ext cx="2459100" cy="1055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82" name="Google Shape;182;p19"/>
          <p:cNvSpPr txBox="1">
            <a:spLocks noGrp="1"/>
          </p:cNvSpPr>
          <p:nvPr>
            <p:ph type="subTitle" idx="5"/>
          </p:nvPr>
        </p:nvSpPr>
        <p:spPr>
          <a:xfrm>
            <a:off x="3342450" y="3552792"/>
            <a:ext cx="2459100" cy="1055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83" name="Google Shape;183;p19"/>
          <p:cNvSpPr txBox="1">
            <a:spLocks noGrp="1"/>
          </p:cNvSpPr>
          <p:nvPr>
            <p:ph type="subTitle" idx="6"/>
          </p:nvPr>
        </p:nvSpPr>
        <p:spPr>
          <a:xfrm>
            <a:off x="5811703" y="3552792"/>
            <a:ext cx="2459100" cy="1055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84" name="Google Shape;184;p19"/>
          <p:cNvSpPr txBox="1">
            <a:spLocks noGrp="1"/>
          </p:cNvSpPr>
          <p:nvPr>
            <p:ph type="subTitle" idx="7"/>
          </p:nvPr>
        </p:nvSpPr>
        <p:spPr>
          <a:xfrm>
            <a:off x="873197" y="1093925"/>
            <a:ext cx="2459100" cy="7281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1800" b="1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9pPr>
          </a:lstStyle>
          <a:p>
            <a:endParaRPr/>
          </a:p>
        </p:txBody>
      </p:sp>
      <p:sp>
        <p:nvSpPr>
          <p:cNvPr id="185" name="Google Shape;185;p19"/>
          <p:cNvSpPr txBox="1">
            <a:spLocks noGrp="1"/>
          </p:cNvSpPr>
          <p:nvPr>
            <p:ph type="subTitle" idx="8"/>
          </p:nvPr>
        </p:nvSpPr>
        <p:spPr>
          <a:xfrm>
            <a:off x="3342450" y="1093925"/>
            <a:ext cx="2459100" cy="7281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1800" b="1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9pPr>
          </a:lstStyle>
          <a:p>
            <a:endParaRPr/>
          </a:p>
        </p:txBody>
      </p:sp>
      <p:sp>
        <p:nvSpPr>
          <p:cNvPr id="186" name="Google Shape;186;p19"/>
          <p:cNvSpPr txBox="1">
            <a:spLocks noGrp="1"/>
          </p:cNvSpPr>
          <p:nvPr>
            <p:ph type="subTitle" idx="9"/>
          </p:nvPr>
        </p:nvSpPr>
        <p:spPr>
          <a:xfrm>
            <a:off x="5811703" y="1093925"/>
            <a:ext cx="2459100" cy="7281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1800" b="1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9pPr>
          </a:lstStyle>
          <a:p>
            <a:endParaRPr/>
          </a:p>
        </p:txBody>
      </p:sp>
      <p:sp>
        <p:nvSpPr>
          <p:cNvPr id="187" name="Google Shape;187;p19"/>
          <p:cNvSpPr txBox="1">
            <a:spLocks noGrp="1"/>
          </p:cNvSpPr>
          <p:nvPr>
            <p:ph type="subTitle" idx="13"/>
          </p:nvPr>
        </p:nvSpPr>
        <p:spPr>
          <a:xfrm>
            <a:off x="873197" y="2904975"/>
            <a:ext cx="2459100" cy="7281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1800" b="1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9pPr>
          </a:lstStyle>
          <a:p>
            <a:endParaRPr/>
          </a:p>
        </p:txBody>
      </p:sp>
      <p:sp>
        <p:nvSpPr>
          <p:cNvPr id="188" name="Google Shape;188;p19"/>
          <p:cNvSpPr txBox="1">
            <a:spLocks noGrp="1"/>
          </p:cNvSpPr>
          <p:nvPr>
            <p:ph type="subTitle" idx="14"/>
          </p:nvPr>
        </p:nvSpPr>
        <p:spPr>
          <a:xfrm>
            <a:off x="3342450" y="2904975"/>
            <a:ext cx="2459100" cy="7281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1800" b="1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9pPr>
          </a:lstStyle>
          <a:p>
            <a:endParaRPr/>
          </a:p>
        </p:txBody>
      </p:sp>
      <p:sp>
        <p:nvSpPr>
          <p:cNvPr id="189" name="Google Shape;189;p19"/>
          <p:cNvSpPr txBox="1">
            <a:spLocks noGrp="1"/>
          </p:cNvSpPr>
          <p:nvPr>
            <p:ph type="subTitle" idx="15"/>
          </p:nvPr>
        </p:nvSpPr>
        <p:spPr>
          <a:xfrm>
            <a:off x="5811703" y="2904975"/>
            <a:ext cx="2459100" cy="7281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1800" b="1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rata"/>
              <a:buNone/>
              <a:defRPr sz="2400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9pPr>
          </a:lstStyle>
          <a:p>
            <a:endParaRPr/>
          </a:p>
        </p:txBody>
      </p:sp>
      <p:grpSp>
        <p:nvGrpSpPr>
          <p:cNvPr id="190" name="Google Shape;190;p19"/>
          <p:cNvGrpSpPr/>
          <p:nvPr/>
        </p:nvGrpSpPr>
        <p:grpSpPr>
          <a:xfrm>
            <a:off x="-827338" y="2035550"/>
            <a:ext cx="2863738" cy="3379526"/>
            <a:chOff x="-827338" y="2035550"/>
            <a:chExt cx="2863738" cy="3379526"/>
          </a:xfrm>
        </p:grpSpPr>
        <p:grpSp>
          <p:nvGrpSpPr>
            <p:cNvPr id="191" name="Google Shape;191;p19"/>
            <p:cNvGrpSpPr/>
            <p:nvPr/>
          </p:nvGrpSpPr>
          <p:grpSpPr>
            <a:xfrm>
              <a:off x="-827338" y="3858400"/>
              <a:ext cx="2863738" cy="1556676"/>
              <a:chOff x="-827338" y="3858400"/>
              <a:chExt cx="2863738" cy="1556676"/>
            </a:xfrm>
          </p:grpSpPr>
          <p:pic>
            <p:nvPicPr>
              <p:cNvPr id="192" name="Google Shape;192;p19"/>
              <p:cNvPicPr preferRelativeResize="0"/>
              <p:nvPr/>
            </p:nvPicPr>
            <p:blipFill>
              <a:blip r:embed="rId3">
                <a:alphaModFix/>
              </a:blip>
              <a:stretch>
                <a:fillRect/>
              </a:stretch>
            </p:blipFill>
            <p:spPr>
              <a:xfrm rot="-1320648">
                <a:off x="1398428" y="4684925"/>
                <a:ext cx="534968" cy="653726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193" name="Google Shape;193;p19"/>
              <p:cNvPicPr preferRelativeResize="0"/>
              <p:nvPr/>
            </p:nvPicPr>
            <p:blipFill>
              <a:blip r:embed="rId4">
                <a:alphaModFix/>
              </a:blip>
              <a:stretch>
                <a:fillRect/>
              </a:stretch>
            </p:blipFill>
            <p:spPr>
              <a:xfrm>
                <a:off x="-827338" y="3858400"/>
                <a:ext cx="1666875" cy="1423976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194" name="Google Shape;194;p19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 rot="994335">
              <a:off x="-202532" y="2086978"/>
              <a:ext cx="569668" cy="143559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BLANK_1_1_1_1_1_1"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6" name="Google Shape;196;p20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97" name="Google Shape;197;p20"/>
          <p:cNvSpPr txBox="1">
            <a:spLocks noGrp="1"/>
          </p:cNvSpPr>
          <p:nvPr>
            <p:ph type="title" hasCustomPrompt="1"/>
          </p:nvPr>
        </p:nvSpPr>
        <p:spPr>
          <a:xfrm>
            <a:off x="796525" y="1921751"/>
            <a:ext cx="2415300" cy="708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198" name="Google Shape;198;p20"/>
          <p:cNvSpPr txBox="1">
            <a:spLocks noGrp="1"/>
          </p:cNvSpPr>
          <p:nvPr>
            <p:ph type="subTitle" idx="1"/>
          </p:nvPr>
        </p:nvSpPr>
        <p:spPr>
          <a:xfrm>
            <a:off x="796525" y="2630351"/>
            <a:ext cx="2415300" cy="82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99" name="Google Shape;199;p20"/>
          <p:cNvSpPr txBox="1">
            <a:spLocks noGrp="1"/>
          </p:cNvSpPr>
          <p:nvPr>
            <p:ph type="title" idx="2" hasCustomPrompt="1"/>
          </p:nvPr>
        </p:nvSpPr>
        <p:spPr>
          <a:xfrm>
            <a:off x="3364311" y="3076100"/>
            <a:ext cx="2415300" cy="708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00" name="Google Shape;200;p20"/>
          <p:cNvSpPr txBox="1">
            <a:spLocks noGrp="1"/>
          </p:cNvSpPr>
          <p:nvPr>
            <p:ph type="subTitle" idx="3"/>
          </p:nvPr>
        </p:nvSpPr>
        <p:spPr>
          <a:xfrm>
            <a:off x="3364311" y="3784701"/>
            <a:ext cx="2415300" cy="82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01" name="Google Shape;201;p20"/>
          <p:cNvSpPr txBox="1">
            <a:spLocks noGrp="1"/>
          </p:cNvSpPr>
          <p:nvPr>
            <p:ph type="title" idx="4" hasCustomPrompt="1"/>
          </p:nvPr>
        </p:nvSpPr>
        <p:spPr>
          <a:xfrm>
            <a:off x="5932097" y="1921750"/>
            <a:ext cx="2415300" cy="708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02" name="Google Shape;202;p20"/>
          <p:cNvSpPr txBox="1">
            <a:spLocks noGrp="1"/>
          </p:cNvSpPr>
          <p:nvPr>
            <p:ph type="subTitle" idx="5"/>
          </p:nvPr>
        </p:nvSpPr>
        <p:spPr>
          <a:xfrm>
            <a:off x="5932097" y="2630350"/>
            <a:ext cx="2415300" cy="82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03" name="Google Shape;203;p20"/>
          <p:cNvSpPr txBox="1">
            <a:spLocks noGrp="1"/>
          </p:cNvSpPr>
          <p:nvPr>
            <p:ph type="title" idx="6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204" name="Google Shape;204;p20"/>
          <p:cNvGrpSpPr/>
          <p:nvPr/>
        </p:nvGrpSpPr>
        <p:grpSpPr>
          <a:xfrm>
            <a:off x="7171800" y="2324100"/>
            <a:ext cx="2710008" cy="3332026"/>
            <a:chOff x="7171800" y="2324100"/>
            <a:chExt cx="2710008" cy="3332026"/>
          </a:xfrm>
        </p:grpSpPr>
        <p:pic>
          <p:nvPicPr>
            <p:cNvPr id="205" name="Google Shape;205;p20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2043951">
              <a:off x="8248650" y="4528491"/>
              <a:ext cx="1554450" cy="757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06" name="Google Shape;206;p20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 rot="994335">
              <a:off x="8674368" y="2375528"/>
              <a:ext cx="569668" cy="143559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07" name="Google Shape;207;p20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 rot="-1320648">
              <a:off x="7274803" y="4684925"/>
              <a:ext cx="534968" cy="653726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08" name="Google Shape;208;p20"/>
          <p:cNvSpPr>
            <a:spLocks noGrp="1"/>
          </p:cNvSpPr>
          <p:nvPr>
            <p:ph type="pic" idx="7"/>
          </p:nvPr>
        </p:nvSpPr>
        <p:spPr>
          <a:xfrm>
            <a:off x="3364300" y="1283050"/>
            <a:ext cx="2415300" cy="15717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2" name="Google Shape;222;p22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23" name="Google Shape;223;p22"/>
          <p:cNvGrpSpPr/>
          <p:nvPr/>
        </p:nvGrpSpPr>
        <p:grpSpPr>
          <a:xfrm>
            <a:off x="7322345" y="1659850"/>
            <a:ext cx="2166231" cy="4266146"/>
            <a:chOff x="7322345" y="1659850"/>
            <a:chExt cx="2166231" cy="4266146"/>
          </a:xfrm>
        </p:grpSpPr>
        <p:pic>
          <p:nvPicPr>
            <p:cNvPr id="224" name="Google Shape;224;p22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994335">
              <a:off x="8726018" y="2730953"/>
              <a:ext cx="569668" cy="143559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25" name="Google Shape;225;p22"/>
            <p:cNvPicPr preferRelativeResize="0"/>
            <p:nvPr/>
          </p:nvPicPr>
          <p:blipFill rotWithShape="1">
            <a:blip r:embed="rId4">
              <a:alphaModFix/>
            </a:blip>
            <a:srcRect t="19" b="19"/>
            <a:stretch/>
          </p:blipFill>
          <p:spPr>
            <a:xfrm rot="-1320648">
              <a:off x="8783928" y="1736276"/>
              <a:ext cx="534968" cy="65372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26" name="Google Shape;226;p22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 rot="-7037278">
              <a:off x="7797725" y="4219499"/>
              <a:ext cx="1042352" cy="1704974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8" name="Google Shape;228;p23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29" name="Google Shape;229;p23"/>
          <p:cNvGrpSpPr/>
          <p:nvPr/>
        </p:nvGrpSpPr>
        <p:grpSpPr>
          <a:xfrm>
            <a:off x="-564775" y="-438687"/>
            <a:ext cx="2886088" cy="5720188"/>
            <a:chOff x="-564775" y="-438687"/>
            <a:chExt cx="2886088" cy="5720188"/>
          </a:xfrm>
        </p:grpSpPr>
        <p:pic>
          <p:nvPicPr>
            <p:cNvPr id="230" name="Google Shape;230;p23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 rot="2043951">
              <a:off x="-295275" y="4153866"/>
              <a:ext cx="1554450" cy="757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31" name="Google Shape;231;p23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 rot="-599363">
              <a:off x="633917" y="-302491"/>
              <a:ext cx="1635290" cy="74370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32" name="Google Shape;232;p23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-564775" y="355175"/>
              <a:ext cx="1666875" cy="1423976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CUSTOM_3"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4" name="Google Shape;234;p24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35" name="Google Shape;235;p24"/>
          <p:cNvGrpSpPr/>
          <p:nvPr/>
        </p:nvGrpSpPr>
        <p:grpSpPr>
          <a:xfrm>
            <a:off x="-642827" y="-361374"/>
            <a:ext cx="10078127" cy="5727115"/>
            <a:chOff x="-642827" y="-361374"/>
            <a:chExt cx="10078127" cy="5727115"/>
          </a:xfrm>
        </p:grpSpPr>
        <p:pic>
          <p:nvPicPr>
            <p:cNvPr id="236" name="Google Shape;236;p24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 rot="-888884">
              <a:off x="-442175" y="1648824"/>
              <a:ext cx="1042351" cy="170497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37" name="Google Shape;237;p24"/>
            <p:cNvPicPr preferRelativeResize="0"/>
            <p:nvPr/>
          </p:nvPicPr>
          <p:blipFill rotWithShape="1">
            <a:blip r:embed="rId4">
              <a:alphaModFix/>
            </a:blip>
            <a:srcRect/>
            <a:stretch/>
          </p:blipFill>
          <p:spPr>
            <a:xfrm>
              <a:off x="3737487" y="4608490"/>
              <a:ext cx="1554450" cy="757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38" name="Google Shape;238;p24"/>
            <p:cNvPicPr preferRelativeResize="0"/>
            <p:nvPr/>
          </p:nvPicPr>
          <p:blipFill rotWithShape="1">
            <a:blip r:embed="rId5">
              <a:alphaModFix/>
            </a:blip>
            <a:srcRect/>
            <a:stretch/>
          </p:blipFill>
          <p:spPr>
            <a:xfrm rot="-9658824">
              <a:off x="8647269" y="1969479"/>
              <a:ext cx="569668" cy="143559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39" name="Google Shape;239;p24"/>
            <p:cNvPicPr preferRelativeResize="0"/>
            <p:nvPr/>
          </p:nvPicPr>
          <p:blipFill rotWithShape="1">
            <a:blip r:embed="rId6">
              <a:alphaModFix/>
            </a:blip>
            <a:srcRect l="59" r="49"/>
            <a:stretch/>
          </p:blipFill>
          <p:spPr>
            <a:xfrm rot="-599362">
              <a:off x="3500942" y="-225178"/>
              <a:ext cx="1635290" cy="743707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/>
          <p:cNvGrpSpPr/>
          <p:nvPr/>
        </p:nvGrpSpPr>
        <p:grpSpPr>
          <a:xfrm>
            <a:off x="1" y="457201"/>
            <a:ext cx="9161969" cy="1257776"/>
            <a:chOff x="0" y="2895600"/>
            <a:chExt cx="9161969" cy="1677035"/>
          </a:xfrm>
        </p:grpSpPr>
        <p:pic>
          <p:nvPicPr>
            <p:cNvPr id="28" name="Picture 2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9" name="Picture 2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0" name="Rectangle 2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3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841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5100" y="445025"/>
            <a:ext cx="77139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rata"/>
              <a:buNone/>
              <a:defRPr sz="3000" b="1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rata"/>
              <a:buNone/>
              <a:defRPr sz="3000" b="1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rata"/>
              <a:buNone/>
              <a:defRPr sz="3000" b="1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rata"/>
              <a:buNone/>
              <a:defRPr sz="3000" b="1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rata"/>
              <a:buNone/>
              <a:defRPr sz="3000" b="1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rata"/>
              <a:buNone/>
              <a:defRPr sz="3000" b="1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rata"/>
              <a:buNone/>
              <a:defRPr sz="3000" b="1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rata"/>
              <a:buNone/>
              <a:defRPr sz="3000" b="1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rata"/>
              <a:buNone/>
              <a:defRPr sz="3000" b="1">
                <a:solidFill>
                  <a:schemeClr val="dk1"/>
                </a:solidFill>
                <a:latin typeface="Prata"/>
                <a:ea typeface="Prata"/>
                <a:cs typeface="Prata"/>
                <a:sym typeface="Prata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5100" y="1152475"/>
            <a:ext cx="77139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Char char="●"/>
              <a:defRPr sz="12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1pPr>
            <a:lvl2pPr marL="914400" lvl="1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Char char="○"/>
              <a:defRPr sz="12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2pPr>
            <a:lvl3pPr marL="1371600" lvl="2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Char char="■"/>
              <a:defRPr sz="12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3pPr>
            <a:lvl4pPr marL="1828800" lvl="3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Char char="●"/>
              <a:defRPr sz="12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4pPr>
            <a:lvl5pPr marL="2286000" lvl="4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Char char="○"/>
              <a:defRPr sz="12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5pPr>
            <a:lvl6pPr marL="2743200" lvl="5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Char char="■"/>
              <a:defRPr sz="12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6pPr>
            <a:lvl7pPr marL="3200400" lvl="6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Char char="●"/>
              <a:defRPr sz="12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7pPr>
            <a:lvl8pPr marL="3657600" lvl="7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Char char="○"/>
              <a:defRPr sz="12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8pPr>
            <a:lvl9pPr marL="4114800" lvl="8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ato"/>
              <a:buChar char="■"/>
              <a:defRPr sz="12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8" r:id="rId7"/>
    <p:sldLayoutId id="2147483661" r:id="rId8"/>
    <p:sldLayoutId id="2147483662" r:id="rId9"/>
    <p:sldLayoutId id="2147483665" r:id="rId10"/>
    <p:sldLayoutId id="2147483666" r:id="rId11"/>
    <p:sldLayoutId id="2147483668" r:id="rId12"/>
    <p:sldLayoutId id="2147483669" r:id="rId13"/>
    <p:sldLayoutId id="2147483670" r:id="rId14"/>
    <p:sldLayoutId id="2147483674" r:id="rId15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6.jp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40.jpg"/><Relationship Id="rId4" Type="http://schemas.openxmlformats.org/officeDocument/2006/relationships/image" Target="../media/image39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DB7C61FA-BD9C-DD5C-563E-67B56DC5A645}"/>
              </a:ext>
            </a:extLst>
          </p:cNvPr>
          <p:cNvGrpSpPr/>
          <p:nvPr/>
        </p:nvGrpSpPr>
        <p:grpSpPr>
          <a:xfrm>
            <a:off x="944603" y="2897399"/>
            <a:ext cx="2208770" cy="1296352"/>
            <a:chOff x="253843" y="1194650"/>
            <a:chExt cx="2284588" cy="1450713"/>
          </a:xfrm>
        </p:grpSpPr>
        <p:sp>
          <p:nvSpPr>
            <p:cNvPr id="24" name="Rectangle: Rounded Corners 23">
              <a:extLst>
                <a:ext uri="{FF2B5EF4-FFF2-40B4-BE49-F238E27FC236}">
                  <a16:creationId xmlns:a16="http://schemas.microsoft.com/office/drawing/2014/main" id="{1CEEC7E5-5700-9F91-3DB4-19A8AFCB107B}"/>
                </a:ext>
              </a:extLst>
            </p:cNvPr>
            <p:cNvSpPr/>
            <p:nvPr/>
          </p:nvSpPr>
          <p:spPr>
            <a:xfrm>
              <a:off x="253843" y="1194650"/>
              <a:ext cx="2284588" cy="1450713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5" name="Rectangle: Rounded Corners 4">
              <a:extLst>
                <a:ext uri="{FF2B5EF4-FFF2-40B4-BE49-F238E27FC236}">
                  <a16:creationId xmlns:a16="http://schemas.microsoft.com/office/drawing/2014/main" id="{6771238C-94CA-C75E-9567-C15967A3BD70}"/>
                </a:ext>
              </a:extLst>
            </p:cNvPr>
            <p:cNvSpPr txBox="1"/>
            <p:nvPr/>
          </p:nvSpPr>
          <p:spPr>
            <a:xfrm>
              <a:off x="296333" y="1237140"/>
              <a:ext cx="2199608" cy="136573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2390" tIns="72390" rIns="72390" bIns="72390" numCol="1" spcCol="1270" anchor="ctr" anchorCtr="0">
              <a:noAutofit/>
            </a:bodyPr>
            <a:lstStyle/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2000" kern="1200" dirty="0">
                  <a:latin typeface="Rockwell" panose="02060603020205020403" pitchFamily="18" charset="0"/>
                </a:rPr>
                <a:t>Presented by: Zakaria Chowdhury</a:t>
              </a:r>
              <a:endParaRPr lang="en-US" sz="2000" kern="1200" dirty="0">
                <a:latin typeface="Rockwell" panose="02060603020205020403" pitchFamily="18" charset="0"/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C153D9E-49A9-57D0-7342-77905FDC98F0}"/>
              </a:ext>
            </a:extLst>
          </p:cNvPr>
          <p:cNvGrpSpPr/>
          <p:nvPr/>
        </p:nvGrpSpPr>
        <p:grpSpPr>
          <a:xfrm>
            <a:off x="5910730" y="2882262"/>
            <a:ext cx="2095386" cy="1269595"/>
            <a:chOff x="3046117" y="1194650"/>
            <a:chExt cx="2284588" cy="1450713"/>
          </a:xfrm>
        </p:grpSpPr>
        <p:sp>
          <p:nvSpPr>
            <p:cNvPr id="22" name="Rectangle: Rounded Corners 21">
              <a:extLst>
                <a:ext uri="{FF2B5EF4-FFF2-40B4-BE49-F238E27FC236}">
                  <a16:creationId xmlns:a16="http://schemas.microsoft.com/office/drawing/2014/main" id="{A35A9D77-43C2-3E1B-2599-BA220974CDCA}"/>
                </a:ext>
              </a:extLst>
            </p:cNvPr>
            <p:cNvSpPr/>
            <p:nvPr/>
          </p:nvSpPr>
          <p:spPr>
            <a:xfrm>
              <a:off x="3046117" y="1194650"/>
              <a:ext cx="2284588" cy="1450713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3" name="Rectangle: Rounded Corners 6">
              <a:extLst>
                <a:ext uri="{FF2B5EF4-FFF2-40B4-BE49-F238E27FC236}">
                  <a16:creationId xmlns:a16="http://schemas.microsoft.com/office/drawing/2014/main" id="{043E7642-57EA-4BF0-5B13-0394A2668619}"/>
                </a:ext>
              </a:extLst>
            </p:cNvPr>
            <p:cNvSpPr txBox="1"/>
            <p:nvPr/>
          </p:nvSpPr>
          <p:spPr>
            <a:xfrm>
              <a:off x="3088607" y="1237140"/>
              <a:ext cx="2199608" cy="136573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2390" tIns="72390" rIns="72390" bIns="72390" numCol="1" spcCol="1270" anchor="ctr" anchorCtr="0">
              <a:noAutofit/>
            </a:bodyPr>
            <a:lstStyle/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2000" kern="1200" dirty="0">
                  <a:latin typeface="Rockwell" panose="02060603020205020403" pitchFamily="18" charset="0"/>
                </a:rPr>
                <a:t>ID: 2222623</a:t>
              </a:r>
              <a:endParaRPr lang="en-US" sz="2000" kern="1200" dirty="0">
                <a:latin typeface="Rockwell" panose="02060603020205020403" pitchFamily="18" charset="0"/>
              </a:endParaRPr>
            </a:p>
          </p:txBody>
        </p:sp>
      </p:grpSp>
      <p:sp>
        <p:nvSpPr>
          <p:cNvPr id="21" name="Rectangle: Rounded Corners 8">
            <a:extLst>
              <a:ext uri="{FF2B5EF4-FFF2-40B4-BE49-F238E27FC236}">
                <a16:creationId xmlns:a16="http://schemas.microsoft.com/office/drawing/2014/main" id="{092076F9-9D6D-74F9-F03C-6B8F97B8DBDC}"/>
              </a:ext>
            </a:extLst>
          </p:cNvPr>
          <p:cNvSpPr txBox="1"/>
          <p:nvPr/>
        </p:nvSpPr>
        <p:spPr>
          <a:xfrm>
            <a:off x="742765" y="895505"/>
            <a:ext cx="7936637" cy="1365733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72390" tIns="72390" rIns="72390" bIns="72390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  <a:defRPr cap="all"/>
            </a:pPr>
            <a:r>
              <a:rPr lang="en-GB" sz="3200" kern="1200" dirty="0">
                <a:latin typeface="Rockwell" panose="02060603020205020403" pitchFamily="18" charset="0"/>
              </a:rPr>
              <a:t>Sustainability in Terms of Food Waste and its Efficacy in the Hotel and Hospitality Sector</a:t>
            </a:r>
            <a:endParaRPr lang="en-US" sz="3200" kern="1200" dirty="0">
              <a:latin typeface="Rockwell" panose="02060603020205020403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33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/>
              <a:t>Declaration</a:t>
            </a:r>
            <a:endParaRPr sz="2400" dirty="0"/>
          </a:p>
        </p:txBody>
      </p:sp>
      <p:pic>
        <p:nvPicPr>
          <p:cNvPr id="15" name="Picture 14" descr="A close-up of a document&#10;&#10;Description automatically generated">
            <a:extLst>
              <a:ext uri="{FF2B5EF4-FFF2-40B4-BE49-F238E27FC236}">
                <a16:creationId xmlns:a16="http://schemas.microsoft.com/office/drawing/2014/main" id="{475839EA-C543-24DD-6C18-D93A7010DE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9044" y="1053248"/>
            <a:ext cx="5386526" cy="380912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535943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31"/>
          <p:cNvSpPr txBox="1">
            <a:spLocks noGrp="1"/>
          </p:cNvSpPr>
          <p:nvPr>
            <p:ph type="title"/>
          </p:nvPr>
        </p:nvSpPr>
        <p:spPr>
          <a:xfrm>
            <a:off x="3851415" y="548298"/>
            <a:ext cx="39564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INTRODUCTION</a:t>
            </a:r>
            <a:endParaRPr dirty="0"/>
          </a:p>
        </p:txBody>
      </p:sp>
      <p:pic>
        <p:nvPicPr>
          <p:cNvPr id="286" name="Google Shape;286;p31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t="15282" r="12929"/>
          <a:stretch/>
        </p:blipFill>
        <p:spPr>
          <a:xfrm>
            <a:off x="0" y="0"/>
            <a:ext cx="3524400" cy="5143500"/>
          </a:xfrm>
          <a:prstGeom prst="rect">
            <a:avLst/>
          </a:prstGeom>
        </p:spPr>
      </p:pic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E93DBB60-72D6-10CF-3E53-87C43F0595D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54616715"/>
              </p:ext>
            </p:extLst>
          </p:nvPr>
        </p:nvGraphicFramePr>
        <p:xfrm>
          <a:off x="3586066" y="1120998"/>
          <a:ext cx="5454362" cy="38419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33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/>
              <a:t>Background and Relevance</a:t>
            </a:r>
            <a:endParaRPr sz="2400" dirty="0"/>
          </a:p>
        </p:txBody>
      </p:sp>
      <p:pic>
        <p:nvPicPr>
          <p:cNvPr id="305" name="Google Shape;305;p33"/>
          <p:cNvPicPr preferRelativeResize="0">
            <a:picLocks noGrp="1"/>
          </p:cNvPicPr>
          <p:nvPr>
            <p:ph type="pic" idx="5"/>
          </p:nvPr>
        </p:nvPicPr>
        <p:blipFill rotWithShape="1">
          <a:blip r:embed="rId3">
            <a:alphaModFix/>
          </a:blip>
          <a:srcRect t="3858" b="6823"/>
          <a:stretch/>
        </p:blipFill>
        <p:spPr>
          <a:xfrm>
            <a:off x="0" y="1711625"/>
            <a:ext cx="2222621" cy="3023213"/>
          </a:xfrm>
          <a:prstGeom prst="rect">
            <a:avLst/>
          </a:pr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4536C61D-02D0-C75D-DDE6-55334D4296F1}"/>
              </a:ext>
            </a:extLst>
          </p:cNvPr>
          <p:cNvGrpSpPr/>
          <p:nvPr/>
        </p:nvGrpSpPr>
        <p:grpSpPr>
          <a:xfrm>
            <a:off x="2702430" y="1387258"/>
            <a:ext cx="5965581" cy="895688"/>
            <a:chOff x="0" y="0"/>
            <a:chExt cx="7071063" cy="1203279"/>
          </a:xfrm>
        </p:grpSpPr>
        <p:sp>
          <p:nvSpPr>
            <p:cNvPr id="32" name="Rectangle: Rounded Corners 31">
              <a:extLst>
                <a:ext uri="{FF2B5EF4-FFF2-40B4-BE49-F238E27FC236}">
                  <a16:creationId xmlns:a16="http://schemas.microsoft.com/office/drawing/2014/main" id="{D0004DAB-A6BF-B3C8-6026-260F3BC4116D}"/>
                </a:ext>
              </a:extLst>
            </p:cNvPr>
            <p:cNvSpPr/>
            <p:nvPr/>
          </p:nvSpPr>
          <p:spPr>
            <a:xfrm>
              <a:off x="0" y="0"/>
              <a:ext cx="7071063" cy="1203279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3" name="Rectangle: Rounded Corners 4">
              <a:extLst>
                <a:ext uri="{FF2B5EF4-FFF2-40B4-BE49-F238E27FC236}">
                  <a16:creationId xmlns:a16="http://schemas.microsoft.com/office/drawing/2014/main" id="{B9C3D0C1-9E60-0D48-8399-9C9C39E9671C}"/>
                </a:ext>
              </a:extLst>
            </p:cNvPr>
            <p:cNvSpPr txBox="1"/>
            <p:nvPr/>
          </p:nvSpPr>
          <p:spPr>
            <a:xfrm>
              <a:off x="35243" y="35243"/>
              <a:ext cx="5772630" cy="113279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lvl="0" indent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kern="1200" dirty="0">
                  <a:latin typeface="Rockwell" panose="02060603020205020403" pitchFamily="18" charset="0"/>
                </a:rPr>
                <a:t>Food waste reduction aligns with global sustainability goals such as the UN’s Sustainable Development Goal 12 on responsible consumption and production.</a:t>
              </a: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156F0BF3-1F37-F16E-A715-A62CDA914690}"/>
              </a:ext>
            </a:extLst>
          </p:cNvPr>
          <p:cNvGrpSpPr/>
          <p:nvPr/>
        </p:nvGrpSpPr>
        <p:grpSpPr>
          <a:xfrm>
            <a:off x="2658590" y="2542784"/>
            <a:ext cx="6009422" cy="1057176"/>
            <a:chOff x="623917" y="1403826"/>
            <a:chExt cx="7071063" cy="1203279"/>
          </a:xfrm>
        </p:grpSpPr>
        <p:sp>
          <p:nvSpPr>
            <p:cNvPr id="30" name="Rectangle: Rounded Corners 29">
              <a:extLst>
                <a:ext uri="{FF2B5EF4-FFF2-40B4-BE49-F238E27FC236}">
                  <a16:creationId xmlns:a16="http://schemas.microsoft.com/office/drawing/2014/main" id="{C8808340-D9CD-E815-D060-A9A073F6B435}"/>
                </a:ext>
              </a:extLst>
            </p:cNvPr>
            <p:cNvSpPr/>
            <p:nvPr/>
          </p:nvSpPr>
          <p:spPr>
            <a:xfrm>
              <a:off x="623917" y="1403826"/>
              <a:ext cx="7071063" cy="1203279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1" name="Rectangle: Rounded Corners 6">
              <a:extLst>
                <a:ext uri="{FF2B5EF4-FFF2-40B4-BE49-F238E27FC236}">
                  <a16:creationId xmlns:a16="http://schemas.microsoft.com/office/drawing/2014/main" id="{178AC16B-7BCF-7FF4-5943-E2BAA67FB7DF}"/>
                </a:ext>
              </a:extLst>
            </p:cNvPr>
            <p:cNvSpPr txBox="1"/>
            <p:nvPr/>
          </p:nvSpPr>
          <p:spPr>
            <a:xfrm>
              <a:off x="659160" y="1439069"/>
              <a:ext cx="5594528" cy="113279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lvl="0" indent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kern="1200" dirty="0">
                  <a:latin typeface="Rockwell" panose="02060603020205020403" pitchFamily="18" charset="0"/>
                </a:rPr>
                <a:t>For hotels, minimising food waste has evolved from being a moral duty to a strategic business imperative that enhances brand image and operational performance.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4BFABC7F-91E4-1857-2D8B-52D83496E3C9}"/>
              </a:ext>
            </a:extLst>
          </p:cNvPr>
          <p:cNvGrpSpPr/>
          <p:nvPr/>
        </p:nvGrpSpPr>
        <p:grpSpPr>
          <a:xfrm>
            <a:off x="2688542" y="3826071"/>
            <a:ext cx="5979469" cy="933819"/>
            <a:chOff x="1247834" y="2807652"/>
            <a:chExt cx="7071063" cy="1203279"/>
          </a:xfrm>
        </p:grpSpPr>
        <p:sp>
          <p:nvSpPr>
            <p:cNvPr id="28" name="Rectangle: Rounded Corners 27">
              <a:extLst>
                <a:ext uri="{FF2B5EF4-FFF2-40B4-BE49-F238E27FC236}">
                  <a16:creationId xmlns:a16="http://schemas.microsoft.com/office/drawing/2014/main" id="{6B65BB2B-8172-BA75-D7B6-BB1F9DF82114}"/>
                </a:ext>
              </a:extLst>
            </p:cNvPr>
            <p:cNvSpPr/>
            <p:nvPr/>
          </p:nvSpPr>
          <p:spPr>
            <a:xfrm>
              <a:off x="1247834" y="2807652"/>
              <a:ext cx="7071063" cy="1203279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2">
                <a:hueOff val="0"/>
                <a:satOff val="0"/>
                <a:lumOff val="0"/>
                <a:alphaOff val="0"/>
              </a:schemeClr>
            </a:lnRef>
            <a:fillRef idx="1">
              <a:schemeClr val="dk2">
                <a:hueOff val="0"/>
                <a:satOff val="0"/>
                <a:lumOff val="0"/>
                <a:alphaOff val="0"/>
              </a:schemeClr>
            </a:fillRef>
            <a:effectRef idx="0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9" name="Rectangle: Rounded Corners 8">
              <a:extLst>
                <a:ext uri="{FF2B5EF4-FFF2-40B4-BE49-F238E27FC236}">
                  <a16:creationId xmlns:a16="http://schemas.microsoft.com/office/drawing/2014/main" id="{FFA19868-3E9B-BCA0-48F5-002FC2632861}"/>
                </a:ext>
              </a:extLst>
            </p:cNvPr>
            <p:cNvSpPr txBox="1"/>
            <p:nvPr/>
          </p:nvSpPr>
          <p:spPr>
            <a:xfrm>
              <a:off x="1283077" y="2842895"/>
              <a:ext cx="5594528" cy="113279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lvl="0" indent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kern="1200" dirty="0">
                  <a:latin typeface="Rockwell" panose="02060603020205020403" pitchFamily="18" charset="0"/>
                </a:rPr>
                <a:t>Therefore, food waste management has become central to sustainable tourism and the long-term competitiveness of the hospitality sector.</a:t>
              </a: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p38"/>
          <p:cNvSpPr txBox="1">
            <a:spLocks noGrp="1"/>
          </p:cNvSpPr>
          <p:nvPr>
            <p:ph type="title"/>
          </p:nvPr>
        </p:nvSpPr>
        <p:spPr>
          <a:xfrm>
            <a:off x="796525" y="1921751"/>
            <a:ext cx="2415300" cy="708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17% </a:t>
            </a:r>
            <a:endParaRPr dirty="0"/>
          </a:p>
        </p:txBody>
      </p:sp>
      <p:sp>
        <p:nvSpPr>
          <p:cNvPr id="362" name="Google Shape;362;p38"/>
          <p:cNvSpPr txBox="1">
            <a:spLocks noGrp="1"/>
          </p:cNvSpPr>
          <p:nvPr>
            <p:ph type="subTitle" idx="1"/>
          </p:nvPr>
        </p:nvSpPr>
        <p:spPr>
          <a:xfrm>
            <a:off x="896733" y="2664200"/>
            <a:ext cx="2415300" cy="82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Rockwell" panose="02060603020205020403" pitchFamily="18" charset="0"/>
              </a:rPr>
              <a:t>of all food prepared in hotels is wasted before reaching guests (UNEP, 2021). </a:t>
            </a:r>
            <a:endParaRPr dirty="0">
              <a:latin typeface="Rockwell" panose="02060603020205020403" pitchFamily="18" charset="0"/>
            </a:endParaRPr>
          </a:p>
        </p:txBody>
      </p:sp>
      <p:sp>
        <p:nvSpPr>
          <p:cNvPr id="363" name="Google Shape;363;p38"/>
          <p:cNvSpPr txBox="1">
            <a:spLocks noGrp="1"/>
          </p:cNvSpPr>
          <p:nvPr>
            <p:ph type="title" idx="2"/>
          </p:nvPr>
        </p:nvSpPr>
        <p:spPr>
          <a:xfrm>
            <a:off x="3364311" y="3076100"/>
            <a:ext cx="2415300" cy="708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$1.50 </a:t>
            </a:r>
            <a:endParaRPr dirty="0"/>
          </a:p>
        </p:txBody>
      </p:sp>
      <p:sp>
        <p:nvSpPr>
          <p:cNvPr id="364" name="Google Shape;364;p38"/>
          <p:cNvSpPr txBox="1">
            <a:spLocks noGrp="1"/>
          </p:cNvSpPr>
          <p:nvPr>
            <p:ph type="subTitle" idx="3"/>
          </p:nvPr>
        </p:nvSpPr>
        <p:spPr>
          <a:xfrm>
            <a:off x="3364311" y="3784701"/>
            <a:ext cx="2415300" cy="82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Rockwell" panose="02060603020205020403" pitchFamily="18" charset="0"/>
              </a:rPr>
              <a:t>Saved – for every $1 invested in food waste reduction initiatives (WRAP, 2020).</a:t>
            </a:r>
            <a:endParaRPr dirty="0">
              <a:latin typeface="Rockwell" panose="02060603020205020403" pitchFamily="18" charset="0"/>
            </a:endParaRPr>
          </a:p>
        </p:txBody>
      </p:sp>
      <p:sp>
        <p:nvSpPr>
          <p:cNvPr id="365" name="Google Shape;365;p38"/>
          <p:cNvSpPr txBox="1">
            <a:spLocks noGrp="1"/>
          </p:cNvSpPr>
          <p:nvPr>
            <p:ph type="title" idx="4"/>
          </p:nvPr>
        </p:nvSpPr>
        <p:spPr>
          <a:xfrm>
            <a:off x="5932097" y="1921750"/>
            <a:ext cx="2415300" cy="708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60%</a:t>
            </a:r>
            <a:endParaRPr dirty="0"/>
          </a:p>
        </p:txBody>
      </p:sp>
      <p:sp>
        <p:nvSpPr>
          <p:cNvPr id="366" name="Google Shape;366;p38"/>
          <p:cNvSpPr txBox="1">
            <a:spLocks noGrp="1"/>
          </p:cNvSpPr>
          <p:nvPr>
            <p:ph type="subTitle" idx="5"/>
          </p:nvPr>
        </p:nvSpPr>
        <p:spPr>
          <a:xfrm>
            <a:off x="5932097" y="2630350"/>
            <a:ext cx="2415300" cy="82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Rockwell" panose="02060603020205020403" pitchFamily="18" charset="0"/>
              </a:rPr>
              <a:t>60% – of hotel food waste comes from buffets and event catering (World Wildlife Fund, 2022).</a:t>
            </a:r>
            <a:endParaRPr dirty="0">
              <a:latin typeface="Rockwell" panose="02060603020205020403" pitchFamily="18" charset="0"/>
            </a:endParaRPr>
          </a:p>
        </p:txBody>
      </p:sp>
      <p:sp>
        <p:nvSpPr>
          <p:cNvPr id="367" name="Google Shape;367;p38"/>
          <p:cNvSpPr txBox="1">
            <a:spLocks noGrp="1"/>
          </p:cNvSpPr>
          <p:nvPr>
            <p:ph type="title" idx="6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Food Waste in Hotels through Numbers</a:t>
            </a:r>
            <a:endParaRPr dirty="0"/>
          </a:p>
        </p:txBody>
      </p:sp>
      <p:pic>
        <p:nvPicPr>
          <p:cNvPr id="368" name="Google Shape;368;p38"/>
          <p:cNvPicPr preferRelativeResize="0">
            <a:picLocks noGrp="1"/>
          </p:cNvPicPr>
          <p:nvPr>
            <p:ph type="pic" idx="7"/>
          </p:nvPr>
        </p:nvPicPr>
        <p:blipFill rotWithShape="1">
          <a:blip r:embed="rId3">
            <a:alphaModFix/>
          </a:blip>
          <a:srcRect t="1095" b="1085"/>
          <a:stretch/>
        </p:blipFill>
        <p:spPr>
          <a:xfrm>
            <a:off x="3364300" y="1283050"/>
            <a:ext cx="2415299" cy="157170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p34"/>
          <p:cNvSpPr txBox="1">
            <a:spLocks noGrp="1"/>
          </p:cNvSpPr>
          <p:nvPr>
            <p:ph type="title"/>
          </p:nvPr>
        </p:nvSpPr>
        <p:spPr>
          <a:xfrm>
            <a:off x="715100" y="445025"/>
            <a:ext cx="7713900" cy="572700"/>
          </a:xfr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/>
              <a:t>Literature Review</a:t>
            </a:r>
          </a:p>
        </p:txBody>
      </p:sp>
      <p:graphicFrame>
        <p:nvGraphicFramePr>
          <p:cNvPr id="315" name="TextBox 30">
            <a:extLst>
              <a:ext uri="{FF2B5EF4-FFF2-40B4-BE49-F238E27FC236}">
                <a16:creationId xmlns:a16="http://schemas.microsoft.com/office/drawing/2014/main" id="{ED0C1C47-416D-0441-AD32-C71F06F89B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56894923"/>
              </p:ext>
            </p:extLst>
          </p:nvPr>
        </p:nvGraphicFramePr>
        <p:xfrm>
          <a:off x="273559" y="906556"/>
          <a:ext cx="4298441" cy="3735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2" name="Picture 21">
            <a:extLst>
              <a:ext uri="{FF2B5EF4-FFF2-40B4-BE49-F238E27FC236}">
                <a16:creationId xmlns:a16="http://schemas.microsoft.com/office/drawing/2014/main" id="{E3D3E496-5DAC-B427-6D34-D6492C46A67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1715" y="1287049"/>
            <a:ext cx="4070630" cy="2876578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p34"/>
          <p:cNvSpPr txBox="1">
            <a:spLocks noGrp="1"/>
          </p:cNvSpPr>
          <p:nvPr>
            <p:ph type="title"/>
          </p:nvPr>
        </p:nvSpPr>
        <p:spPr>
          <a:xfrm>
            <a:off x="715100" y="445025"/>
            <a:ext cx="7713900" cy="572700"/>
          </a:xfr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dirty="0"/>
              <a:t>Literature Review (Cont..)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3ECD20E9-06CD-0BE4-75FB-D2C888DC2D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84843537"/>
              </p:ext>
            </p:extLst>
          </p:nvPr>
        </p:nvGraphicFramePr>
        <p:xfrm>
          <a:off x="474955" y="1503286"/>
          <a:ext cx="5209713" cy="18998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F7A1D5B9-9C9C-2EAB-6AB0-3907741A35E0}"/>
              </a:ext>
            </a:extLst>
          </p:cNvPr>
          <p:cNvPicPr>
            <a:picLocks noChangeAspect="1"/>
          </p:cNvPicPr>
          <p:nvPr/>
        </p:nvPicPr>
        <p:blipFill>
          <a:blip r:embed="rId8">
            <a:clrChange>
              <a:clrFrom>
                <a:srgbClr val="E2E6E7"/>
              </a:clrFrom>
              <a:clrTo>
                <a:srgbClr val="E2E6E7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837857" y="1473446"/>
            <a:ext cx="3143090" cy="23529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5943730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3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Methodology</a:t>
            </a:r>
            <a:endParaRPr dirty="0"/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DDD15BB4-A5B2-BA4A-B321-67B0D2B9FC3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80614432"/>
              </p:ext>
            </p:extLst>
          </p:nvPr>
        </p:nvGraphicFramePr>
        <p:xfrm>
          <a:off x="972175" y="1239915"/>
          <a:ext cx="7360998" cy="36065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3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PEAS Analysis: ‘Problem’</a:t>
            </a:r>
            <a:endParaRPr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7973C0C-080B-86F7-52EA-E852CB7A7E96}"/>
              </a:ext>
            </a:extLst>
          </p:cNvPr>
          <p:cNvGrpSpPr/>
          <p:nvPr/>
        </p:nvGrpSpPr>
        <p:grpSpPr>
          <a:xfrm>
            <a:off x="654087" y="1437241"/>
            <a:ext cx="4708026" cy="1039966"/>
            <a:chOff x="0" y="0"/>
            <a:chExt cx="7230290" cy="1039966"/>
          </a:xfrm>
        </p:grpSpPr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A40A9CB7-53AF-D48F-DD63-E8761B76B03B}"/>
                </a:ext>
              </a:extLst>
            </p:cNvPr>
            <p:cNvSpPr/>
            <p:nvPr/>
          </p:nvSpPr>
          <p:spPr>
            <a:xfrm>
              <a:off x="0" y="0"/>
              <a:ext cx="7230290" cy="1039966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Rectangle: Rounded Corners 4">
              <a:extLst>
                <a:ext uri="{FF2B5EF4-FFF2-40B4-BE49-F238E27FC236}">
                  <a16:creationId xmlns:a16="http://schemas.microsoft.com/office/drawing/2014/main" id="{1750ED0B-E912-61CA-F793-774E3B0E8FCF}"/>
                </a:ext>
              </a:extLst>
            </p:cNvPr>
            <p:cNvSpPr txBox="1"/>
            <p:nvPr/>
          </p:nvSpPr>
          <p:spPr>
            <a:xfrm>
              <a:off x="30460" y="30460"/>
              <a:ext cx="6020207" cy="97904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lvl="0" indent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kern="1200" dirty="0">
                  <a:latin typeface="Rockwell" panose="02060603020205020403" pitchFamily="18" charset="0"/>
                </a:rPr>
                <a:t>Food waste in hotels primarily results from operational inefficiencies such as buffet overproduction, inaccurate demand forecasting, and poor portion management.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2879F9-97DD-EF0B-54F0-48C9DC075443}"/>
              </a:ext>
            </a:extLst>
          </p:cNvPr>
          <p:cNvGrpSpPr/>
          <p:nvPr/>
        </p:nvGrpSpPr>
        <p:grpSpPr>
          <a:xfrm>
            <a:off x="866047" y="2652885"/>
            <a:ext cx="4759436" cy="1177739"/>
            <a:chOff x="605536" y="1229051"/>
            <a:chExt cx="7230290" cy="1039966"/>
          </a:xfrm>
        </p:grpSpPr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275E5906-7E0F-1961-4380-86B8E3E28067}"/>
                </a:ext>
              </a:extLst>
            </p:cNvPr>
            <p:cNvSpPr/>
            <p:nvPr/>
          </p:nvSpPr>
          <p:spPr>
            <a:xfrm>
              <a:off x="605536" y="1229051"/>
              <a:ext cx="7230290" cy="1039966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1847440"/>
                <a:satOff val="-318"/>
                <a:lumOff val="-3268"/>
                <a:alphaOff val="0"/>
              </a:schemeClr>
            </a:fillRef>
            <a:effectRef idx="0">
              <a:schemeClr val="accent2">
                <a:hueOff val="1847440"/>
                <a:satOff val="-318"/>
                <a:lumOff val="-326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Rectangle: Rounded Corners 6">
              <a:extLst>
                <a:ext uri="{FF2B5EF4-FFF2-40B4-BE49-F238E27FC236}">
                  <a16:creationId xmlns:a16="http://schemas.microsoft.com/office/drawing/2014/main" id="{BE3A3711-D7FE-27BC-DBE4-33C951024BB8}"/>
                </a:ext>
              </a:extLst>
            </p:cNvPr>
            <p:cNvSpPr txBox="1"/>
            <p:nvPr/>
          </p:nvSpPr>
          <p:spPr>
            <a:xfrm>
              <a:off x="635996" y="1259511"/>
              <a:ext cx="5887855" cy="97904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lvl="0" indent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kern="1200" dirty="0">
                  <a:latin typeface="Rockwell" panose="02060603020205020403" pitchFamily="18" charset="0"/>
                </a:rPr>
                <a:t>These inefficiencies increase costs, contribute to greenhouse gas emissions, and limit opportunities for redistribution to local communities.</a:t>
              </a:r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67CAFA75-2DB1-9B9C-132A-1FE2F84457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7475" y="1112668"/>
            <a:ext cx="3491829" cy="2831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7501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3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PEAS Analysis: ‘Problem’ (Cont..)</a:t>
            </a:r>
            <a:endParaRPr dirty="0"/>
          </a:p>
        </p:txBody>
      </p:sp>
      <p:sp>
        <p:nvSpPr>
          <p:cNvPr id="13" name="Rectangle: Rounded Corners 6">
            <a:extLst>
              <a:ext uri="{FF2B5EF4-FFF2-40B4-BE49-F238E27FC236}">
                <a16:creationId xmlns:a16="http://schemas.microsoft.com/office/drawing/2014/main" id="{BE3A3711-D7FE-27BC-DBE4-33C951024BB8}"/>
              </a:ext>
            </a:extLst>
          </p:cNvPr>
          <p:cNvSpPr txBox="1"/>
          <p:nvPr/>
        </p:nvSpPr>
        <p:spPr>
          <a:xfrm>
            <a:off x="835398" y="2721500"/>
            <a:ext cx="4070954" cy="1108748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76200" tIns="76200" rIns="76200" bIns="76200" numCol="1" spcCol="1270" anchor="ctr" anchorCtr="0">
            <a:noAutofit/>
          </a:bodyPr>
          <a:lstStyle/>
          <a:p>
            <a:pPr marL="0" lvl="0" indent="0" algn="l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kern="1200" dirty="0">
                <a:latin typeface="Rockwell" panose="02060603020205020403" pitchFamily="18" charset="0"/>
              </a:rPr>
              <a:t>These inefficiencies increase costs, contribute to greenhouse gas emissions, and limit opportunities for redistribution to local communities.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CE02187-A0F0-BD14-45A9-CE9050F7F4DE}"/>
              </a:ext>
            </a:extLst>
          </p:cNvPr>
          <p:cNvGrpSpPr/>
          <p:nvPr/>
        </p:nvGrpSpPr>
        <p:grpSpPr>
          <a:xfrm>
            <a:off x="479492" y="1349629"/>
            <a:ext cx="4761291" cy="1039966"/>
            <a:chOff x="1202035" y="2458103"/>
            <a:chExt cx="7230290" cy="1039966"/>
          </a:xfrm>
        </p:grpSpPr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936FCF29-24B5-351D-A461-43B5F38CAB9D}"/>
                </a:ext>
              </a:extLst>
            </p:cNvPr>
            <p:cNvSpPr/>
            <p:nvPr/>
          </p:nvSpPr>
          <p:spPr>
            <a:xfrm>
              <a:off x="1202035" y="2458103"/>
              <a:ext cx="7230290" cy="1039966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3694879"/>
                <a:satOff val="-635"/>
                <a:lumOff val="-6536"/>
                <a:alphaOff val="0"/>
              </a:schemeClr>
            </a:fillRef>
            <a:effectRef idx="0">
              <a:schemeClr val="accent2">
                <a:hueOff val="3694879"/>
                <a:satOff val="-635"/>
                <a:lumOff val="-653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Rectangle: Rounded Corners 4">
              <a:extLst>
                <a:ext uri="{FF2B5EF4-FFF2-40B4-BE49-F238E27FC236}">
                  <a16:creationId xmlns:a16="http://schemas.microsoft.com/office/drawing/2014/main" id="{28F86F1C-03DA-DFE5-ECF1-DBBE45DB5C91}"/>
                </a:ext>
              </a:extLst>
            </p:cNvPr>
            <p:cNvSpPr txBox="1"/>
            <p:nvPr/>
          </p:nvSpPr>
          <p:spPr>
            <a:xfrm>
              <a:off x="1232495" y="2488563"/>
              <a:ext cx="5896892" cy="97904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lvl="0" indent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kern="1200" dirty="0">
                  <a:latin typeface="Rockwell" panose="02060603020205020403" pitchFamily="18" charset="0"/>
                </a:rPr>
                <a:t>Independent hotels face additional barriers, including lack of access to redistribution networks and limited technological infrastructure (Antwi, 2025).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3CF5E2E8-BE01-C8DE-688F-045A0E872223}"/>
              </a:ext>
            </a:extLst>
          </p:cNvPr>
          <p:cNvGrpSpPr/>
          <p:nvPr/>
        </p:nvGrpSpPr>
        <p:grpSpPr>
          <a:xfrm>
            <a:off x="759514" y="2549941"/>
            <a:ext cx="4217899" cy="1108748"/>
            <a:chOff x="1807572" y="3687155"/>
            <a:chExt cx="7230290" cy="1039966"/>
          </a:xfrm>
        </p:grpSpPr>
        <p:sp>
          <p:nvSpPr>
            <p:cNvPr id="18" name="Rectangle: Rounded Corners 17">
              <a:extLst>
                <a:ext uri="{FF2B5EF4-FFF2-40B4-BE49-F238E27FC236}">
                  <a16:creationId xmlns:a16="http://schemas.microsoft.com/office/drawing/2014/main" id="{07682986-3298-291F-A8FC-E02DABB37B7F}"/>
                </a:ext>
              </a:extLst>
            </p:cNvPr>
            <p:cNvSpPr/>
            <p:nvPr/>
          </p:nvSpPr>
          <p:spPr>
            <a:xfrm>
              <a:off x="1807572" y="3687155"/>
              <a:ext cx="7230290" cy="1039966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5542319"/>
                <a:satOff val="-953"/>
                <a:lumOff val="-9804"/>
                <a:alphaOff val="0"/>
              </a:schemeClr>
            </a:fillRef>
            <a:effectRef idx="0">
              <a:schemeClr val="accent2">
                <a:hueOff val="5542319"/>
                <a:satOff val="-953"/>
                <a:lumOff val="-980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Rectangle: Rounded Corners 6">
              <a:extLst>
                <a:ext uri="{FF2B5EF4-FFF2-40B4-BE49-F238E27FC236}">
                  <a16:creationId xmlns:a16="http://schemas.microsoft.com/office/drawing/2014/main" id="{8E21EF7E-BA94-D130-8A27-97612CC79C8C}"/>
                </a:ext>
              </a:extLst>
            </p:cNvPr>
            <p:cNvSpPr txBox="1"/>
            <p:nvPr/>
          </p:nvSpPr>
          <p:spPr>
            <a:xfrm>
              <a:off x="1838031" y="3717615"/>
              <a:ext cx="5112337" cy="97904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marL="0" lvl="0" indent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kern="1200" dirty="0">
                  <a:latin typeface="Rockwell" panose="02060603020205020403" pitchFamily="18" charset="0"/>
                </a:rPr>
                <a:t>Thus, food waste poses a multidimensional problem affecting the economic, environmental, and social pillars of sustainability.</a:t>
              </a:r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F3E9C55E-27C9-B58A-D529-E060F2DC6C6C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5F1EE"/>
              </a:clrFrom>
              <a:clrTo>
                <a:srgbClr val="F5F1E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421298" y="1317945"/>
            <a:ext cx="3638642" cy="297143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5309190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3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PEAS Analysis: ‘Evidence’</a:t>
            </a:r>
            <a:endParaRPr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BA179C0-D926-2251-6FD8-4A79E397452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90728603"/>
              </p:ext>
            </p:extLst>
          </p:nvPr>
        </p:nvGraphicFramePr>
        <p:xfrm>
          <a:off x="824143" y="1208483"/>
          <a:ext cx="5993907" cy="3153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5C6B30DF-6FC9-F3ED-3EA2-BCC8DA9FC0B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70812" y="946703"/>
            <a:ext cx="1656107" cy="414026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536866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3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PEAS: ‘Analysis’</a:t>
            </a:r>
            <a:endParaRPr dirty="0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58146DCA-5797-0B20-FCB1-1CD2EFC92F0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8860524"/>
              </p:ext>
            </p:extLst>
          </p:nvPr>
        </p:nvGraphicFramePr>
        <p:xfrm>
          <a:off x="822785" y="1231037"/>
          <a:ext cx="7841821" cy="35475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038330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36"/>
          <p:cNvSpPr txBox="1">
            <a:spLocks noGrp="1"/>
          </p:cNvSpPr>
          <p:nvPr>
            <p:ph type="title"/>
          </p:nvPr>
        </p:nvSpPr>
        <p:spPr>
          <a:xfrm>
            <a:off x="715100" y="445025"/>
            <a:ext cx="7713900" cy="572700"/>
          </a:xfr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dirty="0"/>
              <a:t>PEAS: ‘Solution’</a:t>
            </a:r>
          </a:p>
        </p:txBody>
      </p:sp>
      <p:graphicFrame>
        <p:nvGraphicFramePr>
          <p:cNvPr id="344" name="TextBox 11">
            <a:extLst>
              <a:ext uri="{FF2B5EF4-FFF2-40B4-BE49-F238E27FC236}">
                <a16:creationId xmlns:a16="http://schemas.microsoft.com/office/drawing/2014/main" id="{E6B8E1E9-DC9F-A21E-B774-5BD0D8FAA3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67104216"/>
              </p:ext>
            </p:extLst>
          </p:nvPr>
        </p:nvGraphicFramePr>
        <p:xfrm>
          <a:off x="248575" y="1444963"/>
          <a:ext cx="5273335" cy="34288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608B8371-EA62-0B62-5965-0EFE565A42D5}"/>
              </a:ext>
            </a:extLst>
          </p:cNvPr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alphaModFix/>
          </a:blip>
          <a:stretch>
            <a:fillRect/>
          </a:stretch>
        </p:blipFill>
        <p:spPr>
          <a:xfrm>
            <a:off x="5557421" y="1660125"/>
            <a:ext cx="3440901" cy="2707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1375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36"/>
          <p:cNvSpPr txBox="1">
            <a:spLocks noGrp="1"/>
          </p:cNvSpPr>
          <p:nvPr>
            <p:ph type="title"/>
          </p:nvPr>
        </p:nvSpPr>
        <p:spPr>
          <a:xfrm>
            <a:off x="715100" y="445025"/>
            <a:ext cx="7713900" cy="572700"/>
          </a:xfr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dirty="0"/>
              <a:t>PEAS: Solution (Cont…)</a:t>
            </a:r>
          </a:p>
        </p:txBody>
      </p:sp>
      <p:graphicFrame>
        <p:nvGraphicFramePr>
          <p:cNvPr id="344" name="TextBox 11">
            <a:extLst>
              <a:ext uri="{FF2B5EF4-FFF2-40B4-BE49-F238E27FC236}">
                <a16:creationId xmlns:a16="http://schemas.microsoft.com/office/drawing/2014/main" id="{E6B8E1E9-DC9F-A21E-B774-5BD0D8FAA3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13176213"/>
              </p:ext>
            </p:extLst>
          </p:nvPr>
        </p:nvGraphicFramePr>
        <p:xfrm>
          <a:off x="596732" y="1208225"/>
          <a:ext cx="4836848" cy="3108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33BF6D72-101E-5C15-8C5A-6778E17BA36C}"/>
              </a:ext>
            </a:extLst>
          </p:cNvPr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551317" y="1062360"/>
            <a:ext cx="3480417" cy="3480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5678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" name="Google Shape;388;p41"/>
          <p:cNvSpPr txBox="1">
            <a:spLocks noGrp="1"/>
          </p:cNvSpPr>
          <p:nvPr>
            <p:ph type="title"/>
          </p:nvPr>
        </p:nvSpPr>
        <p:spPr>
          <a:xfrm>
            <a:off x="4599700" y="535000"/>
            <a:ext cx="3829200" cy="62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Conclusion</a:t>
            </a:r>
            <a:endParaRPr dirty="0"/>
          </a:p>
        </p:txBody>
      </p:sp>
      <p:sp>
        <p:nvSpPr>
          <p:cNvPr id="389" name="Google Shape;389;p41"/>
          <p:cNvSpPr txBox="1">
            <a:spLocks noGrp="1"/>
          </p:cNvSpPr>
          <p:nvPr>
            <p:ph type="subTitle" idx="1"/>
          </p:nvPr>
        </p:nvSpPr>
        <p:spPr>
          <a:xfrm>
            <a:off x="4599700" y="1298772"/>
            <a:ext cx="4467360" cy="91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 pitchFamily="18" charset="0"/>
              </a:rPr>
              <a:t>Ultimately, food waste management represents a critical step toward building a more responsible and competitive hospitality industry.</a:t>
            </a:r>
          </a:p>
        </p:txBody>
      </p:sp>
      <p:pic>
        <p:nvPicPr>
          <p:cNvPr id="390" name="Google Shape;390;p41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t="17476" b="17482"/>
          <a:stretch/>
        </p:blipFill>
        <p:spPr>
          <a:xfrm>
            <a:off x="-6100" y="-3200"/>
            <a:ext cx="4119975" cy="2679729"/>
          </a:xfrm>
          <a:prstGeom prst="rect">
            <a:avLst/>
          </a:prstGeom>
        </p:spPr>
      </p:pic>
      <p:pic>
        <p:nvPicPr>
          <p:cNvPr id="391" name="Google Shape;391;p41"/>
          <p:cNvPicPr preferRelativeResize="0">
            <a:picLocks noGrp="1"/>
          </p:cNvPicPr>
          <p:nvPr>
            <p:ph type="pic" idx="3"/>
          </p:nvPr>
        </p:nvPicPr>
        <p:blipFill rotWithShape="1">
          <a:blip r:embed="rId4">
            <a:alphaModFix/>
          </a:blip>
          <a:srcRect t="12510" b="1563"/>
          <a:stretch/>
        </p:blipFill>
        <p:spPr>
          <a:xfrm>
            <a:off x="4191000" y="2746300"/>
            <a:ext cx="4953077" cy="2393974"/>
          </a:xfrm>
          <a:prstGeom prst="rect">
            <a:avLst/>
          </a:prstGeom>
        </p:spPr>
      </p:pic>
      <p:pic>
        <p:nvPicPr>
          <p:cNvPr id="392" name="Google Shape;392;p41"/>
          <p:cNvPicPr preferRelativeResize="0">
            <a:picLocks noGrp="1"/>
          </p:cNvPicPr>
          <p:nvPr>
            <p:ph type="pic" idx="4"/>
          </p:nvPr>
        </p:nvPicPr>
        <p:blipFill rotWithShape="1">
          <a:blip r:embed="rId5">
            <a:alphaModFix/>
          </a:blip>
          <a:srcRect t="19918" b="41344"/>
          <a:stretch/>
        </p:blipFill>
        <p:spPr>
          <a:xfrm>
            <a:off x="0" y="2749525"/>
            <a:ext cx="4119978" cy="2393974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5100" y="445025"/>
            <a:ext cx="7713900" cy="57270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Recommendations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7699AF56-AF6D-7006-7159-C7B785D671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8577980"/>
              </p:ext>
            </p:extLst>
          </p:nvPr>
        </p:nvGraphicFramePr>
        <p:xfrm>
          <a:off x="715100" y="1152475"/>
          <a:ext cx="7713900" cy="341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36"/>
          <p:cNvSpPr txBox="1">
            <a:spLocks noGrp="1"/>
          </p:cNvSpPr>
          <p:nvPr>
            <p:ph type="title"/>
          </p:nvPr>
        </p:nvSpPr>
        <p:spPr>
          <a:xfrm>
            <a:off x="647039" y="193491"/>
            <a:ext cx="7713900" cy="572700"/>
          </a:xfr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dirty="0"/>
              <a:t>References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1E32D2-0C34-D763-04DF-269DBA2DB6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844" y="1206063"/>
            <a:ext cx="8368683" cy="3669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529920"/>
      </p:ext>
    </p:extLst>
  </p:cSld>
  <p:clrMapOvr>
    <a:masterClrMapping/>
  </p:clrMapOvr>
</p:sld>
</file>

<file path=ppt/theme/theme1.xml><?xml version="1.0" encoding="utf-8"?>
<a:theme xmlns:a="http://schemas.openxmlformats.org/drawingml/2006/main" name="Reducing Food Waste Campaign by Slidesgo">
  <a:themeElements>
    <a:clrScheme name="Simple Light">
      <a:dk1>
        <a:srgbClr val="363636"/>
      </a:dk1>
      <a:lt1>
        <a:srgbClr val="FFFFFF"/>
      </a:lt1>
      <a:dk2>
        <a:srgbClr val="5F6F52"/>
      </a:dk2>
      <a:lt2>
        <a:srgbClr val="A9B388"/>
      </a:lt2>
      <a:accent1>
        <a:srgbClr val="B99470"/>
      </a:accent1>
      <a:accent2>
        <a:srgbClr val="783D19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363636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896</Words>
  <PresentationFormat>On-screen Show (16:9)</PresentationFormat>
  <Paragraphs>62</Paragraphs>
  <Slides>17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Prata</vt:lpstr>
      <vt:lpstr>Rockwell</vt:lpstr>
      <vt:lpstr>Arial</vt:lpstr>
      <vt:lpstr>Nunito Light</vt:lpstr>
      <vt:lpstr>Raleway</vt:lpstr>
      <vt:lpstr>Lato</vt:lpstr>
      <vt:lpstr>Reducing Food Waste Campaign by Slidesgo</vt:lpstr>
      <vt:lpstr>PowerPoint Presentation</vt:lpstr>
      <vt:lpstr>Declaration</vt:lpstr>
      <vt:lpstr>INTRODUCTION</vt:lpstr>
      <vt:lpstr>Background and Relevance</vt:lpstr>
      <vt:lpstr>17% </vt:lpstr>
      <vt:lpstr>Literature Review</vt:lpstr>
      <vt:lpstr>Literature Review (Cont..)</vt:lpstr>
      <vt:lpstr>Methodology</vt:lpstr>
      <vt:lpstr>PEAS Analysis: ‘Problem’</vt:lpstr>
      <vt:lpstr>PEAS Analysis: ‘Problem’ (Cont..)</vt:lpstr>
      <vt:lpstr>PEAS Analysis: ‘Evidence’</vt:lpstr>
      <vt:lpstr>PEAS: ‘Analysis’</vt:lpstr>
      <vt:lpstr>PEAS: ‘Solution’</vt:lpstr>
      <vt:lpstr>PEAS: Solution (Cont…)</vt:lpstr>
      <vt:lpstr>Conclusion</vt:lpstr>
      <vt:lpstr>Recommendations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modified xsi:type="dcterms:W3CDTF">2025-11-06T09:13:28Z</dcterms:modified>
</cp:coreProperties>
</file>