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4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79" r:id="rId25"/>
    <p:sldId id="282" r:id="rId26"/>
    <p:sldId id="283" r:id="rId27"/>
    <p:sldId id="285" r:id="rId28"/>
    <p:sldId id="286" r:id="rId29"/>
    <p:sldId id="284" r:id="rId30"/>
    <p:sldId id="287" r:id="rId31"/>
    <p:sldId id="281" r:id="rId32"/>
    <p:sldId id="288" r:id="rId33"/>
    <p:sldId id="290" r:id="rId34"/>
    <p:sldId id="292" r:id="rId35"/>
    <p:sldId id="291" r:id="rId36"/>
    <p:sldId id="294" r:id="rId37"/>
    <p:sldId id="295" r:id="rId38"/>
    <p:sldId id="293" r:id="rId39"/>
    <p:sldId id="296" r:id="rId40"/>
    <p:sldId id="289" r:id="rId41"/>
    <p:sldId id="297" r:id="rId42"/>
    <p:sldId id="298" r:id="rId43"/>
    <p:sldId id="299" r:id="rId44"/>
    <p:sldId id="300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0" autoAdjust="0"/>
    <p:restoredTop sz="94660"/>
  </p:normalViewPr>
  <p:slideViewPr>
    <p:cSldViewPr>
      <p:cViewPr>
        <p:scale>
          <a:sx n="70" d="100"/>
          <a:sy n="70" d="100"/>
        </p:scale>
        <p:origin x="-13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9FFA7-C186-4EAA-AA71-DF3B233EEB9B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8C4AAE-2D4E-4F63-8BD6-91DCF1962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959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Remember we are talking about</a:t>
            </a:r>
            <a:r>
              <a:rPr lang="en-GB" baseline="0" dirty="0" smtClean="0"/>
              <a:t> enterprise servers that sit on a rack in a data </a:t>
            </a:r>
            <a:r>
              <a:rPr lang="en-GB" baseline="0" dirty="0" err="1" smtClean="0"/>
              <a:t>center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313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VMWare</a:t>
            </a:r>
            <a:r>
              <a:rPr lang="en-GB" dirty="0" smtClean="0"/>
              <a:t> web</a:t>
            </a:r>
            <a:r>
              <a:rPr lang="en-GB" baseline="0" dirty="0" smtClean="0"/>
              <a:t> client with various options and information – to 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0537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Rather than types – more so</a:t>
            </a:r>
            <a:r>
              <a:rPr lang="en-GB" baseline="0" dirty="0" smtClean="0"/>
              <a:t>; </a:t>
            </a:r>
            <a:r>
              <a:rPr lang="en-GB" dirty="0" smtClean="0"/>
              <a:t>what we can virtualised</a:t>
            </a:r>
            <a:r>
              <a:rPr lang="en-GB" baseline="0" dirty="0" smtClean="0"/>
              <a:t> in our physical hardware.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714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– this</a:t>
            </a:r>
            <a:r>
              <a:rPr lang="en-GB" baseline="0" dirty="0" smtClean="0"/>
              <a:t> is why servers tend to run on </a:t>
            </a:r>
            <a:r>
              <a:rPr lang="en-GB" baseline="0" dirty="0" err="1" smtClean="0"/>
              <a:t>linux</a:t>
            </a:r>
            <a:r>
              <a:rPr lang="en-GB" baseline="0" dirty="0" smtClean="0"/>
              <a:t> as they are more flexible and can be modified to support various technologies.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729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Process – running instance of a program ……. </a:t>
            </a:r>
            <a:r>
              <a:rPr lang="en-GB" dirty="0" err="1" smtClean="0"/>
              <a:t>Kernal</a:t>
            </a:r>
            <a:r>
              <a:rPr lang="en-GB" dirty="0" smtClean="0"/>
              <a:t> – Core</a:t>
            </a:r>
            <a:r>
              <a:rPr lang="en-GB" baseline="0" dirty="0" smtClean="0"/>
              <a:t> of an O/S controller of processes and much more.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331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Process – running instance of a program ……. </a:t>
            </a:r>
            <a:r>
              <a:rPr lang="en-GB" dirty="0" err="1" smtClean="0"/>
              <a:t>Kernal</a:t>
            </a:r>
            <a:r>
              <a:rPr lang="en-GB" dirty="0" smtClean="0"/>
              <a:t> – Core</a:t>
            </a:r>
            <a:r>
              <a:rPr lang="en-GB" baseline="0" dirty="0" smtClean="0"/>
              <a:t> of an O/S controller </a:t>
            </a:r>
            <a:r>
              <a:rPr lang="en-GB" baseline="0" smtClean="0"/>
              <a:t>of processes and much more.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331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</a:t>
            </a:r>
            <a:r>
              <a:rPr lang="en-GB" baseline="0" dirty="0" smtClean="0"/>
              <a:t> client solutions emulate an instance of a O/S – </a:t>
            </a:r>
            <a:r>
              <a:rPr lang="en-GB" baseline="0" dirty="0" err="1" smtClean="0"/>
              <a:t>e.g</a:t>
            </a:r>
            <a:r>
              <a:rPr lang="en-GB" baseline="0" dirty="0" smtClean="0"/>
              <a:t> one instance of W7 for a library. </a:t>
            </a:r>
          </a:p>
          <a:p>
            <a:r>
              <a:rPr lang="en-GB" baseline="0" dirty="0" smtClean="0"/>
              <a:t>Desktop virtualisation gives each user their own unique desktop.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398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</a:t>
            </a:r>
            <a:r>
              <a:rPr lang="en-GB" baseline="0" dirty="0" smtClean="0"/>
              <a:t> client solutions emulate an instance of a O/S – </a:t>
            </a:r>
            <a:r>
              <a:rPr lang="en-GB" baseline="0" dirty="0" err="1" smtClean="0"/>
              <a:t>e.g</a:t>
            </a:r>
            <a:r>
              <a:rPr lang="en-GB" baseline="0" dirty="0" smtClean="0"/>
              <a:t> one instance of W7 for a library. </a:t>
            </a:r>
          </a:p>
          <a:p>
            <a:r>
              <a:rPr lang="en-GB" baseline="0" dirty="0" smtClean="0"/>
              <a:t>Desktop virtualisation gives each user their own unique desktop.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C4AAE-2D4E-4F63-8BD6-91DCF19624BB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39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EF69B2D-F7A2-41AD-A338-85364D84CC6D}" type="datetimeFigureOut">
              <a:rPr lang="en-GB" smtClean="0"/>
              <a:t>22/05/2016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Computing Technologies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7 – Virtualisation 2</a:t>
            </a:r>
          </a:p>
          <a:p>
            <a:r>
              <a:rPr lang="en-GB" dirty="0" smtClean="0"/>
              <a:t>E. Court</a:t>
            </a:r>
            <a:endParaRPr lang="en-GB" dirty="0"/>
          </a:p>
        </p:txBody>
      </p:sp>
      <p:pic>
        <p:nvPicPr>
          <p:cNvPr id="1026" name="Picture 2" descr="Logo new (bulletin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35" y="5661248"/>
            <a:ext cx="2857500" cy="94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153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Hypervisors</a:t>
            </a:r>
          </a:p>
          <a:p>
            <a:pPr lvl="1"/>
            <a:r>
              <a:rPr lang="en-GB" dirty="0" smtClean="0"/>
              <a:t>Define</a:t>
            </a:r>
          </a:p>
          <a:p>
            <a:pPr lvl="1"/>
            <a:r>
              <a:rPr lang="en-GB" dirty="0" smtClean="0"/>
              <a:t>Type 1 and 2</a:t>
            </a:r>
          </a:p>
          <a:p>
            <a:r>
              <a:rPr lang="en-GB" dirty="0" smtClean="0"/>
              <a:t>Types of Virtualisation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cover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359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Previously we mentioned “Virtualisation Software”</a:t>
            </a:r>
          </a:p>
          <a:p>
            <a:r>
              <a:rPr lang="en-GB" dirty="0" smtClean="0"/>
              <a:t>This software is known as a </a:t>
            </a:r>
            <a:r>
              <a:rPr lang="en-GB" b="1" dirty="0" smtClean="0"/>
              <a:t>Hypervisor</a:t>
            </a:r>
          </a:p>
          <a:p>
            <a:r>
              <a:rPr lang="en-GB" dirty="0" smtClean="0"/>
              <a:t>Name originates from supervisor</a:t>
            </a:r>
          </a:p>
          <a:p>
            <a:pPr lvl="1"/>
            <a:r>
              <a:rPr lang="en-GB" dirty="0" smtClean="0"/>
              <a:t>Relating to system operating modes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Hypervisor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512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Virtual Machine (VM) – software implementation of physical computer, AKA Guest Machine</a:t>
            </a:r>
          </a:p>
          <a:p>
            <a:r>
              <a:rPr lang="en-GB" dirty="0" smtClean="0"/>
              <a:t>Host Computer – Physical computer on which the hypervisor is installed.</a:t>
            </a:r>
          </a:p>
          <a:p>
            <a:r>
              <a:rPr lang="en-GB" dirty="0" smtClean="0"/>
              <a:t>Host O/S – The O/S that runs on the host computer</a:t>
            </a:r>
          </a:p>
          <a:p>
            <a:r>
              <a:rPr lang="en-GB" dirty="0" smtClean="0"/>
              <a:t>Guest O/S – The O/S that runs inside the VM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on Terminology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386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/>
          </a:bodyPr>
          <a:lstStyle/>
          <a:p>
            <a:r>
              <a:rPr lang="en-GB" dirty="0" smtClean="0"/>
              <a:t>The software that creates and manages virtual machines to allow multiple operating systems to run on a host computer at the same time. </a:t>
            </a:r>
            <a:endParaRPr lang="en-GB" dirty="0"/>
          </a:p>
          <a:p>
            <a:r>
              <a:rPr lang="en-GB" dirty="0" smtClean="0"/>
              <a:t>Shares physical resources of host computer.</a:t>
            </a:r>
          </a:p>
          <a:p>
            <a:pPr lvl="1"/>
            <a:r>
              <a:rPr lang="en-GB" dirty="0" smtClean="0"/>
              <a:t>As such each Guest O/S appears to have its own resources.</a:t>
            </a:r>
          </a:p>
          <a:p>
            <a:r>
              <a:rPr lang="en-GB" dirty="0" smtClean="0"/>
              <a:t>Hypervisor also creates “abstraction” layer that separates VMs and Guest O/S and hardware resources.</a:t>
            </a:r>
          </a:p>
          <a:p>
            <a:pPr lvl="1"/>
            <a:r>
              <a:rPr lang="en-GB" dirty="0" smtClean="0"/>
              <a:t>Guest O/S no longer bound to physical hardware.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Hypervisor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602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2619813" cy="3450696"/>
          </a:xfrm>
        </p:spPr>
        <p:txBody>
          <a:bodyPr/>
          <a:lstStyle/>
          <a:p>
            <a:r>
              <a:rPr lang="en-GB" dirty="0" smtClean="0"/>
              <a:t>Manage VMs</a:t>
            </a:r>
          </a:p>
          <a:p>
            <a:r>
              <a:rPr lang="en-GB" dirty="0" smtClean="0"/>
              <a:t>Control VMs</a:t>
            </a:r>
          </a:p>
          <a:p>
            <a:r>
              <a:rPr lang="en-GB" dirty="0" smtClean="0"/>
              <a:t>Ensures guest O/S don’t interfere with each other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the Hypervisor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02631"/>
            <a:ext cx="5633154" cy="3593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9082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/>
          <a:lstStyle/>
          <a:p>
            <a:r>
              <a:rPr lang="en-GB" dirty="0" smtClean="0"/>
              <a:t>The “Virtualisation Software”</a:t>
            </a:r>
          </a:p>
          <a:p>
            <a:pPr lvl="1"/>
            <a:r>
              <a:rPr lang="en-GB" dirty="0" smtClean="0"/>
              <a:t>What is used to translate between VMs and hardware. </a:t>
            </a:r>
          </a:p>
          <a:p>
            <a:pPr lvl="1"/>
            <a:endParaRPr lang="en-GB" dirty="0"/>
          </a:p>
          <a:p>
            <a:r>
              <a:rPr lang="en-GB" dirty="0" smtClean="0"/>
              <a:t>There are two types.</a:t>
            </a:r>
          </a:p>
          <a:p>
            <a:pPr lvl="1"/>
            <a:r>
              <a:rPr lang="en-GB" dirty="0" smtClean="0"/>
              <a:t>Type 1 – Bare-metal Hypervisor</a:t>
            </a:r>
          </a:p>
          <a:p>
            <a:pPr lvl="1"/>
            <a:r>
              <a:rPr lang="en-GB" dirty="0" smtClean="0"/>
              <a:t>Type 2 – Hosted Hypervisor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Hypervisors Continued.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532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5"/>
            <a:ext cx="7876397" cy="4281338"/>
          </a:xfrm>
        </p:spPr>
        <p:txBody>
          <a:bodyPr/>
          <a:lstStyle/>
          <a:p>
            <a:r>
              <a:rPr lang="en-GB" dirty="0" smtClean="0"/>
              <a:t>Also known as “Bare-metal hypervisor”.</a:t>
            </a:r>
          </a:p>
          <a:p>
            <a:r>
              <a:rPr lang="en-GB" dirty="0" smtClean="0"/>
              <a:t>Runs directly on the hardware of a host computer. </a:t>
            </a:r>
          </a:p>
          <a:p>
            <a:r>
              <a:rPr lang="en-GB" dirty="0" smtClean="0"/>
              <a:t>Is a minimal O/S</a:t>
            </a:r>
          </a:p>
          <a:p>
            <a:r>
              <a:rPr lang="en-GB" dirty="0" smtClean="0"/>
              <a:t>Suited to physical servers and data centres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1 Hypervisor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3645024"/>
            <a:ext cx="4565281" cy="2912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41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pic>
        <p:nvPicPr>
          <p:cNvPr id="1026" name="Picture 2" descr="http://www.temperaturealert.com/Images/blog/Screenshot-(23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0227" r="2941" b="8357"/>
          <a:stretch/>
        </p:blipFill>
        <p:spPr bwMode="auto">
          <a:xfrm>
            <a:off x="251520" y="1907379"/>
            <a:ext cx="8496121" cy="4153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177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/>
          <a:lstStyle/>
          <a:p>
            <a:r>
              <a:rPr lang="en-GB" dirty="0" smtClean="0"/>
              <a:t>We install type-1 hypervisors on enterprise server.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0928"/>
            <a:ext cx="3312368" cy="3592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>
            <a:off x="4716016" y="2564904"/>
            <a:ext cx="1584176" cy="136815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47" y="3455387"/>
            <a:ext cx="4332535" cy="288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4983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/>
          <a:lstStyle/>
          <a:p>
            <a:r>
              <a:rPr lang="en-GB" dirty="0" smtClean="0"/>
              <a:t>Hypervisor then allows us to utilise physical hardware.</a:t>
            </a:r>
          </a:p>
          <a:p>
            <a:pPr lvl="1"/>
            <a:r>
              <a:rPr lang="en-GB" dirty="0" smtClean="0"/>
              <a:t>Creating and powering on VMs</a:t>
            </a:r>
          </a:p>
          <a:p>
            <a:pPr lvl="1"/>
            <a:r>
              <a:rPr lang="en-GB" dirty="0" smtClean="0"/>
              <a:t>Installing guest O/S, then configuring (web servers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pPr lvl="1"/>
            <a:endParaRPr lang="en-GB" dirty="0"/>
          </a:p>
          <a:p>
            <a:r>
              <a:rPr lang="en-GB" dirty="0" smtClean="0"/>
              <a:t>Type 1 hypervisors usually require management software. </a:t>
            </a:r>
          </a:p>
          <a:p>
            <a:pPr lvl="1"/>
            <a:r>
              <a:rPr lang="en-GB" dirty="0" smtClean="0"/>
              <a:t>Installed on desktop/laptop</a:t>
            </a:r>
          </a:p>
          <a:p>
            <a:pPr lvl="1"/>
            <a:r>
              <a:rPr lang="en-GB" dirty="0" smtClean="0"/>
              <a:t>Sometimes preconfigured on hypervisor and accessed through network (IP of server)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661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>
            <a:normAutofit/>
          </a:bodyPr>
          <a:lstStyle/>
          <a:p>
            <a:r>
              <a:rPr lang="en-GB" dirty="0" smtClean="0"/>
              <a:t>Examples of types 1 hypervisors</a:t>
            </a:r>
          </a:p>
          <a:p>
            <a:pPr lvl="1"/>
            <a:r>
              <a:rPr lang="en-GB" dirty="0" err="1" smtClean="0"/>
              <a:t>VMWare</a:t>
            </a:r>
            <a:r>
              <a:rPr lang="en-GB" dirty="0" smtClean="0"/>
              <a:t> </a:t>
            </a:r>
            <a:r>
              <a:rPr lang="en-GB" dirty="0" err="1" smtClean="0"/>
              <a:t>ESXi</a:t>
            </a:r>
            <a:endParaRPr lang="en-GB" dirty="0" smtClean="0"/>
          </a:p>
          <a:p>
            <a:pPr lvl="1"/>
            <a:r>
              <a:rPr lang="en-GB" dirty="0" smtClean="0"/>
              <a:t>Microsoft Hyper-V</a:t>
            </a:r>
          </a:p>
          <a:p>
            <a:pPr lvl="1"/>
            <a:r>
              <a:rPr lang="en-GB" dirty="0" smtClean="0"/>
              <a:t>Citrix </a:t>
            </a:r>
            <a:r>
              <a:rPr lang="en-GB" dirty="0" err="1" smtClean="0"/>
              <a:t>Xen</a:t>
            </a:r>
            <a:r>
              <a:rPr lang="en-GB" dirty="0" smtClean="0"/>
              <a:t> Server</a:t>
            </a:r>
          </a:p>
          <a:p>
            <a:pPr lvl="1"/>
            <a:r>
              <a:rPr lang="en-GB" dirty="0" smtClean="0"/>
              <a:t>KVM (</a:t>
            </a:r>
            <a:r>
              <a:rPr lang="en-GB" dirty="0" err="1" smtClean="0"/>
              <a:t>Proxmox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Solaris</a:t>
            </a:r>
          </a:p>
          <a:p>
            <a:pPr lvl="1"/>
            <a:endParaRPr lang="en-GB" dirty="0"/>
          </a:p>
          <a:p>
            <a:r>
              <a:rPr lang="en-GB" dirty="0" smtClean="0"/>
              <a:t>These type 1 hypervisors usually have management software that goes with it. </a:t>
            </a:r>
          </a:p>
          <a:p>
            <a:pPr lvl="1"/>
            <a:r>
              <a:rPr lang="en-GB" dirty="0" err="1" smtClean="0"/>
              <a:t>Ie</a:t>
            </a:r>
            <a:r>
              <a:rPr lang="en-GB" dirty="0" smtClean="0"/>
              <a:t> </a:t>
            </a:r>
            <a:r>
              <a:rPr lang="en-GB" dirty="0" err="1" smtClean="0"/>
              <a:t>ESXi</a:t>
            </a:r>
            <a:r>
              <a:rPr lang="en-GB" dirty="0" smtClean="0"/>
              <a:t> = </a:t>
            </a:r>
            <a:r>
              <a:rPr lang="en-GB" dirty="0" err="1" smtClean="0"/>
              <a:t>vCenter</a:t>
            </a:r>
            <a:r>
              <a:rPr lang="en-GB" dirty="0" smtClean="0"/>
              <a:t>/</a:t>
            </a:r>
            <a:r>
              <a:rPr lang="en-GB" dirty="0" err="1" smtClean="0"/>
              <a:t>vSphere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394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1950"/>
            <a:ext cx="5638800" cy="306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2580928" y="2366702"/>
            <a:ext cx="3312368" cy="990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72452"/>
            <a:ext cx="3312368" cy="296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5" descr="http://www.veryicon.com/icon/ico/System/Sleek%20XP%20Basic/Administrator.ic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7" descr="http://www.veryicon.com/icon/ico/System/Sleek%20XP%20Basic/Administrator.ic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9" descr="http://www.veryicon.com/icon/ico/System/Sleek%20XP%20Basic/Administrator.ico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cxnSp>
        <p:nvCxnSpPr>
          <p:cNvPr id="11" name="Straight Arrow Connector 10"/>
          <p:cNvCxnSpPr/>
          <p:nvPr/>
        </p:nvCxnSpPr>
        <p:spPr>
          <a:xfrm flipH="1" flipV="1">
            <a:off x="4499992" y="2862003"/>
            <a:ext cx="478307" cy="269149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175" y="5130624"/>
            <a:ext cx="3734817" cy="150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 descr="http://www.dssmithpc.com/administrator-icon-23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195" y="5553493"/>
            <a:ext cx="1872208" cy="130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840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rahimcan.com/wp-content/uploads/2013/05/VMware-vSphere-Web-Clien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08" y="836712"/>
            <a:ext cx="8880292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2946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060848"/>
            <a:ext cx="3927907" cy="4392488"/>
          </a:xfrm>
        </p:spPr>
        <p:txBody>
          <a:bodyPr/>
          <a:lstStyle/>
          <a:p>
            <a:r>
              <a:rPr lang="en-GB" dirty="0" smtClean="0"/>
              <a:t>Also known as “hosted” hypervisor</a:t>
            </a:r>
          </a:p>
          <a:p>
            <a:pPr lvl="1"/>
            <a:r>
              <a:rPr lang="en-GB" dirty="0" smtClean="0"/>
              <a:t>This is because it runs </a:t>
            </a:r>
            <a:r>
              <a:rPr lang="en-GB" dirty="0" err="1" smtClean="0"/>
              <a:t>ontop</a:t>
            </a:r>
            <a:r>
              <a:rPr lang="en-GB" dirty="0" smtClean="0"/>
              <a:t> of a host O/S	</a:t>
            </a:r>
          </a:p>
          <a:p>
            <a:r>
              <a:rPr lang="en-GB" dirty="0" smtClean="0"/>
              <a:t>Used on client computers</a:t>
            </a:r>
          </a:p>
          <a:p>
            <a:pPr lvl="1"/>
            <a:r>
              <a:rPr lang="en-GB" dirty="0" smtClean="0"/>
              <a:t>Desktops and laptops</a:t>
            </a:r>
          </a:p>
          <a:p>
            <a:r>
              <a:rPr lang="en-GB" dirty="0" smtClean="0"/>
              <a:t>Accessed through software user interface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2 Hypervisors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8839"/>
            <a:ext cx="3928864" cy="4442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4213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r>
              <a:rPr lang="en-GB" dirty="0" smtClean="0"/>
              <a:t>Examples</a:t>
            </a:r>
          </a:p>
          <a:p>
            <a:pPr lvl="1"/>
            <a:r>
              <a:rPr lang="en-GB" dirty="0" smtClean="0"/>
              <a:t>Oracle Virtual Box</a:t>
            </a:r>
          </a:p>
          <a:p>
            <a:pPr lvl="1"/>
            <a:r>
              <a:rPr lang="en-GB" dirty="0" err="1" smtClean="0"/>
              <a:t>VMWare</a:t>
            </a:r>
            <a:r>
              <a:rPr lang="en-GB" dirty="0" smtClean="0"/>
              <a:t> Player/Work Station</a:t>
            </a:r>
          </a:p>
          <a:p>
            <a:pPr lvl="1"/>
            <a:r>
              <a:rPr lang="en-GB" dirty="0" smtClean="0"/>
              <a:t>Microsoft Virtual Server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pic>
        <p:nvPicPr>
          <p:cNvPr id="6146" name="Picture 2" descr="http://1.bp.blogspot.com/-6CNxRwf48_4/UQQhbmKJb8I/AAAAAAAADO0/md3vDLg1ggw/s1600/Screenshot+11+-+loadin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62" y="3573016"/>
            <a:ext cx="5737192" cy="315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753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pic>
        <p:nvPicPr>
          <p:cNvPr id="7170" name="Picture 2" descr="https://microkerneldude.files.wordpress.com/2012/01/type1-vs-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87" y="1772816"/>
            <a:ext cx="7920880" cy="451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455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7135566"/>
              </p:ext>
            </p:extLst>
          </p:nvPr>
        </p:nvGraphicFramePr>
        <p:xfrm>
          <a:off x="611560" y="836712"/>
          <a:ext cx="7848872" cy="5184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/>
                <a:gridCol w="3924436"/>
              </a:tblGrid>
              <a:tr h="620303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Type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Type 2</a:t>
                      </a:r>
                      <a:endParaRPr lang="en-GB" dirty="0"/>
                    </a:p>
                  </a:txBody>
                  <a:tcPr/>
                </a:tc>
              </a:tr>
              <a:tr h="858356">
                <a:tc>
                  <a:txBody>
                    <a:bodyPr/>
                    <a:lstStyle/>
                    <a:p>
                      <a:r>
                        <a:rPr lang="en-GB" dirty="0" smtClean="0"/>
                        <a:t>Runs on bare-metal</a:t>
                      </a:r>
                      <a:r>
                        <a:rPr lang="en-GB" baseline="0" dirty="0" smtClean="0"/>
                        <a:t> /hardware of a physical server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Runs as an application on existing O/S</a:t>
                      </a:r>
                      <a:endParaRPr lang="en-GB" dirty="0"/>
                    </a:p>
                  </a:txBody>
                  <a:tcPr/>
                </a:tc>
              </a:tr>
              <a:tr h="858356">
                <a:tc>
                  <a:txBody>
                    <a:bodyPr/>
                    <a:lstStyle/>
                    <a:p>
                      <a:r>
                        <a:rPr lang="en-GB" dirty="0" smtClean="0"/>
                        <a:t>Minimal O/S – Direct access to hardware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Has no direct</a:t>
                      </a:r>
                      <a:r>
                        <a:rPr lang="en-GB" baseline="0" dirty="0" smtClean="0"/>
                        <a:t> access to hardware</a:t>
                      </a:r>
                      <a:endParaRPr lang="en-GB" dirty="0"/>
                    </a:p>
                  </a:txBody>
                  <a:tcPr/>
                </a:tc>
              </a:tr>
              <a:tr h="497301">
                <a:tc>
                  <a:txBody>
                    <a:bodyPr/>
                    <a:lstStyle/>
                    <a:p>
                      <a:r>
                        <a:rPr lang="en-GB" dirty="0" smtClean="0"/>
                        <a:t>Minimal overhead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Large overhead</a:t>
                      </a:r>
                      <a:endParaRPr lang="en-GB" dirty="0"/>
                    </a:p>
                  </a:txBody>
                  <a:tcPr/>
                </a:tc>
              </a:tr>
              <a:tr h="858356">
                <a:tc>
                  <a:txBody>
                    <a:bodyPr/>
                    <a:lstStyle/>
                    <a:p>
                      <a:r>
                        <a:rPr lang="en-GB" dirty="0" smtClean="0"/>
                        <a:t>High performance and scalability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Lower performance</a:t>
                      </a:r>
                      <a:r>
                        <a:rPr lang="en-GB" baseline="0" dirty="0" smtClean="0"/>
                        <a:t> due to host O/S overhead</a:t>
                      </a:r>
                      <a:endParaRPr lang="en-GB" dirty="0"/>
                    </a:p>
                  </a:txBody>
                  <a:tcPr/>
                </a:tc>
              </a:tr>
              <a:tr h="497301">
                <a:tc>
                  <a:txBody>
                    <a:bodyPr/>
                    <a:lstStyle/>
                    <a:p>
                      <a:r>
                        <a:rPr lang="en-GB" dirty="0" smtClean="0"/>
                        <a:t>High VM density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Low</a:t>
                      </a:r>
                      <a:r>
                        <a:rPr lang="en-GB" baseline="0" dirty="0" smtClean="0"/>
                        <a:t> VM density </a:t>
                      </a:r>
                      <a:endParaRPr lang="en-GB" dirty="0"/>
                    </a:p>
                  </a:txBody>
                  <a:tcPr/>
                </a:tc>
              </a:tr>
              <a:tr h="497301">
                <a:tc>
                  <a:txBody>
                    <a:bodyPr/>
                    <a:lstStyle/>
                    <a:p>
                      <a:r>
                        <a:rPr lang="en-GB" dirty="0" smtClean="0"/>
                        <a:t>Ideal for physical enterprise servers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Suited for client</a:t>
                      </a:r>
                      <a:r>
                        <a:rPr lang="en-GB" baseline="0" dirty="0" smtClean="0"/>
                        <a:t> computers</a:t>
                      </a:r>
                      <a:endParaRPr lang="en-GB" dirty="0"/>
                    </a:p>
                  </a:txBody>
                  <a:tcPr/>
                </a:tc>
              </a:tr>
              <a:tr h="497301">
                <a:tc>
                  <a:txBody>
                    <a:bodyPr/>
                    <a:lstStyle/>
                    <a:p>
                      <a:r>
                        <a:rPr lang="en-GB" dirty="0" smtClean="0"/>
                        <a:t>Requires management</a:t>
                      </a:r>
                      <a:r>
                        <a:rPr lang="en-GB" baseline="0" dirty="0" smtClean="0"/>
                        <a:t> software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Administered</a:t>
                      </a:r>
                      <a:r>
                        <a:rPr lang="en-GB" baseline="0" dirty="0" smtClean="0"/>
                        <a:t> through user-interface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2638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Hypervisor is a software that creates and manages VMs to allow multiple guest O/S to run on a host computer or host O/S simultaneously.  </a:t>
            </a:r>
          </a:p>
          <a:p>
            <a:r>
              <a:rPr lang="en-GB" dirty="0" smtClean="0"/>
              <a:t>Creates a layer of abstraction between physical hardware and VMs</a:t>
            </a:r>
          </a:p>
          <a:p>
            <a:r>
              <a:rPr lang="en-GB" dirty="0" smtClean="0"/>
              <a:t>Two types of hypervisors</a:t>
            </a:r>
          </a:p>
          <a:p>
            <a:pPr lvl="1"/>
            <a:r>
              <a:rPr lang="en-GB" dirty="0" smtClean="0"/>
              <a:t>Type 1 – </a:t>
            </a:r>
            <a:r>
              <a:rPr lang="en-GB" dirty="0" err="1" smtClean="0"/>
              <a:t>baremetal</a:t>
            </a:r>
            <a:endParaRPr lang="en-GB" dirty="0" smtClean="0"/>
          </a:p>
          <a:p>
            <a:pPr lvl="1"/>
            <a:r>
              <a:rPr lang="en-GB" dirty="0" smtClean="0"/>
              <a:t>Type 2 - hosted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6058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Server </a:t>
            </a:r>
          </a:p>
          <a:p>
            <a:r>
              <a:rPr lang="en-GB" dirty="0" smtClean="0"/>
              <a:t>Desktop</a:t>
            </a:r>
          </a:p>
          <a:p>
            <a:r>
              <a:rPr lang="en-GB" dirty="0" smtClean="0"/>
              <a:t>Application</a:t>
            </a:r>
          </a:p>
          <a:p>
            <a:r>
              <a:rPr lang="en-GB" dirty="0" smtClean="0"/>
              <a:t>Network</a:t>
            </a:r>
          </a:p>
          <a:p>
            <a:r>
              <a:rPr lang="en-GB" dirty="0" smtClean="0"/>
              <a:t>Storage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Virtualisation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1627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>
            <a:normAutofit/>
          </a:bodyPr>
          <a:lstStyle/>
          <a:p>
            <a:r>
              <a:rPr lang="en-GB" dirty="0" smtClean="0"/>
              <a:t>The most common kind of virtualisation</a:t>
            </a:r>
          </a:p>
          <a:p>
            <a:pPr lvl="1"/>
            <a:r>
              <a:rPr lang="en-GB" dirty="0" smtClean="0"/>
              <a:t>Mainly used in IT departments and data </a:t>
            </a:r>
            <a:r>
              <a:rPr lang="en-GB" dirty="0" err="1" smtClean="0"/>
              <a:t>centers</a:t>
            </a:r>
            <a:endParaRPr lang="en-GB" dirty="0" smtClean="0"/>
          </a:p>
          <a:p>
            <a:r>
              <a:rPr lang="en-GB" dirty="0" smtClean="0"/>
              <a:t>Links to server consolidation as described previously.</a:t>
            </a:r>
          </a:p>
          <a:p>
            <a:endParaRPr lang="en-GB" dirty="0"/>
          </a:p>
          <a:p>
            <a:r>
              <a:rPr lang="en-GB" dirty="0" smtClean="0"/>
              <a:t>Four types of server virtualisation</a:t>
            </a:r>
          </a:p>
          <a:p>
            <a:pPr lvl="1"/>
            <a:r>
              <a:rPr lang="en-GB" b="1" dirty="0" smtClean="0"/>
              <a:t>Full</a:t>
            </a:r>
          </a:p>
          <a:p>
            <a:pPr lvl="1"/>
            <a:r>
              <a:rPr lang="en-GB" b="1" dirty="0" smtClean="0"/>
              <a:t>Para</a:t>
            </a:r>
          </a:p>
          <a:p>
            <a:pPr lvl="1"/>
            <a:r>
              <a:rPr lang="en-GB" b="1" dirty="0" smtClean="0"/>
              <a:t>Hardware Assisted </a:t>
            </a:r>
          </a:p>
          <a:p>
            <a:pPr lvl="1"/>
            <a:r>
              <a:rPr lang="en-GB" b="1" dirty="0" smtClean="0"/>
              <a:t>Operating System-level </a:t>
            </a:r>
            <a:r>
              <a:rPr lang="en-GB" b="1" dirty="0"/>
              <a:t>V</a:t>
            </a:r>
            <a:r>
              <a:rPr lang="en-GB" b="1" dirty="0" smtClean="0"/>
              <a:t>irtualisation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5709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Hypervisor runs directly on host computer (physical server)</a:t>
            </a:r>
          </a:p>
          <a:p>
            <a:r>
              <a:rPr lang="en-GB" b="1" u="sng" dirty="0" smtClean="0"/>
              <a:t>Completely abstracts </a:t>
            </a:r>
            <a:r>
              <a:rPr lang="en-GB" dirty="0" smtClean="0"/>
              <a:t>from physical hardware and separates from other guest O/S in virtual environment. </a:t>
            </a:r>
          </a:p>
          <a:p>
            <a:pPr lvl="1"/>
            <a:r>
              <a:rPr lang="en-GB" dirty="0" smtClean="0"/>
              <a:t>Guest O/S think they are running directly on the hardware of the host.</a:t>
            </a:r>
          </a:p>
          <a:p>
            <a:r>
              <a:rPr lang="en-GB" dirty="0" smtClean="0"/>
              <a:t>Hypervisor does full binary translation of privileged instructions “on the fly” (caches for future use)	</a:t>
            </a:r>
          </a:p>
          <a:p>
            <a:endParaRPr lang="en-GB" dirty="0"/>
          </a:p>
          <a:p>
            <a:r>
              <a:rPr lang="en-GB" dirty="0" smtClean="0"/>
              <a:t>**Isolation from other virtual machines**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Full Virtualisation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801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Full Virtualisation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880"/>
          <a:stretch/>
        </p:blipFill>
        <p:spPr bwMode="auto">
          <a:xfrm>
            <a:off x="1907704" y="1700808"/>
            <a:ext cx="4824536" cy="4676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8507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Hypervisor runs directly on host computer (physical server)</a:t>
            </a:r>
          </a:p>
          <a:p>
            <a:r>
              <a:rPr lang="en-GB" dirty="0" smtClean="0"/>
              <a:t>Difference is it </a:t>
            </a:r>
            <a:r>
              <a:rPr lang="en-GB" b="1" u="sng" dirty="0" smtClean="0"/>
              <a:t>does not </a:t>
            </a:r>
            <a:r>
              <a:rPr lang="en-GB" dirty="0" smtClean="0"/>
              <a:t>completely abstract guest O/S</a:t>
            </a:r>
          </a:p>
          <a:p>
            <a:r>
              <a:rPr lang="en-GB" dirty="0" smtClean="0"/>
              <a:t>Modifies guest O/S </a:t>
            </a:r>
          </a:p>
          <a:p>
            <a:pPr lvl="1"/>
            <a:r>
              <a:rPr lang="en-GB" dirty="0" smtClean="0"/>
              <a:t>Replaces privileged instructions with “</a:t>
            </a:r>
            <a:r>
              <a:rPr lang="en-GB" dirty="0" err="1" smtClean="0"/>
              <a:t>hypercalls</a:t>
            </a:r>
            <a:r>
              <a:rPr lang="en-GB" dirty="0" smtClean="0"/>
              <a:t>”</a:t>
            </a:r>
          </a:p>
          <a:p>
            <a:pPr lvl="1"/>
            <a:r>
              <a:rPr lang="en-GB" dirty="0" smtClean="0"/>
              <a:t>Guest O/S can then communicate directly with hardware</a:t>
            </a:r>
          </a:p>
          <a:p>
            <a:endParaRPr lang="en-GB" dirty="0" smtClean="0"/>
          </a:p>
          <a:p>
            <a:r>
              <a:rPr lang="en-GB" dirty="0" smtClean="0"/>
              <a:t>Thus Para-virtualisation does not support O/S’ that cannot be modified.</a:t>
            </a:r>
          </a:p>
          <a:p>
            <a:pPr lvl="1"/>
            <a:r>
              <a:rPr lang="en-GB" dirty="0" smtClean="0"/>
              <a:t>Windows 2008/12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Para-Virtualisation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8040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20888"/>
            <a:ext cx="3051861" cy="3705275"/>
          </a:xfrm>
        </p:spPr>
        <p:txBody>
          <a:bodyPr/>
          <a:lstStyle/>
          <a:p>
            <a:r>
              <a:rPr lang="en-GB" dirty="0" smtClean="0"/>
              <a:t>Increased performance </a:t>
            </a:r>
          </a:p>
          <a:p>
            <a:pPr lvl="1"/>
            <a:r>
              <a:rPr lang="en-GB" dirty="0" smtClean="0"/>
              <a:t>Direct communication (no binary translation)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Para-Virtualisation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4045847" y="1700808"/>
            <a:ext cx="4878487" cy="4740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97399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Refers to CPU technologies that provide enhancements to assist virtualisation software or hypervisor. </a:t>
            </a:r>
          </a:p>
          <a:p>
            <a:endParaRPr lang="en-GB" dirty="0"/>
          </a:p>
          <a:p>
            <a:r>
              <a:rPr lang="en-GB" dirty="0" smtClean="0"/>
              <a:t>Key to look for when buying hardware</a:t>
            </a:r>
          </a:p>
          <a:p>
            <a:pPr lvl="1"/>
            <a:r>
              <a:rPr lang="en-GB" b="1" dirty="0" smtClean="0"/>
              <a:t>Intel Virtualisation Technologies (</a:t>
            </a:r>
            <a:r>
              <a:rPr lang="en-GB" b="1" dirty="0" err="1" smtClean="0"/>
              <a:t>VTx</a:t>
            </a:r>
            <a:r>
              <a:rPr lang="en-GB" b="1" dirty="0" smtClean="0"/>
              <a:t>) and AMD Pacifica (AMD-V)</a:t>
            </a:r>
          </a:p>
          <a:p>
            <a:pPr lvl="1"/>
            <a:endParaRPr lang="en-GB" b="1" dirty="0"/>
          </a:p>
          <a:p>
            <a:r>
              <a:rPr lang="en-GB" dirty="0" smtClean="0"/>
              <a:t>Note: Sometimes have to enable in BIOS.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 Assisted Virtualisation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6183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5" y="1988840"/>
            <a:ext cx="3384376" cy="4137323"/>
          </a:xfrm>
        </p:spPr>
        <p:txBody>
          <a:bodyPr/>
          <a:lstStyle/>
          <a:p>
            <a:r>
              <a:rPr lang="en-GB" dirty="0" smtClean="0"/>
              <a:t>They provide an additional privilege below Ring 0.</a:t>
            </a:r>
          </a:p>
          <a:p>
            <a:r>
              <a:rPr lang="en-GB" dirty="0" smtClean="0"/>
              <a:t>Root mode or Ring -1</a:t>
            </a:r>
          </a:p>
          <a:p>
            <a:r>
              <a:rPr lang="en-GB" dirty="0" smtClean="0"/>
              <a:t>Hypervisor loads on this privilege level</a:t>
            </a:r>
          </a:p>
          <a:p>
            <a:pPr lvl="1"/>
            <a:r>
              <a:rPr lang="en-GB" dirty="0" smtClean="0"/>
              <a:t>Ring 0 used for guest O/S to operate. </a:t>
            </a:r>
          </a:p>
          <a:p>
            <a:pPr lvl="1"/>
            <a:endParaRPr lang="en-GB" dirty="0"/>
          </a:p>
          <a:p>
            <a:r>
              <a:rPr lang="en-GB" dirty="0" smtClean="0"/>
              <a:t> </a:t>
            </a:r>
            <a:endParaRPr lang="en-GB" b="1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 Assisted Virtualisation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489" y="1484784"/>
            <a:ext cx="471292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4270517" y="4797152"/>
            <a:ext cx="3312368" cy="990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26572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5" y="1988840"/>
            <a:ext cx="3384376" cy="413732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Allows hypervisor direct access to hardware.</a:t>
            </a:r>
          </a:p>
          <a:p>
            <a:r>
              <a:rPr lang="en-GB" dirty="0" smtClean="0"/>
              <a:t>Also allows guest O/S direct access to hardware (privileged instructions).</a:t>
            </a:r>
          </a:p>
          <a:p>
            <a:endParaRPr lang="en-GB" dirty="0"/>
          </a:p>
          <a:p>
            <a:r>
              <a:rPr lang="en-GB" dirty="0" smtClean="0"/>
              <a:t>No Binary Translation</a:t>
            </a:r>
          </a:p>
          <a:p>
            <a:r>
              <a:rPr lang="en-GB" dirty="0" smtClean="0"/>
              <a:t>Faster and allows “Nested Virtualisation”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 Assisted Virtualisation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489" y="1484784"/>
            <a:ext cx="471292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4270517" y="4797152"/>
            <a:ext cx="3312368" cy="990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6619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4864"/>
            <a:ext cx="4348005" cy="3921299"/>
          </a:xfrm>
        </p:spPr>
        <p:txBody>
          <a:bodyPr/>
          <a:lstStyle/>
          <a:p>
            <a:r>
              <a:rPr lang="en-GB" dirty="0" smtClean="0"/>
              <a:t>Host O/S performs the function of a hypervisor.</a:t>
            </a:r>
          </a:p>
          <a:p>
            <a:r>
              <a:rPr lang="en-GB" dirty="0" err="1" smtClean="0"/>
              <a:t>Kernal</a:t>
            </a:r>
            <a:r>
              <a:rPr lang="en-GB" dirty="0" smtClean="0"/>
              <a:t> enables:</a:t>
            </a:r>
          </a:p>
          <a:p>
            <a:pPr lvl="1"/>
            <a:r>
              <a:rPr lang="en-GB" dirty="0" smtClean="0"/>
              <a:t>Multiple execution environments</a:t>
            </a:r>
          </a:p>
          <a:p>
            <a:pPr lvl="1"/>
            <a:r>
              <a:rPr lang="en-GB" dirty="0" smtClean="0"/>
              <a:t>Known as Virtual Environment</a:t>
            </a:r>
          </a:p>
          <a:p>
            <a:r>
              <a:rPr lang="en-GB" dirty="0" smtClean="0"/>
              <a:t>Operates under the same </a:t>
            </a:r>
            <a:r>
              <a:rPr lang="en-GB" dirty="0" err="1" smtClean="0"/>
              <a:t>kernal</a:t>
            </a:r>
            <a:r>
              <a:rPr lang="en-GB" dirty="0" smtClean="0"/>
              <a:t> but have their own resources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Operating System-Level Virtualisation 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3457171" cy="2831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41156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4864"/>
            <a:ext cx="4348005" cy="392129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Limited to single O/S family on shared host O/S</a:t>
            </a:r>
          </a:p>
          <a:p>
            <a:pPr lvl="1"/>
            <a:r>
              <a:rPr lang="en-GB" dirty="0" err="1" smtClean="0"/>
              <a:t>Ie</a:t>
            </a:r>
            <a:r>
              <a:rPr lang="en-GB" dirty="0" smtClean="0"/>
              <a:t> Linux host can only create virtual environments for other </a:t>
            </a:r>
            <a:r>
              <a:rPr lang="en-GB" dirty="0"/>
              <a:t>L</a:t>
            </a:r>
            <a:r>
              <a:rPr lang="en-GB" dirty="0" smtClean="0"/>
              <a:t>inux distributions. </a:t>
            </a:r>
          </a:p>
          <a:p>
            <a:r>
              <a:rPr lang="en-GB" dirty="0" smtClean="0"/>
              <a:t>Little to zero operating overhead</a:t>
            </a:r>
          </a:p>
          <a:p>
            <a:pPr lvl="1"/>
            <a:endParaRPr lang="en-GB" dirty="0"/>
          </a:p>
          <a:p>
            <a:r>
              <a:rPr lang="en-GB" dirty="0" smtClean="0"/>
              <a:t>Example of O/S include:</a:t>
            </a:r>
          </a:p>
          <a:p>
            <a:pPr lvl="1"/>
            <a:r>
              <a:rPr lang="en-GB" dirty="0" err="1" smtClean="0"/>
              <a:t>OpenVZ</a:t>
            </a:r>
            <a:r>
              <a:rPr lang="en-GB" dirty="0"/>
              <a:t> </a:t>
            </a:r>
            <a:r>
              <a:rPr lang="en-GB" dirty="0" smtClean="0"/>
              <a:t>and FreeBSD jail</a:t>
            </a:r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Operating System-Level Virtualisation 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3457171" cy="2831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8141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r>
              <a:rPr lang="en-GB" dirty="0" smtClean="0"/>
              <a:t>The desktop environment (O/S and applications) run in a virtual machine on a server. </a:t>
            </a:r>
          </a:p>
          <a:p>
            <a:r>
              <a:rPr lang="en-GB" dirty="0" smtClean="0"/>
              <a:t>Impersonates a real desktop.</a:t>
            </a:r>
          </a:p>
          <a:p>
            <a:r>
              <a:rPr lang="en-GB" dirty="0" smtClean="0"/>
              <a:t>Relies on bare-metal, type 1 hypervisor.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Desktop Virtualisation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1008"/>
            <a:ext cx="844580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323528" y="4797152"/>
            <a:ext cx="3240360" cy="969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http://www.rycom.com.au/images/products/thinclien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261" y="4941168"/>
            <a:ext cx="1925046" cy="172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5863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r>
              <a:rPr lang="en-GB" dirty="0" smtClean="0"/>
              <a:t>User interacts to virtual desktop through a low-cost client device.</a:t>
            </a:r>
          </a:p>
          <a:p>
            <a:r>
              <a:rPr lang="en-GB" dirty="0" smtClean="0"/>
              <a:t>Uses the IP network, performance dependant on this.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Desktop Virtualisation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4029"/>
            <a:ext cx="844580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323528" y="4620173"/>
            <a:ext cx="3240360" cy="969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http://www.rycom.com.au/images/products/thinclien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861" y="4836197"/>
            <a:ext cx="1925046" cy="172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4361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r>
              <a:rPr lang="en-GB" dirty="0" smtClean="0"/>
              <a:t>Should not be confused with thin client solutions and type 2 hypervisors</a:t>
            </a:r>
          </a:p>
          <a:p>
            <a:r>
              <a:rPr lang="en-GB" dirty="0" smtClean="0"/>
              <a:t>Desktop virtualisation is still considered server based computing.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Desktop Virtualisation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6561"/>
            <a:ext cx="844580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323528" y="4902539"/>
            <a:ext cx="3240360" cy="969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http://www.rycom.com.au/images/products/thinclien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40" y="4522490"/>
            <a:ext cx="1925046" cy="172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525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r>
              <a:rPr lang="en-GB" dirty="0" smtClean="0"/>
              <a:t>Commonly referred to as Virtual Desktop Infrastructure (VDI)</a:t>
            </a:r>
          </a:p>
          <a:p>
            <a:pPr lvl="1"/>
            <a:r>
              <a:rPr lang="en-GB" dirty="0" smtClean="0"/>
              <a:t>Refers to architecture in which each instance runs on the server.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Desktop Virtualisation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6561"/>
            <a:ext cx="844580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323528" y="4902539"/>
            <a:ext cx="3240360" cy="969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http://www.rycom.com.au/images/products/thinclien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40" y="4522490"/>
            <a:ext cx="1925046" cy="172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0226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28800"/>
            <a:ext cx="3627925" cy="4497363"/>
          </a:xfrm>
        </p:spPr>
        <p:txBody>
          <a:bodyPr/>
          <a:lstStyle/>
          <a:p>
            <a:r>
              <a:rPr lang="en-GB" dirty="0" smtClean="0"/>
              <a:t>Decouples application from underlying O/S by encapsulating the application in a virtual container.</a:t>
            </a:r>
          </a:p>
          <a:p>
            <a:r>
              <a:rPr lang="en-GB" dirty="0" smtClean="0"/>
              <a:t>Contains settings and configuration needed for execution.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Virtualisation</a:t>
            </a:r>
            <a:endParaRPr lang="en-GB" dirty="0"/>
          </a:p>
        </p:txBody>
      </p:sp>
      <p:pic>
        <p:nvPicPr>
          <p:cNvPr id="9218" name="Picture 2" descr="https://i-technet.sec.s-msft.com/dynimg/IC16018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07"/>
          <a:stretch/>
        </p:blipFill>
        <p:spPr bwMode="auto">
          <a:xfrm>
            <a:off x="4576982" y="1772816"/>
            <a:ext cx="429196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2793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28800"/>
            <a:ext cx="3627925" cy="4497363"/>
          </a:xfrm>
        </p:spPr>
        <p:txBody>
          <a:bodyPr/>
          <a:lstStyle/>
          <a:p>
            <a:r>
              <a:rPr lang="en-GB" dirty="0" smtClean="0"/>
              <a:t>Applications are isolated from other application, but have access to requirements to run. </a:t>
            </a:r>
          </a:p>
          <a:p>
            <a:r>
              <a:rPr lang="en-GB" dirty="0" smtClean="0"/>
              <a:t>Just like how virtual machines are separate entities but have access to underlying hardware. 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Virtualisation</a:t>
            </a:r>
            <a:endParaRPr lang="en-GB" dirty="0"/>
          </a:p>
        </p:txBody>
      </p:sp>
      <p:pic>
        <p:nvPicPr>
          <p:cNvPr id="9218" name="Picture 2" descr="https://i-technet.sec.s-msft.com/dynimg/IC16018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07"/>
          <a:stretch/>
        </p:blipFill>
        <p:spPr bwMode="auto">
          <a:xfrm>
            <a:off x="4576982" y="1772816"/>
            <a:ext cx="429196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44329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28800"/>
            <a:ext cx="3627925" cy="44973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Virtual container act as a layer between application and O/S.</a:t>
            </a:r>
          </a:p>
          <a:p>
            <a:endParaRPr lang="en-GB" dirty="0"/>
          </a:p>
          <a:p>
            <a:r>
              <a:rPr lang="en-GB" dirty="0" smtClean="0"/>
              <a:t>Allows portability as application can be copied without installation. </a:t>
            </a:r>
          </a:p>
          <a:p>
            <a:endParaRPr lang="en-GB" dirty="0"/>
          </a:p>
          <a:p>
            <a:r>
              <a:rPr lang="en-GB" dirty="0" smtClean="0"/>
              <a:t>Not all applications can be virtualised. </a:t>
            </a:r>
            <a:r>
              <a:rPr lang="en-GB" dirty="0" err="1" smtClean="0"/>
              <a:t>E.g</a:t>
            </a:r>
            <a:r>
              <a:rPr lang="en-GB" dirty="0" smtClean="0"/>
              <a:t> when device drivers are needed.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Virtualisation</a:t>
            </a:r>
            <a:endParaRPr lang="en-GB" dirty="0"/>
          </a:p>
        </p:txBody>
      </p:sp>
      <p:pic>
        <p:nvPicPr>
          <p:cNvPr id="9218" name="Picture 2" descr="https://i-technet.sec.s-msft.com/dynimg/IC16018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07"/>
          <a:stretch/>
        </p:blipFill>
        <p:spPr bwMode="auto">
          <a:xfrm>
            <a:off x="4576982" y="1772816"/>
            <a:ext cx="429196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5811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90644"/>
            <a:ext cx="3935735" cy="2713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4864"/>
            <a:ext cx="3627925" cy="392129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Abstracts physical network into a pool of network capacity that can then be segmented in virtual networks. – resource pooling on the </a:t>
            </a:r>
            <a:r>
              <a:rPr lang="en-GB" dirty="0" err="1" smtClean="0"/>
              <a:t>hardwares</a:t>
            </a:r>
            <a:r>
              <a:rPr lang="en-GB" dirty="0" smtClean="0"/>
              <a:t> NIC(s)</a:t>
            </a:r>
          </a:p>
          <a:p>
            <a:r>
              <a:rPr lang="en-GB" dirty="0" smtClean="0"/>
              <a:t>Provides layer 2-7 services that allow virtual machines to communicate.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Virtualisation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4788024" y="4771005"/>
            <a:ext cx="3744416" cy="1119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043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90644"/>
            <a:ext cx="3935735" cy="2713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16832"/>
            <a:ext cx="3627925" cy="420933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Allows </a:t>
            </a:r>
            <a:r>
              <a:rPr lang="en-GB" dirty="0" err="1" smtClean="0"/>
              <a:t>intellegent</a:t>
            </a:r>
            <a:r>
              <a:rPr lang="en-GB" dirty="0" smtClean="0"/>
              <a:t> </a:t>
            </a:r>
            <a:r>
              <a:rPr lang="en-GB" dirty="0" err="1" smtClean="0"/>
              <a:t>subnetting</a:t>
            </a:r>
            <a:r>
              <a:rPr lang="en-GB" dirty="0" smtClean="0"/>
              <a:t>, routing, VLANs </a:t>
            </a:r>
            <a:r>
              <a:rPr lang="en-GB" dirty="0" err="1" smtClean="0"/>
              <a:t>etc</a:t>
            </a:r>
            <a:r>
              <a:rPr lang="en-GB" dirty="0" smtClean="0"/>
              <a:t>, within a host machine. </a:t>
            </a:r>
          </a:p>
          <a:p>
            <a:r>
              <a:rPr lang="en-GB" dirty="0" smtClean="0"/>
              <a:t>Still needs physical devices to communicate with other servers.</a:t>
            </a:r>
          </a:p>
          <a:p>
            <a:endParaRPr lang="en-GB" dirty="0" smtClean="0"/>
          </a:p>
          <a:p>
            <a:r>
              <a:rPr lang="en-GB" dirty="0" smtClean="0"/>
              <a:t>The basic concept of Software Defined Networking (SDN) and Virtual Infrastructure.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Virtualisation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4788024" y="4771005"/>
            <a:ext cx="3744416" cy="1119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971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www.cubrid.org/files/attach/images/220547/462/683/network_virtualiza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58" y="116632"/>
            <a:ext cx="6061034" cy="3915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3616054" y="2276872"/>
            <a:ext cx="1361859" cy="407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http://www.cubrid.org/files/attach/images/220547/462/683/network_virtualiza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3645023"/>
            <a:ext cx="5004048" cy="3232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9" b="54387"/>
          <a:stretch/>
        </p:blipFill>
        <p:spPr bwMode="auto">
          <a:xfrm>
            <a:off x="6300192" y="5949280"/>
            <a:ext cx="2777531" cy="830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2123728" y="3645024"/>
            <a:ext cx="3168352" cy="2719582"/>
          </a:xfrm>
          <a:prstGeom prst="line">
            <a:avLst/>
          </a:prstGeom>
          <a:ln w="635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67544" y="56033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Scenario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5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7"/>
            <a:ext cx="4348005" cy="4353346"/>
          </a:xfrm>
        </p:spPr>
        <p:txBody>
          <a:bodyPr/>
          <a:lstStyle/>
          <a:p>
            <a:r>
              <a:rPr lang="en-GB" dirty="0" smtClean="0"/>
              <a:t>In a non-virtualised environment storage tends to sit on a single server (NAS/SAN) or application.</a:t>
            </a:r>
          </a:p>
          <a:p>
            <a:endParaRPr lang="en-GB" dirty="0"/>
          </a:p>
          <a:p>
            <a:r>
              <a:rPr lang="en-GB" dirty="0" smtClean="0"/>
              <a:t>Storage no longer bound to application or server.</a:t>
            </a:r>
          </a:p>
          <a:p>
            <a:r>
              <a:rPr lang="en-GB" dirty="0" smtClean="0"/>
              <a:t>We abstract storage from its physical entity it is connected to.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Storage Virtualisation</a:t>
            </a:r>
            <a:endParaRPr lang="en-GB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340" y="1772817"/>
            <a:ext cx="3430735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170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4492021" cy="4281339"/>
          </a:xfrm>
        </p:spPr>
        <p:txBody>
          <a:bodyPr/>
          <a:lstStyle/>
          <a:p>
            <a:r>
              <a:rPr lang="en-GB" dirty="0" smtClean="0"/>
              <a:t>Aggregates multiple devices/</a:t>
            </a:r>
            <a:r>
              <a:rPr lang="en-GB" dirty="0" err="1" smtClean="0"/>
              <a:t>configs</a:t>
            </a:r>
            <a:endParaRPr lang="en-GB" dirty="0" smtClean="0"/>
          </a:p>
          <a:p>
            <a:pPr lvl="1"/>
            <a:r>
              <a:rPr lang="en-GB" dirty="0" smtClean="0"/>
              <a:t>Raid, JBOD, SATA/SAN </a:t>
            </a:r>
            <a:r>
              <a:rPr lang="en-GB" dirty="0" err="1" smtClean="0"/>
              <a:t>etc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Hides underlying complexity of configuring and managing individual devices onto our network. </a:t>
            </a:r>
          </a:p>
          <a:p>
            <a:r>
              <a:rPr lang="en-GB" dirty="0" smtClean="0"/>
              <a:t>Allows for provisioning and resource pooling.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Storage Virtualisation</a:t>
            </a:r>
            <a:endParaRPr lang="en-GB" dirty="0"/>
          </a:p>
        </p:txBody>
      </p:sp>
      <p:pic>
        <p:nvPicPr>
          <p:cNvPr id="18434" name="Picture 2" descr="http://lh6.ggpht.com/--soOAfBUHN8/TpsgPTtlfGI/AAAAAAAAH2U/8ZNBhQHdhag/image_thumb%25255B27%25255D.png?imgmax=8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400425" cy="438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4122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/>
          </a:bodyPr>
          <a:lstStyle/>
          <a:p>
            <a:r>
              <a:rPr lang="en-GB" dirty="0" smtClean="0"/>
              <a:t>Five types of virtualisation</a:t>
            </a:r>
          </a:p>
          <a:p>
            <a:pPr lvl="1"/>
            <a:r>
              <a:rPr lang="en-GB" dirty="0" smtClean="0"/>
              <a:t>Server, desktop, application, network and storage.</a:t>
            </a:r>
          </a:p>
          <a:p>
            <a:r>
              <a:rPr lang="en-GB" dirty="0" smtClean="0"/>
              <a:t>Four kinds of server virtualisation </a:t>
            </a:r>
          </a:p>
          <a:p>
            <a:pPr lvl="1"/>
            <a:r>
              <a:rPr lang="en-GB" dirty="0" smtClean="0"/>
              <a:t>Full – complete abstraction of guest O/S from hardware, guest O/S no modified.</a:t>
            </a:r>
          </a:p>
          <a:p>
            <a:pPr lvl="1"/>
            <a:r>
              <a:rPr lang="en-GB" dirty="0" smtClean="0"/>
              <a:t>Para – hypervisor runs directly on hardware, not full abstraction as guest O/S are modified to create communication to hardware. </a:t>
            </a:r>
          </a:p>
          <a:p>
            <a:pPr lvl="1"/>
            <a:r>
              <a:rPr lang="en-GB" dirty="0" smtClean="0"/>
              <a:t>Hardware Assisted – CPU technologies that enhance/assist virtualisation (Intel-</a:t>
            </a:r>
            <a:r>
              <a:rPr lang="en-GB" dirty="0" err="1" smtClean="0"/>
              <a:t>VTx</a:t>
            </a:r>
            <a:r>
              <a:rPr lang="en-GB" dirty="0" smtClean="0"/>
              <a:t>, AMD-V)</a:t>
            </a:r>
          </a:p>
          <a:p>
            <a:pPr lvl="1"/>
            <a:r>
              <a:rPr lang="en-GB" dirty="0" smtClean="0"/>
              <a:t>O/S Level – Host O/S performs function of a hypervisor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45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/>
          </a:bodyPr>
          <a:lstStyle/>
          <a:p>
            <a:r>
              <a:rPr lang="en-GB" dirty="0" smtClean="0"/>
              <a:t>Desktop Virtualisation – desktop environment run in a virtual machine on a server. </a:t>
            </a:r>
          </a:p>
          <a:p>
            <a:r>
              <a:rPr lang="en-GB" dirty="0" smtClean="0"/>
              <a:t>Application Virtualisation – decouple application from underlying O/S</a:t>
            </a:r>
          </a:p>
          <a:p>
            <a:r>
              <a:rPr lang="en-GB" dirty="0" smtClean="0"/>
              <a:t>Network Virtualisation – abstracts physical network into a pool of network capacity, also creates environment for VMs to communicate.  </a:t>
            </a:r>
          </a:p>
          <a:p>
            <a:r>
              <a:rPr lang="en-GB" dirty="0" smtClean="0"/>
              <a:t> Storage Virtualisation – abstraction of physical storage from its </a:t>
            </a:r>
            <a:r>
              <a:rPr lang="en-GB" smtClean="0"/>
              <a:t>host machine. 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89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850</TotalTime>
  <Words>1504</Words>
  <Application>Microsoft Office PowerPoint</Application>
  <PresentationFormat>On-screen Show (4:3)</PresentationFormat>
  <Paragraphs>241</Paragraphs>
  <Slides>44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Waveform</vt:lpstr>
      <vt:lpstr>Cloud Computing Technologies</vt:lpstr>
      <vt:lpstr>Topics to cover</vt:lpstr>
      <vt:lpstr>Hypervisor</vt:lpstr>
      <vt:lpstr>Recap on Terminology</vt:lpstr>
      <vt:lpstr>Defining the Hypervisor</vt:lpstr>
      <vt:lpstr>Role of the Hypervisor</vt:lpstr>
      <vt:lpstr>Hypervisors Continued. </vt:lpstr>
      <vt:lpstr>Type 1 Hypervisor</vt:lpstr>
      <vt:lpstr>Cont</vt:lpstr>
      <vt:lpstr>Cont</vt:lpstr>
      <vt:lpstr>Cont</vt:lpstr>
      <vt:lpstr>Cont</vt:lpstr>
      <vt:lpstr>PowerPoint Presentation</vt:lpstr>
      <vt:lpstr>PowerPoint Presentation</vt:lpstr>
      <vt:lpstr>Type 2 Hypervisors</vt:lpstr>
      <vt:lpstr>Cont</vt:lpstr>
      <vt:lpstr>Comparison</vt:lpstr>
      <vt:lpstr>PowerPoint Presentation</vt:lpstr>
      <vt:lpstr>Summary</vt:lpstr>
      <vt:lpstr>Types of Virtualisation</vt:lpstr>
      <vt:lpstr>Server</vt:lpstr>
      <vt:lpstr>Full Virtualisation</vt:lpstr>
      <vt:lpstr>Full Virtualisation</vt:lpstr>
      <vt:lpstr>Para-Virtualisation</vt:lpstr>
      <vt:lpstr>Para-Virtualisation</vt:lpstr>
      <vt:lpstr>Hardware Assisted Virtualisation</vt:lpstr>
      <vt:lpstr>Hardware Assisted Virtualisation</vt:lpstr>
      <vt:lpstr>Hardware Assisted Virtualisation</vt:lpstr>
      <vt:lpstr>Operating System-Level Virtualisation </vt:lpstr>
      <vt:lpstr>Operating System-Level Virtualisation </vt:lpstr>
      <vt:lpstr>Desktop Virtualisation</vt:lpstr>
      <vt:lpstr>Desktop Virtualisation</vt:lpstr>
      <vt:lpstr>Desktop Virtualisation</vt:lpstr>
      <vt:lpstr>Desktop Virtualisation</vt:lpstr>
      <vt:lpstr>Application Virtualisation</vt:lpstr>
      <vt:lpstr>Application Virtualisation</vt:lpstr>
      <vt:lpstr>Application Virtualisation</vt:lpstr>
      <vt:lpstr>Network Virtualisation</vt:lpstr>
      <vt:lpstr>Network Virtualisation</vt:lpstr>
      <vt:lpstr>PowerPoint Presentation</vt:lpstr>
      <vt:lpstr>Storage Virtualisation</vt:lpstr>
      <vt:lpstr>Storage Virtualisation</vt:lpstr>
      <vt:lpstr>Summary </vt:lpstr>
      <vt:lpstr>Summary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Computing Technologies</dc:title>
  <dc:creator>Ethan</dc:creator>
  <cp:lastModifiedBy>EC</cp:lastModifiedBy>
  <cp:revision>132</cp:revision>
  <dcterms:created xsi:type="dcterms:W3CDTF">2016-05-02T13:57:48Z</dcterms:created>
  <dcterms:modified xsi:type="dcterms:W3CDTF">2016-05-22T16:03:01Z</dcterms:modified>
</cp:coreProperties>
</file>