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12C8C85-51F0-491E-9774-3900AFEF0FD7}" styleName="Light Style 2 - Accent 6">
    <a:wholeTbl>
      <a:tcTxStyle>
        <a:fontRef idx="minor">
          <a:scrgbClr r="0" g="0" b="0"/>
        </a:fontRef>
        <a:schemeClr val="tx1"/>
      </a:tcTxStyle>
      <a:tcStyle>
        <a:tcBdr>
          <a:left>
            <a:lnRef idx="1">
              <a:schemeClr val="accent6"/>
            </a:lnRef>
          </a:left>
          <a:right>
            <a:lnRef idx="1">
              <a:schemeClr val="accent6"/>
            </a:lnRef>
          </a:right>
          <a:top>
            <a:lnRef idx="1">
              <a:schemeClr val="accent6"/>
            </a:lnRef>
          </a:top>
          <a:bottom>
            <a:lnRef idx="1">
              <a:schemeClr val="accent6"/>
            </a:lnRef>
          </a:bottom>
          <a:insideH>
            <a:ln>
              <a:noFill/>
            </a:ln>
          </a:insideH>
          <a:insideV>
            <a:ln>
              <a:noFill/>
            </a:ln>
          </a:insideV>
        </a:tcBdr>
        <a:fill>
          <a:noFill/>
        </a:fill>
      </a:tcStyle>
    </a:wholeTbl>
    <a:band1H>
      <a:tcStyle>
        <a:tcBdr>
          <a:top>
            <a:lnRef idx="1">
              <a:schemeClr val="accent6"/>
            </a:lnRef>
          </a:top>
          <a:bottom>
            <a:lnRef idx="1">
              <a:schemeClr val="accent6"/>
            </a:lnRef>
          </a:bottom>
        </a:tcBdr>
      </a:tcStyle>
    </a:band1H>
    <a:band1V>
      <a:tcStyle>
        <a:tcBdr>
          <a:left>
            <a:lnRef idx="1">
              <a:schemeClr val="accent6"/>
            </a:lnRef>
          </a:left>
          <a:right>
            <a:lnRef idx="1">
              <a:schemeClr val="accent6"/>
            </a:lnRef>
          </a:right>
        </a:tcBdr>
      </a:tcStyle>
    </a:band1V>
    <a:band2V>
      <a:tcStyle>
        <a:tcBdr>
          <a:left>
            <a:lnRef idx="1">
              <a:schemeClr val="accent6"/>
            </a:lnRef>
          </a:left>
          <a:right>
            <a:lnRef idx="1">
              <a:schemeClr val="accent6"/>
            </a:lnRef>
          </a:right>
        </a:tcBdr>
      </a:tcStyle>
    </a:band2V>
    <a:lastCol>
      <a:tcTxStyle b="on"/>
      <a:tcStyle>
        <a:tcBdr/>
      </a:tcStyle>
    </a:lastCol>
    <a:firstCol>
      <a:tcTxStyle b="on"/>
      <a:tcStyle>
        <a:tcBdr/>
      </a:tcStyle>
    </a:firstCol>
    <a:lastRow>
      <a:tcTxStyle b="on"/>
      <a:tcStyle>
        <a:tcBdr>
          <a:top>
            <a:ln w="50800" cmpd="dbl">
              <a:solidFill>
                <a:schemeClr val="accent6"/>
              </a:solidFill>
            </a:ln>
          </a:top>
        </a:tcBdr>
      </a:tcStyle>
    </a:lastRow>
    <a:firstRow>
      <a:tcTxStyle b="on">
        <a:fontRef idx="minor">
          <a:scrgbClr r="0" g="0" b="0"/>
        </a:fontRef>
        <a:schemeClr val="bg1"/>
      </a:tcTxStyle>
      <a:tcStyle>
        <a:tcBdr/>
        <a:fillRef idx="1">
          <a:schemeClr val="accent6"/>
        </a:fillRef>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22838BEF-8BB2-4498-84A7-C5851F593DF1}" styleName="Medium Style 4 - Accent 5">
    <a:wholeTbl>
      <a:tcTxStyle>
        <a:fontRef idx="minor">
          <a:scrgbClr r="0" g="0" b="0"/>
        </a:fontRef>
        <a:schemeClr val="dk1"/>
      </a:tcTxStyle>
      <a:tcStyle>
        <a:tcBdr>
          <a:left>
            <a:ln w="12700" cmpd="sng">
              <a:solidFill>
                <a:schemeClr val="accent5"/>
              </a:solidFill>
            </a:ln>
          </a:left>
          <a:right>
            <a:ln w="12700" cmpd="sng">
              <a:solidFill>
                <a:schemeClr val="accent5"/>
              </a:solidFill>
            </a:ln>
          </a:right>
          <a:top>
            <a:ln w="12700" cmpd="sng">
              <a:solidFill>
                <a:schemeClr val="accent5"/>
              </a:solidFill>
            </a:ln>
          </a:top>
          <a:bottom>
            <a:ln w="12700" cmpd="sng">
              <a:solidFill>
                <a:schemeClr val="accent5"/>
              </a:solidFill>
            </a:ln>
          </a:bottom>
          <a:insideH>
            <a:ln w="12700" cmpd="sng">
              <a:solidFill>
                <a:schemeClr val="accent5"/>
              </a:solidFill>
            </a:ln>
          </a:insideH>
          <a:insideV>
            <a:ln w="12700" cmpd="sng">
              <a:solidFill>
                <a:schemeClr val="accent5"/>
              </a:solid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25400" cmpd="sng">
              <a:solidFill>
                <a:schemeClr val="accent5"/>
              </a:solidFill>
            </a:ln>
          </a:top>
        </a:tcBdr>
        <a:fill>
          <a:solidFill>
            <a:schemeClr val="accent5">
              <a:tint val="20000"/>
            </a:schemeClr>
          </a:solidFill>
        </a:fill>
      </a:tcStyle>
    </a:lastRow>
    <a:firstRow>
      <a:tcTxStyle b="on"/>
      <a:tcStyle>
        <a:tcBdr/>
        <a:fill>
          <a:solidFill>
            <a:schemeClr val="accent5">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20" autoAdjust="0"/>
    <p:restoredTop sz="94660"/>
  </p:normalViewPr>
  <p:slideViewPr>
    <p:cSldViewPr snapToGrid="0">
      <p:cViewPr varScale="1">
        <p:scale>
          <a:sx n="78" d="100"/>
          <a:sy n="78" d="100"/>
        </p:scale>
        <p:origin x="648"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Gabriela Rujala" userId="55fa7be99a09399c" providerId="LiveId" clId="{BC64A1BD-6B7B-4D51-91C2-C47B88D5F24F}"/>
    <pc:docChg chg="modSld">
      <pc:chgData name="Gabriela Rujala" userId="55fa7be99a09399c" providerId="LiveId" clId="{BC64A1BD-6B7B-4D51-91C2-C47B88D5F24F}" dt="2023-06-15T21:37:03.581" v="63" actId="20577"/>
      <pc:docMkLst>
        <pc:docMk/>
      </pc:docMkLst>
      <pc:sldChg chg="modSp mod">
        <pc:chgData name="Gabriela Rujala" userId="55fa7be99a09399c" providerId="LiveId" clId="{BC64A1BD-6B7B-4D51-91C2-C47B88D5F24F}" dt="2023-06-15T21:37:03.581" v="63" actId="20577"/>
        <pc:sldMkLst>
          <pc:docMk/>
          <pc:sldMk cId="1435540821" sldId="256"/>
        </pc:sldMkLst>
        <pc:spChg chg="mod">
          <ac:chgData name="Gabriela Rujala" userId="55fa7be99a09399c" providerId="LiveId" clId="{BC64A1BD-6B7B-4D51-91C2-C47B88D5F24F}" dt="2023-06-15T21:37:03.581" v="63" actId="20577"/>
          <ac:spMkLst>
            <pc:docMk/>
            <pc:sldMk cId="1435540821" sldId="256"/>
            <ac:spMk id="3" creationId="{FDB17D45-2831-BAB0-A797-FBA50D03DCD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7C2D1C9-2CE4-4D77-9018-045600041472}" type="datetimeFigureOut">
              <a:rPr lang="en-IN" smtClean="0"/>
              <a:pPr/>
              <a:t>15-06-2023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8DDC246-D061-40FC-A2BD-541E1CCB410A}" type="slidenum">
              <a:rPr lang="en-IN" smtClean="0"/>
              <a:pPr/>
              <a:t>‹#›</a:t>
            </a:fld>
            <a:endParaRPr lang="en-IN"/>
          </a:p>
        </p:txBody>
      </p:sp>
    </p:spTree>
    <p:extLst>
      <p:ext uri="{BB962C8B-B14F-4D97-AF65-F5344CB8AC3E}">
        <p14:creationId xmlns:p14="http://schemas.microsoft.com/office/powerpoint/2010/main" val="38080865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8" Type="http://schemas.openxmlformats.org/officeDocument/2006/relationships/hyperlink" Target="https://link.springer.com/chapter/10.1007/978-3-030-90665-8_6" TargetMode="External"/><Relationship Id="rId3" Type="http://schemas.openxmlformats.org/officeDocument/2006/relationships/hyperlink" Target="https://www.academia.edu/download/77857329/2167.pdf" TargetMode="External"/><Relationship Id="rId7" Type="http://schemas.openxmlformats.org/officeDocument/2006/relationships/hyperlink" Target="https://link.springer.com/article/10.1007/s11747-018-0598-1" TargetMode="External"/><Relationship Id="rId2" Type="http://schemas.openxmlformats.org/officeDocument/2006/relationships/slide" Target="../slides/slide16.xml"/><Relationship Id="rId1" Type="http://schemas.openxmlformats.org/officeDocument/2006/relationships/notesMaster" Target="../notesMasters/notesMaster1.xml"/><Relationship Id="rId6" Type="http://schemas.openxmlformats.org/officeDocument/2006/relationships/hyperlink" Target="http://thematicsjournals.in/index.php/tjbm/article/view/1180" TargetMode="External"/><Relationship Id="rId5" Type="http://schemas.openxmlformats.org/officeDocument/2006/relationships/hyperlink" Target="https://www.bib.irb.hr/1212826/download/1212826.gtg.41227-861.pdf" TargetMode="External"/><Relationship Id="rId10" Type="http://schemas.openxmlformats.org/officeDocument/2006/relationships/hyperlink" Target="https://www.researchgate.net/profile/Hak-Seon-Kim/publication/357504875_A_Comparative_Study_between_Hilton_Hotels_in_South_Korea_and_USA_through_User-Generated_Content_Analytics/links/61d0a374b8305f7c4b17c836/A-Comparative-Study-between-Hilton-Hotels-in-South-Korea-and-USA-through-User-Generated-Content-Analytics.pdf" TargetMode="External"/><Relationship Id="rId4" Type="http://schemas.openxmlformats.org/officeDocument/2006/relationships/hyperlink" Target="https://www.researchgate.net/profile/Dimitrios-Belias/publication/346016574_Strategic_Management_in_the_Hotel_Industry_Proposed_Strategic_Practices_to_Recover_from_COVID-19_Global_Crisis/links/5fb61b0b92851c933f3d58b0/Strategic-Management-in-the-Hotel-Industry-Proposed-Strategic-Practices-to-Recover-from-COVID-19-Global-Crisis.pdf" TargetMode="External"/><Relationship Id="rId9" Type="http://schemas.openxmlformats.org/officeDocument/2006/relationships/hyperlink" Target="https://library.iated.org/view/VILLAGRASA2023HOW" TargetMode="Externa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dirty="0">
                <a:effectLst/>
                <a:latin typeface="Arial" panose="020B0604020202020204" pitchFamily="34" charset="0"/>
                <a:ea typeface="Times New Roman" panose="02020603050405020304" pitchFamily="18" charset="0"/>
              </a:rPr>
              <a:t>To develop the marketing plan, this study first performs a situational analysis using the 5C frameworks of marketing to analyse the company, customers, competitors, collaborators, and climate at the current stage. The marketing plan further uses Ansoff’s Matrix and the 4Ps of the marketing mix for Hilton. The whole marketing plan presentation has been organised into the SOSTAC framework.</a:t>
            </a:r>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2</a:t>
            </a:fld>
            <a:endParaRPr lang="en-IN"/>
          </a:p>
        </p:txBody>
      </p:sp>
    </p:spTree>
    <p:extLst>
      <p:ext uri="{BB962C8B-B14F-4D97-AF65-F5344CB8AC3E}">
        <p14:creationId xmlns:p14="http://schemas.microsoft.com/office/powerpoint/2010/main" val="17415361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The TWOS matrix produces strategies to use the strengths and weaknesses to leverage opportunities and minimise existing threats (</a:t>
            </a:r>
            <a:r>
              <a:rPr lang="en-GB" sz="1800" kern="100" dirty="0" err="1">
                <a:effectLst/>
                <a:latin typeface="Arial" panose="020B0604020202020204" pitchFamily="34" charset="0"/>
                <a:ea typeface="Times New Roman" panose="02020603050405020304" pitchFamily="18" charset="0"/>
                <a:cs typeface="Arial" panose="020B0604020202020204" pitchFamily="34" charset="0"/>
              </a:rPr>
              <a:t>Housden</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2008).</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3</a:t>
            </a:fld>
            <a:endParaRPr lang="en-IN"/>
          </a:p>
        </p:txBody>
      </p:sp>
    </p:spTree>
    <p:extLst>
      <p:ext uri="{BB962C8B-B14F-4D97-AF65-F5344CB8AC3E}">
        <p14:creationId xmlns:p14="http://schemas.microsoft.com/office/powerpoint/2010/main" val="2525788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Segmentation is the marketing approach of categorising customers into groups based on similar attributes and needs (</a:t>
            </a:r>
            <a:r>
              <a:rPr lang="en-GB" sz="1800" kern="100" dirty="0" err="1">
                <a:effectLst/>
                <a:latin typeface="Arial" panose="020B0604020202020204" pitchFamily="34" charset="0"/>
                <a:ea typeface="Times New Roman" panose="02020603050405020304" pitchFamily="18" charset="0"/>
                <a:cs typeface="Arial" panose="020B0604020202020204" pitchFamily="34" charset="0"/>
              </a:rPr>
              <a:t>Schlegelmilch</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2022, p. 137).</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4</a:t>
            </a:fld>
            <a:endParaRPr lang="en-IN"/>
          </a:p>
        </p:txBody>
      </p:sp>
    </p:spTree>
    <p:extLst>
      <p:ext uri="{BB962C8B-B14F-4D97-AF65-F5344CB8AC3E}">
        <p14:creationId xmlns:p14="http://schemas.microsoft.com/office/powerpoint/2010/main" val="23073274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A customer profile outlines the key details of the target consumer group to understand their needs better (</a:t>
            </a:r>
            <a:r>
              <a:rPr lang="en-GB" sz="1800" kern="100" dirty="0" err="1">
                <a:effectLst/>
                <a:latin typeface="Arial" panose="020B0604020202020204" pitchFamily="34" charset="0"/>
                <a:ea typeface="Times New Roman" panose="02020603050405020304" pitchFamily="18" charset="0"/>
                <a:cs typeface="Arial" panose="020B0604020202020204" pitchFamily="34" charset="0"/>
              </a:rPr>
              <a:t>Adıgüzel</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2020, p. 17).</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5</a:t>
            </a:fld>
            <a:endParaRPr lang="en-IN"/>
          </a:p>
        </p:txBody>
      </p:sp>
    </p:spTree>
    <p:extLst>
      <p:ext uri="{BB962C8B-B14F-4D97-AF65-F5344CB8AC3E}">
        <p14:creationId xmlns:p14="http://schemas.microsoft.com/office/powerpoint/2010/main" val="351134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Hilton Hotels and Resorts has positioned the brand in the high-value and high-price segment.</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Bowman's strategy clock</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In this approach, a brand needs to offer products and services with a high value to justify the high price (</a:t>
            </a:r>
            <a:r>
              <a:rPr lang="en-GB" sz="1800" kern="100" dirty="0" err="1">
                <a:effectLst/>
                <a:latin typeface="Arial" panose="020B0604020202020204" pitchFamily="34" charset="0"/>
                <a:ea typeface="Times New Roman" panose="02020603050405020304" pitchFamily="18" charset="0"/>
                <a:cs typeface="Arial" panose="020B0604020202020204" pitchFamily="34" charset="0"/>
              </a:rPr>
              <a:t>Villagrasa</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a:t>
            </a:r>
            <a:r>
              <a:rPr lang="en-GB" sz="1800" i="1" kern="100" dirty="0">
                <a:effectLst/>
                <a:latin typeface="Arial" panose="020B0604020202020204" pitchFamily="34" charset="0"/>
                <a:ea typeface="Times New Roman" panose="02020603050405020304" pitchFamily="18" charset="0"/>
                <a:cs typeface="Arial" panose="020B0604020202020204" pitchFamily="34" charset="0"/>
              </a:rPr>
              <a:t>et al</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2023, p. 947). Hilton takes a competitive advantage by differentiating hotel services based on quality and high-standard maintenance.</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6</a:t>
            </a:fld>
            <a:endParaRPr lang="en-IN"/>
          </a:p>
        </p:txBody>
      </p:sp>
    </p:spTree>
    <p:extLst>
      <p:ext uri="{BB962C8B-B14F-4D97-AF65-F5344CB8AC3E}">
        <p14:creationId xmlns:p14="http://schemas.microsoft.com/office/powerpoint/2010/main" val="2742840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Further partners of the organisation include Sutherland, Children’s National Health System, American Express, TINT, </a:t>
            </a:r>
            <a:r>
              <a:rPr lang="en-GB" sz="1800" kern="100" dirty="0" err="1">
                <a:effectLst/>
                <a:latin typeface="Arial" panose="020B0604020202020204" pitchFamily="34" charset="0"/>
                <a:ea typeface="Times New Roman" panose="02020603050405020304" pitchFamily="18" charset="0"/>
                <a:cs typeface="Arial" panose="020B0604020202020204" pitchFamily="34" charset="0"/>
              </a:rPr>
              <a:t>Aptara</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BuzzFeed, and so on.</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7</a:t>
            </a:fld>
            <a:endParaRPr lang="en-IN"/>
          </a:p>
        </p:txBody>
      </p:sp>
    </p:spTree>
    <p:extLst>
      <p:ext uri="{BB962C8B-B14F-4D97-AF65-F5344CB8AC3E}">
        <p14:creationId xmlns:p14="http://schemas.microsoft.com/office/powerpoint/2010/main" val="14766287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PESTLE analysis helps in the assessment of the external macro environment and its impact on a business.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b="1"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8</a:t>
            </a:fld>
            <a:endParaRPr lang="en-IN"/>
          </a:p>
        </p:txBody>
      </p:sp>
    </p:spTree>
    <p:extLst>
      <p:ext uri="{BB962C8B-B14F-4D97-AF65-F5344CB8AC3E}">
        <p14:creationId xmlns:p14="http://schemas.microsoft.com/office/powerpoint/2010/main" val="34293254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According to Kotler </a:t>
            </a:r>
            <a:r>
              <a:rPr lang="en-GB" sz="1800" i="1" kern="100" dirty="0">
                <a:effectLst/>
                <a:latin typeface="Arial" panose="020B0604020202020204" pitchFamily="34" charset="0"/>
                <a:ea typeface="Times New Roman" panose="02020603050405020304" pitchFamily="18" charset="0"/>
                <a:cs typeface="Arial" panose="020B0604020202020204" pitchFamily="34" charset="0"/>
              </a:rPr>
              <a:t>et al</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(2020), the strategy of marketing mix price, place, product, and promotion are the main elements of an effective marketing strategy.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9</a:t>
            </a:fld>
            <a:endParaRPr lang="en-IN"/>
          </a:p>
        </p:txBody>
      </p:sp>
    </p:spTree>
    <p:extLst>
      <p:ext uri="{BB962C8B-B14F-4D97-AF65-F5344CB8AC3E}">
        <p14:creationId xmlns:p14="http://schemas.microsoft.com/office/powerpoint/2010/main" val="2302966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This marketing plan aims to expand Hilton Hotels’ awareness to international markets via introducing a mid-budget hotel segment and running strategic digital marketing in the next 2 years.</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10</a:t>
            </a:fld>
            <a:endParaRPr lang="en-IN"/>
          </a:p>
        </p:txBody>
      </p:sp>
    </p:spTree>
    <p:extLst>
      <p:ext uri="{BB962C8B-B14F-4D97-AF65-F5344CB8AC3E}">
        <p14:creationId xmlns:p14="http://schemas.microsoft.com/office/powerpoint/2010/main" val="41589028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2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 value proposition</a:t>
            </a:r>
            <a:endParaRPr lang="en-IN" sz="12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200" kern="100" dirty="0">
                <a:effectLst/>
                <a:latin typeface="Arial" panose="020B0604020202020204" pitchFamily="34" charset="0"/>
                <a:ea typeface="Times New Roman" panose="02020603050405020304" pitchFamily="18" charset="0"/>
                <a:cs typeface="Arial" panose="020B0604020202020204" pitchFamily="34" charset="0"/>
              </a:rPr>
              <a:t>Value proposition represents the benefit the customers will derive from a product or service (Ryan, 2012). </a:t>
            </a:r>
          </a:p>
          <a:p>
            <a:pPr marL="0" marR="0" lvl="0" indent="0" algn="just" defTabSz="914400" rtl="0" eaLnBrk="1" fontAlgn="auto" latinLnBrk="0" hangingPunct="1">
              <a:lnSpc>
                <a:spcPct val="150000"/>
              </a:lnSpc>
              <a:spcBef>
                <a:spcPts val="0"/>
              </a:spcBef>
              <a:spcAft>
                <a:spcPts val="800"/>
              </a:spcAft>
              <a:buClrTx/>
              <a:buSzTx/>
              <a:buFontTx/>
              <a:buNone/>
              <a:tabLst/>
              <a:defRPr/>
            </a:pPr>
            <a:r>
              <a:rPr lang="en-GB" sz="12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Ansoff’s matrix</a:t>
            </a:r>
            <a:endParaRPr lang="en-IN" sz="12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200" kern="100" dirty="0">
                <a:effectLst/>
                <a:latin typeface="Arial" panose="020B0604020202020204" pitchFamily="34" charset="0"/>
                <a:ea typeface="Times New Roman" panose="02020603050405020304" pitchFamily="18" charset="0"/>
                <a:cs typeface="Arial" panose="020B0604020202020204" pitchFamily="34" charset="0"/>
              </a:rPr>
              <a:t>The strategy of product development involves the creation of a new offering to extend the range of portfolios of a particular brand (Morgan </a:t>
            </a:r>
            <a:r>
              <a:rPr lang="en-GB" sz="1200" i="1" kern="100" dirty="0">
                <a:effectLst/>
                <a:latin typeface="Arial" panose="020B0604020202020204" pitchFamily="34" charset="0"/>
                <a:ea typeface="Times New Roman" panose="02020603050405020304" pitchFamily="18" charset="0"/>
                <a:cs typeface="Arial" panose="020B0604020202020204" pitchFamily="34" charset="0"/>
              </a:rPr>
              <a:t>et al</a:t>
            </a:r>
            <a:r>
              <a:rPr lang="en-GB" sz="1200" kern="100" dirty="0">
                <a:effectLst/>
                <a:latin typeface="Arial" panose="020B0604020202020204" pitchFamily="34" charset="0"/>
                <a:ea typeface="Times New Roman" panose="02020603050405020304" pitchFamily="18" charset="0"/>
                <a:cs typeface="Arial" panose="020B0604020202020204" pitchFamily="34" charset="0"/>
              </a:rPr>
              <a:t>., 2019, p. 27).</a:t>
            </a:r>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11</a:t>
            </a:fld>
            <a:endParaRPr lang="en-IN"/>
          </a:p>
        </p:txBody>
      </p:sp>
    </p:spTree>
    <p:extLst>
      <p:ext uri="{BB962C8B-B14F-4D97-AF65-F5344CB8AC3E}">
        <p14:creationId xmlns:p14="http://schemas.microsoft.com/office/powerpoint/2010/main" val="728643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spcAft>
                <a:spcPts val="800"/>
              </a:spcAft>
            </a:pPr>
            <a:r>
              <a:rPr lang="en-GB" sz="1800" i="1" kern="100" dirty="0">
                <a:effectLst/>
                <a:latin typeface="Arial" panose="020B0604020202020204" pitchFamily="34" charset="0"/>
                <a:ea typeface="Times New Roman" panose="02020603050405020304" pitchFamily="18" charset="0"/>
                <a:cs typeface="Arial" panose="020B0604020202020204" pitchFamily="34" charset="0"/>
              </a:rPr>
              <a:t>Reach: </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At this stage, Hilton needs to focus on reaching the target audience in foreign markets. Launching a new brand website for the mid-budget hotel can be effective in this case. Paid PR reviews, social media posting, and pay-per-click ads can be helpful.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i="1" kern="100" dirty="0">
                <a:effectLst/>
                <a:latin typeface="Arial" panose="020B0604020202020204" pitchFamily="34" charset="0"/>
                <a:ea typeface="Times New Roman" panose="02020603050405020304" pitchFamily="18" charset="0"/>
                <a:cs typeface="Arial" panose="020B0604020202020204" pitchFamily="34" charset="0"/>
              </a:rPr>
              <a:t>Act</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Regular social media conversion, emails, and online notifications can be sent to interact with and inform the audience about the new business segment.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i="1" kern="100" dirty="0">
                <a:effectLst/>
                <a:latin typeface="Arial" panose="020B0604020202020204" pitchFamily="34" charset="0"/>
                <a:ea typeface="Times New Roman" panose="02020603050405020304" pitchFamily="18" charset="0"/>
                <a:cs typeface="Arial" panose="020B0604020202020204" pitchFamily="34" charset="0"/>
              </a:rPr>
              <a:t>Convert</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To convert leads on the website into customers, Hilton is required to pursue </a:t>
            </a:r>
            <a:r>
              <a:rPr lang="en-GB" sz="1800" i="1" kern="100" dirty="0">
                <a:effectLst/>
                <a:latin typeface="Arial" panose="020B0604020202020204" pitchFamily="34" charset="0"/>
                <a:ea typeface="Times New Roman" panose="02020603050405020304" pitchFamily="18" charset="0"/>
                <a:cs typeface="Arial" panose="020B0604020202020204" pitchFamily="34" charset="0"/>
              </a:rPr>
              <a:t>data-driven</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marketing. Accumulating data from customers' behaviours on social media, online, and websites can help the brand engage in targeted marketing (Clow and Baack, 2013).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i="1" kern="100" dirty="0">
                <a:effectLst/>
                <a:latin typeface="Arial" panose="020B0604020202020204" pitchFamily="34" charset="0"/>
                <a:ea typeface="Times New Roman" panose="02020603050405020304" pitchFamily="18" charset="0"/>
                <a:cs typeface="Arial" panose="020B0604020202020204" pitchFamily="34" charset="0"/>
              </a:rPr>
              <a:t>Engage</a:t>
            </a:r>
            <a:r>
              <a:rPr lang="en-GB" sz="1800" kern="100" dirty="0">
                <a:effectLst/>
                <a:latin typeface="Arial" panose="020B0604020202020204" pitchFamily="34" charset="0"/>
                <a:ea typeface="Times New Roman" panose="02020603050405020304" pitchFamily="18" charset="0"/>
                <a:cs typeface="Arial" panose="020B0604020202020204" pitchFamily="34" charset="0"/>
              </a:rPr>
              <a:t>: Customers can be retained by Hilton for the long term by keeping them engaged constantly through email messaging, personalised offers, and responsive online support.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12</a:t>
            </a:fld>
            <a:endParaRPr lang="en-IN"/>
          </a:p>
        </p:txBody>
      </p:sp>
    </p:spTree>
    <p:extLst>
      <p:ext uri="{BB962C8B-B14F-4D97-AF65-F5344CB8AC3E}">
        <p14:creationId xmlns:p14="http://schemas.microsoft.com/office/powerpoint/2010/main" val="104563271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In terms of marketing channels, pay-per-click ads on Google have been first chosen to increase exposure and social media advertising has been chosen for brand awareness. Hilton will further pursue SEO and influencer marketing to gain customer trust and increase conversion. Email marketing will be performed for customer retention.</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13</a:t>
            </a:fld>
            <a:endParaRPr lang="en-IN"/>
          </a:p>
        </p:txBody>
      </p:sp>
    </p:spTree>
    <p:extLst>
      <p:ext uri="{BB962C8B-B14F-4D97-AF65-F5344CB8AC3E}">
        <p14:creationId xmlns:p14="http://schemas.microsoft.com/office/powerpoint/2010/main" val="34694672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To measure success regarding new consumers, brand image, and profitability, key performance indicators of KPIs should be implemented by a brand (Chaffey and Ellis- Chadwick, 2019).</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14</a:t>
            </a:fld>
            <a:endParaRPr lang="en-IN"/>
          </a:p>
        </p:txBody>
      </p:sp>
    </p:spTree>
    <p:extLst>
      <p:ext uri="{BB962C8B-B14F-4D97-AF65-F5344CB8AC3E}">
        <p14:creationId xmlns:p14="http://schemas.microsoft.com/office/powerpoint/2010/main" val="267202665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Books</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Kotler, P., Armstrong, G., Harris, L. and He, H., 2020. Principles of marketing. 8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th</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European ed, London: Pearson Education Limited.</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Ryan, D. (2012) Understanding Digital marketing: Marketing Strategies for Engaging The Digital Generation. Kogan Page, London.</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Smith PR &amp; Zook ZE (2020) Marketing Communications. 7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th</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ed, Kogan Page, London</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Journals</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Adıgüzel</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S., 2020. Market and brand positioning and sustainability strategies in international marketing.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International Journal of Scientific Research and Management</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8</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(9), pp.9-24.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3"/>
              </a:rPr>
              <a:t>https://www.academia.edu/download/77857329/2167.pdf</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Dimitrios</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B., Christos, P.,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Ioannis</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R. and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Vasiliadis</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L., 2020. Strategic management in the hotel industry: proposed strategic practices to recover from COVID-19 global crisis.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Academic Journal of Interdisciplinary Studies</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9</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(6), pp.130-130.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4"/>
              </a:rPr>
              <a:t>https://www.researchgate.net/profile/Dimitrios-Belias/publication/346016574_Strategic_Management_in_the_Hotel_Industry_Proposed_Strategic_Practices_to_Recover_from_COVID-19_Global_Crisis/links/5fb61b0b92851c933f3d58b0/Strategic-Management-in-the-Hotel-Industry-Proposed-Strategic-Practices-to-Recover-from-COVID-19-Global-Crisis.pdf</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Halmi</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L. and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Poldrugovac</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K., 2022. SUSTAINABILITY REPORTING HARMONIZATION IN THE HOTEL INDUSTRY–WHAT IS NEXT?.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Geo Journal of Tourism and </a:t>
            </a:r>
            <a:r>
              <a:rPr lang="en-GB" sz="1800" i="1"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Geosites</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41</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 pp.541-547.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5"/>
              </a:rPr>
              <a:t>https://www.bib.irb.hr/1212826/download/1212826.gtg.41227-861.pdf</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Mekhruza</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V.,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Malokhat</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S., Rustam, T. and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Bakhora</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R., 2022. PERFORMANCE OF HILTON: HOW HILTON TACKLES THE EPIDEMIC COVID-19 DISEASE. </a:t>
            </a:r>
            <a:r>
              <a:rPr lang="en-GB" sz="1800" i="1"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Thematics</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Journal of Business Management</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5</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6"/>
              </a:rPr>
              <a:t>http://thematicsjournals.in/index.php/tjbm/article/view/1180</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Morgan, N.A., </a:t>
            </a: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Whitler</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K.A., Feng, H. and Chari, S., 2019. Research in marketing strategy.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Journal of the Academy of Marketing Science</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47</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pp.4-29.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7"/>
              </a:rPr>
              <a:t>https://link.springer.com/article/10.1007/s11747-018-0598-1</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Schlegelmilch</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B.B., 2022. Segmenting targeting and positioning in global markets. In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Global Marketing Strategy: An Executive Digest</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(pp. 129-159). Cham: Springer International Publishing.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8"/>
              </a:rPr>
              <a:t>https://link.springer.com/chapter/10.1007/978-3-030-90665-8_6</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Villagrasa</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J., Sánchez, F. and Donaldson, C., 2023. HOW TO WIND THE STRATEGIC CLOCK: A BEST PRACTICE EXAMPLE SHOWING THE DYNAMIC PROCESS THAT UNDERLIES. In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INTED2023 Proceedings</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(pp. 943-955). IATED.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9"/>
              </a:rPr>
              <a:t>https://library.iated.org/view/VILLAGRASA2023HOW</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Yu, J., Kang, B.N. and Kim, H.S., 2021. A comparative study between Hilton hotels in South Korea and USA through user-generated content analytics.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Culinary Science &amp; Hospitality Research</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27</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(12), pp.200-213. </a:t>
            </a:r>
            <a:r>
              <a:rPr lang="en-GB" sz="1800" kern="0" dirty="0">
                <a:solidFill>
                  <a:srgbClr val="1155CC"/>
                </a:solidFill>
                <a:effectLst/>
                <a:latin typeface="Arial" panose="020B0604020202020204" pitchFamily="34" charset="0"/>
                <a:ea typeface="Times New Roman" panose="02020603050405020304" pitchFamily="18" charset="0"/>
                <a:cs typeface="Arial" panose="020B0604020202020204" pitchFamily="34" charset="0"/>
                <a:hlinkClick r:id="rId10"/>
              </a:rPr>
              <a:t>https://www.researchgate.net/profile/Hak-Seon-Kim/publication/357504875_A_Comparative_Study_between_Hilton_Hotels_in_South_Korea_and_USA_through_User-Generated_Content_Analytics/links/61d0a374b8305f7c4b17c836/A-Comparative-Study-between-Hilton-Hotels-in-South-Korea-and-USA-through-User-Generated-Content-Analytics.pdf</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b="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Website</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Bef>
                <a:spcPts val="1200"/>
              </a:spcBef>
              <a:spcAft>
                <a:spcPts val="1200"/>
              </a:spcAft>
            </a:pPr>
            <a:r>
              <a:rPr lang="en-GB" sz="18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Similarweb</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(2023) </a:t>
            </a:r>
            <a:r>
              <a:rPr lang="en-GB" sz="1800"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Hilton.com market share, revenue and Traffic Analytics | </a:t>
            </a:r>
            <a:r>
              <a:rPr lang="en-GB" sz="1800" i="1"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Similarweb</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t>
            </a:r>
            <a:r>
              <a:rPr lang="en-GB" sz="1800" i="1"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Similarweb</a:t>
            </a:r>
            <a:r>
              <a:rPr lang="en-GB" sz="18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Available at: https://www.similarweb.com/website/hilton.com/ (Accessed: 15 May 2023).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D8DDC246-D061-40FC-A2BD-541E1CCB410A}" type="slidenum">
              <a:rPr lang="en-IN" smtClean="0"/>
              <a:pPr/>
              <a:t>16</a:t>
            </a:fld>
            <a:endParaRPr lang="en-IN"/>
          </a:p>
        </p:txBody>
      </p:sp>
    </p:spTree>
    <p:extLst>
      <p:ext uri="{BB962C8B-B14F-4D97-AF65-F5344CB8AC3E}">
        <p14:creationId xmlns:p14="http://schemas.microsoft.com/office/powerpoint/2010/main" val="326411005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F228CB-BC07-64BC-E104-14CCC1126E8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13991D5E-D489-B4DE-B6A8-1ABEFE2F484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3EE279CA-0C53-953C-B2A0-5D3D23960209}"/>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5" name="Footer Placeholder 4">
            <a:extLst>
              <a:ext uri="{FF2B5EF4-FFF2-40B4-BE49-F238E27FC236}">
                <a16:creationId xmlns:a16="http://schemas.microsoft.com/office/drawing/2014/main" id="{8F139743-8D9E-B8B4-1B96-A6CCBC24DE53}"/>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D630ED14-79BE-91C3-076C-E5F08777AF62}"/>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282804301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CF0B6-0D10-4FB8-891D-FCC1C181E35E}"/>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D036DF6-84D5-7DAC-6076-BA10EF51B9E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565BDE9-8B40-D1B9-52E8-1A398704D2F1}"/>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5" name="Footer Placeholder 4">
            <a:extLst>
              <a:ext uri="{FF2B5EF4-FFF2-40B4-BE49-F238E27FC236}">
                <a16:creationId xmlns:a16="http://schemas.microsoft.com/office/drawing/2014/main" id="{FF9BB32A-223A-6A22-6FA6-049DA830380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168454D-C0E7-E2BC-9C15-E59DC58897F5}"/>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41411719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D210F-CFE4-C11A-041A-478831B54DD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796C9051-FF34-5A86-72A8-20243E49B949}"/>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32AB27-4541-A7B9-9990-12B0CD98D25A}"/>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5" name="Footer Placeholder 4">
            <a:extLst>
              <a:ext uri="{FF2B5EF4-FFF2-40B4-BE49-F238E27FC236}">
                <a16:creationId xmlns:a16="http://schemas.microsoft.com/office/drawing/2014/main" id="{F118C5F2-EE53-D542-61F5-7893B0AA2282}"/>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1A3807E4-0535-AEFA-88EE-5B3B62A7719E}"/>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26801149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771113-AAE9-D06F-CF4B-1242C3E4A3D0}"/>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67E4B8CF-2D6B-CB7D-2D41-D8D69756FE1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7341A8DC-3B10-D992-6DD7-F21FA955219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F14A9FDB-10E3-5FD6-F202-B57B9C4BF20C}"/>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6" name="Footer Placeholder 5">
            <a:extLst>
              <a:ext uri="{FF2B5EF4-FFF2-40B4-BE49-F238E27FC236}">
                <a16:creationId xmlns:a16="http://schemas.microsoft.com/office/drawing/2014/main" id="{C49B94A5-703E-DD9B-23BC-E6791F8B57B1}"/>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F8CD4882-E34E-6A5F-4BF7-FFCC44F96A05}"/>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4033179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F8374-0E41-47E8-0DF0-CF8F5F997AB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F1B7855E-8199-458D-8286-4F7B54B0691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7070DFE9-8C22-F20B-3D04-8F1E9BDDAD2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E79374B0-9727-5304-6103-3C9C54CEFCD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AE5BB5C-7E99-1C5A-4E51-7FAD0887F87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51AA31FD-EC8C-A86B-500E-E73621F1D7AA}"/>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8" name="Footer Placeholder 7">
            <a:extLst>
              <a:ext uri="{FF2B5EF4-FFF2-40B4-BE49-F238E27FC236}">
                <a16:creationId xmlns:a16="http://schemas.microsoft.com/office/drawing/2014/main" id="{B4D33C72-B363-E77C-DE3E-631840DCE3D0}"/>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028E7BBA-0CC6-6492-2980-0E566D6746F5}"/>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42517006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6C5BF4-F9F4-4E2F-924C-20DADCD4020D}"/>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6DC34428-EB3B-9051-9538-63737E90A3DD}"/>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4" name="Footer Placeholder 3">
            <a:extLst>
              <a:ext uri="{FF2B5EF4-FFF2-40B4-BE49-F238E27FC236}">
                <a16:creationId xmlns:a16="http://schemas.microsoft.com/office/drawing/2014/main" id="{BD744C2F-A604-F313-1D20-B9941C3DD8B0}"/>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2F457FD3-A7F3-02A8-889C-4AF21DC3FA58}"/>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201537440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929C9E2-C5B2-9FCE-6F96-C4DAA54EF909}"/>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3" name="Footer Placeholder 2">
            <a:extLst>
              <a:ext uri="{FF2B5EF4-FFF2-40B4-BE49-F238E27FC236}">
                <a16:creationId xmlns:a16="http://schemas.microsoft.com/office/drawing/2014/main" id="{41FAB87A-8B91-F750-102F-1A925EE88CAE}"/>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8B4A2CE-1438-D2F7-0E58-1E9293A4FC3C}"/>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16025211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E1FB04-DAA6-C157-9F3B-D9D98776A6D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EB5439ED-D234-0D19-BBC0-15A814BFC13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43B21A84-E478-E44F-45FA-D2BDF5E59F5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7C9F6A0-9594-AF30-64CE-BEFE7FD33E08}"/>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6" name="Footer Placeholder 5">
            <a:extLst>
              <a:ext uri="{FF2B5EF4-FFF2-40B4-BE49-F238E27FC236}">
                <a16:creationId xmlns:a16="http://schemas.microsoft.com/office/drawing/2014/main" id="{4EFEE00B-F43E-EA47-810A-60F952D7D49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ED8275C-D23E-AF44-0348-06CA5504F6C3}"/>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14128699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4D635-7970-A02F-9901-3DFEFD4F1FE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8B3A8FF9-41E5-1E78-4EC1-77A91AF94B6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CCD2FCA1-8B7A-84A7-87C3-77625C0792A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66541A1-EA18-4227-B182-CBEDC6DA5405}"/>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6" name="Footer Placeholder 5">
            <a:extLst>
              <a:ext uri="{FF2B5EF4-FFF2-40B4-BE49-F238E27FC236}">
                <a16:creationId xmlns:a16="http://schemas.microsoft.com/office/drawing/2014/main" id="{3B45E849-DC00-F480-531B-BC508153412C}"/>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70A396F-CF41-C0ED-BC35-F11BC260A271}"/>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34285270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3C4E21-AF37-D3B7-4109-F140AB59FC43}"/>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20D17477-27B4-EE21-1573-5C8EAE356F3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5DE58C0-D6D1-113E-6B94-93F729AA3820}"/>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5" name="Footer Placeholder 4">
            <a:extLst>
              <a:ext uri="{FF2B5EF4-FFF2-40B4-BE49-F238E27FC236}">
                <a16:creationId xmlns:a16="http://schemas.microsoft.com/office/drawing/2014/main" id="{650E79A2-ECB7-0E32-9F66-5ABD22B5DBC9}"/>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AD864D9-256B-87C8-D629-264EBDF2FFE2}"/>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12071658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8C3734A-9F4E-B076-B544-BC09A7A9B2E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3D41EF5-A24A-ECAF-5EC2-43D4D25C6E8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A6CB467-1150-65E6-FB3A-A090DA6D96E9}"/>
              </a:ext>
            </a:extLst>
          </p:cNvPr>
          <p:cNvSpPr>
            <a:spLocks noGrp="1"/>
          </p:cNvSpPr>
          <p:nvPr>
            <p:ph type="dt" sz="half" idx="10"/>
          </p:nvPr>
        </p:nvSpPr>
        <p:spPr/>
        <p:txBody>
          <a:bodyPr/>
          <a:lstStyle/>
          <a:p>
            <a:fld id="{14B01095-CB2C-467C-8854-06FA41F38808}" type="datetimeFigureOut">
              <a:rPr lang="en-IN" smtClean="0"/>
              <a:pPr/>
              <a:t>15-06-2023</a:t>
            </a:fld>
            <a:endParaRPr lang="en-IN"/>
          </a:p>
        </p:txBody>
      </p:sp>
      <p:sp>
        <p:nvSpPr>
          <p:cNvPr id="5" name="Footer Placeholder 4">
            <a:extLst>
              <a:ext uri="{FF2B5EF4-FFF2-40B4-BE49-F238E27FC236}">
                <a16:creationId xmlns:a16="http://schemas.microsoft.com/office/drawing/2014/main" id="{E8589418-2E94-2AD1-CC04-4B6D42127401}"/>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8E095EC-8081-A9DA-38C3-21237BA788F6}"/>
              </a:ext>
            </a:extLst>
          </p:cNvPr>
          <p:cNvSpPr>
            <a:spLocks noGrp="1"/>
          </p:cNvSpPr>
          <p:nvPr>
            <p:ph type="sldNum" sz="quarter" idx="12"/>
          </p:nvPr>
        </p:nvSpPr>
        <p:spPr/>
        <p:txBody>
          <a:bodyPr/>
          <a:lstStyle/>
          <a:p>
            <a:fld id="{17622FB5-613B-4F76-A1EC-B43662C098D6}" type="slidenum">
              <a:rPr lang="en-IN" smtClean="0"/>
              <a:pPr/>
              <a:t>‹#›</a:t>
            </a:fld>
            <a:endParaRPr lang="en-IN"/>
          </a:p>
        </p:txBody>
      </p:sp>
    </p:spTree>
    <p:extLst>
      <p:ext uri="{BB962C8B-B14F-4D97-AF65-F5344CB8AC3E}">
        <p14:creationId xmlns:p14="http://schemas.microsoft.com/office/powerpoint/2010/main" val="271718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5EDA4CB-2734-9A31-D830-CD754C28BA7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CABFDC48-478B-C494-2E26-EAD00AE04F5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84F3815F-4E20-FB2B-62EA-9C6F250C36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4B01095-CB2C-467C-8854-06FA41F38808}" type="datetimeFigureOut">
              <a:rPr lang="en-IN" smtClean="0"/>
              <a:pPr/>
              <a:t>15-06-2023</a:t>
            </a:fld>
            <a:endParaRPr lang="en-IN"/>
          </a:p>
        </p:txBody>
      </p:sp>
      <p:sp>
        <p:nvSpPr>
          <p:cNvPr id="5" name="Footer Placeholder 4">
            <a:extLst>
              <a:ext uri="{FF2B5EF4-FFF2-40B4-BE49-F238E27FC236}">
                <a16:creationId xmlns:a16="http://schemas.microsoft.com/office/drawing/2014/main" id="{F519B4BF-DD2B-F7E2-D1DD-DD8857D324E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2AA11DD5-1EA6-BA07-9E18-77DF94108C3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7622FB5-613B-4F76-A1EC-B43662C098D6}" type="slidenum">
              <a:rPr lang="en-IN" smtClean="0"/>
              <a:pPr/>
              <a:t>‹#›</a:t>
            </a:fld>
            <a:endParaRPr lang="en-IN"/>
          </a:p>
        </p:txBody>
      </p:sp>
    </p:spTree>
    <p:extLst>
      <p:ext uri="{BB962C8B-B14F-4D97-AF65-F5344CB8AC3E}">
        <p14:creationId xmlns:p14="http://schemas.microsoft.com/office/powerpoint/2010/main" val="152630801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5.xml"/><Relationship Id="rId1" Type="http://schemas.openxmlformats.org/officeDocument/2006/relationships/slideLayout" Target="../slideLayouts/slideLayout5.xml"/><Relationship Id="rId4" Type="http://schemas.openxmlformats.org/officeDocument/2006/relationships/image" Target="../media/image3.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1.xml"/><Relationship Id="rId1" Type="http://schemas.openxmlformats.org/officeDocument/2006/relationships/slideLayout" Target="../slideLayouts/slideLayout4.xml"/><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FC6A1B-B4D1-9292-7B90-A4CA509B7585}"/>
              </a:ext>
            </a:extLst>
          </p:cNvPr>
          <p:cNvSpPr>
            <a:spLocks noGrp="1"/>
          </p:cNvSpPr>
          <p:nvPr>
            <p:ph type="ctrTitle"/>
          </p:nvPr>
        </p:nvSpPr>
        <p:spPr/>
        <p:txBody>
          <a:bodyPr anchor="ctr">
            <a:normAutofit/>
          </a:bodyPr>
          <a:lstStyle/>
          <a:p>
            <a:r>
              <a:rPr lang="en-GB" sz="3600" b="1" u="sng" kern="1400" spc="-50" dirty="0">
                <a:effectLst/>
                <a:latin typeface="Arial" panose="020B0604020202020204" pitchFamily="34" charset="0"/>
                <a:ea typeface="Times New Roman" panose="02020603050405020304" pitchFamily="18" charset="0"/>
                <a:cs typeface="Times New Roman" panose="02020603050405020304" pitchFamily="18" charset="0"/>
              </a:rPr>
              <a:t>Assessment Component 2: Individual Presentation and Marketing Plan </a:t>
            </a:r>
            <a:endParaRPr lang="en-IN" sz="3600" dirty="0"/>
          </a:p>
        </p:txBody>
      </p:sp>
      <p:sp>
        <p:nvSpPr>
          <p:cNvPr id="3" name="Subtitle 2">
            <a:extLst>
              <a:ext uri="{FF2B5EF4-FFF2-40B4-BE49-F238E27FC236}">
                <a16:creationId xmlns:a16="http://schemas.microsoft.com/office/drawing/2014/main" id="{FDB17D45-2831-BAB0-A797-FBA50D03DCD3}"/>
              </a:ext>
            </a:extLst>
          </p:cNvPr>
          <p:cNvSpPr>
            <a:spLocks noGrp="1"/>
          </p:cNvSpPr>
          <p:nvPr>
            <p:ph type="subTitle" idx="1"/>
          </p:nvPr>
        </p:nvSpPr>
        <p:spPr>
          <a:xfrm>
            <a:off x="1524000" y="3602037"/>
            <a:ext cx="9514114" cy="2766105"/>
          </a:xfrm>
        </p:spPr>
        <p:txBody>
          <a:bodyPr>
            <a:normAutofit/>
          </a:bodyPr>
          <a:lstStyle/>
          <a:p>
            <a:pPr algn="ctr">
              <a:lnSpc>
                <a:spcPct val="150000"/>
              </a:lnSpc>
              <a:spcAft>
                <a:spcPts val="800"/>
              </a:spcAft>
            </a:pPr>
            <a:r>
              <a:rPr lang="en-GB" sz="1800" b="1" i="1" kern="100" dirty="0">
                <a:effectLst/>
                <a:latin typeface="Arial" panose="020B0604020202020204" pitchFamily="34" charset="0"/>
                <a:ea typeface="Times New Roman" panose="02020603050405020304" pitchFamily="18" charset="0"/>
                <a:cs typeface="Arial" panose="020B0604020202020204" pitchFamily="34" charset="0"/>
              </a:rPr>
              <a:t>Student ID: 2243925</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ctr">
              <a:lnSpc>
                <a:spcPct val="150000"/>
              </a:lnSpc>
              <a:spcAft>
                <a:spcPts val="800"/>
              </a:spcAft>
            </a:pPr>
            <a:r>
              <a:rPr lang="en-GB" sz="1800" b="1" i="1" kern="100" dirty="0">
                <a:effectLst/>
                <a:latin typeface="Arial" panose="020B0604020202020204" pitchFamily="34" charset="0"/>
                <a:ea typeface="Times New Roman" panose="02020603050405020304" pitchFamily="18" charset="0"/>
                <a:cs typeface="Arial" panose="020B0604020202020204" pitchFamily="34" charset="0"/>
              </a:rPr>
              <a:t>Student Name : Gabriela Rujala</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ctr">
              <a:lnSpc>
                <a:spcPct val="150000"/>
              </a:lnSpc>
              <a:spcAft>
                <a:spcPts val="800"/>
              </a:spcAft>
            </a:pPr>
            <a:r>
              <a:rPr lang="en-GB" sz="1800" b="1" i="1" kern="100" dirty="0">
                <a:effectLst/>
                <a:latin typeface="Arial" panose="020B0604020202020204" pitchFamily="34" charset="0"/>
                <a:ea typeface="Times New Roman" panose="02020603050405020304" pitchFamily="18" charset="0"/>
                <a:cs typeface="Arial" panose="020B0604020202020204" pitchFamily="34" charset="0"/>
              </a:rPr>
              <a:t>Course ID</a:t>
            </a:r>
            <a:r>
              <a:rPr lang="en-GB" sz="1800" b="1" i="1" kern="100">
                <a:effectLst/>
                <a:latin typeface="Arial" panose="020B0604020202020204" pitchFamily="34" charset="0"/>
                <a:ea typeface="Times New Roman" panose="02020603050405020304" pitchFamily="18" charset="0"/>
                <a:cs typeface="Arial" panose="020B0604020202020204" pitchFamily="34" charset="0"/>
              </a:rPr>
              <a:t>: BMIH4005</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Tree>
    <p:extLst>
      <p:ext uri="{BB962C8B-B14F-4D97-AF65-F5344CB8AC3E}">
        <p14:creationId xmlns:p14="http://schemas.microsoft.com/office/powerpoint/2010/main" val="143554082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DF9267-E40F-B8EF-E538-B592ED4B2165}"/>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Introduction </a:t>
            </a:r>
            <a:endParaRPr lang="en-IN" sz="3200" dirty="0"/>
          </a:p>
        </p:txBody>
      </p:sp>
      <p:sp>
        <p:nvSpPr>
          <p:cNvPr id="3" name="Content Placeholder 2">
            <a:extLst>
              <a:ext uri="{FF2B5EF4-FFF2-40B4-BE49-F238E27FC236}">
                <a16:creationId xmlns:a16="http://schemas.microsoft.com/office/drawing/2014/main" id="{1AEC3BA9-AA11-0589-C999-8DCB8834FC0B}"/>
              </a:ext>
            </a:extLst>
          </p:cNvPr>
          <p:cNvSpPr>
            <a:spLocks noGrp="1"/>
          </p:cNvSpPr>
          <p:nvPr>
            <p:ph idx="1"/>
          </p:nvPr>
        </p:nvSpPr>
        <p:spPr>
          <a:xfrm>
            <a:off x="630936" y="4764023"/>
            <a:ext cx="10722864" cy="1412939"/>
          </a:xfrm>
        </p:spPr>
        <p:txBody>
          <a:bodyPr anchor="b">
            <a:normAutofit fontScale="92500"/>
          </a:bodyPr>
          <a:lstStyle/>
          <a:p>
            <a:pPr marL="0" indent="0" algn="just">
              <a:lnSpc>
                <a:spcPct val="150000"/>
              </a:lnSpc>
            </a:pPr>
            <a:r>
              <a:rPr lang="en-GB" sz="1800" dirty="0">
                <a:effectLst/>
                <a:latin typeface="Arial" panose="020B0604020202020204" pitchFamily="34" charset="0"/>
                <a:ea typeface="Times New Roman" panose="02020603050405020304" pitchFamily="18" charset="0"/>
              </a:rPr>
              <a:t>This presentation contains a marketing plan for the globally renowned hotel brand Hilton Hotels and Resorts. </a:t>
            </a:r>
          </a:p>
          <a:p>
            <a:pPr marL="0" indent="0" algn="just">
              <a:lnSpc>
                <a:spcPct val="150000"/>
              </a:lnSpc>
            </a:pPr>
            <a:r>
              <a:rPr lang="en-GB" sz="1800" dirty="0">
                <a:effectLst/>
                <a:latin typeface="Arial" panose="020B0604020202020204" pitchFamily="34" charset="0"/>
                <a:ea typeface="Times New Roman" panose="02020603050405020304" pitchFamily="18" charset="0"/>
              </a:rPr>
              <a:t>This marketing plan is developed with the purpose of enabling the organisation to expand its awareness and operations into foreign markets via digital marketing along with introducing a new mid-budget brand segment. </a:t>
            </a:r>
            <a:endParaRPr lang="en-IN" dirty="0"/>
          </a:p>
        </p:txBody>
      </p:sp>
      <p:pic>
        <p:nvPicPr>
          <p:cNvPr id="9218" name="Picture 2" descr="Hilton Chennai 𝗕𝗢𝗢𝗞 Chennai Hotel 𝘄𝗶𝘁𝗵 ₹𝟬 𝗣𝗔𝗬𝗠𝗘𝗡𝗧">
            <a:extLst>
              <a:ext uri="{FF2B5EF4-FFF2-40B4-BE49-F238E27FC236}">
                <a16:creationId xmlns:a16="http://schemas.microsoft.com/office/drawing/2014/main" id="{6A03D526-4D91-F994-9A80-99238069EC6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61988" y="1273628"/>
            <a:ext cx="4868023" cy="32738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7992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6B1E6-7F79-2565-5668-4BF7B8A0EBC2}"/>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Arial" panose="020B0604020202020204" pitchFamily="34" charset="0"/>
              </a:rPr>
              <a:t>Situation Analysis </a:t>
            </a:r>
            <a:r>
              <a:rPr lang="en-IN" sz="3200" b="1" kern="100" dirty="0">
                <a:latin typeface="Arial" panose="020B0604020202020204" pitchFamily="34" charset="0"/>
                <a:ea typeface="Times New Roman" panose="02020603050405020304" pitchFamily="18" charset="0"/>
                <a:cs typeface="Arial" panose="020B0604020202020204" pitchFamily="34" charset="0"/>
              </a:rPr>
              <a:t>- 5Cs</a:t>
            </a:r>
            <a:endParaRPr lang="en-IN"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558D603F-91EF-7886-ED91-8BE2496852B9}"/>
              </a:ext>
            </a:extLst>
          </p:cNvPr>
          <p:cNvSpPr>
            <a:spLocks noGrp="1"/>
          </p:cNvSpPr>
          <p:nvPr>
            <p:ph idx="1"/>
          </p:nvPr>
        </p:nvSpPr>
        <p:spPr/>
        <p:txBody>
          <a:bodyPr/>
          <a:lstStyle/>
          <a:p>
            <a:r>
              <a:rPr lang="en-GB" sz="1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Company - SWOT analysis</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graphicFrame>
        <p:nvGraphicFramePr>
          <p:cNvPr id="4" name="Table 3">
            <a:extLst>
              <a:ext uri="{FF2B5EF4-FFF2-40B4-BE49-F238E27FC236}">
                <a16:creationId xmlns:a16="http://schemas.microsoft.com/office/drawing/2014/main" id="{D3E80E3D-AFD8-0872-879A-6AEFABE0B62F}"/>
              </a:ext>
            </a:extLst>
          </p:cNvPr>
          <p:cNvGraphicFramePr>
            <a:graphicFrameLocks noGrp="1"/>
          </p:cNvGraphicFramePr>
          <p:nvPr>
            <p:extLst>
              <p:ext uri="{D42A27DB-BD31-4B8C-83A1-F6EECF244321}">
                <p14:modId xmlns:p14="http://schemas.microsoft.com/office/powerpoint/2010/main" val="2653793304"/>
              </p:ext>
            </p:extLst>
          </p:nvPr>
        </p:nvGraphicFramePr>
        <p:xfrm>
          <a:off x="625150" y="2118048"/>
          <a:ext cx="11075436" cy="4635673"/>
        </p:xfrm>
        <a:graphic>
          <a:graphicData uri="http://schemas.openxmlformats.org/drawingml/2006/table">
            <a:tbl>
              <a:tblPr firstRow="1" firstCol="1" bandRow="1">
                <a:tableStyleId>{00A15C55-8517-42AA-B614-E9B94910E393}</a:tableStyleId>
              </a:tblPr>
              <a:tblGrid>
                <a:gridCol w="3691812">
                  <a:extLst>
                    <a:ext uri="{9D8B030D-6E8A-4147-A177-3AD203B41FA5}">
                      <a16:colId xmlns:a16="http://schemas.microsoft.com/office/drawing/2014/main" val="4217052814"/>
                    </a:ext>
                  </a:extLst>
                </a:gridCol>
                <a:gridCol w="2988907">
                  <a:extLst>
                    <a:ext uri="{9D8B030D-6E8A-4147-A177-3AD203B41FA5}">
                      <a16:colId xmlns:a16="http://schemas.microsoft.com/office/drawing/2014/main" val="3329850196"/>
                    </a:ext>
                  </a:extLst>
                </a:gridCol>
                <a:gridCol w="4394717">
                  <a:extLst>
                    <a:ext uri="{9D8B030D-6E8A-4147-A177-3AD203B41FA5}">
                      <a16:colId xmlns:a16="http://schemas.microsoft.com/office/drawing/2014/main" val="2468535376"/>
                    </a:ext>
                  </a:extLst>
                </a:gridCol>
              </a:tblGrid>
              <a:tr h="1824650">
                <a:tc>
                  <a:txBody>
                    <a:bodyPr/>
                    <a:lstStyle/>
                    <a:p>
                      <a:pPr>
                        <a:lnSpc>
                          <a:spcPct val="107000"/>
                        </a:lnSpc>
                      </a:pPr>
                      <a:endParaRPr lang="en-IN" sz="800" kern="100">
                        <a:effectLst/>
                        <a:latin typeface="Calibri" panose="020F0502020204030204" pitchFamily="34" charset="0"/>
                        <a:cs typeface="Arial" panose="020B0604020202020204" pitchFamily="34" charset="0"/>
                      </a:endParaRPr>
                    </a:p>
                  </a:txBody>
                  <a:tcPr marL="26617" marR="26617" marT="26617" marB="26617"/>
                </a:tc>
                <a:tc>
                  <a:txBody>
                    <a:bodyPr/>
                    <a:lstStyle/>
                    <a:p>
                      <a:pPr algn="ctr">
                        <a:lnSpc>
                          <a:spcPct val="150000"/>
                        </a:lnSpc>
                        <a:spcAft>
                          <a:spcPts val="800"/>
                        </a:spcAft>
                      </a:pPr>
                      <a:r>
                        <a:rPr lang="en-GB" sz="800" kern="0" dirty="0">
                          <a:effectLst/>
                        </a:rPr>
                        <a:t>Strengths</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Long-term market experience</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Strong customer retention policies (</a:t>
                      </a:r>
                      <a:r>
                        <a:rPr lang="en-GB" sz="800" kern="0" dirty="0" err="1">
                          <a:effectLst/>
                        </a:rPr>
                        <a:t>Mekhruza</a:t>
                      </a:r>
                      <a:r>
                        <a:rPr lang="en-GB" sz="800" kern="0" dirty="0">
                          <a:effectLst/>
                        </a:rPr>
                        <a:t> et al., 2022)</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Effective brand portfolio</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Efficient leadership</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High customer satisfaction level</a:t>
                      </a:r>
                      <a:endParaRPr lang="en-IN" sz="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tc>
                  <a:txBody>
                    <a:bodyPr/>
                    <a:lstStyle/>
                    <a:p>
                      <a:pPr algn="ctr">
                        <a:lnSpc>
                          <a:spcPct val="150000"/>
                        </a:lnSpc>
                        <a:spcAft>
                          <a:spcPts val="800"/>
                        </a:spcAft>
                      </a:pPr>
                      <a:r>
                        <a:rPr lang="en-GB" sz="800" kern="0" dirty="0">
                          <a:effectLst/>
                        </a:rPr>
                        <a:t>Weaknesses</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Dependency on the American market (Yu et al., 2021, p. 210)</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High debt amount</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Limited market share in the global industry</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Large size limiting flexibility </a:t>
                      </a:r>
                      <a:endParaRPr lang="en-IN" sz="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extLst>
                  <a:ext uri="{0D108BD9-81ED-4DB2-BD59-A6C34878D82A}">
                    <a16:rowId xmlns:a16="http://schemas.microsoft.com/office/drawing/2014/main" val="60052373"/>
                  </a:ext>
                </a:extLst>
              </a:tr>
              <a:tr h="1740963">
                <a:tc>
                  <a:txBody>
                    <a:bodyPr/>
                    <a:lstStyle/>
                    <a:p>
                      <a:pPr algn="ctr">
                        <a:lnSpc>
                          <a:spcPct val="150000"/>
                        </a:lnSpc>
                        <a:spcAft>
                          <a:spcPts val="800"/>
                        </a:spcAft>
                      </a:pPr>
                      <a:r>
                        <a:rPr lang="en-GB" sz="800" kern="0">
                          <a:effectLst/>
                        </a:rPr>
                        <a:t>Opportunities</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Expansion into new international markets</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Strategic alliances</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Accelerating research and development</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Introducing affordable hotels</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Customer service innovation</a:t>
                      </a:r>
                      <a:endParaRPr lang="en-IN" sz="8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tc>
                  <a:txBody>
                    <a:bodyPr/>
                    <a:lstStyle/>
                    <a:p>
                      <a:pPr algn="ctr">
                        <a:lnSpc>
                          <a:spcPct val="150000"/>
                        </a:lnSpc>
                        <a:spcAft>
                          <a:spcPts val="800"/>
                        </a:spcAft>
                      </a:pPr>
                      <a:r>
                        <a:rPr lang="en-GB" sz="800" kern="0">
                          <a:effectLst/>
                        </a:rPr>
                        <a:t>SO</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Entering a new market with its effective portfolio</a:t>
                      </a:r>
                      <a:endParaRPr lang="en-IN" sz="8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tc>
                  <a:txBody>
                    <a:bodyPr/>
                    <a:lstStyle/>
                    <a:p>
                      <a:pPr algn="ctr">
                        <a:lnSpc>
                          <a:spcPct val="150000"/>
                        </a:lnSpc>
                        <a:spcAft>
                          <a:spcPts val="800"/>
                        </a:spcAft>
                      </a:pPr>
                      <a:r>
                        <a:rPr lang="en-GB" sz="800" kern="0">
                          <a:effectLst/>
                        </a:rPr>
                        <a:t>WO</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Digital marketing to raise awareness in the foreign market</a:t>
                      </a:r>
                      <a:endParaRPr lang="en-IN" sz="8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extLst>
                  <a:ext uri="{0D108BD9-81ED-4DB2-BD59-A6C34878D82A}">
                    <a16:rowId xmlns:a16="http://schemas.microsoft.com/office/drawing/2014/main" val="2933864015"/>
                  </a:ext>
                </a:extLst>
              </a:tr>
              <a:tr h="1006387">
                <a:tc>
                  <a:txBody>
                    <a:bodyPr/>
                    <a:lstStyle/>
                    <a:p>
                      <a:pPr algn="ctr">
                        <a:lnSpc>
                          <a:spcPct val="150000"/>
                        </a:lnSpc>
                        <a:spcAft>
                          <a:spcPts val="800"/>
                        </a:spcAft>
                      </a:pPr>
                      <a:r>
                        <a:rPr lang="en-GB" sz="800" kern="0">
                          <a:effectLst/>
                        </a:rPr>
                        <a:t>Threats</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Uncertain macroeconomic climate</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Ethical issues</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Price point competition (Mekhruza et al., 2022)</a:t>
                      </a:r>
                      <a:endParaRPr lang="en-IN" sz="8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tc>
                  <a:txBody>
                    <a:bodyPr/>
                    <a:lstStyle/>
                    <a:p>
                      <a:pPr algn="ctr">
                        <a:lnSpc>
                          <a:spcPct val="150000"/>
                        </a:lnSpc>
                        <a:spcAft>
                          <a:spcPts val="800"/>
                        </a:spcAft>
                      </a:pPr>
                      <a:r>
                        <a:rPr lang="en-GB" sz="800" kern="0">
                          <a:effectLst/>
                        </a:rPr>
                        <a:t>ST</a:t>
                      </a:r>
                      <a:endParaRPr lang="en-IN" sz="8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a:effectLst/>
                        </a:rPr>
                        <a:t>Diversifying brand portfolio to reduce price competition</a:t>
                      </a:r>
                      <a:endParaRPr lang="en-IN" sz="8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tc>
                  <a:txBody>
                    <a:bodyPr/>
                    <a:lstStyle/>
                    <a:p>
                      <a:pPr algn="ctr">
                        <a:lnSpc>
                          <a:spcPct val="150000"/>
                        </a:lnSpc>
                        <a:spcAft>
                          <a:spcPts val="800"/>
                        </a:spcAft>
                      </a:pPr>
                      <a:r>
                        <a:rPr lang="en-GB" sz="800" kern="0" dirty="0">
                          <a:effectLst/>
                        </a:rPr>
                        <a:t>WT</a:t>
                      </a:r>
                      <a:endParaRPr lang="en-IN" sz="8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800" kern="0" dirty="0">
                          <a:effectLst/>
                        </a:rPr>
                        <a:t>Concentrated US market increasing industry competition</a:t>
                      </a:r>
                      <a:endParaRPr lang="en-IN" sz="8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26617" marR="26617" marT="26617" marB="26617"/>
                </a:tc>
                <a:extLst>
                  <a:ext uri="{0D108BD9-81ED-4DB2-BD59-A6C34878D82A}">
                    <a16:rowId xmlns:a16="http://schemas.microsoft.com/office/drawing/2014/main" val="663850767"/>
                  </a:ext>
                </a:extLst>
              </a:tr>
            </a:tbl>
          </a:graphicData>
        </a:graphic>
      </p:graphicFrame>
    </p:spTree>
    <p:extLst>
      <p:ext uri="{BB962C8B-B14F-4D97-AF65-F5344CB8AC3E}">
        <p14:creationId xmlns:p14="http://schemas.microsoft.com/office/powerpoint/2010/main" val="10802464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F046C8-181E-D007-B288-317C6F79F8E4}"/>
              </a:ext>
            </a:extLst>
          </p:cNvPr>
          <p:cNvSpPr>
            <a:spLocks noGrp="1"/>
          </p:cNvSpPr>
          <p:nvPr>
            <p:ph type="title"/>
          </p:nvPr>
        </p:nvSpPr>
        <p:spPr/>
        <p:txBody>
          <a:bodyPr>
            <a:normAutofit/>
          </a:bodyPr>
          <a:lstStyle/>
          <a:p>
            <a:pPr algn="ctr"/>
            <a:r>
              <a:rPr lang="en-GB" sz="24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Customers </a:t>
            </a:r>
            <a:endParaRPr lang="en-IN" sz="2400" dirty="0"/>
          </a:p>
        </p:txBody>
      </p:sp>
      <p:graphicFrame>
        <p:nvGraphicFramePr>
          <p:cNvPr id="4" name="Content Placeholder 3">
            <a:extLst>
              <a:ext uri="{FF2B5EF4-FFF2-40B4-BE49-F238E27FC236}">
                <a16:creationId xmlns:a16="http://schemas.microsoft.com/office/drawing/2014/main" id="{A36486AD-A68A-EE6F-2351-B16453EED9CF}"/>
              </a:ext>
            </a:extLst>
          </p:cNvPr>
          <p:cNvGraphicFramePr>
            <a:graphicFrameLocks noGrp="1"/>
          </p:cNvGraphicFramePr>
          <p:nvPr>
            <p:ph idx="1"/>
            <p:extLst>
              <p:ext uri="{D42A27DB-BD31-4B8C-83A1-F6EECF244321}">
                <p14:modId xmlns:p14="http://schemas.microsoft.com/office/powerpoint/2010/main" val="3474623586"/>
              </p:ext>
            </p:extLst>
          </p:nvPr>
        </p:nvGraphicFramePr>
        <p:xfrm>
          <a:off x="838199" y="1812471"/>
          <a:ext cx="10804072" cy="4408714"/>
        </p:xfrm>
        <a:graphic>
          <a:graphicData uri="http://schemas.openxmlformats.org/drawingml/2006/table">
            <a:tbl>
              <a:tblPr firstRow="1" firstCol="1" bandRow="1">
                <a:tableStyleId>{21E4AEA4-8DFA-4A89-87EB-49C32662AFE0}</a:tableStyleId>
              </a:tblPr>
              <a:tblGrid>
                <a:gridCol w="5402036">
                  <a:extLst>
                    <a:ext uri="{9D8B030D-6E8A-4147-A177-3AD203B41FA5}">
                      <a16:colId xmlns:a16="http://schemas.microsoft.com/office/drawing/2014/main" val="3191926296"/>
                    </a:ext>
                  </a:extLst>
                </a:gridCol>
                <a:gridCol w="5402036">
                  <a:extLst>
                    <a:ext uri="{9D8B030D-6E8A-4147-A177-3AD203B41FA5}">
                      <a16:colId xmlns:a16="http://schemas.microsoft.com/office/drawing/2014/main" val="2887312674"/>
                    </a:ext>
                  </a:extLst>
                </a:gridCol>
              </a:tblGrid>
              <a:tr h="732244">
                <a:tc>
                  <a:txBody>
                    <a:bodyPr/>
                    <a:lstStyle/>
                    <a:p>
                      <a:pPr algn="just">
                        <a:lnSpc>
                          <a:spcPct val="150000"/>
                        </a:lnSpc>
                        <a:spcAft>
                          <a:spcPts val="800"/>
                        </a:spcAft>
                      </a:pPr>
                      <a:r>
                        <a:rPr lang="en-GB" sz="1600" kern="0">
                          <a:effectLst/>
                        </a:rPr>
                        <a:t>Geographic segmentation</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a:effectLst/>
                        </a:rPr>
                        <a:t>Popular urban locations around the world like London</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947934625"/>
                  </a:ext>
                </a:extLst>
              </a:tr>
              <a:tr h="1472113">
                <a:tc>
                  <a:txBody>
                    <a:bodyPr/>
                    <a:lstStyle/>
                    <a:p>
                      <a:pPr algn="just">
                        <a:lnSpc>
                          <a:spcPct val="150000"/>
                        </a:lnSpc>
                        <a:spcAft>
                          <a:spcPts val="800"/>
                        </a:spcAft>
                      </a:pPr>
                      <a:r>
                        <a:rPr lang="en-GB" sz="1600" kern="0">
                          <a:effectLst/>
                        </a:rPr>
                        <a:t>Demographic segmentation</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a:effectLst/>
                        </a:rPr>
                        <a:t>High-income</a:t>
                      </a:r>
                      <a:endParaRPr lang="en-IN" sz="1600" kern="100">
                        <a:effectLst/>
                      </a:endParaRPr>
                    </a:p>
                    <a:p>
                      <a:pPr algn="just">
                        <a:lnSpc>
                          <a:spcPct val="150000"/>
                        </a:lnSpc>
                        <a:spcAft>
                          <a:spcPts val="800"/>
                        </a:spcAft>
                      </a:pPr>
                      <a:r>
                        <a:rPr lang="en-GB" sz="1600" kern="0">
                          <a:effectLst/>
                        </a:rPr>
                        <a:t>Middle age to older customers</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3587967846"/>
                  </a:ext>
                </a:extLst>
              </a:tr>
              <a:tr h="1472113">
                <a:tc>
                  <a:txBody>
                    <a:bodyPr/>
                    <a:lstStyle/>
                    <a:p>
                      <a:pPr algn="just">
                        <a:lnSpc>
                          <a:spcPct val="150000"/>
                        </a:lnSpc>
                        <a:spcAft>
                          <a:spcPts val="800"/>
                        </a:spcAft>
                      </a:pPr>
                      <a:r>
                        <a:rPr lang="en-GB" sz="1600" kern="0">
                          <a:effectLst/>
                        </a:rPr>
                        <a:t>Behavioural segmentation</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a:effectLst/>
                        </a:rPr>
                        <a:t>Luxury lifestyle</a:t>
                      </a:r>
                      <a:endParaRPr lang="en-IN" sz="1600" kern="100">
                        <a:effectLst/>
                      </a:endParaRPr>
                    </a:p>
                    <a:p>
                      <a:pPr algn="just">
                        <a:lnSpc>
                          <a:spcPct val="150000"/>
                        </a:lnSpc>
                        <a:spcAft>
                          <a:spcPts val="800"/>
                        </a:spcAft>
                      </a:pPr>
                      <a:r>
                        <a:rPr lang="en-GB" sz="1600" kern="0">
                          <a:effectLst/>
                        </a:rPr>
                        <a:t>Leisure travellers</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609746961"/>
                  </a:ext>
                </a:extLst>
              </a:tr>
              <a:tr h="732244">
                <a:tc>
                  <a:txBody>
                    <a:bodyPr/>
                    <a:lstStyle/>
                    <a:p>
                      <a:pPr algn="just">
                        <a:lnSpc>
                          <a:spcPct val="150000"/>
                        </a:lnSpc>
                        <a:spcAft>
                          <a:spcPts val="800"/>
                        </a:spcAft>
                      </a:pPr>
                      <a:r>
                        <a:rPr lang="en-GB" sz="1600" kern="0">
                          <a:effectLst/>
                        </a:rPr>
                        <a:t>Psychographic segmentation</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dirty="0">
                          <a:effectLst/>
                        </a:rPr>
                        <a:t>Perceived high social status</a:t>
                      </a:r>
                      <a:endParaRPr lang="en-IN"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3161760684"/>
                  </a:ext>
                </a:extLst>
              </a:tr>
            </a:tbl>
          </a:graphicData>
        </a:graphic>
      </p:graphicFrame>
    </p:spTree>
    <p:extLst>
      <p:ext uri="{BB962C8B-B14F-4D97-AF65-F5344CB8AC3E}">
        <p14:creationId xmlns:p14="http://schemas.microsoft.com/office/powerpoint/2010/main" val="127438791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CCD2F0-E579-5380-79BA-868E963D13A8}"/>
              </a:ext>
            </a:extLst>
          </p:cNvPr>
          <p:cNvSpPr>
            <a:spLocks noGrp="1"/>
          </p:cNvSpPr>
          <p:nvPr>
            <p:ph type="title"/>
          </p:nvPr>
        </p:nvSpPr>
        <p:spPr/>
        <p:txBody>
          <a:bodyPr>
            <a:normAutofit/>
          </a:bodyPr>
          <a:lstStyle/>
          <a:p>
            <a:pPr algn="ctr"/>
            <a:r>
              <a:rPr lang="en-GB" sz="32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Targeting/ Customer profile</a:t>
            </a:r>
            <a:endParaRPr lang="en-IN" sz="3200" dirty="0"/>
          </a:p>
        </p:txBody>
      </p:sp>
      <p:graphicFrame>
        <p:nvGraphicFramePr>
          <p:cNvPr id="4" name="Content Placeholder 3">
            <a:extLst>
              <a:ext uri="{FF2B5EF4-FFF2-40B4-BE49-F238E27FC236}">
                <a16:creationId xmlns:a16="http://schemas.microsoft.com/office/drawing/2014/main" id="{A772AF49-702B-549D-5987-4D5846128E85}"/>
              </a:ext>
            </a:extLst>
          </p:cNvPr>
          <p:cNvGraphicFramePr>
            <a:graphicFrameLocks noGrp="1"/>
          </p:cNvGraphicFramePr>
          <p:nvPr>
            <p:ph idx="1"/>
            <p:extLst>
              <p:ext uri="{D42A27DB-BD31-4B8C-83A1-F6EECF244321}">
                <p14:modId xmlns:p14="http://schemas.microsoft.com/office/powerpoint/2010/main" val="3665273354"/>
              </p:ext>
            </p:extLst>
          </p:nvPr>
        </p:nvGraphicFramePr>
        <p:xfrm>
          <a:off x="838199" y="2269671"/>
          <a:ext cx="10853058" cy="3445328"/>
        </p:xfrm>
        <a:graphic>
          <a:graphicData uri="http://schemas.openxmlformats.org/drawingml/2006/table">
            <a:tbl>
              <a:tblPr firstRow="1" firstCol="1" bandRow="1">
                <a:tableStyleId>{912C8C85-51F0-491E-9774-3900AFEF0FD7}</a:tableStyleId>
              </a:tblPr>
              <a:tblGrid>
                <a:gridCol w="5426529">
                  <a:extLst>
                    <a:ext uri="{9D8B030D-6E8A-4147-A177-3AD203B41FA5}">
                      <a16:colId xmlns:a16="http://schemas.microsoft.com/office/drawing/2014/main" val="669037123"/>
                    </a:ext>
                  </a:extLst>
                </a:gridCol>
                <a:gridCol w="5426529">
                  <a:extLst>
                    <a:ext uri="{9D8B030D-6E8A-4147-A177-3AD203B41FA5}">
                      <a16:colId xmlns:a16="http://schemas.microsoft.com/office/drawing/2014/main" val="1478604874"/>
                    </a:ext>
                  </a:extLst>
                </a:gridCol>
              </a:tblGrid>
              <a:tr h="861332">
                <a:tc>
                  <a:txBody>
                    <a:bodyPr/>
                    <a:lstStyle/>
                    <a:p>
                      <a:pPr algn="just">
                        <a:lnSpc>
                          <a:spcPct val="150000"/>
                        </a:lnSpc>
                        <a:spcAft>
                          <a:spcPts val="800"/>
                        </a:spcAft>
                      </a:pPr>
                      <a:r>
                        <a:rPr lang="en-GB" sz="1800" kern="0">
                          <a:effectLst/>
                        </a:rPr>
                        <a:t>Age</a:t>
                      </a:r>
                      <a:endParaRPr lang="en-IN" sz="18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800" kern="0">
                          <a:effectLst/>
                        </a:rPr>
                        <a:t>Middle-aged to older people</a:t>
                      </a:r>
                      <a:endParaRPr lang="en-IN" sz="18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325367501"/>
                  </a:ext>
                </a:extLst>
              </a:tr>
              <a:tr h="861332">
                <a:tc>
                  <a:txBody>
                    <a:bodyPr/>
                    <a:lstStyle/>
                    <a:p>
                      <a:pPr algn="just">
                        <a:lnSpc>
                          <a:spcPct val="150000"/>
                        </a:lnSpc>
                        <a:spcAft>
                          <a:spcPts val="800"/>
                        </a:spcAft>
                      </a:pPr>
                      <a:r>
                        <a:rPr lang="en-GB" sz="1800" kern="0">
                          <a:effectLst/>
                        </a:rPr>
                        <a:t>Income</a:t>
                      </a:r>
                      <a:endParaRPr lang="en-IN" sz="18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800" kern="0">
                          <a:effectLst/>
                        </a:rPr>
                        <a:t>High-income</a:t>
                      </a:r>
                      <a:endParaRPr lang="en-IN" sz="18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2608896573"/>
                  </a:ext>
                </a:extLst>
              </a:tr>
              <a:tr h="861332">
                <a:tc>
                  <a:txBody>
                    <a:bodyPr/>
                    <a:lstStyle/>
                    <a:p>
                      <a:pPr algn="just">
                        <a:lnSpc>
                          <a:spcPct val="150000"/>
                        </a:lnSpc>
                        <a:spcAft>
                          <a:spcPts val="800"/>
                        </a:spcAft>
                      </a:pPr>
                      <a:r>
                        <a:rPr lang="en-GB" sz="1800" kern="0" dirty="0">
                          <a:effectLst/>
                        </a:rPr>
                        <a:t>Social strata</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800" kern="0">
                          <a:effectLst/>
                        </a:rPr>
                        <a:t>Upper-class</a:t>
                      </a:r>
                      <a:endParaRPr lang="en-IN" sz="18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3924637705"/>
                  </a:ext>
                </a:extLst>
              </a:tr>
              <a:tr h="861332">
                <a:tc>
                  <a:txBody>
                    <a:bodyPr/>
                    <a:lstStyle/>
                    <a:p>
                      <a:pPr algn="just">
                        <a:lnSpc>
                          <a:spcPct val="150000"/>
                        </a:lnSpc>
                        <a:spcAft>
                          <a:spcPts val="800"/>
                        </a:spcAft>
                      </a:pPr>
                      <a:r>
                        <a:rPr lang="en-GB" sz="1800" kern="0">
                          <a:effectLst/>
                        </a:rPr>
                        <a:t>Type</a:t>
                      </a:r>
                      <a:endParaRPr lang="en-IN" sz="18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800" kern="0" dirty="0">
                          <a:effectLst/>
                        </a:rPr>
                        <a:t>Leisure travellers</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936382197"/>
                  </a:ext>
                </a:extLst>
              </a:tr>
            </a:tbl>
          </a:graphicData>
        </a:graphic>
      </p:graphicFrame>
    </p:spTree>
    <p:extLst>
      <p:ext uri="{BB962C8B-B14F-4D97-AF65-F5344CB8AC3E}">
        <p14:creationId xmlns:p14="http://schemas.microsoft.com/office/powerpoint/2010/main" val="353701146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A7D20-BF04-0990-20D4-3CC24634B23D}"/>
              </a:ext>
            </a:extLst>
          </p:cNvPr>
          <p:cNvSpPr>
            <a:spLocks noGrp="1"/>
          </p:cNvSpPr>
          <p:nvPr>
            <p:ph type="title"/>
          </p:nvPr>
        </p:nvSpPr>
        <p:spPr/>
        <p:txBody>
          <a:bodyPr>
            <a:normAutofit/>
          </a:bodyPr>
          <a:lstStyle/>
          <a:p>
            <a:pPr algn="ctr"/>
            <a:r>
              <a:rPr lang="en-GB" sz="3200" b="1" kern="0" dirty="0">
                <a:solidFill>
                  <a:srgbClr val="000000"/>
                </a:solidFill>
                <a:effectLst/>
                <a:latin typeface="Arial" panose="020B0604020202020204" pitchFamily="34" charset="0"/>
                <a:ea typeface="Times New Roman" panose="02020603050405020304" pitchFamily="18" charset="0"/>
              </a:rPr>
              <a:t>Competitors</a:t>
            </a:r>
            <a:endParaRPr lang="en-IN" sz="3200" dirty="0"/>
          </a:p>
        </p:txBody>
      </p:sp>
      <p:sp>
        <p:nvSpPr>
          <p:cNvPr id="6" name="Text Placeholder 5">
            <a:extLst>
              <a:ext uri="{FF2B5EF4-FFF2-40B4-BE49-F238E27FC236}">
                <a16:creationId xmlns:a16="http://schemas.microsoft.com/office/drawing/2014/main" id="{A6FD3279-0F73-86B3-8C84-79CAC0A861EF}"/>
              </a:ext>
            </a:extLst>
          </p:cNvPr>
          <p:cNvSpPr>
            <a:spLocks noGrp="1"/>
          </p:cNvSpPr>
          <p:nvPr>
            <p:ph type="body" idx="1"/>
          </p:nvPr>
        </p:nvSpPr>
        <p:spPr/>
        <p:txBody>
          <a:bodyPr/>
          <a:lstStyle/>
          <a:p>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Perceptual positioning map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p:txBody>
      </p:sp>
      <p:pic>
        <p:nvPicPr>
          <p:cNvPr id="4" name="Content Placeholder 3">
            <a:extLst>
              <a:ext uri="{FF2B5EF4-FFF2-40B4-BE49-F238E27FC236}">
                <a16:creationId xmlns:a16="http://schemas.microsoft.com/office/drawing/2014/main" id="{814E1BF7-A1B0-9E10-2D98-4574CAD3D6DB}"/>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bwMode="auto">
          <a:xfrm>
            <a:off x="983529" y="2505075"/>
            <a:ext cx="4870305" cy="3684588"/>
          </a:xfrm>
          <a:prstGeom prst="rect">
            <a:avLst/>
          </a:prstGeom>
          <a:noFill/>
          <a:ln>
            <a:noFill/>
          </a:ln>
        </p:spPr>
      </p:pic>
      <p:sp>
        <p:nvSpPr>
          <p:cNvPr id="7" name="Text Placeholder 6">
            <a:extLst>
              <a:ext uri="{FF2B5EF4-FFF2-40B4-BE49-F238E27FC236}">
                <a16:creationId xmlns:a16="http://schemas.microsoft.com/office/drawing/2014/main" id="{DDDB735F-4135-D128-9AF9-F9B28DBFA8B6}"/>
              </a:ext>
            </a:extLst>
          </p:cNvPr>
          <p:cNvSpPr>
            <a:spLocks noGrp="1"/>
          </p:cNvSpPr>
          <p:nvPr>
            <p:ph type="body" sz="quarter" idx="3"/>
          </p:nvPr>
        </p:nvSpPr>
        <p:spPr/>
        <p:txBody>
          <a:bodyPr/>
          <a:lstStyle/>
          <a:p>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Bowman's strategy clock</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8" name="Content Placeholder 7">
            <a:extLst>
              <a:ext uri="{FF2B5EF4-FFF2-40B4-BE49-F238E27FC236}">
                <a16:creationId xmlns:a16="http://schemas.microsoft.com/office/drawing/2014/main" id="{1120AF95-8699-72CB-CC42-E69793AE6C70}"/>
              </a:ext>
            </a:extLst>
          </p:cNvPr>
          <p:cNvSpPr>
            <a:spLocks noGrp="1"/>
          </p:cNvSpPr>
          <p:nvPr>
            <p:ph sz="quarter" idx="4"/>
          </p:nvPr>
        </p:nvSpPr>
        <p:spPr/>
        <p:txBody>
          <a:bodyPr/>
          <a:lstStyle/>
          <a:p>
            <a:pPr marL="0" indent="0" algn="just">
              <a:lnSpc>
                <a:spcPct val="150000"/>
              </a:lnSpc>
              <a:buNone/>
            </a:pPr>
            <a:r>
              <a:rPr lang="en-GB" sz="1800" dirty="0">
                <a:effectLst/>
                <a:latin typeface="Arial" panose="020B0604020202020204" pitchFamily="34" charset="0"/>
                <a:ea typeface="Times New Roman" panose="02020603050405020304" pitchFamily="18" charset="0"/>
              </a:rPr>
              <a:t>Among the eight strategic positions depicted by Bowman’s strategic clock, Hilton uses the </a:t>
            </a:r>
            <a:r>
              <a:rPr lang="en-GB" sz="1800" i="1" dirty="0">
                <a:effectLst/>
                <a:latin typeface="Arial" panose="020B0604020202020204" pitchFamily="34" charset="0"/>
                <a:ea typeface="Times New Roman" panose="02020603050405020304" pitchFamily="18" charset="0"/>
              </a:rPr>
              <a:t>focused differentiation strategy</a:t>
            </a:r>
            <a:r>
              <a:rPr lang="en-GB" sz="1800" dirty="0">
                <a:effectLst/>
                <a:latin typeface="Arial" panose="020B0604020202020204" pitchFamily="34" charset="0"/>
                <a:ea typeface="Times New Roman" panose="02020603050405020304" pitchFamily="18" charset="0"/>
              </a:rPr>
              <a:t>. </a:t>
            </a:r>
            <a:endParaRPr lang="en-IN" dirty="0"/>
          </a:p>
        </p:txBody>
      </p:sp>
      <p:pic>
        <p:nvPicPr>
          <p:cNvPr id="10242" name="Picture 2" descr="Bowman's Strategy Clock - What is Bowman's Strategy Clock?">
            <a:extLst>
              <a:ext uri="{FF2B5EF4-FFF2-40B4-BE49-F238E27FC236}">
                <a16:creationId xmlns:a16="http://schemas.microsoft.com/office/drawing/2014/main" id="{8145D6B8-2406-93EF-C13A-DF5345818B8D}"/>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7277100" y="3961946"/>
            <a:ext cx="3374572" cy="253092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779605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FE7C7A5B-6E7F-4795-CCF2-029579FA2F28}"/>
              </a:ext>
            </a:extLst>
          </p:cNvPr>
          <p:cNvSpPr>
            <a:spLocks noGrp="1"/>
          </p:cNvSpPr>
          <p:nvPr>
            <p:ph type="title"/>
          </p:nvPr>
        </p:nvSpPr>
        <p:spPr/>
        <p:txBody>
          <a:bodyPr>
            <a:normAutofit/>
          </a:bodyPr>
          <a:lstStyle/>
          <a:p>
            <a:pPr algn="ctr"/>
            <a:r>
              <a:rPr lang="en-GB" sz="32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Collaborators</a:t>
            </a:r>
            <a:endParaRPr lang="en-IN" sz="3200" dirty="0"/>
          </a:p>
        </p:txBody>
      </p:sp>
      <p:sp>
        <p:nvSpPr>
          <p:cNvPr id="10" name="Text Placeholder 9">
            <a:extLst>
              <a:ext uri="{FF2B5EF4-FFF2-40B4-BE49-F238E27FC236}">
                <a16:creationId xmlns:a16="http://schemas.microsoft.com/office/drawing/2014/main" id="{D92C8D33-C537-E385-E20B-2F7B2337990F}"/>
              </a:ext>
            </a:extLst>
          </p:cNvPr>
          <p:cNvSpPr>
            <a:spLocks noGrp="1"/>
          </p:cNvSpPr>
          <p:nvPr>
            <p:ph type="body" idx="1"/>
          </p:nvPr>
        </p:nvSpPr>
        <p:spPr/>
        <p:txBody>
          <a:bodyPr/>
          <a:lstStyle/>
          <a:p>
            <a:pPr algn="ctr"/>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Franchise</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p:txBody>
      </p:sp>
      <p:sp>
        <p:nvSpPr>
          <p:cNvPr id="11" name="Content Placeholder 10">
            <a:extLst>
              <a:ext uri="{FF2B5EF4-FFF2-40B4-BE49-F238E27FC236}">
                <a16:creationId xmlns:a16="http://schemas.microsoft.com/office/drawing/2014/main" id="{5D904A24-64F1-7361-C502-676FF56DF1C0}"/>
              </a:ext>
            </a:extLst>
          </p:cNvPr>
          <p:cNvSpPr>
            <a:spLocks noGrp="1"/>
          </p:cNvSpPr>
          <p:nvPr>
            <p:ph sz="half" idx="2"/>
          </p:nvPr>
        </p:nvSpPr>
        <p:spPr/>
        <p:txBody>
          <a:bodyPr>
            <a:normAutofit/>
          </a:bodyPr>
          <a:lstStyle/>
          <a:p>
            <a:pPr marL="0" indent="0" algn="just">
              <a:lnSpc>
                <a:spcPct val="150000"/>
              </a:lnSpc>
              <a:buNone/>
            </a:pPr>
            <a:r>
              <a:rPr lang="en-GB" sz="2400" kern="100" dirty="0">
                <a:effectLst/>
                <a:latin typeface="Arial" panose="020B0604020202020204" pitchFamily="34" charset="0"/>
                <a:ea typeface="Times New Roman" panose="02020603050405020304" pitchFamily="18" charset="0"/>
                <a:cs typeface="Arial" panose="020B0604020202020204" pitchFamily="34" charset="0"/>
              </a:rPr>
              <a:t>Hilton Garden Inn, Homewood Suites by Hilton, Hilton Grand Vacation, DoubleTree, Canopy by Hilton, Curio - A Collection by Hilton, and many others.</a:t>
            </a:r>
            <a:endParaRPr lang="en-IN" sz="2400" kern="100" dirty="0">
              <a:effectLst/>
              <a:latin typeface="Times New Roman" panose="02020603050405020304" pitchFamily="18" charset="0"/>
              <a:ea typeface="Times New Roman" panose="02020603050405020304" pitchFamily="18" charset="0"/>
              <a:cs typeface="Arial" panose="020B0604020202020204" pitchFamily="34" charset="0"/>
            </a:endParaRPr>
          </a:p>
        </p:txBody>
      </p:sp>
      <p:sp>
        <p:nvSpPr>
          <p:cNvPr id="12" name="Text Placeholder 11">
            <a:extLst>
              <a:ext uri="{FF2B5EF4-FFF2-40B4-BE49-F238E27FC236}">
                <a16:creationId xmlns:a16="http://schemas.microsoft.com/office/drawing/2014/main" id="{C317F53C-657D-E7EE-08AC-67DDDD12CB6B}"/>
              </a:ext>
            </a:extLst>
          </p:cNvPr>
          <p:cNvSpPr>
            <a:spLocks noGrp="1"/>
          </p:cNvSpPr>
          <p:nvPr>
            <p:ph type="body" sz="quarter" idx="3"/>
          </p:nvPr>
        </p:nvSpPr>
        <p:spPr/>
        <p:txBody>
          <a:bodyPr/>
          <a:lstStyle/>
          <a:p>
            <a:pPr algn="ctr"/>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Partnerships</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p:txBody>
      </p:sp>
      <p:sp>
        <p:nvSpPr>
          <p:cNvPr id="13" name="Content Placeholder 12">
            <a:extLst>
              <a:ext uri="{FF2B5EF4-FFF2-40B4-BE49-F238E27FC236}">
                <a16:creationId xmlns:a16="http://schemas.microsoft.com/office/drawing/2014/main" id="{01D91BF7-B8EE-EE8A-EA58-0924B19DFE2F}"/>
              </a:ext>
            </a:extLst>
          </p:cNvPr>
          <p:cNvSpPr>
            <a:spLocks noGrp="1"/>
          </p:cNvSpPr>
          <p:nvPr>
            <p:ph sz="quarter" idx="4"/>
          </p:nvPr>
        </p:nvSpPr>
        <p:spPr/>
        <p:txBody>
          <a:bodyPr>
            <a:normAutofit/>
          </a:bodyPr>
          <a:lstStyle/>
          <a:p>
            <a:pPr marL="0" indent="0" algn="just">
              <a:lnSpc>
                <a:spcPct val="150000"/>
              </a:lnSpc>
              <a:buNone/>
            </a:pPr>
            <a:r>
              <a:rPr lang="en-GB" sz="2400" dirty="0">
                <a:effectLst/>
                <a:latin typeface="Arial" panose="020B0604020202020204" pitchFamily="34" charset="0"/>
                <a:ea typeface="Times New Roman" panose="02020603050405020304" pitchFamily="18" charset="0"/>
              </a:rPr>
              <a:t>Hilton has partnered with Enterprise and National along with Alamo for providing car rental bonus points. </a:t>
            </a:r>
            <a:endParaRPr lang="en-IN" sz="2400" dirty="0"/>
          </a:p>
        </p:txBody>
      </p:sp>
    </p:spTree>
    <p:extLst>
      <p:ext uri="{BB962C8B-B14F-4D97-AF65-F5344CB8AC3E}">
        <p14:creationId xmlns:p14="http://schemas.microsoft.com/office/powerpoint/2010/main" val="4338567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A5974AC-83E2-F6F2-9FB1-4EEEAAAA4CD1}"/>
              </a:ext>
            </a:extLst>
          </p:cNvPr>
          <p:cNvSpPr>
            <a:spLocks noGrp="1"/>
          </p:cNvSpPr>
          <p:nvPr>
            <p:ph type="title"/>
          </p:nvPr>
        </p:nvSpPr>
        <p:spPr>
          <a:xfrm>
            <a:off x="838200" y="-73414"/>
            <a:ext cx="10515600" cy="1325563"/>
          </a:xfrm>
        </p:spPr>
        <p:txBody>
          <a:bodyPr>
            <a:normAutofit/>
          </a:bodyPr>
          <a:lstStyle/>
          <a:p>
            <a:pPr algn="ctr"/>
            <a:r>
              <a:rPr lang="en-GB" sz="2800" b="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Climate: PESTLE (Macro analysis)</a:t>
            </a:r>
            <a:endParaRPr lang="en-IN" sz="2800" dirty="0"/>
          </a:p>
        </p:txBody>
      </p:sp>
      <p:graphicFrame>
        <p:nvGraphicFramePr>
          <p:cNvPr id="9" name="Content Placeholder 8">
            <a:extLst>
              <a:ext uri="{FF2B5EF4-FFF2-40B4-BE49-F238E27FC236}">
                <a16:creationId xmlns:a16="http://schemas.microsoft.com/office/drawing/2014/main" id="{5F4139CF-910C-3C24-CF50-02855A9FE4F5}"/>
              </a:ext>
            </a:extLst>
          </p:cNvPr>
          <p:cNvGraphicFramePr>
            <a:graphicFrameLocks noGrp="1"/>
          </p:cNvGraphicFramePr>
          <p:nvPr>
            <p:ph idx="1"/>
            <p:extLst>
              <p:ext uri="{D42A27DB-BD31-4B8C-83A1-F6EECF244321}">
                <p14:modId xmlns:p14="http://schemas.microsoft.com/office/powerpoint/2010/main" val="47451366"/>
              </p:ext>
            </p:extLst>
          </p:nvPr>
        </p:nvGraphicFramePr>
        <p:xfrm>
          <a:off x="494522" y="1092236"/>
          <a:ext cx="11448661" cy="5672458"/>
        </p:xfrm>
        <a:graphic>
          <a:graphicData uri="http://schemas.openxmlformats.org/drawingml/2006/table">
            <a:tbl>
              <a:tblPr firstRow="1" firstCol="1" bandRow="1">
                <a:tableStyleId>{ED083AE6-46FA-4A59-8FB0-9F97EB10719F}</a:tableStyleId>
              </a:tblPr>
              <a:tblGrid>
                <a:gridCol w="2222561">
                  <a:extLst>
                    <a:ext uri="{9D8B030D-6E8A-4147-A177-3AD203B41FA5}">
                      <a16:colId xmlns:a16="http://schemas.microsoft.com/office/drawing/2014/main" val="3636460084"/>
                    </a:ext>
                  </a:extLst>
                </a:gridCol>
                <a:gridCol w="5037808">
                  <a:extLst>
                    <a:ext uri="{9D8B030D-6E8A-4147-A177-3AD203B41FA5}">
                      <a16:colId xmlns:a16="http://schemas.microsoft.com/office/drawing/2014/main" val="4233239515"/>
                    </a:ext>
                  </a:extLst>
                </a:gridCol>
                <a:gridCol w="4188292">
                  <a:extLst>
                    <a:ext uri="{9D8B030D-6E8A-4147-A177-3AD203B41FA5}">
                      <a16:colId xmlns:a16="http://schemas.microsoft.com/office/drawing/2014/main" val="634148039"/>
                    </a:ext>
                  </a:extLst>
                </a:gridCol>
              </a:tblGrid>
              <a:tr h="195980">
                <a:tc>
                  <a:txBody>
                    <a:bodyPr/>
                    <a:lstStyle/>
                    <a:p>
                      <a:pPr algn="ctr">
                        <a:lnSpc>
                          <a:spcPct val="150000"/>
                        </a:lnSpc>
                        <a:spcAft>
                          <a:spcPts val="800"/>
                        </a:spcAft>
                      </a:pPr>
                      <a:r>
                        <a:rPr lang="en-GB" sz="1200" kern="0">
                          <a:effectLst/>
                        </a:rPr>
                        <a:t>Factors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ctr">
                        <a:lnSpc>
                          <a:spcPct val="150000"/>
                        </a:lnSpc>
                        <a:spcAft>
                          <a:spcPts val="800"/>
                        </a:spcAft>
                      </a:pPr>
                      <a:r>
                        <a:rPr lang="en-GB" sz="1200" kern="0">
                          <a:effectLst/>
                        </a:rPr>
                        <a:t>Analysis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ctr">
                        <a:lnSpc>
                          <a:spcPct val="150000"/>
                        </a:lnSpc>
                        <a:spcAft>
                          <a:spcPts val="800"/>
                        </a:spcAft>
                      </a:pPr>
                      <a:r>
                        <a:rPr lang="en-GB" sz="1200" kern="0">
                          <a:effectLst/>
                        </a:rPr>
                        <a:t>Impact</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extLst>
                  <a:ext uri="{0D108BD9-81ED-4DB2-BD59-A6C34878D82A}">
                    <a16:rowId xmlns:a16="http://schemas.microsoft.com/office/drawing/2014/main" val="1034131518"/>
                  </a:ext>
                </a:extLst>
              </a:tr>
              <a:tr h="994712">
                <a:tc>
                  <a:txBody>
                    <a:bodyPr/>
                    <a:lstStyle/>
                    <a:p>
                      <a:pPr algn="just">
                        <a:lnSpc>
                          <a:spcPct val="150000"/>
                        </a:lnSpc>
                        <a:spcAft>
                          <a:spcPts val="800"/>
                        </a:spcAft>
                      </a:pPr>
                      <a:r>
                        <a:rPr lang="en-GB" sz="1200" kern="0">
                          <a:effectLst/>
                        </a:rPr>
                        <a:t>Political</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dirty="0">
                          <a:effectLst/>
                        </a:rPr>
                        <a:t>Rising trade war</a:t>
                      </a:r>
                      <a:endParaRPr lang="en-IN" sz="12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dirty="0">
                          <a:effectLst/>
                        </a:rPr>
                        <a:t>Political uncertainties in US and UK (</a:t>
                      </a:r>
                      <a:r>
                        <a:rPr lang="en-GB" sz="1200" kern="0" dirty="0" err="1">
                          <a:effectLst/>
                        </a:rPr>
                        <a:t>Dimitrios</a:t>
                      </a:r>
                      <a:r>
                        <a:rPr lang="en-GB" sz="1200" kern="0" dirty="0">
                          <a:effectLst/>
                        </a:rPr>
                        <a:t> et al., 2020 p. 130)</a:t>
                      </a:r>
                      <a:endParaRPr lang="en-IN" sz="12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just">
                        <a:lnSpc>
                          <a:spcPct val="150000"/>
                        </a:lnSpc>
                        <a:spcAft>
                          <a:spcPts val="800"/>
                        </a:spcAft>
                      </a:pPr>
                      <a:r>
                        <a:rPr lang="en-GB" sz="1200" kern="0">
                          <a:effectLst/>
                        </a:rPr>
                        <a:t>Operational Complexities for Hilton</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extLst>
                  <a:ext uri="{0D108BD9-81ED-4DB2-BD59-A6C34878D82A}">
                    <a16:rowId xmlns:a16="http://schemas.microsoft.com/office/drawing/2014/main" val="1089553421"/>
                  </a:ext>
                </a:extLst>
              </a:tr>
              <a:tr h="851766">
                <a:tc>
                  <a:txBody>
                    <a:bodyPr/>
                    <a:lstStyle/>
                    <a:p>
                      <a:pPr algn="just">
                        <a:lnSpc>
                          <a:spcPct val="150000"/>
                        </a:lnSpc>
                        <a:spcAft>
                          <a:spcPts val="800"/>
                        </a:spcAft>
                      </a:pPr>
                      <a:r>
                        <a:rPr lang="en-GB" sz="1200" kern="0">
                          <a:effectLst/>
                        </a:rPr>
                        <a:t>Economic</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dirty="0">
                          <a:effectLst/>
                        </a:rPr>
                        <a:t>Global inflation (</a:t>
                      </a:r>
                      <a:r>
                        <a:rPr lang="en-GB" sz="1200" kern="0" dirty="0" err="1">
                          <a:effectLst/>
                        </a:rPr>
                        <a:t>Halmi</a:t>
                      </a:r>
                      <a:r>
                        <a:rPr lang="en-GB" sz="1200" kern="0" dirty="0">
                          <a:effectLst/>
                        </a:rPr>
                        <a:t> and </a:t>
                      </a:r>
                      <a:r>
                        <a:rPr lang="en-GB" sz="1200" kern="0" dirty="0" err="1">
                          <a:effectLst/>
                        </a:rPr>
                        <a:t>Poldrugovac</a:t>
                      </a:r>
                      <a:r>
                        <a:rPr lang="en-GB" sz="1200" kern="0" dirty="0">
                          <a:effectLst/>
                        </a:rPr>
                        <a:t>, 2022, p. 544)</a:t>
                      </a:r>
                      <a:endParaRPr lang="en-IN" sz="12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dirty="0">
                          <a:effectLst/>
                        </a:rPr>
                        <a:t>Covid-19</a:t>
                      </a:r>
                      <a:endParaRPr lang="en-IN" sz="12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just">
                        <a:lnSpc>
                          <a:spcPct val="150000"/>
                        </a:lnSpc>
                        <a:spcAft>
                          <a:spcPts val="800"/>
                        </a:spcAft>
                      </a:pPr>
                      <a:r>
                        <a:rPr lang="en-GB" sz="1200" kern="0">
                          <a:effectLst/>
                        </a:rPr>
                        <a:t>Affected profit margin and financial loss of Hilton</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extLst>
                  <a:ext uri="{0D108BD9-81ED-4DB2-BD59-A6C34878D82A}">
                    <a16:rowId xmlns:a16="http://schemas.microsoft.com/office/drawing/2014/main" val="2985826216"/>
                  </a:ext>
                </a:extLst>
              </a:tr>
              <a:tr h="994712">
                <a:tc>
                  <a:txBody>
                    <a:bodyPr/>
                    <a:lstStyle/>
                    <a:p>
                      <a:pPr algn="just">
                        <a:lnSpc>
                          <a:spcPct val="150000"/>
                        </a:lnSpc>
                        <a:spcAft>
                          <a:spcPts val="800"/>
                        </a:spcAft>
                      </a:pPr>
                      <a:r>
                        <a:rPr lang="en-GB" sz="1200" kern="0">
                          <a:effectLst/>
                        </a:rPr>
                        <a:t>Social</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Increasing demand for budget hotels</a:t>
                      </a:r>
                      <a:endParaRPr lang="en-IN" sz="12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More personalised services</a:t>
                      </a:r>
                      <a:endParaRPr lang="en-IN" sz="12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just">
                        <a:lnSpc>
                          <a:spcPct val="150000"/>
                        </a:lnSpc>
                        <a:spcAft>
                          <a:spcPts val="800"/>
                        </a:spcAft>
                      </a:pPr>
                      <a:r>
                        <a:rPr lang="en-GB" sz="1200" kern="0">
                          <a:effectLst/>
                        </a:rPr>
                        <a:t>Need for introducing mid-budget and personalised services </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extLst>
                  <a:ext uri="{0D108BD9-81ED-4DB2-BD59-A6C34878D82A}">
                    <a16:rowId xmlns:a16="http://schemas.microsoft.com/office/drawing/2014/main" val="267259268"/>
                  </a:ext>
                </a:extLst>
              </a:tr>
              <a:tr h="475111">
                <a:tc>
                  <a:txBody>
                    <a:bodyPr/>
                    <a:lstStyle/>
                    <a:p>
                      <a:pPr algn="just">
                        <a:lnSpc>
                          <a:spcPct val="150000"/>
                        </a:lnSpc>
                        <a:spcAft>
                          <a:spcPts val="800"/>
                        </a:spcAft>
                      </a:pPr>
                      <a:r>
                        <a:rPr lang="en-GB" sz="1200" kern="0">
                          <a:effectLst/>
                        </a:rPr>
                        <a:t>Technological</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Automation</a:t>
                      </a:r>
                      <a:endParaRPr lang="en-IN" sz="12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Data Analytics</a:t>
                      </a:r>
                      <a:endParaRPr lang="en-IN" sz="12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just">
                        <a:lnSpc>
                          <a:spcPct val="150000"/>
                        </a:lnSpc>
                        <a:spcAft>
                          <a:spcPts val="800"/>
                        </a:spcAft>
                      </a:pPr>
                      <a:r>
                        <a:rPr lang="en-GB" sz="1200" kern="0">
                          <a:effectLst/>
                        </a:rPr>
                        <a:t>Increased service efficiency and customer insights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extLst>
                  <a:ext uri="{0D108BD9-81ED-4DB2-BD59-A6C34878D82A}">
                    <a16:rowId xmlns:a16="http://schemas.microsoft.com/office/drawing/2014/main" val="3585622306"/>
                  </a:ext>
                </a:extLst>
              </a:tr>
              <a:tr h="565871">
                <a:tc>
                  <a:txBody>
                    <a:bodyPr/>
                    <a:lstStyle/>
                    <a:p>
                      <a:pPr algn="just">
                        <a:lnSpc>
                          <a:spcPct val="150000"/>
                        </a:lnSpc>
                        <a:spcAft>
                          <a:spcPts val="800"/>
                        </a:spcAft>
                      </a:pPr>
                      <a:r>
                        <a:rPr lang="en-GB" sz="1200" kern="0">
                          <a:effectLst/>
                        </a:rPr>
                        <a:t>Legal</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Data protection laws</a:t>
                      </a:r>
                      <a:endParaRPr lang="en-IN" sz="12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IPR security</a:t>
                      </a:r>
                      <a:endParaRPr lang="en-IN" sz="12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just">
                        <a:lnSpc>
                          <a:spcPct val="150000"/>
                        </a:lnSpc>
                        <a:spcAft>
                          <a:spcPts val="800"/>
                        </a:spcAft>
                      </a:pPr>
                      <a:r>
                        <a:rPr lang="en-GB" sz="1200" kern="0">
                          <a:effectLst/>
                        </a:rPr>
                        <a:t>Need for the stronger IT system in Hilton</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extLst>
                  <a:ext uri="{0D108BD9-81ED-4DB2-BD59-A6C34878D82A}">
                    <a16:rowId xmlns:a16="http://schemas.microsoft.com/office/drawing/2014/main" val="63964056"/>
                  </a:ext>
                </a:extLst>
              </a:tr>
              <a:tr h="1137659">
                <a:tc>
                  <a:txBody>
                    <a:bodyPr/>
                    <a:lstStyle/>
                    <a:p>
                      <a:pPr algn="just">
                        <a:lnSpc>
                          <a:spcPct val="150000"/>
                        </a:lnSpc>
                        <a:spcAft>
                          <a:spcPts val="800"/>
                        </a:spcAft>
                      </a:pPr>
                      <a:r>
                        <a:rPr lang="en-GB" sz="1200" kern="0">
                          <a:effectLst/>
                        </a:rPr>
                        <a:t>Environmental</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Waste management (Halmi and Poldrugovac, 2022, p. 545)</a:t>
                      </a:r>
                      <a:endParaRPr lang="en-IN" sz="12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200" kern="0">
                          <a:effectLst/>
                        </a:rPr>
                        <a:t>Carbon-neutrality</a:t>
                      </a:r>
                      <a:endParaRPr lang="en-IN" sz="12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tc>
                  <a:txBody>
                    <a:bodyPr/>
                    <a:lstStyle/>
                    <a:p>
                      <a:pPr algn="just">
                        <a:lnSpc>
                          <a:spcPct val="150000"/>
                        </a:lnSpc>
                        <a:spcAft>
                          <a:spcPts val="800"/>
                        </a:spcAft>
                      </a:pPr>
                      <a:r>
                        <a:rPr lang="en-GB" sz="1200" kern="0" dirty="0">
                          <a:effectLst/>
                        </a:rPr>
                        <a:t>Pledge for minimising 50% waste by 2030 from Hilton</a:t>
                      </a:r>
                      <a:endParaRPr lang="en-IN" sz="12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34438" marR="34438" marT="34438" marB="34438"/>
                </a:tc>
                <a:extLst>
                  <a:ext uri="{0D108BD9-81ED-4DB2-BD59-A6C34878D82A}">
                    <a16:rowId xmlns:a16="http://schemas.microsoft.com/office/drawing/2014/main" val="2705183627"/>
                  </a:ext>
                </a:extLst>
              </a:tr>
            </a:tbl>
          </a:graphicData>
        </a:graphic>
      </p:graphicFrame>
    </p:spTree>
    <p:extLst>
      <p:ext uri="{BB962C8B-B14F-4D97-AF65-F5344CB8AC3E}">
        <p14:creationId xmlns:p14="http://schemas.microsoft.com/office/powerpoint/2010/main" val="158317567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348786-1AD9-B677-9AB3-0EA8F100491A}"/>
              </a:ext>
            </a:extLst>
          </p:cNvPr>
          <p:cNvSpPr>
            <a:spLocks noGrp="1"/>
          </p:cNvSpPr>
          <p:nvPr>
            <p:ph type="title"/>
          </p:nvPr>
        </p:nvSpPr>
        <p:spPr>
          <a:xfrm>
            <a:off x="838200" y="0"/>
            <a:ext cx="10515600" cy="1325563"/>
          </a:xfrm>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Marketing Mix</a:t>
            </a:r>
            <a:endParaRPr lang="en-IN" sz="3200" dirty="0"/>
          </a:p>
        </p:txBody>
      </p:sp>
      <p:graphicFrame>
        <p:nvGraphicFramePr>
          <p:cNvPr id="4" name="Content Placeholder 3">
            <a:extLst>
              <a:ext uri="{FF2B5EF4-FFF2-40B4-BE49-F238E27FC236}">
                <a16:creationId xmlns:a16="http://schemas.microsoft.com/office/drawing/2014/main" id="{4B09CBB6-F1B3-E081-63EA-F8AEB195C250}"/>
              </a:ext>
            </a:extLst>
          </p:cNvPr>
          <p:cNvGraphicFramePr>
            <a:graphicFrameLocks noGrp="1"/>
          </p:cNvGraphicFramePr>
          <p:nvPr>
            <p:ph idx="1"/>
            <p:extLst>
              <p:ext uri="{D42A27DB-BD31-4B8C-83A1-F6EECF244321}">
                <p14:modId xmlns:p14="http://schemas.microsoft.com/office/powerpoint/2010/main" val="1112679893"/>
              </p:ext>
            </p:extLst>
          </p:nvPr>
        </p:nvGraphicFramePr>
        <p:xfrm>
          <a:off x="426373" y="1459270"/>
          <a:ext cx="5983757" cy="5313166"/>
        </p:xfrm>
        <a:graphic>
          <a:graphicData uri="http://schemas.openxmlformats.org/drawingml/2006/table">
            <a:tbl>
              <a:tblPr firstRow="1" firstCol="1" bandRow="1">
                <a:tableStyleId>{7DF18680-E054-41AD-8BC1-D1AEF772440D}</a:tableStyleId>
              </a:tblPr>
              <a:tblGrid>
                <a:gridCol w="2057655">
                  <a:extLst>
                    <a:ext uri="{9D8B030D-6E8A-4147-A177-3AD203B41FA5}">
                      <a16:colId xmlns:a16="http://schemas.microsoft.com/office/drawing/2014/main" val="518583041"/>
                    </a:ext>
                  </a:extLst>
                </a:gridCol>
                <a:gridCol w="3926102">
                  <a:extLst>
                    <a:ext uri="{9D8B030D-6E8A-4147-A177-3AD203B41FA5}">
                      <a16:colId xmlns:a16="http://schemas.microsoft.com/office/drawing/2014/main" val="1812719452"/>
                    </a:ext>
                  </a:extLst>
                </a:gridCol>
              </a:tblGrid>
              <a:tr h="1465960">
                <a:tc>
                  <a:txBody>
                    <a:bodyPr/>
                    <a:lstStyle/>
                    <a:p>
                      <a:pPr algn="just">
                        <a:lnSpc>
                          <a:spcPct val="150000"/>
                        </a:lnSpc>
                        <a:spcAft>
                          <a:spcPts val="800"/>
                        </a:spcAft>
                      </a:pPr>
                      <a:r>
                        <a:rPr lang="en-GB" sz="1100" kern="0">
                          <a:effectLst/>
                        </a:rPr>
                        <a:t>Product</a:t>
                      </a:r>
                      <a:endParaRPr lang="en-IN"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Luxury hotel chain</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Premium service</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Strategic collaborations</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Value added services</a:t>
                      </a:r>
                      <a:endParaRPr lang="en-IN" sz="11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extLst>
                  <a:ext uri="{0D108BD9-81ED-4DB2-BD59-A6C34878D82A}">
                    <a16:rowId xmlns:a16="http://schemas.microsoft.com/office/drawing/2014/main" val="2251034197"/>
                  </a:ext>
                </a:extLst>
              </a:tr>
              <a:tr h="1093446">
                <a:tc>
                  <a:txBody>
                    <a:bodyPr/>
                    <a:lstStyle/>
                    <a:p>
                      <a:pPr algn="just">
                        <a:lnSpc>
                          <a:spcPct val="150000"/>
                        </a:lnSpc>
                        <a:spcAft>
                          <a:spcPts val="800"/>
                        </a:spcAft>
                      </a:pPr>
                      <a:r>
                        <a:rPr lang="en-GB" sz="1100" kern="0">
                          <a:effectLst/>
                        </a:rPr>
                        <a:t>Price</a:t>
                      </a:r>
                      <a:endParaRPr lang="en-IN"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Exclusive pricing</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High price range</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Premium tariffs</a:t>
                      </a:r>
                      <a:endParaRPr lang="en-IN" sz="11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extLst>
                  <a:ext uri="{0D108BD9-81ED-4DB2-BD59-A6C34878D82A}">
                    <a16:rowId xmlns:a16="http://schemas.microsoft.com/office/drawing/2014/main" val="3757084852"/>
                  </a:ext>
                </a:extLst>
              </a:tr>
              <a:tr h="1093446">
                <a:tc>
                  <a:txBody>
                    <a:bodyPr/>
                    <a:lstStyle/>
                    <a:p>
                      <a:pPr algn="just">
                        <a:lnSpc>
                          <a:spcPct val="150000"/>
                        </a:lnSpc>
                        <a:spcAft>
                          <a:spcPts val="800"/>
                        </a:spcAft>
                      </a:pPr>
                      <a:r>
                        <a:rPr lang="en-GB" sz="1100" kern="0">
                          <a:effectLst/>
                        </a:rPr>
                        <a:t>Place</a:t>
                      </a:r>
                      <a:endParaRPr lang="en-IN"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a:effectLst/>
                        </a:rPr>
                        <a:t>103 countries</a:t>
                      </a:r>
                      <a:endParaRPr lang="en-IN" sz="11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a:effectLst/>
                        </a:rPr>
                        <a:t>5100 properties</a:t>
                      </a:r>
                      <a:endParaRPr lang="en-IN" sz="1100" kern="10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a:effectLst/>
                        </a:rPr>
                        <a:t>Small towns, airports, metro business hotels, and vacation hotels</a:t>
                      </a:r>
                      <a:endParaRPr lang="en-IN" sz="1100" kern="10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extLst>
                  <a:ext uri="{0D108BD9-81ED-4DB2-BD59-A6C34878D82A}">
                    <a16:rowId xmlns:a16="http://schemas.microsoft.com/office/drawing/2014/main" val="4105997614"/>
                  </a:ext>
                </a:extLst>
              </a:tr>
              <a:tr h="1465960">
                <a:tc>
                  <a:txBody>
                    <a:bodyPr/>
                    <a:lstStyle/>
                    <a:p>
                      <a:pPr algn="just">
                        <a:lnSpc>
                          <a:spcPct val="150000"/>
                        </a:lnSpc>
                        <a:spcAft>
                          <a:spcPts val="800"/>
                        </a:spcAft>
                      </a:pPr>
                      <a:r>
                        <a:rPr lang="en-GB" sz="1100" kern="0">
                          <a:effectLst/>
                        </a:rPr>
                        <a:t>Promotion</a:t>
                      </a:r>
                      <a:endParaRPr lang="en-IN" sz="11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tc>
                  <a:txBody>
                    <a:bodyPr/>
                    <a:lstStyle/>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Loyalty Programme</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Collaborations</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Magazines</a:t>
                      </a:r>
                      <a:endParaRPr lang="en-IN" sz="1100" kern="100" dirty="0">
                        <a:effectLst/>
                      </a:endParaRPr>
                    </a:p>
                    <a:p>
                      <a:pPr marL="342900" lvl="0" indent="-342900" algn="just" fontAlgn="base">
                        <a:lnSpc>
                          <a:spcPct val="150000"/>
                        </a:lnSpc>
                        <a:spcAft>
                          <a:spcPts val="800"/>
                        </a:spcAft>
                        <a:buSzPts val="1000"/>
                        <a:buFont typeface="Symbol" panose="05050102010706020507" pitchFamily="18" charset="2"/>
                        <a:buChar char=""/>
                        <a:tabLst>
                          <a:tab pos="457200" algn="l"/>
                        </a:tabLst>
                      </a:pPr>
                      <a:r>
                        <a:rPr lang="en-GB" sz="1100" kern="0" dirty="0">
                          <a:effectLst/>
                        </a:rPr>
                        <a:t>Website reviews</a:t>
                      </a:r>
                      <a:endParaRPr lang="en-IN" sz="1100" kern="100" dirty="0">
                        <a:solidFill>
                          <a:srgbClr val="000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2810" marR="52810" marT="52810" marB="52810"/>
                </a:tc>
                <a:extLst>
                  <a:ext uri="{0D108BD9-81ED-4DB2-BD59-A6C34878D82A}">
                    <a16:rowId xmlns:a16="http://schemas.microsoft.com/office/drawing/2014/main" val="3969183559"/>
                  </a:ext>
                </a:extLst>
              </a:tr>
            </a:tbl>
          </a:graphicData>
        </a:graphic>
      </p:graphicFrame>
      <p:pic>
        <p:nvPicPr>
          <p:cNvPr id="5122" name="Picture 2" descr="Marketing Mix">
            <a:extLst>
              <a:ext uri="{FF2B5EF4-FFF2-40B4-BE49-F238E27FC236}">
                <a16:creationId xmlns:a16="http://schemas.microsoft.com/office/drawing/2014/main" id="{D89F72DB-AC1D-642D-EAC9-3A38471E12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44671" y="1616529"/>
            <a:ext cx="5260267" cy="394451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901320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082011-82D3-D326-B29F-25B9EC1FB7B7}"/>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Objectives </a:t>
            </a:r>
            <a:endParaRPr lang="en-IN" sz="3200" dirty="0"/>
          </a:p>
        </p:txBody>
      </p:sp>
      <p:graphicFrame>
        <p:nvGraphicFramePr>
          <p:cNvPr id="4" name="Content Placeholder 3">
            <a:extLst>
              <a:ext uri="{FF2B5EF4-FFF2-40B4-BE49-F238E27FC236}">
                <a16:creationId xmlns:a16="http://schemas.microsoft.com/office/drawing/2014/main" id="{E2DCC32A-4538-6AF4-380C-A14331E62103}"/>
              </a:ext>
            </a:extLst>
          </p:cNvPr>
          <p:cNvGraphicFramePr>
            <a:graphicFrameLocks noGrp="1"/>
          </p:cNvGraphicFramePr>
          <p:nvPr>
            <p:ph idx="1"/>
            <p:extLst>
              <p:ext uri="{D42A27DB-BD31-4B8C-83A1-F6EECF244321}">
                <p14:modId xmlns:p14="http://schemas.microsoft.com/office/powerpoint/2010/main" val="3547865505"/>
              </p:ext>
            </p:extLst>
          </p:nvPr>
        </p:nvGraphicFramePr>
        <p:xfrm>
          <a:off x="1399592" y="2077338"/>
          <a:ext cx="9405255" cy="4202164"/>
        </p:xfrm>
        <a:graphic>
          <a:graphicData uri="http://schemas.openxmlformats.org/drawingml/2006/table">
            <a:tbl>
              <a:tblPr firstRow="1" firstCol="1" bandRow="1">
                <a:tableStyleId>{22838BEF-8BB2-4498-84A7-C5851F593DF1}</a:tableStyleId>
              </a:tblPr>
              <a:tblGrid>
                <a:gridCol w="1881051">
                  <a:extLst>
                    <a:ext uri="{9D8B030D-6E8A-4147-A177-3AD203B41FA5}">
                      <a16:colId xmlns:a16="http://schemas.microsoft.com/office/drawing/2014/main" val="480972975"/>
                    </a:ext>
                  </a:extLst>
                </a:gridCol>
                <a:gridCol w="1881051">
                  <a:extLst>
                    <a:ext uri="{9D8B030D-6E8A-4147-A177-3AD203B41FA5}">
                      <a16:colId xmlns:a16="http://schemas.microsoft.com/office/drawing/2014/main" val="1263731433"/>
                    </a:ext>
                  </a:extLst>
                </a:gridCol>
                <a:gridCol w="1881051">
                  <a:extLst>
                    <a:ext uri="{9D8B030D-6E8A-4147-A177-3AD203B41FA5}">
                      <a16:colId xmlns:a16="http://schemas.microsoft.com/office/drawing/2014/main" val="381160816"/>
                    </a:ext>
                  </a:extLst>
                </a:gridCol>
                <a:gridCol w="1881051">
                  <a:extLst>
                    <a:ext uri="{9D8B030D-6E8A-4147-A177-3AD203B41FA5}">
                      <a16:colId xmlns:a16="http://schemas.microsoft.com/office/drawing/2014/main" val="560212595"/>
                    </a:ext>
                  </a:extLst>
                </a:gridCol>
                <a:gridCol w="1881051">
                  <a:extLst>
                    <a:ext uri="{9D8B030D-6E8A-4147-A177-3AD203B41FA5}">
                      <a16:colId xmlns:a16="http://schemas.microsoft.com/office/drawing/2014/main" val="4171609809"/>
                    </a:ext>
                  </a:extLst>
                </a:gridCol>
              </a:tblGrid>
              <a:tr h="498219">
                <a:tc>
                  <a:txBody>
                    <a:bodyPr/>
                    <a:lstStyle/>
                    <a:p>
                      <a:pPr algn="just">
                        <a:lnSpc>
                          <a:spcPct val="150000"/>
                        </a:lnSpc>
                        <a:spcAft>
                          <a:spcPts val="800"/>
                        </a:spcAft>
                      </a:pPr>
                      <a:r>
                        <a:rPr lang="en-GB" sz="1400" kern="0">
                          <a:effectLst/>
                        </a:rPr>
                        <a:t>Specific</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Measurable</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Attainable</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Realistic</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Timebound</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430813824"/>
                  </a:ext>
                </a:extLst>
              </a:tr>
              <a:tr h="2103675">
                <a:tc>
                  <a:txBody>
                    <a:bodyPr/>
                    <a:lstStyle/>
                    <a:p>
                      <a:pPr algn="just">
                        <a:lnSpc>
                          <a:spcPct val="150000"/>
                        </a:lnSpc>
                        <a:spcAft>
                          <a:spcPts val="800"/>
                        </a:spcAft>
                      </a:pPr>
                      <a:r>
                        <a:rPr lang="en-GB" sz="1400" kern="0">
                          <a:effectLst/>
                        </a:rPr>
                        <a:t>Objective 1: To increase brand presence in emerging markets</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 Regional brand surveys</a:t>
                      </a:r>
                      <a:endParaRPr lang="en-IN" sz="1400" kern="100">
                        <a:effectLst/>
                      </a:endParaRPr>
                    </a:p>
                    <a:p>
                      <a:pPr algn="just">
                        <a:lnSpc>
                          <a:spcPct val="150000"/>
                        </a:lnSpc>
                        <a:spcAft>
                          <a:spcPts val="800"/>
                        </a:spcAft>
                      </a:pPr>
                      <a:r>
                        <a:rPr lang="en-GB" sz="1400" kern="0">
                          <a:effectLst/>
                        </a:rPr>
                        <a:t>- Revenues in different markets</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dirty="0">
                          <a:effectLst/>
                        </a:rPr>
                        <a:t>Digital campaigns</a:t>
                      </a:r>
                      <a:endParaRPr lang="en-IN" sz="14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dirty="0">
                          <a:effectLst/>
                        </a:rPr>
                        <a:t>-Influencer marketing</a:t>
                      </a:r>
                      <a:endParaRPr lang="en-IN" sz="1400" kern="100" dirty="0">
                        <a:effectLst/>
                      </a:endParaRPr>
                    </a:p>
                    <a:p>
                      <a:pPr algn="just">
                        <a:lnSpc>
                          <a:spcPct val="150000"/>
                        </a:lnSpc>
                        <a:spcAft>
                          <a:spcPts val="800"/>
                        </a:spcAft>
                      </a:pPr>
                      <a:r>
                        <a:rPr lang="en-GB" sz="1400" kern="0" dirty="0">
                          <a:effectLst/>
                        </a:rPr>
                        <a:t>-Celebrity sponsorships</a:t>
                      </a:r>
                      <a:endParaRPr lang="en-IN" sz="14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1 year</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762709041"/>
                  </a:ext>
                </a:extLst>
              </a:tr>
              <a:tr h="1600270">
                <a:tc>
                  <a:txBody>
                    <a:bodyPr/>
                    <a:lstStyle/>
                    <a:p>
                      <a:pPr algn="just">
                        <a:lnSpc>
                          <a:spcPct val="150000"/>
                        </a:lnSpc>
                        <a:spcAft>
                          <a:spcPts val="800"/>
                        </a:spcAft>
                      </a:pPr>
                      <a:r>
                        <a:rPr lang="en-GB" sz="1400" kern="0">
                          <a:effectLst/>
                        </a:rPr>
                        <a:t>Objective 2: Increasing sales in international markets by 20%</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 Sales analytics</a:t>
                      </a:r>
                      <a:endParaRPr lang="en-IN" sz="1400" kern="100">
                        <a:effectLst/>
                      </a:endParaRPr>
                    </a:p>
                    <a:p>
                      <a:pPr algn="just">
                        <a:lnSpc>
                          <a:spcPct val="150000"/>
                        </a:lnSpc>
                        <a:spcAft>
                          <a:spcPts val="800"/>
                        </a:spcAft>
                      </a:pPr>
                      <a:r>
                        <a:rPr lang="en-GB" sz="1400" kern="0">
                          <a:effectLst/>
                        </a:rPr>
                        <a:t>- Customer conversion</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Social media marketing</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a:effectLst/>
                        </a:rPr>
                        <a:t>Website offers</a:t>
                      </a:r>
                      <a:endParaRPr lang="en-IN" sz="1400" kern="100">
                        <a:effectLst/>
                      </a:endParaRPr>
                    </a:p>
                    <a:p>
                      <a:pPr algn="just">
                        <a:lnSpc>
                          <a:spcPct val="150000"/>
                        </a:lnSpc>
                        <a:spcAft>
                          <a:spcPts val="800"/>
                        </a:spcAft>
                      </a:pPr>
                      <a:r>
                        <a:rPr lang="en-GB" sz="1400" kern="0">
                          <a:effectLst/>
                        </a:rPr>
                        <a:t>Google ads</a:t>
                      </a:r>
                      <a:endParaRPr lang="en-IN" sz="14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400" kern="0" dirty="0">
                          <a:effectLst/>
                        </a:rPr>
                        <a:t>2 years</a:t>
                      </a:r>
                      <a:endParaRPr lang="en-IN" sz="14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3829931222"/>
                  </a:ext>
                </a:extLst>
              </a:tr>
            </a:tbl>
          </a:graphicData>
        </a:graphic>
      </p:graphicFrame>
    </p:spTree>
    <p:extLst>
      <p:ext uri="{BB962C8B-B14F-4D97-AF65-F5344CB8AC3E}">
        <p14:creationId xmlns:p14="http://schemas.microsoft.com/office/powerpoint/2010/main" val="194737275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484BC-57F2-78F2-ABD4-FA543F0D4167}"/>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Strategy </a:t>
            </a:r>
            <a:endParaRPr lang="en-IN" sz="3200" dirty="0"/>
          </a:p>
        </p:txBody>
      </p:sp>
      <p:sp>
        <p:nvSpPr>
          <p:cNvPr id="3" name="Content Placeholder 2">
            <a:extLst>
              <a:ext uri="{FF2B5EF4-FFF2-40B4-BE49-F238E27FC236}">
                <a16:creationId xmlns:a16="http://schemas.microsoft.com/office/drawing/2014/main" id="{434DF116-3179-4F9F-5E88-A71258935440}"/>
              </a:ext>
            </a:extLst>
          </p:cNvPr>
          <p:cNvSpPr>
            <a:spLocks noGrp="1"/>
          </p:cNvSpPr>
          <p:nvPr>
            <p:ph sz="half" idx="1"/>
          </p:nvPr>
        </p:nvSpPr>
        <p:spPr/>
        <p:txBody>
          <a:bodyPr>
            <a:normAutofit fontScale="62500" lnSpcReduction="20000"/>
          </a:bodyPr>
          <a:lstStyle/>
          <a:p>
            <a:pPr algn="just">
              <a:lnSpc>
                <a:spcPct val="150000"/>
              </a:lnSpc>
              <a:spcAft>
                <a:spcPts val="800"/>
              </a:spcAft>
            </a:pPr>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New value proposition</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gn="just">
              <a:lnSpc>
                <a:spcPct val="150000"/>
              </a:lnSpc>
              <a:spcAft>
                <a:spcPts val="800"/>
              </a:spcAft>
              <a:buNone/>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In the new value proposition, Hilton Hotel will offer high-quality hotel services at the medium price range leveraging the emerging tourism economies.</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Ansoff’s matrix</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gn="just">
              <a:lnSpc>
                <a:spcPct val="150000"/>
              </a:lnSpc>
              <a:spcAft>
                <a:spcPts val="800"/>
              </a:spcAft>
              <a:buNone/>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Hilton will use the growth strategy of product development. Hence, using this strategy, Hilton will introduce its mid-budget hotel services.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Changes in the marketing mix</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gn="just">
              <a:lnSpc>
                <a:spcPct val="150000"/>
              </a:lnSpc>
              <a:spcAft>
                <a:spcPts val="800"/>
              </a:spcAft>
              <a:buNone/>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The key change in the marketing mix that Hilton needs to introduce is related to price. The hotel brand needs to curb its costs and introduce a medium pricing strategy.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pic>
        <p:nvPicPr>
          <p:cNvPr id="11266" name="Picture 2" descr="The Ansoff Model [Marketing strategy matrix] | Smart Insights">
            <a:extLst>
              <a:ext uri="{FF2B5EF4-FFF2-40B4-BE49-F238E27FC236}">
                <a16:creationId xmlns:a16="http://schemas.microsoft.com/office/drawing/2014/main" id="{7C02FBDD-1BF0-9D3D-41FC-40B449545649}"/>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574508" y="1825625"/>
            <a:ext cx="4376984" cy="4351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514488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718398-E925-CC91-D90C-AB62171F4407}"/>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Tactics</a:t>
            </a:r>
            <a:endParaRPr lang="en-IN" sz="3200" dirty="0"/>
          </a:p>
        </p:txBody>
      </p:sp>
      <p:sp>
        <p:nvSpPr>
          <p:cNvPr id="3" name="Content Placeholder 2">
            <a:extLst>
              <a:ext uri="{FF2B5EF4-FFF2-40B4-BE49-F238E27FC236}">
                <a16:creationId xmlns:a16="http://schemas.microsoft.com/office/drawing/2014/main" id="{1FB26DF3-FC9C-11E4-E86F-777545E5EDCB}"/>
              </a:ext>
            </a:extLst>
          </p:cNvPr>
          <p:cNvSpPr>
            <a:spLocks noGrp="1"/>
          </p:cNvSpPr>
          <p:nvPr>
            <p:ph sz="half" idx="1"/>
          </p:nvPr>
        </p:nvSpPr>
        <p:spPr>
          <a:xfrm>
            <a:off x="839754" y="4870579"/>
            <a:ext cx="5180045" cy="1306383"/>
          </a:xfrm>
        </p:spPr>
        <p:txBody>
          <a:bodyPr anchor="b">
            <a:normAutofit fontScale="70000" lnSpcReduction="20000"/>
          </a:bodyPr>
          <a:lstStyle/>
          <a:p>
            <a:pPr marL="0" indent="0" algn="just">
              <a:lnSpc>
                <a:spcPct val="150000"/>
              </a:lnSpc>
              <a:buNone/>
            </a:pPr>
            <a:r>
              <a:rPr lang="en-GB" sz="1800" b="1" i="1" kern="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RACE model</a:t>
            </a:r>
            <a:endParaRPr lang="en-GB" sz="1800" kern="100" dirty="0">
              <a:effectLst/>
              <a:latin typeface="Arial" panose="020B0604020202020204" pitchFamily="34" charset="0"/>
              <a:ea typeface="Times New Roman" panose="02020603050405020304" pitchFamily="18" charset="0"/>
              <a:cs typeface="Arial" panose="020B0604020202020204" pitchFamily="34" charset="0"/>
            </a:endParaRPr>
          </a:p>
          <a:p>
            <a:pPr marL="0" indent="0" algn="just">
              <a:lnSpc>
                <a:spcPct val="150000"/>
              </a:lnSpc>
              <a:buNone/>
            </a:pPr>
            <a:r>
              <a:rPr lang="en-GB" sz="1800" kern="100" dirty="0">
                <a:effectLst/>
                <a:latin typeface="Arial" panose="020B0604020202020204" pitchFamily="34" charset="0"/>
                <a:ea typeface="Times New Roman" panose="02020603050405020304" pitchFamily="18" charset="0"/>
                <a:cs typeface="Arial" panose="020B0604020202020204" pitchFamily="34" charset="0"/>
              </a:rPr>
              <a:t>This is the model for tracking customer journeys effectively to ensure successful conversion and retention of business clients (Smith and Zook, 2020). </a:t>
            </a:r>
            <a:endParaRPr lang="en-IN" sz="1800" kern="100" dirty="0">
              <a:effectLst/>
              <a:latin typeface="Times New Roman" panose="02020603050405020304" pitchFamily="18" charset="0"/>
              <a:ea typeface="Times New Roman" panose="02020603050405020304" pitchFamily="18" charset="0"/>
              <a:cs typeface="Arial" panose="020B0604020202020204" pitchFamily="34" charset="0"/>
            </a:endParaRPr>
          </a:p>
        </p:txBody>
      </p:sp>
      <p:pic>
        <p:nvPicPr>
          <p:cNvPr id="5" name="Content Placeholder 4">
            <a:extLst>
              <a:ext uri="{FF2B5EF4-FFF2-40B4-BE49-F238E27FC236}">
                <a16:creationId xmlns:a16="http://schemas.microsoft.com/office/drawing/2014/main" id="{436A64D9-2918-E70B-B356-9065B7CA42E7}"/>
              </a:ext>
            </a:extLst>
          </p:cNvPr>
          <p:cNvPicPr>
            <a:picLocks noGrp="1" noChangeAspect="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228184" y="2143209"/>
            <a:ext cx="5181600" cy="2559175"/>
          </a:xfrm>
          <a:prstGeom prst="rect">
            <a:avLst/>
          </a:prstGeom>
          <a:noFill/>
          <a:ln>
            <a:noFill/>
          </a:ln>
        </p:spPr>
      </p:pic>
      <p:pic>
        <p:nvPicPr>
          <p:cNvPr id="12290" name="Picture 2" descr="RACE marketing model definition - What is? - Digital marketing Glossary">
            <a:extLst>
              <a:ext uri="{FF2B5EF4-FFF2-40B4-BE49-F238E27FC236}">
                <a16:creationId xmlns:a16="http://schemas.microsoft.com/office/drawing/2014/main" id="{BC914AE2-DFB1-59C0-2E54-1D6A60FE4705}"/>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2227490" y="1522737"/>
            <a:ext cx="2141764" cy="29894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2191076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1B25A1-F829-7521-0945-7CECF4B3EFE5}"/>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Action </a:t>
            </a:r>
            <a:endParaRPr lang="en-IN" sz="3200" dirty="0"/>
          </a:p>
        </p:txBody>
      </p:sp>
      <p:graphicFrame>
        <p:nvGraphicFramePr>
          <p:cNvPr id="6" name="Content Placeholder 5">
            <a:extLst>
              <a:ext uri="{FF2B5EF4-FFF2-40B4-BE49-F238E27FC236}">
                <a16:creationId xmlns:a16="http://schemas.microsoft.com/office/drawing/2014/main" id="{E752FB74-7AA9-89DC-9C88-E3852A9A41FF}"/>
              </a:ext>
            </a:extLst>
          </p:cNvPr>
          <p:cNvGraphicFramePr>
            <a:graphicFrameLocks noGrp="1"/>
          </p:cNvGraphicFramePr>
          <p:nvPr>
            <p:ph idx="1"/>
            <p:extLst>
              <p:ext uri="{D42A27DB-BD31-4B8C-83A1-F6EECF244321}">
                <p14:modId xmlns:p14="http://schemas.microsoft.com/office/powerpoint/2010/main" val="3138978502"/>
              </p:ext>
            </p:extLst>
          </p:nvPr>
        </p:nvGraphicFramePr>
        <p:xfrm>
          <a:off x="1147665" y="1936461"/>
          <a:ext cx="9647856" cy="4389695"/>
        </p:xfrm>
        <a:graphic>
          <a:graphicData uri="http://schemas.openxmlformats.org/drawingml/2006/table">
            <a:tbl>
              <a:tblPr firstRow="1" firstCol="1" bandRow="1">
                <a:tableStyleId>{5C22544A-7EE6-4342-B048-85BDC9FD1C3A}</a:tableStyleId>
              </a:tblPr>
              <a:tblGrid>
                <a:gridCol w="1607976">
                  <a:extLst>
                    <a:ext uri="{9D8B030D-6E8A-4147-A177-3AD203B41FA5}">
                      <a16:colId xmlns:a16="http://schemas.microsoft.com/office/drawing/2014/main" val="1235807317"/>
                    </a:ext>
                  </a:extLst>
                </a:gridCol>
                <a:gridCol w="1607976">
                  <a:extLst>
                    <a:ext uri="{9D8B030D-6E8A-4147-A177-3AD203B41FA5}">
                      <a16:colId xmlns:a16="http://schemas.microsoft.com/office/drawing/2014/main" val="92125437"/>
                    </a:ext>
                  </a:extLst>
                </a:gridCol>
                <a:gridCol w="1607976">
                  <a:extLst>
                    <a:ext uri="{9D8B030D-6E8A-4147-A177-3AD203B41FA5}">
                      <a16:colId xmlns:a16="http://schemas.microsoft.com/office/drawing/2014/main" val="1643019929"/>
                    </a:ext>
                  </a:extLst>
                </a:gridCol>
                <a:gridCol w="1607976">
                  <a:extLst>
                    <a:ext uri="{9D8B030D-6E8A-4147-A177-3AD203B41FA5}">
                      <a16:colId xmlns:a16="http://schemas.microsoft.com/office/drawing/2014/main" val="504651183"/>
                    </a:ext>
                  </a:extLst>
                </a:gridCol>
                <a:gridCol w="1607976">
                  <a:extLst>
                    <a:ext uri="{9D8B030D-6E8A-4147-A177-3AD203B41FA5}">
                      <a16:colId xmlns:a16="http://schemas.microsoft.com/office/drawing/2014/main" val="1894683470"/>
                    </a:ext>
                  </a:extLst>
                </a:gridCol>
                <a:gridCol w="1607976">
                  <a:extLst>
                    <a:ext uri="{9D8B030D-6E8A-4147-A177-3AD203B41FA5}">
                      <a16:colId xmlns:a16="http://schemas.microsoft.com/office/drawing/2014/main" val="2771766882"/>
                    </a:ext>
                  </a:extLst>
                </a:gridCol>
              </a:tblGrid>
              <a:tr h="731616">
                <a:tc>
                  <a:txBody>
                    <a:bodyPr/>
                    <a:lstStyle/>
                    <a:p>
                      <a:pPr algn="just">
                        <a:lnSpc>
                          <a:spcPct val="150000"/>
                        </a:lnSpc>
                        <a:spcAft>
                          <a:spcPts val="800"/>
                        </a:spcAft>
                      </a:pPr>
                      <a:r>
                        <a:rPr lang="en-GB" sz="1200" kern="0">
                          <a:effectLst/>
                        </a:rPr>
                        <a:t>Activities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200" kern="0">
                          <a:effectLst/>
                        </a:rPr>
                        <a:t>0 to 5 months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200" kern="0" dirty="0">
                          <a:effectLst/>
                        </a:rPr>
                        <a:t>6 to 12 months</a:t>
                      </a:r>
                      <a:endParaRPr lang="en-IN" sz="12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200" kern="0">
                          <a:effectLst/>
                        </a:rPr>
                        <a:t>12 to 14 months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200" kern="0">
                          <a:effectLst/>
                        </a:rPr>
                        <a:t>15 to 18 months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200" kern="0">
                          <a:effectLst/>
                        </a:rPr>
                        <a:t>18 to 24 months</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186319560"/>
                  </a:ext>
                </a:extLst>
              </a:tr>
              <a:tr h="1042115">
                <a:tc>
                  <a:txBody>
                    <a:bodyPr/>
                    <a:lstStyle/>
                    <a:p>
                      <a:pPr algn="just">
                        <a:lnSpc>
                          <a:spcPct val="150000"/>
                        </a:lnSpc>
                        <a:spcAft>
                          <a:spcPts val="800"/>
                        </a:spcAft>
                      </a:pPr>
                      <a:r>
                        <a:rPr lang="en-GB" sz="1200" kern="0">
                          <a:effectLst/>
                        </a:rPr>
                        <a:t>Pay per click Ads on Google</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nSpc>
                          <a:spcPct val="107000"/>
                        </a:lnSpc>
                      </a:pPr>
                      <a:endParaRPr lang="en-IN" sz="1100" kern="100" dirty="0">
                        <a:effectLst/>
                        <a:latin typeface="Calibri" panose="020F0502020204030204" pitchFamily="34" charset="0"/>
                        <a:cs typeface="Arial" panose="020B0604020202020204" pitchFamily="34" charset="0"/>
                      </a:endParaRPr>
                    </a:p>
                  </a:txBody>
                  <a:tcPr marL="63500" marR="63500" marT="63500" marB="63500">
                    <a:solidFill>
                      <a:schemeClr val="accent2">
                        <a:lumMod val="60000"/>
                        <a:lumOff val="40000"/>
                      </a:schemeClr>
                    </a:solidFill>
                  </a:tcPr>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853072450"/>
                  </a:ext>
                </a:extLst>
              </a:tr>
              <a:tr h="731616">
                <a:tc>
                  <a:txBody>
                    <a:bodyPr/>
                    <a:lstStyle/>
                    <a:p>
                      <a:pPr algn="just">
                        <a:lnSpc>
                          <a:spcPct val="150000"/>
                        </a:lnSpc>
                        <a:spcAft>
                          <a:spcPts val="800"/>
                        </a:spcAft>
                      </a:pPr>
                      <a:r>
                        <a:rPr lang="en-GB" sz="1200" kern="0">
                          <a:effectLst/>
                        </a:rPr>
                        <a:t>Social media advertising</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nSpc>
                          <a:spcPct val="107000"/>
                        </a:lnSpc>
                      </a:pPr>
                      <a:endParaRPr lang="en-IN" sz="1100" kern="100" dirty="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dirty="0">
                        <a:effectLst/>
                        <a:latin typeface="Calibri" panose="020F0502020204030204" pitchFamily="34" charset="0"/>
                        <a:cs typeface="Arial" panose="020B0604020202020204" pitchFamily="34" charset="0"/>
                      </a:endParaRPr>
                    </a:p>
                  </a:txBody>
                  <a:tcPr marL="63500" marR="63500" marT="63500" marB="63500">
                    <a:solidFill>
                      <a:schemeClr val="accent4">
                        <a:lumMod val="40000"/>
                        <a:lumOff val="60000"/>
                      </a:schemeClr>
                    </a:solidFill>
                  </a:tcPr>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1137586277"/>
                  </a:ext>
                </a:extLst>
              </a:tr>
              <a:tr h="731616">
                <a:tc>
                  <a:txBody>
                    <a:bodyPr/>
                    <a:lstStyle/>
                    <a:p>
                      <a:pPr algn="just">
                        <a:lnSpc>
                          <a:spcPct val="150000"/>
                        </a:lnSpc>
                        <a:spcAft>
                          <a:spcPts val="800"/>
                        </a:spcAft>
                      </a:pPr>
                      <a:r>
                        <a:rPr lang="en-GB" sz="1200" kern="0">
                          <a:effectLst/>
                        </a:rPr>
                        <a:t>Influencer marketing</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dirty="0">
                        <a:effectLst/>
                        <a:latin typeface="Calibri" panose="020F0502020204030204" pitchFamily="34" charset="0"/>
                        <a:cs typeface="Arial" panose="020B0604020202020204" pitchFamily="34" charset="0"/>
                      </a:endParaRPr>
                    </a:p>
                  </a:txBody>
                  <a:tcPr marL="63500" marR="63500" marT="63500" marB="63500">
                    <a:solidFill>
                      <a:schemeClr val="accent6">
                        <a:lumMod val="40000"/>
                        <a:lumOff val="60000"/>
                      </a:schemeClr>
                    </a:solidFill>
                  </a:tcPr>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998172422"/>
                  </a:ext>
                </a:extLst>
              </a:tr>
              <a:tr h="421116">
                <a:tc>
                  <a:txBody>
                    <a:bodyPr/>
                    <a:lstStyle/>
                    <a:p>
                      <a:pPr algn="just">
                        <a:lnSpc>
                          <a:spcPct val="150000"/>
                        </a:lnSpc>
                        <a:spcAft>
                          <a:spcPts val="800"/>
                        </a:spcAft>
                      </a:pPr>
                      <a:r>
                        <a:rPr lang="en-GB" sz="1200" kern="0">
                          <a:effectLst/>
                        </a:rPr>
                        <a:t>SEO</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dirty="0">
                        <a:effectLst/>
                        <a:latin typeface="Calibri" panose="020F0502020204030204" pitchFamily="34" charset="0"/>
                        <a:cs typeface="Arial" panose="020B0604020202020204" pitchFamily="34" charset="0"/>
                      </a:endParaRPr>
                    </a:p>
                  </a:txBody>
                  <a:tcPr marL="63500" marR="63500" marT="63500" marB="63500">
                    <a:solidFill>
                      <a:schemeClr val="bg2">
                        <a:lumMod val="50000"/>
                      </a:schemeClr>
                    </a:solidFill>
                  </a:tcPr>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extLst>
                  <a:ext uri="{0D108BD9-81ED-4DB2-BD59-A6C34878D82A}">
                    <a16:rowId xmlns:a16="http://schemas.microsoft.com/office/drawing/2014/main" val="2816458542"/>
                  </a:ext>
                </a:extLst>
              </a:tr>
              <a:tr h="731616">
                <a:tc>
                  <a:txBody>
                    <a:bodyPr/>
                    <a:lstStyle/>
                    <a:p>
                      <a:pPr algn="just">
                        <a:lnSpc>
                          <a:spcPct val="150000"/>
                        </a:lnSpc>
                        <a:spcAft>
                          <a:spcPts val="800"/>
                        </a:spcAft>
                      </a:pPr>
                      <a:r>
                        <a:rPr lang="en-GB" sz="1200" kern="0">
                          <a:effectLst/>
                        </a:rPr>
                        <a:t>Email marketing</a:t>
                      </a:r>
                      <a:endParaRPr lang="en-IN" sz="12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a:effectLst/>
                        <a:latin typeface="Calibri" panose="020F0502020204030204" pitchFamily="34" charset="0"/>
                        <a:cs typeface="Arial" panose="020B0604020202020204" pitchFamily="34" charset="0"/>
                      </a:endParaRPr>
                    </a:p>
                  </a:txBody>
                  <a:tcPr marL="63500" marR="63500" marT="63500" marB="63500"/>
                </a:tc>
                <a:tc>
                  <a:txBody>
                    <a:bodyPr/>
                    <a:lstStyle/>
                    <a:p>
                      <a:pPr>
                        <a:lnSpc>
                          <a:spcPct val="107000"/>
                        </a:lnSpc>
                      </a:pPr>
                      <a:endParaRPr lang="en-IN" sz="1100" kern="100" dirty="0">
                        <a:effectLst/>
                        <a:latin typeface="Calibri" panose="020F0502020204030204" pitchFamily="34" charset="0"/>
                        <a:cs typeface="Arial" panose="020B0604020202020204" pitchFamily="34" charset="0"/>
                      </a:endParaRPr>
                    </a:p>
                  </a:txBody>
                  <a:tcPr marL="63500" marR="63500" marT="63500" marB="63500">
                    <a:solidFill>
                      <a:srgbClr val="7030A0"/>
                    </a:solidFill>
                  </a:tcPr>
                </a:tc>
                <a:extLst>
                  <a:ext uri="{0D108BD9-81ED-4DB2-BD59-A6C34878D82A}">
                    <a16:rowId xmlns:a16="http://schemas.microsoft.com/office/drawing/2014/main" val="448984196"/>
                  </a:ext>
                </a:extLst>
              </a:tr>
            </a:tbl>
          </a:graphicData>
        </a:graphic>
      </p:graphicFrame>
    </p:spTree>
    <p:extLst>
      <p:ext uri="{BB962C8B-B14F-4D97-AF65-F5344CB8AC3E}">
        <p14:creationId xmlns:p14="http://schemas.microsoft.com/office/powerpoint/2010/main" val="13175578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56767-2DB8-108C-DBC1-1559B2B59AE0}"/>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Control </a:t>
            </a:r>
            <a:endParaRPr lang="en-IN" sz="3200" dirty="0"/>
          </a:p>
        </p:txBody>
      </p:sp>
      <p:graphicFrame>
        <p:nvGraphicFramePr>
          <p:cNvPr id="4" name="Content Placeholder 3">
            <a:extLst>
              <a:ext uri="{FF2B5EF4-FFF2-40B4-BE49-F238E27FC236}">
                <a16:creationId xmlns:a16="http://schemas.microsoft.com/office/drawing/2014/main" id="{9A436E20-A134-972E-1575-E57405F2452A}"/>
              </a:ext>
            </a:extLst>
          </p:cNvPr>
          <p:cNvGraphicFramePr>
            <a:graphicFrameLocks noGrp="1"/>
          </p:cNvGraphicFramePr>
          <p:nvPr>
            <p:ph idx="1"/>
            <p:extLst>
              <p:ext uri="{D42A27DB-BD31-4B8C-83A1-F6EECF244321}">
                <p14:modId xmlns:p14="http://schemas.microsoft.com/office/powerpoint/2010/main" val="1945073667"/>
              </p:ext>
            </p:extLst>
          </p:nvPr>
        </p:nvGraphicFramePr>
        <p:xfrm>
          <a:off x="1035698" y="1922106"/>
          <a:ext cx="10318102" cy="4058992"/>
        </p:xfrm>
        <a:graphic>
          <a:graphicData uri="http://schemas.openxmlformats.org/drawingml/2006/table">
            <a:tbl>
              <a:tblPr firstRow="1" firstCol="1" bandRow="1">
                <a:tableStyleId>{00A15C55-8517-42AA-B614-E9B94910E393}</a:tableStyleId>
              </a:tblPr>
              <a:tblGrid>
                <a:gridCol w="5159051">
                  <a:extLst>
                    <a:ext uri="{9D8B030D-6E8A-4147-A177-3AD203B41FA5}">
                      <a16:colId xmlns:a16="http://schemas.microsoft.com/office/drawing/2014/main" val="4216222258"/>
                    </a:ext>
                  </a:extLst>
                </a:gridCol>
                <a:gridCol w="5159051">
                  <a:extLst>
                    <a:ext uri="{9D8B030D-6E8A-4147-A177-3AD203B41FA5}">
                      <a16:colId xmlns:a16="http://schemas.microsoft.com/office/drawing/2014/main" val="1538834484"/>
                    </a:ext>
                  </a:extLst>
                </a:gridCol>
              </a:tblGrid>
              <a:tr h="809897">
                <a:tc>
                  <a:txBody>
                    <a:bodyPr/>
                    <a:lstStyle/>
                    <a:p>
                      <a:pPr algn="ctr">
                        <a:lnSpc>
                          <a:spcPct val="150000"/>
                        </a:lnSpc>
                        <a:spcAft>
                          <a:spcPts val="800"/>
                        </a:spcAft>
                      </a:pPr>
                      <a:r>
                        <a:rPr lang="en-GB" sz="1600" kern="0">
                          <a:effectLst/>
                        </a:rPr>
                        <a:t>KPIs</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ctr">
                        <a:lnSpc>
                          <a:spcPct val="150000"/>
                        </a:lnSpc>
                        <a:spcAft>
                          <a:spcPts val="800"/>
                        </a:spcAft>
                      </a:pPr>
                      <a:r>
                        <a:rPr lang="en-GB" sz="1600" kern="0">
                          <a:effectLst/>
                        </a:rPr>
                        <a:t>Indicators</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1349953346"/>
                  </a:ext>
                </a:extLst>
              </a:tr>
              <a:tr h="809897">
                <a:tc>
                  <a:txBody>
                    <a:bodyPr/>
                    <a:lstStyle/>
                    <a:p>
                      <a:pPr algn="just">
                        <a:lnSpc>
                          <a:spcPct val="150000"/>
                        </a:lnSpc>
                        <a:spcAft>
                          <a:spcPts val="800"/>
                        </a:spcAft>
                      </a:pPr>
                      <a:r>
                        <a:rPr lang="en-GB" sz="1600" kern="0" dirty="0">
                          <a:effectLst/>
                        </a:rPr>
                        <a:t>Lead conversion</a:t>
                      </a:r>
                      <a:endParaRPr lang="en-IN"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a:effectLst/>
                        </a:rPr>
                        <a:t>Website visitors turning to new customers (Chaffey and Ellis- Chadwick, 2019)</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873888156"/>
                  </a:ext>
                </a:extLst>
              </a:tr>
              <a:tr h="809897">
                <a:tc>
                  <a:txBody>
                    <a:bodyPr/>
                    <a:lstStyle/>
                    <a:p>
                      <a:pPr algn="just">
                        <a:lnSpc>
                          <a:spcPct val="150000"/>
                        </a:lnSpc>
                        <a:spcAft>
                          <a:spcPts val="800"/>
                        </a:spcAft>
                      </a:pPr>
                      <a:r>
                        <a:rPr lang="en-GB" sz="1600" kern="0">
                          <a:effectLst/>
                        </a:rPr>
                        <a:t>Customer satisfaction rate</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a:effectLst/>
                        </a:rPr>
                        <a:t>The level of satisfaction of guests in the hotel</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293858801"/>
                  </a:ext>
                </a:extLst>
              </a:tr>
              <a:tr h="809897">
                <a:tc>
                  <a:txBody>
                    <a:bodyPr/>
                    <a:lstStyle/>
                    <a:p>
                      <a:pPr algn="just">
                        <a:lnSpc>
                          <a:spcPct val="150000"/>
                        </a:lnSpc>
                        <a:spcAft>
                          <a:spcPts val="800"/>
                        </a:spcAft>
                      </a:pPr>
                      <a:r>
                        <a:rPr lang="en-GB" sz="1600" kern="0">
                          <a:effectLst/>
                        </a:rPr>
                        <a:t>ROI</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a:effectLst/>
                        </a:rPr>
                        <a:t>Return on marketing investments</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2180398724"/>
                  </a:ext>
                </a:extLst>
              </a:tr>
              <a:tr h="809897">
                <a:tc>
                  <a:txBody>
                    <a:bodyPr/>
                    <a:lstStyle/>
                    <a:p>
                      <a:pPr algn="just">
                        <a:lnSpc>
                          <a:spcPct val="150000"/>
                        </a:lnSpc>
                        <a:spcAft>
                          <a:spcPts val="800"/>
                        </a:spcAft>
                      </a:pPr>
                      <a:r>
                        <a:rPr lang="en-GB" sz="1600" kern="0">
                          <a:effectLst/>
                        </a:rPr>
                        <a:t>Sales growth</a:t>
                      </a:r>
                      <a:endParaRPr lang="en-IN" sz="1600" kern="10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tc>
                  <a:txBody>
                    <a:bodyPr/>
                    <a:lstStyle/>
                    <a:p>
                      <a:pPr algn="just">
                        <a:lnSpc>
                          <a:spcPct val="150000"/>
                        </a:lnSpc>
                        <a:spcAft>
                          <a:spcPts val="800"/>
                        </a:spcAft>
                      </a:pPr>
                      <a:r>
                        <a:rPr lang="en-GB" sz="1600" kern="0" dirty="0">
                          <a:effectLst/>
                        </a:rPr>
                        <a:t>Comparative annual growth of sales</a:t>
                      </a:r>
                      <a:endParaRPr lang="en-IN" sz="1600" kern="100" dirty="0">
                        <a:effectLst/>
                        <a:latin typeface="Times New Roman" panose="02020603050405020304" pitchFamily="18" charset="0"/>
                        <a:ea typeface="Times New Roman" panose="02020603050405020304" pitchFamily="18" charset="0"/>
                        <a:cs typeface="Arial" panose="020B0604020202020204" pitchFamily="34" charset="0"/>
                      </a:endParaRPr>
                    </a:p>
                  </a:txBody>
                  <a:tcPr marL="63500" marR="63500" marT="63500" marB="63500"/>
                </a:tc>
                <a:extLst>
                  <a:ext uri="{0D108BD9-81ED-4DB2-BD59-A6C34878D82A}">
                    <a16:rowId xmlns:a16="http://schemas.microsoft.com/office/drawing/2014/main" val="2026866785"/>
                  </a:ext>
                </a:extLst>
              </a:tr>
            </a:tbl>
          </a:graphicData>
        </a:graphic>
      </p:graphicFrame>
    </p:spTree>
    <p:extLst>
      <p:ext uri="{BB962C8B-B14F-4D97-AF65-F5344CB8AC3E}">
        <p14:creationId xmlns:p14="http://schemas.microsoft.com/office/powerpoint/2010/main" val="280169015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E7F4CF-1D17-388A-D3CA-971004B35BD4}"/>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Conclusion </a:t>
            </a:r>
            <a:endParaRPr lang="en-IN" sz="3200" dirty="0"/>
          </a:p>
        </p:txBody>
      </p:sp>
      <p:sp>
        <p:nvSpPr>
          <p:cNvPr id="3" name="Content Placeholder 2">
            <a:extLst>
              <a:ext uri="{FF2B5EF4-FFF2-40B4-BE49-F238E27FC236}">
                <a16:creationId xmlns:a16="http://schemas.microsoft.com/office/drawing/2014/main" id="{C4206FA2-8E1A-2F77-7326-9759E695E196}"/>
              </a:ext>
            </a:extLst>
          </p:cNvPr>
          <p:cNvSpPr>
            <a:spLocks noGrp="1"/>
          </p:cNvSpPr>
          <p:nvPr>
            <p:ph idx="1"/>
          </p:nvPr>
        </p:nvSpPr>
        <p:spPr/>
        <p:txBody>
          <a:bodyPr anchor="ctr">
            <a:normAutofit/>
          </a:bodyPr>
          <a:lstStyle/>
          <a:p>
            <a:pPr marL="0" indent="0" algn="just">
              <a:lnSpc>
                <a:spcPct val="150000"/>
              </a:lnSpc>
            </a:pPr>
            <a:r>
              <a:rPr lang="en-GB" sz="2000" kern="100" dirty="0">
                <a:effectLst/>
                <a:latin typeface="Arial" panose="020B0604020202020204" pitchFamily="34" charset="0"/>
                <a:ea typeface="Times New Roman" panose="02020603050405020304" pitchFamily="18" charset="0"/>
                <a:cs typeface="Arial" panose="020B0604020202020204" pitchFamily="34" charset="0"/>
              </a:rPr>
              <a:t>To conclude, the marketing plan for Hilton Hotels and Resorts has been developed with the perspective of amplifying the organisation’s profits, customer base, and international brand awareness. </a:t>
            </a:r>
          </a:p>
          <a:p>
            <a:pPr marL="0" indent="0" algn="just">
              <a:lnSpc>
                <a:spcPct val="150000"/>
              </a:lnSpc>
            </a:pPr>
            <a:r>
              <a:rPr lang="en-GB" sz="2000" kern="100" dirty="0">
                <a:effectLst/>
                <a:latin typeface="Arial" panose="020B0604020202020204" pitchFamily="34" charset="0"/>
                <a:ea typeface="Times New Roman" panose="02020603050405020304" pitchFamily="18" charset="0"/>
                <a:cs typeface="Arial" panose="020B0604020202020204" pitchFamily="34" charset="0"/>
              </a:rPr>
              <a:t>The brand has been witnessing declining online engagement. Hence, the hotel brand needs to focus on digital marketing for increasing brand communication with international customers</a:t>
            </a:r>
            <a:endParaRPr lang="en-IN" sz="2000" kern="100" dirty="0">
              <a:effectLst/>
              <a:latin typeface="Times New Roman" panose="02020603050405020304" pitchFamily="18" charset="0"/>
              <a:ea typeface="Times New Roman" panose="02020603050405020304" pitchFamily="18" charset="0"/>
              <a:cs typeface="Arial" panose="020B0604020202020204" pitchFamily="34" charset="0"/>
            </a:endParaRPr>
          </a:p>
        </p:txBody>
      </p:sp>
    </p:spTree>
    <p:extLst>
      <p:ext uri="{BB962C8B-B14F-4D97-AF65-F5344CB8AC3E}">
        <p14:creationId xmlns:p14="http://schemas.microsoft.com/office/powerpoint/2010/main" val="94919317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A1111-3972-1328-F475-3EEAD18AF5EE}"/>
              </a:ext>
            </a:extLst>
          </p:cNvPr>
          <p:cNvSpPr>
            <a:spLocks noGrp="1"/>
          </p:cNvSpPr>
          <p:nvPr>
            <p:ph type="title"/>
          </p:nvPr>
        </p:nvSpPr>
        <p:spPr/>
        <p:txBody>
          <a:bodyPr>
            <a:normAutofit/>
          </a:bodyPr>
          <a:lstStyle/>
          <a:p>
            <a:pPr algn="ctr"/>
            <a:r>
              <a:rPr lang="en-GB" sz="3200" b="1" kern="100" dirty="0">
                <a:effectLst/>
                <a:latin typeface="Arial" panose="020B0604020202020204" pitchFamily="34" charset="0"/>
                <a:ea typeface="Times New Roman" panose="02020603050405020304" pitchFamily="18" charset="0"/>
                <a:cs typeface="Times New Roman" panose="02020603050405020304" pitchFamily="18" charset="0"/>
              </a:rPr>
              <a:t>References </a:t>
            </a:r>
            <a:endParaRPr lang="en-IN" sz="3200" dirty="0"/>
          </a:p>
        </p:txBody>
      </p:sp>
      <p:sp>
        <p:nvSpPr>
          <p:cNvPr id="3" name="Content Placeholder 2">
            <a:extLst>
              <a:ext uri="{FF2B5EF4-FFF2-40B4-BE49-F238E27FC236}">
                <a16:creationId xmlns:a16="http://schemas.microsoft.com/office/drawing/2014/main" id="{E3763B20-4134-299F-91AF-A5F4EB87B7AE}"/>
              </a:ext>
            </a:extLst>
          </p:cNvPr>
          <p:cNvSpPr>
            <a:spLocks noGrp="1"/>
          </p:cNvSpPr>
          <p:nvPr>
            <p:ph idx="1"/>
          </p:nvPr>
        </p:nvSpPr>
        <p:spPr/>
        <p:txBody>
          <a:bodyPr>
            <a:normAutofit/>
          </a:bodyPr>
          <a:lstStyle/>
          <a:p>
            <a:pPr marL="0" indent="0" algn="just">
              <a:lnSpc>
                <a:spcPct val="150000"/>
              </a:lnSpc>
              <a:spcAft>
                <a:spcPts val="800"/>
              </a:spcAft>
              <a:buNone/>
            </a:pPr>
            <a:r>
              <a:rPr lang="en-GB" sz="2000" b="1" i="1"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Books</a:t>
            </a:r>
            <a:endParaRPr lang="en-IN" sz="20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20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Chaffey, D and Ellis- Chadwick, F. (2019) Digital Marketing. 7 </a:t>
            </a:r>
            <a:r>
              <a:rPr lang="en-GB" sz="20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th</a:t>
            </a:r>
            <a:r>
              <a:rPr lang="en-GB" sz="20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ed, </a:t>
            </a:r>
            <a:r>
              <a:rPr lang="en-GB" sz="20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Pearsons</a:t>
            </a:r>
            <a:r>
              <a:rPr lang="en-GB" sz="20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London.</a:t>
            </a:r>
            <a:endParaRPr lang="en-IN" sz="20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20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Clow, K &amp; Baack, D (2013), Integrated Advertising, Promotion and Marketing Communications. 6 </a:t>
            </a:r>
            <a:r>
              <a:rPr lang="en-GB" sz="20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th</a:t>
            </a:r>
            <a:r>
              <a:rPr lang="en-GB" sz="20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ed, Pearson, London</a:t>
            </a:r>
            <a:endParaRPr lang="en-IN" sz="2000" kern="1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150000"/>
              </a:lnSpc>
              <a:spcAft>
                <a:spcPts val="800"/>
              </a:spcAft>
            </a:pPr>
            <a:r>
              <a:rPr lang="en-GB" sz="2000" kern="0" dirty="0" err="1">
                <a:solidFill>
                  <a:srgbClr val="222222"/>
                </a:solidFill>
                <a:effectLst/>
                <a:latin typeface="Arial" panose="020B0604020202020204" pitchFamily="34" charset="0"/>
                <a:ea typeface="Times New Roman" panose="02020603050405020304" pitchFamily="18" charset="0"/>
                <a:cs typeface="Arial" panose="020B0604020202020204" pitchFamily="34" charset="0"/>
              </a:rPr>
              <a:t>Housden</a:t>
            </a:r>
            <a:r>
              <a:rPr lang="en-GB" sz="2000" kern="0" dirty="0">
                <a:solidFill>
                  <a:srgbClr val="222222"/>
                </a:solidFill>
                <a:effectLst/>
                <a:latin typeface="Arial" panose="020B0604020202020204" pitchFamily="34" charset="0"/>
                <a:ea typeface="Times New Roman" panose="02020603050405020304" pitchFamily="18" charset="0"/>
                <a:cs typeface="Arial" panose="020B0604020202020204" pitchFamily="34" charset="0"/>
              </a:rPr>
              <a:t> M (2008), Marketing Research &amp;amp; Information, Butterworth Heinemann, Oxford.</a:t>
            </a:r>
            <a:endParaRPr lang="en-IN" sz="2000" kern="1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sz="2000" dirty="0"/>
          </a:p>
        </p:txBody>
      </p:sp>
    </p:spTree>
    <p:extLst>
      <p:ext uri="{BB962C8B-B14F-4D97-AF65-F5344CB8AC3E}">
        <p14:creationId xmlns:p14="http://schemas.microsoft.com/office/powerpoint/2010/main" val="12348809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753 Thank You Presentation Stock Photos - Free &amp; Royalty-Free Stock Photos  from Dreamstime"/>
          <p:cNvPicPr>
            <a:picLocks noChangeAspect="1" noChangeArrowheads="1"/>
          </p:cNvPicPr>
          <p:nvPr/>
        </p:nvPicPr>
        <p:blipFill>
          <a:blip r:embed="rId2"/>
          <a:srcRect/>
          <a:stretch>
            <a:fillRect/>
          </a:stretch>
        </p:blipFill>
        <p:spPr bwMode="auto">
          <a:xfrm>
            <a:off x="1261998" y="786384"/>
            <a:ext cx="9738233" cy="5404104"/>
          </a:xfrm>
          <a:prstGeom prst="rect">
            <a:avLst/>
          </a:prstGeom>
          <a:noFill/>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2139</Words>
  <Application>Microsoft Office PowerPoint</Application>
  <PresentationFormat>Widescreen</PresentationFormat>
  <Paragraphs>225</Paragraphs>
  <Slides>17</Slides>
  <Notes>14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Symbol</vt:lpstr>
      <vt:lpstr>Times New Roman</vt:lpstr>
      <vt:lpstr>Office Theme</vt:lpstr>
      <vt:lpstr>Assessment Component 2: Individual Presentation and Marketing Plan </vt:lpstr>
      <vt:lpstr>Introduction </vt:lpstr>
      <vt:lpstr>Situation Analysis - 5Cs</vt:lpstr>
      <vt:lpstr>Customers </vt:lpstr>
      <vt:lpstr>Targeting/ Customer profile</vt:lpstr>
      <vt:lpstr>Competitors</vt:lpstr>
      <vt:lpstr>Collaborators</vt:lpstr>
      <vt:lpstr>Climate: PESTLE (Macro analysis)</vt:lpstr>
      <vt:lpstr>Marketing Mix</vt:lpstr>
      <vt:lpstr>Objectives </vt:lpstr>
      <vt:lpstr>Strategy </vt:lpstr>
      <vt:lpstr>Tactics</vt:lpstr>
      <vt:lpstr>Action </vt:lpstr>
      <vt:lpstr>Control </vt:lpstr>
      <vt:lpstr>Conclusion </vt:lpstr>
      <vt:lpstr>References </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Assessment Component 2: Individual Presentation and Marketing Plan</dc:title>
  <dc:creator>pubali chakraborty</dc:creator>
  <cp:lastModifiedBy>Gabriela Rujala</cp:lastModifiedBy>
  <cp:revision>3</cp:revision>
  <dcterms:created xsi:type="dcterms:W3CDTF">2023-05-15T12:40:12Z</dcterms:created>
  <dcterms:modified xsi:type="dcterms:W3CDTF">2023-06-15T21:37:04Z</dcterms:modified>
</cp:coreProperties>
</file>