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handoutMasterIdLst>
    <p:handoutMasterId r:id="rId5"/>
  </p:handoutMasterIdLst>
  <p:sldIdLst>
    <p:sldId id="258" r:id="rId2"/>
    <p:sldId id="259" r:id="rId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76" y="4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E4323433-57EE-436F-8342-27EAB6560051}"/>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ru-RU" altLang="en-US"/>
          </a:p>
        </p:txBody>
      </p:sp>
      <p:sp>
        <p:nvSpPr>
          <p:cNvPr id="92163" name="Rectangle 3">
            <a:extLst>
              <a:ext uri="{FF2B5EF4-FFF2-40B4-BE49-F238E27FC236}">
                <a16:creationId xmlns:a16="http://schemas.microsoft.com/office/drawing/2014/main" id="{5BF0D9CE-602E-4ED5-896A-DFD9EA788677}"/>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ru-RU" altLang="en-US"/>
          </a:p>
        </p:txBody>
      </p:sp>
      <p:sp>
        <p:nvSpPr>
          <p:cNvPr id="92164" name="Rectangle 4">
            <a:extLst>
              <a:ext uri="{FF2B5EF4-FFF2-40B4-BE49-F238E27FC236}">
                <a16:creationId xmlns:a16="http://schemas.microsoft.com/office/drawing/2014/main" id="{218DA9D3-B55C-448E-9A2B-FA84F0A7ADA1}"/>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165" name="Rectangle 5">
            <a:extLst>
              <a:ext uri="{FF2B5EF4-FFF2-40B4-BE49-F238E27FC236}">
                <a16:creationId xmlns:a16="http://schemas.microsoft.com/office/drawing/2014/main" id="{6C28222E-7E6E-4CA9-9E85-D77F6EA6A773}"/>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en-US"/>
              <a:t>Click to edit Master text styles</a:t>
            </a:r>
          </a:p>
          <a:p>
            <a:pPr lvl="1"/>
            <a:r>
              <a:rPr lang="ru-RU" altLang="en-US"/>
              <a:t>Second level</a:t>
            </a:r>
          </a:p>
          <a:p>
            <a:pPr lvl="2"/>
            <a:r>
              <a:rPr lang="ru-RU" altLang="en-US"/>
              <a:t>Third level</a:t>
            </a:r>
          </a:p>
          <a:p>
            <a:pPr lvl="3"/>
            <a:r>
              <a:rPr lang="ru-RU" altLang="en-US"/>
              <a:t>Fourth level</a:t>
            </a:r>
          </a:p>
          <a:p>
            <a:pPr lvl="4"/>
            <a:r>
              <a:rPr lang="ru-RU" altLang="en-US"/>
              <a:t>Fifth level</a:t>
            </a:r>
          </a:p>
        </p:txBody>
      </p:sp>
      <p:sp>
        <p:nvSpPr>
          <p:cNvPr id="92166" name="Rectangle 6">
            <a:extLst>
              <a:ext uri="{FF2B5EF4-FFF2-40B4-BE49-F238E27FC236}">
                <a16:creationId xmlns:a16="http://schemas.microsoft.com/office/drawing/2014/main" id="{DAFE86E3-561D-4033-9785-BD314A381025}"/>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ru-RU" altLang="en-US"/>
          </a:p>
        </p:txBody>
      </p:sp>
      <p:sp>
        <p:nvSpPr>
          <p:cNvPr id="92167" name="Rectangle 7">
            <a:extLst>
              <a:ext uri="{FF2B5EF4-FFF2-40B4-BE49-F238E27FC236}">
                <a16:creationId xmlns:a16="http://schemas.microsoft.com/office/drawing/2014/main" id="{FDB468A8-2468-4AD8-9A7C-9F9852501211}"/>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7A2262B7-EA2F-4C83-9ACD-CB621F36B92B}"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A2262B7-EA2F-4C83-9ACD-CB621F36B92B}" type="slidenum">
              <a:rPr lang="ru-RU" altLang="en-US" smtClean="0"/>
              <a:pPr/>
              <a:t>1</a:t>
            </a:fld>
            <a:endParaRPr lang="ru-RU" altLang="en-US"/>
          </a:p>
        </p:txBody>
      </p:sp>
    </p:spTree>
    <p:extLst>
      <p:ext uri="{BB962C8B-B14F-4D97-AF65-F5344CB8AC3E}">
        <p14:creationId xmlns:p14="http://schemas.microsoft.com/office/powerpoint/2010/main" val="5959585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5BB4F18-9407-4134-B48C-94714C72C017}"/>
              </a:ext>
            </a:extLst>
          </p:cNvPr>
          <p:cNvSpPr>
            <a:spLocks noGrp="1" noChangeArrowheads="1"/>
          </p:cNvSpPr>
          <p:nvPr>
            <p:ph type="ctrTitle"/>
          </p:nvPr>
        </p:nvSpPr>
        <p:spPr>
          <a:xfrm>
            <a:off x="684213" y="598488"/>
            <a:ext cx="6048375" cy="609600"/>
          </a:xfrm>
        </p:spPr>
        <p:txBody>
          <a:bodyPr/>
          <a:lstStyle>
            <a:lvl1pPr algn="l">
              <a:defRPr sz="3200" b="1"/>
            </a:lvl1pPr>
          </a:lstStyle>
          <a:p>
            <a:pPr lvl="0"/>
            <a:r>
              <a:rPr lang="en-US" altLang="en-US" noProof="0"/>
              <a:t>Click to edit Master title style</a:t>
            </a:r>
            <a:endParaRPr lang="ru-RU" altLang="en-US" noProof="0"/>
          </a:p>
        </p:txBody>
      </p:sp>
      <p:sp>
        <p:nvSpPr>
          <p:cNvPr id="5123" name="Rectangle 3">
            <a:extLst>
              <a:ext uri="{FF2B5EF4-FFF2-40B4-BE49-F238E27FC236}">
                <a16:creationId xmlns:a16="http://schemas.microsoft.com/office/drawing/2014/main" id="{55CB35E0-446B-4E36-8378-0B02171B8C3E}"/>
              </a:ext>
            </a:extLst>
          </p:cNvPr>
          <p:cNvSpPr>
            <a:spLocks noGrp="1" noChangeArrowheads="1"/>
          </p:cNvSpPr>
          <p:nvPr>
            <p:ph type="subTitle" idx="1"/>
          </p:nvPr>
        </p:nvSpPr>
        <p:spPr>
          <a:xfrm>
            <a:off x="684213" y="1317625"/>
            <a:ext cx="6048375" cy="382588"/>
          </a:xfrm>
        </p:spPr>
        <p:txBody>
          <a:bodyPr/>
          <a:lstStyle>
            <a:lvl1pPr marL="0" indent="0">
              <a:buFontTx/>
              <a:buNone/>
              <a:defRPr sz="2400" b="1">
                <a:solidFill>
                  <a:schemeClr val="bg2"/>
                </a:solidFill>
              </a:defRPr>
            </a:lvl1pPr>
          </a:lstStyle>
          <a:p>
            <a:pPr lvl="0"/>
            <a:r>
              <a:rPr lang="en-US" altLang="en-US" noProof="0"/>
              <a:t>Click to edit Master subtitle style</a:t>
            </a:r>
            <a:endParaRPr lang="ru-RU" altLang="en-US"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4F9EE-E0D1-4FFB-A40B-F818FDF7449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5529F7-1387-4344-961B-B64B23FFB5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40071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81ADC-0656-4911-8F0F-71B78C360580}"/>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B1805F-659F-46E6-B35D-12B001576A01}"/>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2930399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BDB0D-F6CA-44B6-92DD-2C8E42A67D9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2A4E27-7BE0-482B-8AF4-5D18751BADED}"/>
              </a:ext>
            </a:extLst>
          </p:cNvPr>
          <p:cNvSpPr>
            <a:spLocks noGrp="1"/>
          </p:cNvSpPr>
          <p:nvPr>
            <p:ph sz="half" idx="1"/>
          </p:nvPr>
        </p:nvSpPr>
        <p:spPr>
          <a:xfrm>
            <a:off x="1176338" y="1484313"/>
            <a:ext cx="3817937" cy="4968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AE249DA-BE60-4CB7-99A7-87F3883494C9}"/>
              </a:ext>
            </a:extLst>
          </p:cNvPr>
          <p:cNvSpPr>
            <a:spLocks noGrp="1"/>
          </p:cNvSpPr>
          <p:nvPr>
            <p:ph sz="half" idx="2"/>
          </p:nvPr>
        </p:nvSpPr>
        <p:spPr>
          <a:xfrm>
            <a:off x="5146675" y="1484313"/>
            <a:ext cx="3817938" cy="4968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8037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689C6-054F-4913-85C8-CB3689565430}"/>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4EF73C-6FE5-49AC-A244-494FF8268D4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0CF492-A8F2-4CF7-9F78-28FD700E215C}"/>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2C98C0F-3010-47EE-8A9F-4C5AB16D7BA6}"/>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AB6945-33D1-4BC2-A617-66019294307B}"/>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6176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62E1F-E07F-4990-B20B-4953822ED6A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51803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2848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AB07A-0030-42BF-86C7-18617FD2DF2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B3740D5-FD0D-4C0D-83B8-DF264D04C38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C9A4844-CD62-4F5B-B70F-95E003089A2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42137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CB0A-2C79-4BA0-AF25-574FFB690789}"/>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545AB82-3820-48F7-AA23-5437D727EC5D}"/>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2877FC5-80B8-4B0D-8F2B-C14C573C212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50366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8D76-59BD-400D-9085-E072B7115A0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59DFE96-A200-4E9B-8967-0ABD3025A6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2060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AD6886-F66F-47FD-B155-9E195CA5062C}"/>
              </a:ext>
            </a:extLst>
          </p:cNvPr>
          <p:cNvSpPr>
            <a:spLocks noGrp="1"/>
          </p:cNvSpPr>
          <p:nvPr>
            <p:ph type="title" orient="vert"/>
          </p:nvPr>
        </p:nvSpPr>
        <p:spPr>
          <a:xfrm>
            <a:off x="7018338" y="692150"/>
            <a:ext cx="1946275" cy="57610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CA20728-FAA9-4389-BA95-63E470306506}"/>
              </a:ext>
            </a:extLst>
          </p:cNvPr>
          <p:cNvSpPr>
            <a:spLocks noGrp="1"/>
          </p:cNvSpPr>
          <p:nvPr>
            <p:ph type="body" orient="vert" idx="1"/>
          </p:nvPr>
        </p:nvSpPr>
        <p:spPr>
          <a:xfrm>
            <a:off x="1176338" y="692150"/>
            <a:ext cx="56896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1067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ECC7586-2472-4B74-B348-C45A083A7D44}"/>
              </a:ext>
            </a:extLst>
          </p:cNvPr>
          <p:cNvSpPr>
            <a:spLocks noGrp="1" noChangeArrowheads="1"/>
          </p:cNvSpPr>
          <p:nvPr>
            <p:ph type="title"/>
          </p:nvPr>
        </p:nvSpPr>
        <p:spPr bwMode="auto">
          <a:xfrm>
            <a:off x="1187450" y="692150"/>
            <a:ext cx="7777163" cy="5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ru-RU" altLang="en-US"/>
          </a:p>
        </p:txBody>
      </p:sp>
      <p:sp>
        <p:nvSpPr>
          <p:cNvPr id="1027" name="Rectangle 3">
            <a:extLst>
              <a:ext uri="{FF2B5EF4-FFF2-40B4-BE49-F238E27FC236}">
                <a16:creationId xmlns:a16="http://schemas.microsoft.com/office/drawing/2014/main" id="{ACD6EA3C-91A2-4919-9897-1DC2E476D6D8}"/>
              </a:ext>
            </a:extLst>
          </p:cNvPr>
          <p:cNvSpPr>
            <a:spLocks noGrp="1" noChangeArrowheads="1"/>
          </p:cNvSpPr>
          <p:nvPr>
            <p:ph type="body" idx="1"/>
          </p:nvPr>
        </p:nvSpPr>
        <p:spPr bwMode="auto">
          <a:xfrm>
            <a:off x="1176338" y="1484313"/>
            <a:ext cx="7788275"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ru-RU"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rtl="0" eaLnBrk="1" fontAlgn="base" hangingPunct="1">
        <a:spcBef>
          <a:spcPct val="0"/>
        </a:spcBef>
        <a:spcAft>
          <a:spcPct val="0"/>
        </a:spcAft>
        <a:defRPr sz="3600" kern="1200">
          <a:solidFill>
            <a:schemeClr val="bg2"/>
          </a:solidFill>
          <a:latin typeface="+mj-lt"/>
          <a:ea typeface="+mj-ea"/>
          <a:cs typeface="+mj-cs"/>
        </a:defRPr>
      </a:lvl1pPr>
      <a:lvl2pPr algn="r" rtl="0" eaLnBrk="1" fontAlgn="base" hangingPunct="1">
        <a:spcBef>
          <a:spcPct val="0"/>
        </a:spcBef>
        <a:spcAft>
          <a:spcPct val="0"/>
        </a:spcAft>
        <a:defRPr sz="3600">
          <a:solidFill>
            <a:schemeClr val="bg2"/>
          </a:solidFill>
          <a:latin typeface="Arial" panose="020B0604020202020204" pitchFamily="34" charset="0"/>
        </a:defRPr>
      </a:lvl2pPr>
      <a:lvl3pPr algn="r" rtl="0" eaLnBrk="1" fontAlgn="base" hangingPunct="1">
        <a:spcBef>
          <a:spcPct val="0"/>
        </a:spcBef>
        <a:spcAft>
          <a:spcPct val="0"/>
        </a:spcAft>
        <a:defRPr sz="3600">
          <a:solidFill>
            <a:schemeClr val="bg2"/>
          </a:solidFill>
          <a:latin typeface="Arial" panose="020B0604020202020204" pitchFamily="34" charset="0"/>
        </a:defRPr>
      </a:lvl3pPr>
      <a:lvl4pPr algn="r" rtl="0" eaLnBrk="1" fontAlgn="base" hangingPunct="1">
        <a:spcBef>
          <a:spcPct val="0"/>
        </a:spcBef>
        <a:spcAft>
          <a:spcPct val="0"/>
        </a:spcAft>
        <a:defRPr sz="3600">
          <a:solidFill>
            <a:schemeClr val="bg2"/>
          </a:solidFill>
          <a:latin typeface="Arial" panose="020B0604020202020204" pitchFamily="34" charset="0"/>
        </a:defRPr>
      </a:lvl4pPr>
      <a:lvl5pPr algn="r" rtl="0" eaLnBrk="1" fontAlgn="base" hangingPunct="1">
        <a:spcBef>
          <a:spcPct val="0"/>
        </a:spcBef>
        <a:spcAft>
          <a:spcPct val="0"/>
        </a:spcAft>
        <a:defRPr sz="3600">
          <a:solidFill>
            <a:schemeClr val="bg2"/>
          </a:solidFill>
          <a:latin typeface="Arial" panose="020B0604020202020204" pitchFamily="34" charset="0"/>
        </a:defRPr>
      </a:lvl5pPr>
      <a:lvl6pPr marL="457200" algn="r" rtl="0" eaLnBrk="1" fontAlgn="base" hangingPunct="1">
        <a:spcBef>
          <a:spcPct val="0"/>
        </a:spcBef>
        <a:spcAft>
          <a:spcPct val="0"/>
        </a:spcAft>
        <a:defRPr sz="3600">
          <a:solidFill>
            <a:schemeClr val="bg2"/>
          </a:solidFill>
          <a:latin typeface="Arial" panose="020B0604020202020204" pitchFamily="34" charset="0"/>
        </a:defRPr>
      </a:lvl6pPr>
      <a:lvl7pPr marL="914400" algn="r" rtl="0" eaLnBrk="1" fontAlgn="base" hangingPunct="1">
        <a:spcBef>
          <a:spcPct val="0"/>
        </a:spcBef>
        <a:spcAft>
          <a:spcPct val="0"/>
        </a:spcAft>
        <a:defRPr sz="3600">
          <a:solidFill>
            <a:schemeClr val="bg2"/>
          </a:solidFill>
          <a:latin typeface="Arial" panose="020B0604020202020204" pitchFamily="34" charset="0"/>
        </a:defRPr>
      </a:lvl7pPr>
      <a:lvl8pPr marL="1371600" algn="r" rtl="0" eaLnBrk="1" fontAlgn="base" hangingPunct="1">
        <a:spcBef>
          <a:spcPct val="0"/>
        </a:spcBef>
        <a:spcAft>
          <a:spcPct val="0"/>
        </a:spcAft>
        <a:defRPr sz="3600">
          <a:solidFill>
            <a:schemeClr val="bg2"/>
          </a:solidFill>
          <a:latin typeface="Arial" panose="020B0604020202020204" pitchFamily="34" charset="0"/>
        </a:defRPr>
      </a:lvl8pPr>
      <a:lvl9pPr marL="1828800" algn="r" rtl="0" eaLnBrk="1" fontAlgn="base" hangingPunct="1">
        <a:spcBef>
          <a:spcPct val="0"/>
        </a:spcBef>
        <a:spcAft>
          <a:spcPct val="0"/>
        </a:spcAft>
        <a:defRPr sz="3600">
          <a:solidFill>
            <a:schemeClr val="bg2"/>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28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b="1"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hetrinityhote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DB410F-F2E4-4A8A-9C7A-6E6EA2128799}"/>
              </a:ext>
            </a:extLst>
          </p:cNvPr>
          <p:cNvSpPr txBox="1"/>
          <p:nvPr/>
        </p:nvSpPr>
        <p:spPr>
          <a:xfrm>
            <a:off x="156575" y="0"/>
            <a:ext cx="1553227" cy="830997"/>
          </a:xfrm>
          <a:prstGeom prst="rect">
            <a:avLst/>
          </a:prstGeom>
          <a:noFill/>
        </p:spPr>
        <p:txBody>
          <a:bodyPr wrap="square">
            <a:spAutoFit/>
          </a:bodyPr>
          <a:lstStyle/>
          <a:p>
            <a:r>
              <a:rPr lang="en-US" sz="2400" dirty="0">
                <a:latin typeface="Algerian" panose="04020705040A02060702" pitchFamily="82" charset="0"/>
              </a:rPr>
              <a:t>HOTEL TRINITY</a:t>
            </a:r>
          </a:p>
        </p:txBody>
      </p:sp>
      <p:pic>
        <p:nvPicPr>
          <p:cNvPr id="3" name="Picture 2">
            <a:extLst>
              <a:ext uri="{FF2B5EF4-FFF2-40B4-BE49-F238E27FC236}">
                <a16:creationId xmlns:a16="http://schemas.microsoft.com/office/drawing/2014/main" id="{65E5622C-CA63-488B-B422-9A45FB5E9370}"/>
              </a:ext>
            </a:extLst>
          </p:cNvPr>
          <p:cNvPicPr>
            <a:picLocks noChangeAspect="1"/>
          </p:cNvPicPr>
          <p:nvPr/>
        </p:nvPicPr>
        <p:blipFill>
          <a:blip r:embed="rId4"/>
          <a:stretch>
            <a:fillRect/>
          </a:stretch>
        </p:blipFill>
        <p:spPr>
          <a:xfrm>
            <a:off x="332718" y="833501"/>
            <a:ext cx="640135" cy="634039"/>
          </a:xfrm>
          <a:prstGeom prst="rect">
            <a:avLst/>
          </a:prstGeom>
        </p:spPr>
      </p:pic>
      <p:sp>
        <p:nvSpPr>
          <p:cNvPr id="8" name="TextBox 7">
            <a:extLst>
              <a:ext uri="{FF2B5EF4-FFF2-40B4-BE49-F238E27FC236}">
                <a16:creationId xmlns:a16="http://schemas.microsoft.com/office/drawing/2014/main" id="{B5A05C82-DD75-43F8-8094-72B4E8C84ED1}"/>
              </a:ext>
            </a:extLst>
          </p:cNvPr>
          <p:cNvSpPr txBox="1"/>
          <p:nvPr/>
        </p:nvSpPr>
        <p:spPr>
          <a:xfrm>
            <a:off x="22964" y="1600200"/>
            <a:ext cx="1824625" cy="2308324"/>
          </a:xfrm>
          <a:prstGeom prst="rect">
            <a:avLst/>
          </a:prstGeom>
          <a:noFill/>
        </p:spPr>
        <p:txBody>
          <a:bodyPr wrap="square">
            <a:spAutoFit/>
          </a:bodyPr>
          <a:lstStyle/>
          <a:p>
            <a:r>
              <a:rPr lang="en-US" dirty="0"/>
              <a:t>768 Seaside Walk</a:t>
            </a:r>
          </a:p>
          <a:p>
            <a:r>
              <a:rPr lang="en-US" dirty="0"/>
              <a:t>Swansea,</a:t>
            </a:r>
          </a:p>
          <a:p>
            <a:r>
              <a:rPr lang="en-US" dirty="0"/>
              <a:t>SA1 1AA</a:t>
            </a:r>
          </a:p>
          <a:p>
            <a:r>
              <a:rPr lang="en-US" dirty="0"/>
              <a:t>Contact Telephone Number: 07896523546</a:t>
            </a:r>
          </a:p>
        </p:txBody>
      </p:sp>
      <p:sp>
        <p:nvSpPr>
          <p:cNvPr id="12" name="TextBox 11">
            <a:extLst>
              <a:ext uri="{FF2B5EF4-FFF2-40B4-BE49-F238E27FC236}">
                <a16:creationId xmlns:a16="http://schemas.microsoft.com/office/drawing/2014/main" id="{835BBA19-50FA-4E78-9BC8-2AFB0A6A4721}"/>
              </a:ext>
            </a:extLst>
          </p:cNvPr>
          <p:cNvSpPr txBox="1"/>
          <p:nvPr/>
        </p:nvSpPr>
        <p:spPr>
          <a:xfrm>
            <a:off x="1693101" y="305068"/>
            <a:ext cx="7474907" cy="663258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Dining, takeaway, and delivery options are available. We recommend you to use our online delivery options as well due to the current scenario of Covid-19. Our restaurant's website offers online food delivery choices. We are rigorously adhering to all health guidelines and protocols due to the Covid-19 situation. We use one-time-use environmentally friendly serving plates, bowls, trays, and glasses and we are also following all the guidelines provided by the government. </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1" i="0" u="none" strike="noStrike" kern="0" cap="none" spc="0" normalizeH="0" baseline="0" noProof="0" dirty="0">
              <a:ln>
                <a:noFill/>
              </a:ln>
              <a:solidFill>
                <a:schemeClr val="tx2"/>
              </a:solidFill>
              <a:effectLst/>
              <a:uLnTx/>
              <a:uFillTx/>
              <a:latin typeface="Arial" panose="020B0604020202020204" pitchFamily="34" charset="0"/>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1"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Timings</a:t>
            </a:r>
            <a:endParaRPr kumimoji="0" lang="en-US" sz="1100" b="1"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11 am to 10 pm (Monday to Friday)</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11 am to Midnight (Saturday and Sunday)</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Please keep in mind that we accept cash and online payments.</a:t>
            </a:r>
            <a:r>
              <a:rPr kumimoji="0" lang="en-US" sz="1000" b="0" i="0" u="none" strike="noStrike" kern="0" cap="none" spc="0" normalizeH="0" baseline="0" noProof="0" dirty="0">
                <a:ln>
                  <a:noFill/>
                </a:ln>
                <a:solidFill>
                  <a:schemeClr val="tx2"/>
                </a:solidFill>
                <a:effectLst/>
                <a:uLnTx/>
                <a:uFillTx/>
                <a:latin typeface="Arial"/>
                <a:cs typeface="Arial"/>
                <a:sym typeface="Arial"/>
              </a:rPr>
              <a:t>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Delivery charge- £3</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1000" b="0" i="0" u="none" strike="noStrike" kern="0" cap="none" spc="0" normalizeH="0" baseline="0" noProof="0" dirty="0">
                <a:ln>
                  <a:noFill/>
                </a:ln>
                <a:solidFill>
                  <a:schemeClr val="tx2"/>
                </a:solidFill>
                <a:effectLst/>
                <a:uLnTx/>
                <a:uFillTx/>
                <a:latin typeface="Arial"/>
                <a:cs typeface="Arial"/>
                <a:sym typeface="Arial"/>
              </a:rPr>
            </a:br>
            <a:r>
              <a:rPr kumimoji="0" lang="en-US" sz="1200" b="1"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Starters</a:t>
            </a:r>
            <a:endParaRPr kumimoji="0" lang="en-US" sz="1200" b="1"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1"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Grilled Salmon with Tartar Sauce (£13)</a:t>
            </a:r>
            <a:endParaRPr kumimoji="0" lang="en-US" sz="1000" b="1"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Salmon marinated in herbs and grilled with smoked provolone sauce, served with spicy and chef's special tartar sauces; salmon and sparkling champagne are allergies.</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1000" b="0" i="0" u="none" strike="noStrike" kern="0" cap="none" spc="0" normalizeH="0" baseline="0" noProof="0" dirty="0">
                <a:ln>
                  <a:noFill/>
                </a:ln>
                <a:solidFill>
                  <a:schemeClr val="tx2"/>
                </a:solidFill>
                <a:effectLst/>
                <a:uLnTx/>
                <a:uFillTx/>
                <a:latin typeface="Arial"/>
                <a:cs typeface="Arial"/>
                <a:sym typeface="Arial"/>
              </a:rPr>
            </a:br>
            <a:r>
              <a:rPr kumimoji="0" lang="en-US" sz="1000" b="1"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Broccoli Quiche with Malvasia (£12)</a:t>
            </a:r>
            <a:endParaRPr kumimoji="0" lang="en-US" sz="1000" b="1"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On top of an oven-baked short crust pastry base, spring onion, butter tossed broccoli, pepper, salt, and double cream soft cheese. It is served with Malvasia to complement the sweetness of the wine; allergens include protein and carbohydrates.</a:t>
            </a: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1000" b="0" i="0" u="none" strike="noStrike" kern="0" cap="none" spc="0" normalizeH="0" baseline="0" noProof="0" dirty="0">
                <a:ln>
                  <a:noFill/>
                </a:ln>
                <a:solidFill>
                  <a:schemeClr val="tx2"/>
                </a:solidFill>
                <a:effectLst/>
                <a:uLnTx/>
                <a:uFillTx/>
                <a:latin typeface="Arial"/>
                <a:cs typeface="Arial"/>
                <a:sym typeface="Arial"/>
              </a:rPr>
            </a:br>
            <a:r>
              <a:rPr kumimoji="0" lang="en-US" sz="1000" b="1"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Potato Churros with Vinegar Salt (£10)</a:t>
            </a:r>
            <a:endParaRPr kumimoji="0" lang="en-US" sz="1000" b="1"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rPr>
              <a:t>Deep-fried potato flour in a stick shape, with egg, milk, and mixed herbs added to the potato flour. It comes with a vinegar salt and chocolate dipping sauce; allergens include milk, egg, and starch.</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panose="020B0604020202020204" pitchFamily="34" charset="0"/>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noProof="0" dirty="0">
                <a:ln>
                  <a:noFill/>
                </a:ln>
                <a:solidFill>
                  <a:schemeClr val="tx2"/>
                </a:solidFill>
                <a:effectLst/>
                <a:uLnTx/>
                <a:uFillTx/>
                <a:latin typeface="Arial"/>
                <a:cs typeface="Arial"/>
                <a:sym typeface="Arial"/>
              </a:rPr>
              <a:t>Mains</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1" i="0" u="none" strike="noStrike" kern="0" cap="none" spc="0" normalizeH="0" baseline="0" noProof="0" dirty="0">
                <a:ln>
                  <a:noFill/>
                </a:ln>
                <a:solidFill>
                  <a:schemeClr val="tx2"/>
                </a:solidFill>
                <a:effectLst/>
                <a:uLnTx/>
                <a:uFillTx/>
                <a:latin typeface="Arial"/>
                <a:cs typeface="Arial"/>
                <a:sym typeface="Arial"/>
              </a:rPr>
              <a:t>Lamb Chops with Rosemary and Garlic (£32)</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a:cs typeface="Arial"/>
                <a:sym typeface="Arial"/>
              </a:rPr>
              <a:t>Garlic, pepper, salt, rosemary, and lemon zest marinated meat. Garlic, red wine, and lamb protein are allergens in this dish, which is served with butter sautéed veggies.</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1" i="0" u="none" strike="noStrike" kern="0" cap="none" spc="0" normalizeH="0" baseline="0" noProof="0" dirty="0">
                <a:ln>
                  <a:noFill/>
                </a:ln>
                <a:solidFill>
                  <a:schemeClr val="tx2"/>
                </a:solidFill>
                <a:effectLst/>
                <a:uLnTx/>
                <a:uFillTx/>
                <a:latin typeface="Arial"/>
                <a:cs typeface="Arial"/>
                <a:sym typeface="Arial"/>
              </a:rPr>
              <a:t>Vegetable Sandwich with Zinfandel (£19)</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a:cs typeface="Arial"/>
                <a:sym typeface="Arial"/>
              </a:rPr>
              <a:t>Seasonal veggies in butter are served on toasted multigrain sandwiches with Zinfandel wine and spicy mayonnaise sauce; scratch and Zinfandel wine may cause an allergic reaction.</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1" i="0" u="none" strike="noStrike" kern="0" cap="none" spc="0" normalizeH="0" baseline="0" noProof="0" dirty="0">
                <a:ln>
                  <a:noFill/>
                </a:ln>
                <a:solidFill>
                  <a:schemeClr val="tx2"/>
                </a:solidFill>
                <a:effectLst/>
                <a:uLnTx/>
                <a:uFillTx/>
                <a:latin typeface="Arial"/>
                <a:cs typeface="Arial"/>
                <a:sym typeface="Arial"/>
              </a:rPr>
              <a:t>Oven-roasted Mackerel with Champagne (£28)</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a:cs typeface="Arial"/>
                <a:sym typeface="Arial"/>
              </a:rPr>
              <a:t>The entire mackerel is marinated in salt, pepper, lemon juice, olive oil, bay leaves, garlic, and rosemary. The mackerel is wrapped in foil to keep the infused flavor intact and comes in a tray. This dish is also accompanied by a glass of champagne.</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000" b="0" i="0" u="none" strike="noStrike" kern="0" cap="none" spc="0" normalizeH="0" baseline="0" noProof="0" dirty="0">
              <a:ln>
                <a:noFill/>
              </a:ln>
              <a:solidFill>
                <a:schemeClr val="tx2"/>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1" i="0" u="none" strike="noStrike" kern="0" cap="none" spc="0" normalizeH="0" baseline="0" noProof="0" dirty="0">
                <a:ln>
                  <a:noFill/>
                </a:ln>
                <a:solidFill>
                  <a:schemeClr val="tx2"/>
                </a:solidFill>
                <a:effectLst/>
                <a:uLnTx/>
                <a:uFillTx/>
                <a:latin typeface="Arial"/>
                <a:cs typeface="Arial"/>
                <a:sym typeface="Arial"/>
              </a:rPr>
              <a:t>Grilled Mushroom with Pinot Grigio (£22)</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00" b="0" i="0" u="none" strike="noStrike" kern="0" cap="none" spc="0" normalizeH="0" baseline="0" noProof="0" dirty="0">
                <a:ln>
                  <a:noFill/>
                </a:ln>
                <a:solidFill>
                  <a:schemeClr val="tx2"/>
                </a:solidFill>
                <a:effectLst/>
                <a:uLnTx/>
                <a:uFillTx/>
                <a:latin typeface="Arial"/>
                <a:cs typeface="Arial"/>
                <a:sym typeface="Arial"/>
              </a:rPr>
              <a:t>Chef's special caramelized honey and Pinot Grigio wine were served with the grilled button mushrooms; allergens include mushrooms and wine.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D625FD-15AA-42F2-8BE1-0476C6737BA2}"/>
              </a:ext>
            </a:extLst>
          </p:cNvPr>
          <p:cNvSpPr txBox="1"/>
          <p:nvPr/>
        </p:nvSpPr>
        <p:spPr>
          <a:xfrm>
            <a:off x="867950" y="25052"/>
            <a:ext cx="7848600" cy="7755969"/>
          </a:xfrm>
          <a:prstGeom prst="rect">
            <a:avLst/>
          </a:prstGeom>
          <a:noFill/>
        </p:spPr>
        <p:txBody>
          <a:bodyPr wrap="square">
            <a:spAutoFit/>
          </a:bodyPr>
          <a:lstStyle/>
          <a:p>
            <a:pPr algn="just" rtl="0">
              <a:spcBef>
                <a:spcPts val="0"/>
              </a:spcBef>
              <a:spcAft>
                <a:spcPts val="0"/>
              </a:spcAft>
            </a:pPr>
            <a:endParaRPr lang="en-US" sz="1000" b="0" i="0" u="none" strike="noStrike" dirty="0">
              <a:solidFill>
                <a:srgbClr val="000000"/>
              </a:solidFill>
              <a:effectLst/>
              <a:latin typeface="Arial" panose="020B0604020202020204" pitchFamily="34" charset="0"/>
            </a:endParaRPr>
          </a:p>
          <a:p>
            <a:pPr algn="ctr" rtl="0">
              <a:spcBef>
                <a:spcPts val="0"/>
              </a:spcBef>
              <a:spcAft>
                <a:spcPts val="0"/>
              </a:spcAft>
            </a:pPr>
            <a:r>
              <a:rPr lang="en-US" sz="1100" b="1" i="0" u="none" strike="noStrike" dirty="0">
                <a:solidFill>
                  <a:srgbClr val="000000"/>
                </a:solidFill>
                <a:effectLst/>
                <a:latin typeface="Arial" panose="020B0604020202020204" pitchFamily="34" charset="0"/>
              </a:rPr>
              <a:t>Deserts</a:t>
            </a:r>
            <a:endParaRPr lang="en-US" sz="1100" b="1"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Dark Chocolate and Red </a:t>
            </a:r>
            <a:r>
              <a:rPr lang="en-US" sz="1000" b="1" dirty="0">
                <a:solidFill>
                  <a:srgbClr val="000000"/>
                </a:solidFill>
              </a:rPr>
              <a:t>W</a:t>
            </a:r>
            <a:r>
              <a:rPr lang="en-US" sz="1000" b="1" i="0" u="none" strike="noStrike" dirty="0">
                <a:solidFill>
                  <a:srgbClr val="000000"/>
                </a:solidFill>
                <a:effectLst/>
                <a:latin typeface="Arial" panose="020B0604020202020204" pitchFamily="34" charset="0"/>
              </a:rPr>
              <a:t>ine </a:t>
            </a:r>
            <a:r>
              <a:rPr lang="en-US" sz="1000" b="1" dirty="0">
                <a:solidFill>
                  <a:srgbClr val="000000"/>
                </a:solidFill>
              </a:rPr>
              <a:t>T</a:t>
            </a:r>
            <a:r>
              <a:rPr lang="en-US" sz="1000" b="1" i="0" u="none" strike="noStrike" dirty="0">
                <a:solidFill>
                  <a:srgbClr val="000000"/>
                </a:solidFill>
                <a:effectLst/>
                <a:latin typeface="Arial" panose="020B0604020202020204" pitchFamily="34" charset="0"/>
              </a:rPr>
              <a:t>ruffle (£8)</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Red wine-infused chocolate truffles are served with whipped cream and ice cream of your choice as a topping; allergies include chocolate, red wine, and milk.</a:t>
            </a:r>
            <a:endParaRPr lang="en-US" sz="1000" b="0"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Poached Pear with Gingerbread </a:t>
            </a:r>
            <a:r>
              <a:rPr lang="en-US" sz="1000" b="1" dirty="0">
                <a:solidFill>
                  <a:srgbClr val="000000"/>
                </a:solidFill>
              </a:rPr>
              <a:t>L</a:t>
            </a:r>
            <a:r>
              <a:rPr lang="en-US" sz="1000" b="1" i="0" u="none" strike="noStrike" dirty="0">
                <a:solidFill>
                  <a:srgbClr val="000000"/>
                </a:solidFill>
                <a:effectLst/>
                <a:latin typeface="Arial" panose="020B0604020202020204" pitchFamily="34" charset="0"/>
              </a:rPr>
              <a:t>oaf (£7)</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Three whole pears are poached in a wine-flavored gingerbread loaf and served with cinnamon tea; allergies include ginger roots, chocolate, pear, vanilla, and wine.</a:t>
            </a:r>
            <a:endParaRPr lang="en-US" sz="1000" b="0"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Cabernet Blueberry </a:t>
            </a:r>
            <a:r>
              <a:rPr lang="en-US" sz="1000" b="1" dirty="0">
                <a:solidFill>
                  <a:srgbClr val="000000"/>
                </a:solidFill>
              </a:rPr>
              <a:t>C</a:t>
            </a:r>
            <a:r>
              <a:rPr lang="en-US" sz="1000" b="1" i="0" u="none" strike="noStrike" dirty="0">
                <a:solidFill>
                  <a:srgbClr val="000000"/>
                </a:solidFill>
                <a:effectLst/>
                <a:latin typeface="Arial" panose="020B0604020202020204" pitchFamily="34" charset="0"/>
              </a:rPr>
              <a:t>upcakes (£6)</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Blackberry-flavored sponge cupcakes with blackberries on top. However, plums, blueberries, and raspberries are all options for topping; allergens include red wine, berries, and milk.</a:t>
            </a:r>
            <a:endParaRPr lang="en-US" sz="1000" b="0" dirty="0">
              <a:effectLst/>
            </a:endParaRPr>
          </a:p>
          <a:p>
            <a:pPr algn="ctr" rtl="0">
              <a:spcBef>
                <a:spcPts val="0"/>
              </a:spcBef>
              <a:spcAft>
                <a:spcPts val="0"/>
              </a:spcAft>
            </a:pPr>
            <a:br>
              <a:rPr lang="en-US" sz="1000" b="0" dirty="0">
                <a:effectLst/>
              </a:rPr>
            </a:br>
            <a:r>
              <a:rPr lang="en-US" sz="1100" b="1" i="0" u="none" strike="noStrike" dirty="0">
                <a:solidFill>
                  <a:srgbClr val="000000"/>
                </a:solidFill>
                <a:effectLst/>
                <a:latin typeface="Arial" panose="020B0604020202020204" pitchFamily="34" charset="0"/>
              </a:rPr>
              <a:t>Wines</a:t>
            </a:r>
            <a:endParaRPr lang="en-US" sz="1100" b="1"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Sparkling Wine (£3)</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Any white or red grape can be used to make sparkling wine, which is a carbonated wine. Although white sparkling wines are the most popular, sparkling rosé and, to a lesser extent, red sparkling wines are also available.</a:t>
            </a:r>
            <a:endParaRPr lang="en-US" sz="1000" b="0"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Medium Red </a:t>
            </a:r>
            <a:r>
              <a:rPr lang="en-US" sz="1000" b="1" dirty="0">
                <a:solidFill>
                  <a:srgbClr val="000000"/>
                </a:solidFill>
              </a:rPr>
              <a:t>W</a:t>
            </a:r>
            <a:r>
              <a:rPr lang="en-US" sz="1000" b="1" i="0" u="none" strike="noStrike" dirty="0">
                <a:solidFill>
                  <a:srgbClr val="000000"/>
                </a:solidFill>
                <a:effectLst/>
                <a:latin typeface="Arial" panose="020B0604020202020204" pitchFamily="34" charset="0"/>
              </a:rPr>
              <a:t>ine (£7)</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The alcohol percentage of medium-bodied red wines is between 12.5 and 13.5 percent, with more tannins than light-bodied red wines but less than full-bodied red wines.</a:t>
            </a:r>
            <a:endParaRPr lang="en-US" sz="1000" b="0" dirty="0">
              <a:effectLst/>
            </a:endParaRPr>
          </a:p>
          <a:p>
            <a:pPr algn="ctr" rtl="0">
              <a:spcBef>
                <a:spcPts val="0"/>
              </a:spcBef>
              <a:spcAft>
                <a:spcPts val="0"/>
              </a:spcAft>
            </a:pPr>
            <a:br>
              <a:rPr lang="en-US" sz="1000" b="1" dirty="0">
                <a:effectLst/>
              </a:rPr>
            </a:br>
            <a:r>
              <a:rPr lang="en-US" sz="1000" b="1" i="0" u="none" strike="noStrike" dirty="0">
                <a:solidFill>
                  <a:srgbClr val="000000"/>
                </a:solidFill>
                <a:effectLst/>
                <a:latin typeface="Arial" panose="020B0604020202020204" pitchFamily="34" charset="0"/>
              </a:rPr>
              <a:t>Moscato Wine (£6)</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Dessert wines are often referred to as Moscato wines. They might be exceedingly sweet and have significantly less alcohol than a typical glass of wine. Because of this pairing, it's a great wine to sip after dinner when you want to wind down but still have a little something with your dessert.</a:t>
            </a:r>
            <a:endParaRPr lang="en-US" sz="1000" b="0" dirty="0">
              <a:effectLst/>
            </a:endParaRPr>
          </a:p>
          <a:p>
            <a:pPr algn="ctr" rtl="0">
              <a:spcBef>
                <a:spcPts val="0"/>
              </a:spcBef>
              <a:spcAft>
                <a:spcPts val="0"/>
              </a:spcAft>
            </a:pPr>
            <a:br>
              <a:rPr lang="en-US" sz="1000" b="0" dirty="0">
                <a:effectLst/>
              </a:rPr>
            </a:br>
            <a:r>
              <a:rPr lang="en-US" sz="1000" b="1" i="0" u="none" strike="noStrike" dirty="0">
                <a:solidFill>
                  <a:srgbClr val="000000"/>
                </a:solidFill>
                <a:effectLst/>
                <a:latin typeface="Arial" panose="020B0604020202020204" pitchFamily="34" charset="0"/>
              </a:rPr>
              <a:t>Prosecco (£3)</a:t>
            </a:r>
            <a:endParaRPr lang="en-US" sz="1000" b="1" dirty="0">
              <a:effectLst/>
            </a:endParaRPr>
          </a:p>
          <a:p>
            <a:pPr algn="ctr" rtl="0">
              <a:spcBef>
                <a:spcPts val="0"/>
              </a:spcBef>
              <a:spcAft>
                <a:spcPts val="0"/>
              </a:spcAft>
            </a:pPr>
            <a:r>
              <a:rPr lang="en-US" sz="1000" b="0" i="0" u="none" strike="noStrike" dirty="0">
                <a:solidFill>
                  <a:srgbClr val="000000"/>
                </a:solidFill>
                <a:effectLst/>
                <a:latin typeface="Arial" panose="020B0604020202020204" pitchFamily="34" charset="0"/>
              </a:rPr>
              <a:t>Prosecco has a light flavor and the bubbles make it a versatile drink that can be used in a variety of delightful summer cocktails. It has fruity, floral smells, making it ideal for the summer season and as an aperitif drink.</a:t>
            </a:r>
            <a:endParaRPr lang="en-US" sz="1000" b="0" dirty="0">
              <a:effectLst/>
            </a:endParaRPr>
          </a:p>
          <a:p>
            <a:pPr algn="ctr" rtl="0">
              <a:spcBef>
                <a:spcPts val="0"/>
              </a:spcBef>
              <a:spcAft>
                <a:spcPts val="0"/>
              </a:spcAft>
            </a:pPr>
            <a:br>
              <a:rPr lang="en-US" sz="1000" b="0" dirty="0">
                <a:effectLst/>
              </a:rPr>
            </a:br>
            <a:br>
              <a:rPr lang="en-US" sz="1000" b="0" dirty="0">
                <a:effectLst/>
              </a:rPr>
            </a:br>
            <a:endParaRPr lang="en-US" sz="1000" b="0" dirty="0">
              <a:effectLst/>
            </a:endParaRPr>
          </a:p>
          <a:p>
            <a:pPr algn="ctr" rtl="0">
              <a:spcBef>
                <a:spcPts val="0"/>
              </a:spcBef>
              <a:spcAft>
                <a:spcPts val="0"/>
              </a:spcAft>
            </a:pPr>
            <a:endParaRPr lang="en-US" sz="1000" i="0" u="none" strike="noStrike" dirty="0">
              <a:solidFill>
                <a:srgbClr val="000000"/>
              </a:solidFill>
              <a:latin typeface="Arial" panose="020B0604020202020204" pitchFamily="34" charset="0"/>
            </a:endParaRPr>
          </a:p>
          <a:p>
            <a:pPr algn="ctr" rtl="0">
              <a:spcBef>
                <a:spcPts val="0"/>
              </a:spcBef>
              <a:spcAft>
                <a:spcPts val="0"/>
              </a:spcAft>
            </a:pPr>
            <a:endParaRPr lang="en-US" sz="1000" b="0" dirty="0">
              <a:solidFill>
                <a:srgbClr val="000000"/>
              </a:solidFill>
              <a:effectLst/>
            </a:endParaRPr>
          </a:p>
          <a:p>
            <a:pPr algn="ctr" rtl="0">
              <a:spcBef>
                <a:spcPts val="0"/>
              </a:spcBef>
              <a:spcAft>
                <a:spcPts val="0"/>
              </a:spcAft>
            </a:pPr>
            <a:endParaRPr lang="en-US" sz="1000" i="0" u="none" strike="noStrike" dirty="0">
              <a:solidFill>
                <a:srgbClr val="000000"/>
              </a:solidFill>
              <a:latin typeface="Arial" panose="020B0604020202020204" pitchFamily="34" charset="0"/>
            </a:endParaRPr>
          </a:p>
          <a:p>
            <a:pPr algn="ctr" rtl="0">
              <a:spcBef>
                <a:spcPts val="0"/>
              </a:spcBef>
              <a:spcAft>
                <a:spcPts val="0"/>
              </a:spcAft>
            </a:pPr>
            <a:endParaRPr lang="en-US" sz="1000" b="0" dirty="0">
              <a:solidFill>
                <a:srgbClr val="000000"/>
              </a:solidFill>
              <a:effectLst/>
            </a:endParaRPr>
          </a:p>
          <a:p>
            <a:pPr algn="ctr" rtl="0">
              <a:spcBef>
                <a:spcPts val="0"/>
              </a:spcBef>
              <a:spcAft>
                <a:spcPts val="0"/>
              </a:spcAft>
            </a:pPr>
            <a:r>
              <a:rPr lang="en-US" sz="1000" b="1" i="0" u="none" strike="noStrike" dirty="0">
                <a:solidFill>
                  <a:srgbClr val="000000"/>
                </a:solidFill>
                <a:effectLst/>
                <a:latin typeface="Arial" panose="020B0604020202020204" pitchFamily="34" charset="0"/>
              </a:rPr>
              <a:t>Dairy, Nuts, Eggs, and other allergies are present in some of our recipes. Please be sure to let us know if you have any food sensitivities before placing your purchase. We will do our utmost to meet your requirements.</a:t>
            </a:r>
            <a:endParaRPr lang="en-US" sz="1000" b="1" dirty="0">
              <a:effectLst/>
            </a:endParaRPr>
          </a:p>
          <a:p>
            <a:pPr algn="ctr" rtl="0">
              <a:spcBef>
                <a:spcPts val="0"/>
              </a:spcBef>
              <a:spcAft>
                <a:spcPts val="0"/>
              </a:spcAft>
            </a:pPr>
            <a:br>
              <a:rPr lang="en-US" sz="1000" b="0" dirty="0">
                <a:effectLst/>
              </a:rPr>
            </a:br>
            <a:r>
              <a:rPr lang="en-US" sz="1000" b="0" i="0" u="none" strike="noStrike" dirty="0">
                <a:solidFill>
                  <a:srgbClr val="000000"/>
                </a:solidFill>
                <a:effectLst/>
                <a:latin typeface="Algerian" panose="04020705040A02060702" pitchFamily="82" charset="0"/>
              </a:rPr>
              <a:t>Thank You for Visiting Us</a:t>
            </a:r>
            <a:endParaRPr lang="en-US" sz="1000" b="0" dirty="0">
              <a:effectLst/>
              <a:latin typeface="Algerian" panose="04020705040A02060702" pitchFamily="82" charset="0"/>
            </a:endParaRPr>
          </a:p>
          <a:p>
            <a:pPr rtl="0">
              <a:spcBef>
                <a:spcPts val="0"/>
              </a:spcBef>
              <a:spcAft>
                <a:spcPts val="0"/>
              </a:spcAft>
            </a:pPr>
            <a:br>
              <a:rPr lang="en-US" sz="1000" b="0" dirty="0">
                <a:effectLst/>
              </a:rPr>
            </a:br>
            <a:br>
              <a:rPr lang="en-US" dirty="0"/>
            </a:br>
            <a:endParaRPr lang="en-US" dirty="0"/>
          </a:p>
        </p:txBody>
      </p:sp>
      <p:sp>
        <p:nvSpPr>
          <p:cNvPr id="8" name="TextBox 7">
            <a:extLst>
              <a:ext uri="{FF2B5EF4-FFF2-40B4-BE49-F238E27FC236}">
                <a16:creationId xmlns:a16="http://schemas.microsoft.com/office/drawing/2014/main" id="{902EB06D-032B-4E69-9633-1D5135B145B9}"/>
              </a:ext>
            </a:extLst>
          </p:cNvPr>
          <p:cNvSpPr txBox="1"/>
          <p:nvPr/>
        </p:nvSpPr>
        <p:spPr>
          <a:xfrm>
            <a:off x="5761450" y="5017718"/>
            <a:ext cx="2514600" cy="118494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br>
              <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rPr>
            </a:br>
            <a:r>
              <a:rPr kumimoji="0" lang="en-US" sz="11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Sides</a:t>
            </a:r>
            <a:endParaRPr kumimoji="0" lang="en-US" sz="1100" b="1"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br>
              <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rPr>
            </a:b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Green salad (£4)</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Fried potatoes (£3)</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Fried rice (£3)</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Onion rings (£3)</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DF83E036-BCE3-418A-BA3E-C10A1E1C6839}"/>
              </a:ext>
            </a:extLst>
          </p:cNvPr>
          <p:cNvSpPr txBox="1"/>
          <p:nvPr/>
        </p:nvSpPr>
        <p:spPr>
          <a:xfrm>
            <a:off x="1753644" y="5117745"/>
            <a:ext cx="2286000" cy="118494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Cold Drinks/Hot Beverages </a:t>
            </a:r>
            <a:endParaRPr kumimoji="0" lang="en-US" sz="1100" b="1"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br>
              <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rPr>
            </a:b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Coca-Cola 300 ml (£2)/Diet Coke 300 ml (£2)</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Schweppes 330 ml (£3)</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Coffee (£2)</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Tea (£1.50)</a:t>
            </a:r>
            <a:endParaRPr kumimoji="0" lang="en-US" sz="1000" b="0" i="0" u="none" strike="noStrike" kern="1200" cap="none" spc="0" normalizeH="0" baseline="0" noProof="0" dirty="0">
              <a:ln>
                <a:noFill/>
              </a:ln>
              <a:solidFill>
                <a:srgbClr val="4D4D4D"/>
              </a:solidFill>
              <a:effectLst/>
              <a:uLnTx/>
              <a:uFillTx/>
              <a:latin typeface="Arial" panose="020B0604020202020204" pitchFamily="34" charset="0"/>
              <a:ea typeface="+mn-ea"/>
              <a:cs typeface="+mn-cs"/>
            </a:endParaRPr>
          </a:p>
        </p:txBody>
      </p:sp>
      <p:sp>
        <p:nvSpPr>
          <p:cNvPr id="12" name="TextBox 11">
            <a:extLst>
              <a:ext uri="{FF2B5EF4-FFF2-40B4-BE49-F238E27FC236}">
                <a16:creationId xmlns:a16="http://schemas.microsoft.com/office/drawing/2014/main" id="{C3005F64-61A3-4006-9F07-3D293610238F}"/>
              </a:ext>
            </a:extLst>
          </p:cNvPr>
          <p:cNvSpPr txBox="1"/>
          <p:nvPr/>
        </p:nvSpPr>
        <p:spPr>
          <a:xfrm>
            <a:off x="49583" y="5017718"/>
            <a:ext cx="1676400" cy="1384995"/>
          </a:xfrm>
          <a:prstGeom prst="rect">
            <a:avLst/>
          </a:prstGeom>
          <a:noFill/>
        </p:spPr>
        <p:txBody>
          <a:bodyPr wrap="square">
            <a:spAutoFit/>
          </a:bodyPr>
          <a:lstStyle/>
          <a:p>
            <a:pPr rtl="0">
              <a:spcBef>
                <a:spcPts val="0"/>
              </a:spcBef>
              <a:spcAft>
                <a:spcPts val="0"/>
              </a:spcAft>
            </a:pPr>
            <a:r>
              <a:rPr lang="en-US" sz="1100" b="0" i="0" u="none" strike="noStrike" dirty="0">
                <a:solidFill>
                  <a:schemeClr val="accent4"/>
                </a:solidFill>
                <a:effectLst/>
                <a:latin typeface="Arial" panose="020B0604020202020204" pitchFamily="34" charset="0"/>
              </a:rPr>
              <a:t>If you want more information about us, please visit our website at: </a:t>
            </a:r>
            <a:r>
              <a:rPr lang="en-US" sz="1100" b="0" i="0" u="sng" strike="noStrike" dirty="0">
                <a:solidFill>
                  <a:schemeClr val="bg2">
                    <a:lumMod val="60000"/>
                    <a:lumOff val="40000"/>
                  </a:schemeClr>
                </a:solidFill>
                <a:effectLst/>
                <a:latin typeface="Arial" panose="020B0604020202020204" pitchFamily="34" charset="0"/>
                <a:hlinkClick r:id="rId2">
                  <a:extLst>
                    <a:ext uri="{A12FA001-AC4F-418D-AE19-62706E023703}">
                      <ahyp:hlinkClr xmlns:ahyp="http://schemas.microsoft.com/office/drawing/2018/hyperlinkcolor" val="tx"/>
                    </a:ext>
                  </a:extLst>
                </a:hlinkClick>
              </a:rPr>
              <a:t>https://www.thetrinityhotel.com/</a:t>
            </a:r>
            <a:endParaRPr lang="en-US" b="0" dirty="0">
              <a:solidFill>
                <a:schemeClr val="bg2">
                  <a:lumMod val="60000"/>
                  <a:lumOff val="40000"/>
                </a:schemeClr>
              </a:solidFill>
              <a:effectLst/>
            </a:endParaRPr>
          </a:p>
          <a:p>
            <a:endParaRPr lang="en-US" dirty="0"/>
          </a:p>
        </p:txBody>
      </p:sp>
      <p:pic>
        <p:nvPicPr>
          <p:cNvPr id="13" name="Picture 12">
            <a:extLst>
              <a:ext uri="{FF2B5EF4-FFF2-40B4-BE49-F238E27FC236}">
                <a16:creationId xmlns:a16="http://schemas.microsoft.com/office/drawing/2014/main" id="{1001D16F-75DA-43ED-97A1-C603A615AC0A}"/>
              </a:ext>
            </a:extLst>
          </p:cNvPr>
          <p:cNvPicPr>
            <a:picLocks noChangeAspect="1"/>
          </p:cNvPicPr>
          <p:nvPr/>
        </p:nvPicPr>
        <p:blipFill>
          <a:blip r:embed="rId3"/>
          <a:stretch>
            <a:fillRect/>
          </a:stretch>
        </p:blipFill>
        <p:spPr>
          <a:xfrm>
            <a:off x="227815" y="178289"/>
            <a:ext cx="640135" cy="634039"/>
          </a:xfrm>
          <a:prstGeom prst="rect">
            <a:avLst/>
          </a:prstGeom>
        </p:spPr>
      </p:pic>
    </p:spTree>
    <p:extLst>
      <p:ext uri="{BB962C8B-B14F-4D97-AF65-F5344CB8AC3E}">
        <p14:creationId xmlns:p14="http://schemas.microsoft.com/office/powerpoint/2010/main" val="4169797494"/>
      </p:ext>
    </p:extLst>
  </p:cSld>
  <p:clrMapOvr>
    <a:masterClrMapping/>
  </p:clrMapOvr>
</p:sld>
</file>

<file path=ppt/theme/theme1.xml><?xml version="1.0" encoding="utf-8"?>
<a:theme xmlns:a="http://schemas.openxmlformats.org/drawingml/2006/main" name="00001">
  <a:themeElements>
    <a:clrScheme name="00001 5">
      <a:dk1>
        <a:srgbClr val="4D4D4D"/>
      </a:dk1>
      <a:lt1>
        <a:srgbClr val="FFFFFF"/>
      </a:lt1>
      <a:dk2>
        <a:srgbClr val="000000"/>
      </a:dk2>
      <a:lt2>
        <a:srgbClr val="4B311D"/>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fontScheme name="0000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00001 1">
        <a:dk1>
          <a:srgbClr val="4D4D4D"/>
        </a:dk1>
        <a:lt1>
          <a:srgbClr val="FFFFFF"/>
        </a:lt1>
        <a:dk2>
          <a:srgbClr val="000000"/>
        </a:dk2>
        <a:lt2>
          <a:srgbClr val="800000"/>
        </a:lt2>
        <a:accent1>
          <a:srgbClr val="CC3300"/>
        </a:accent1>
        <a:accent2>
          <a:srgbClr val="FF9900"/>
        </a:accent2>
        <a:accent3>
          <a:srgbClr val="FFFFFF"/>
        </a:accent3>
        <a:accent4>
          <a:srgbClr val="404040"/>
        </a:accent4>
        <a:accent5>
          <a:srgbClr val="E2ADAA"/>
        </a:accent5>
        <a:accent6>
          <a:srgbClr val="E78A00"/>
        </a:accent6>
        <a:hlink>
          <a:srgbClr val="FFCC00"/>
        </a:hlink>
        <a:folHlink>
          <a:srgbClr val="EAEAEA"/>
        </a:folHlink>
      </a:clrScheme>
      <a:clrMap bg1="lt1" tx1="dk1" bg2="lt2" tx2="dk2" accent1="accent1" accent2="accent2" accent3="accent3" accent4="accent4" accent5="accent5" accent6="accent6" hlink="hlink" folHlink="folHlink"/>
    </a:extraClrScheme>
    <a:extraClrScheme>
      <a:clrScheme name="00001 2">
        <a:dk1>
          <a:srgbClr val="4D4D4D"/>
        </a:dk1>
        <a:lt1>
          <a:srgbClr val="FFFFFF"/>
        </a:lt1>
        <a:dk2>
          <a:srgbClr val="666633"/>
        </a:dk2>
        <a:lt2>
          <a:srgbClr val="990000"/>
        </a:lt2>
        <a:accent1>
          <a:srgbClr val="FF6600"/>
        </a:accent1>
        <a:accent2>
          <a:srgbClr val="FF9933"/>
        </a:accent2>
        <a:accent3>
          <a:srgbClr val="FFFFFF"/>
        </a:accent3>
        <a:accent4>
          <a:srgbClr val="404040"/>
        </a:accent4>
        <a:accent5>
          <a:srgbClr val="FFB8AA"/>
        </a:accent5>
        <a:accent6>
          <a:srgbClr val="E78A2D"/>
        </a:accent6>
        <a:hlink>
          <a:srgbClr val="FFCC66"/>
        </a:hlink>
        <a:folHlink>
          <a:srgbClr val="EAEAEA"/>
        </a:folHlink>
      </a:clrScheme>
      <a:clrMap bg1="lt1" tx1="dk1" bg2="lt2" tx2="dk2" accent1="accent1" accent2="accent2" accent3="accent3" accent4="accent4" accent5="accent5" accent6="accent6" hlink="hlink" folHlink="folHlink"/>
    </a:extraClrScheme>
    <a:extraClrScheme>
      <a:clrScheme name="00001 3">
        <a:dk1>
          <a:srgbClr val="4D4D4D"/>
        </a:dk1>
        <a:lt1>
          <a:srgbClr val="FFFFFF"/>
        </a:lt1>
        <a:dk2>
          <a:srgbClr val="000000"/>
        </a:dk2>
        <a:lt2>
          <a:srgbClr val="333300"/>
        </a:lt2>
        <a:accent1>
          <a:srgbClr val="808000"/>
        </a:accent1>
        <a:accent2>
          <a:srgbClr val="666633"/>
        </a:accent2>
        <a:accent3>
          <a:srgbClr val="FFFFFF"/>
        </a:accent3>
        <a:accent4>
          <a:srgbClr val="404040"/>
        </a:accent4>
        <a:accent5>
          <a:srgbClr val="C0C0AA"/>
        </a:accent5>
        <a:accent6>
          <a:srgbClr val="5C5C2D"/>
        </a:accent6>
        <a:hlink>
          <a:srgbClr val="B2B2B2"/>
        </a:hlink>
        <a:folHlink>
          <a:srgbClr val="EAEAEA"/>
        </a:folHlink>
      </a:clrScheme>
      <a:clrMap bg1="lt1" tx1="dk1" bg2="lt2" tx2="dk2" accent1="accent1" accent2="accent2" accent3="accent3" accent4="accent4" accent5="accent5" accent6="accent6" hlink="hlink" folHlink="folHlink"/>
    </a:extraClrScheme>
    <a:extraClrScheme>
      <a:clrScheme name="00001 4">
        <a:dk1>
          <a:srgbClr val="4D4D4D"/>
        </a:dk1>
        <a:lt1>
          <a:srgbClr val="FFFFFF"/>
        </a:lt1>
        <a:dk2>
          <a:srgbClr val="000000"/>
        </a:dk2>
        <a:lt2>
          <a:srgbClr val="4A351E"/>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clrMap bg1="lt1" tx1="dk1" bg2="lt2" tx2="dk2" accent1="accent1" accent2="accent2" accent3="accent3" accent4="accent4" accent5="accent5" accent6="accent6" hlink="hlink" folHlink="folHlink"/>
    </a:extraClrScheme>
    <a:extraClrScheme>
      <a:clrScheme name="00001 5">
        <a:dk1>
          <a:srgbClr val="4D4D4D"/>
        </a:dk1>
        <a:lt1>
          <a:srgbClr val="FFFFFF"/>
        </a:lt1>
        <a:dk2>
          <a:srgbClr val="000000"/>
        </a:dk2>
        <a:lt2>
          <a:srgbClr val="4B311D"/>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Template>
  <TotalTime>33</TotalTime>
  <Words>124</Words>
  <PresentationFormat>On-screen Show (4:3)</PresentationFormat>
  <Paragraphs>71</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Algerian</vt:lpstr>
      <vt:lpstr>Arial</vt:lpstr>
      <vt:lpstr>00001</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2022-02-18T14:33:21Z</dcterms:created>
  <dcterms:modified xsi:type="dcterms:W3CDTF">2022-02-19T11:15:36Z</dcterms:modified>
</cp:coreProperties>
</file>