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101"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66" autoAdjust="0"/>
    <p:restoredTop sz="93382"/>
  </p:normalViewPr>
  <p:slideViewPr>
    <p:cSldViewPr snapToGrid="0">
      <p:cViewPr varScale="1">
        <p:scale>
          <a:sx n="63" d="100"/>
          <a:sy n="63" d="100"/>
        </p:scale>
        <p:origin x="1064"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6D4735-0FA5-4A21-9964-30CC7E4F8DC8}" type="datetimeFigureOut">
              <a:rPr lang="en-US" smtClean="0"/>
              <a:t>10/24/19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C40605-1291-4F11-841B-2A64BBE3CA79}" type="slidenum">
              <a:rPr lang="en-US" smtClean="0"/>
              <a:t>‹#›</a:t>
            </a:fld>
            <a:endParaRPr lang="en-US"/>
          </a:p>
        </p:txBody>
      </p:sp>
    </p:spTree>
    <p:extLst>
      <p:ext uri="{BB962C8B-B14F-4D97-AF65-F5344CB8AC3E}">
        <p14:creationId xmlns:p14="http://schemas.microsoft.com/office/powerpoint/2010/main" val="3832943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very important for every service organisation to undertake appraisal of a guest service experience so that proper strategies are implemented in order to appreciate cutting edge guest service strategies. Present study is based on Rosewood London that is 5-star hotel in London, England founded in the year 2000 and is managed by Marriott international under Renaissance hotels brands. Report will include critical evaluation of the services provided by Rosewood to its customers. Further, with the use of experience map report will identify different strategic opportunities with customer perspective in order to generate innovative ideas for customer satisfaction. Report will also analyse different loopholes that can be enhanced with effective strategies in order to satisfy the customers service experience and application of these strategies in Rosewood London. Report will also analyse the importance of customers feedback and the way it helps to enhance their customers experience.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3</a:t>
            </a:fld>
            <a:endParaRPr lang="en-US"/>
          </a:p>
        </p:txBody>
      </p:sp>
    </p:spTree>
    <p:extLst>
      <p:ext uri="{BB962C8B-B14F-4D97-AF65-F5344CB8AC3E}">
        <p14:creationId xmlns:p14="http://schemas.microsoft.com/office/powerpoint/2010/main" val="1659377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Rosewood London as a 5 star hotel is giving tremendous experience with respect to its services and accommodations. It is having high ceilings with modern décor that attracts the customers and gives them immense pleasure with fanciful furnishings and heritage accents. There is scenic city views that makes the customers experience more enchanting. Not only this Rosewood London is having speciality in British cuisine that is very delectable for the customers and is making the customers service more relishing as they provide afternoon tea in the rooms that are having decorative mirrors. Hotel is providing relaxation facility with sauna and steam rooms where customers can enjoy massage and for the same hotel have used some traditional methods like using British rose oil and damask rose cream. Customers experience become more gratified as hotel is having vast art collections in Museum and customers also have opportunity to explore different boutiques or craft stalls that other 5-star hotels in London may not have. These all facilities and services are attractive for the potential customers and makes them loyal towards the services provided by Rosewood.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However, There are many customers that are not satisfied with the services that Rosewood London is offering to them because of there is negative impact on image of this 5-star hotel. As it is a brand, customers build a huge expectation with respect to services provided to them. But many reviews have stated that Rosewood London is lacking behind with respect to technology. Many customers get dissatisfied as the rooms they book get out of order if they do not reach at time. Hotel is not able to manage the online booking system and needs for the same. The customers have doubt whether Hotel is maintaining its facilities in effective manner or not. It is necessary for Rosewood to have regular maintenance as many customers are not getting proper services due to this reason. Many customers are not satisfied due to overprice of accommodation and services. There is a need to have effective pricing strategy with respect to services provided to the customers. Communication gap is also the main problem because of which customers are not satisfied.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4</a:t>
            </a:fld>
            <a:endParaRPr lang="en-US"/>
          </a:p>
        </p:txBody>
      </p:sp>
    </p:spTree>
    <p:extLst>
      <p:ext uri="{BB962C8B-B14F-4D97-AF65-F5344CB8AC3E}">
        <p14:creationId xmlns:p14="http://schemas.microsoft.com/office/powerpoint/2010/main" val="13047534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Service Experience map is helping Rosewood London in order to identify the gaps in services that Hotel is providing to its customers and it also helps in understanding the communication tools needed to make customers more satisfied. This map helped rosewood to have reduction in costs with increase in sales that finally results to satisfaction of customers needs with respect to services offered to them. Customers experience in Rosewood London with the help of service experience map is as following:-</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Research hotels</a:t>
            </a:r>
            <a:r>
              <a:rPr lang="en-GB" sz="1200" kern="1200" dirty="0">
                <a:solidFill>
                  <a:schemeClr val="tx1"/>
                </a:solidFill>
                <a:effectLst/>
                <a:latin typeface="+mn-lt"/>
                <a:ea typeface="+mn-ea"/>
                <a:cs typeface="+mn-cs"/>
              </a:rPr>
              <a:t>:- It is quite easy for the customers to search for Rosewood and have accommodation. Hotel is providing online platform for the customers so that they easily book there rooms and have facilities that they are actually in need of. It is been analysed that customers are not facing any issue in searching the Hotel as it is one of the most attractive and recognised one among all its competitors.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Make Reservation</a:t>
            </a:r>
            <a:r>
              <a:rPr lang="en-GB" sz="1200" kern="1200" dirty="0">
                <a:solidFill>
                  <a:schemeClr val="tx1"/>
                </a:solidFill>
                <a:effectLst/>
                <a:latin typeface="+mn-lt"/>
                <a:ea typeface="+mn-ea"/>
                <a:cs typeface="+mn-cs"/>
              </a:rPr>
              <a:t>:- There are about 262 rooms in Rosewood London so, customers can easily occupy there chosen room and services. For the same they can book the accommodation on decided date and if sudden plan in there then also they can enjoy the facilities. However, there are some customers that have faced issues as their booking get out of order if they get late.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Arrive at hotel</a:t>
            </a:r>
            <a:r>
              <a:rPr lang="en-GB" sz="1200" kern="1200" dirty="0">
                <a:solidFill>
                  <a:schemeClr val="tx1"/>
                </a:solidFill>
                <a:effectLst/>
                <a:latin typeface="+mn-lt"/>
                <a:ea typeface="+mn-ea"/>
                <a:cs typeface="+mn-cs"/>
              </a:rPr>
              <a:t>:- Customers arrival is satisfactory for them with good experience as Hotel is providing good transportation facility to its customers. Not only this, hotel is in location where customers do not face problem to reach there.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Check In:</a:t>
            </a:r>
            <a:r>
              <a:rPr lang="en-GB" sz="1200" kern="1200" dirty="0">
                <a:solidFill>
                  <a:schemeClr val="tx1"/>
                </a:solidFill>
                <a:effectLst/>
                <a:latin typeface="+mn-lt"/>
                <a:ea typeface="+mn-ea"/>
                <a:cs typeface="+mn-cs"/>
              </a:rPr>
              <a:t>- Rosewood is providing an easy check in facility as customers do not have to wait for long with respect to there verification and accommodation. They are invited in traditional way that attracts most of the customers and make them delightful with Rosewood London's services.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Use guest room</a:t>
            </a:r>
            <a:r>
              <a:rPr lang="en-GB" sz="1200" kern="1200" dirty="0">
                <a:solidFill>
                  <a:schemeClr val="tx1"/>
                </a:solidFill>
                <a:effectLst/>
                <a:latin typeface="+mn-lt"/>
                <a:ea typeface="+mn-ea"/>
                <a:cs typeface="+mn-cs"/>
              </a:rPr>
              <a:t>:- As guest rooms are comfortable with modern décor and facilities, customers are having great services. They are providing marble wash rooms with separate showers and have bespoke furnishings. They are having butler services in hand that makes most of the customers satisfied. They are getting British cuisine and bespoke cocktail by fireplace at </a:t>
            </a:r>
            <a:r>
              <a:rPr lang="en-GB" sz="1200" kern="1200" dirty="0" err="1">
                <a:solidFill>
                  <a:schemeClr val="tx1"/>
                </a:solidFill>
                <a:effectLst/>
                <a:latin typeface="+mn-lt"/>
                <a:ea typeface="+mn-ea"/>
                <a:cs typeface="+mn-cs"/>
              </a:rPr>
              <a:t>Scarfes</a:t>
            </a:r>
            <a:r>
              <a:rPr lang="en-GB" sz="1200" kern="1200" dirty="0">
                <a:solidFill>
                  <a:schemeClr val="tx1"/>
                </a:solidFill>
                <a:effectLst/>
                <a:latin typeface="+mn-lt"/>
                <a:ea typeface="+mn-ea"/>
                <a:cs typeface="+mn-cs"/>
              </a:rPr>
              <a:t> bar that also attracts the customers.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Use Amenities</a:t>
            </a:r>
            <a:r>
              <a:rPr lang="en-GB" sz="1200" kern="1200" dirty="0">
                <a:solidFill>
                  <a:schemeClr val="tx1"/>
                </a:solidFill>
                <a:effectLst/>
                <a:latin typeface="+mn-lt"/>
                <a:ea typeface="+mn-ea"/>
                <a:cs typeface="+mn-cs"/>
              </a:rPr>
              <a:t>:- There are Fitness suites available for the customers in order to relax in sauna and steam rooms. Rosewood London is providing Traditional British massage to its customers that enhance there service style. Customers motivation get develop with these facilities as Hotel is devoting more attention to have optimized practices in there work premises.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Pay and check out:</a:t>
            </a:r>
            <a:r>
              <a:rPr lang="en-GB" sz="1200" kern="1200" dirty="0">
                <a:solidFill>
                  <a:schemeClr val="tx1"/>
                </a:solidFill>
                <a:effectLst/>
                <a:latin typeface="+mn-lt"/>
                <a:ea typeface="+mn-ea"/>
                <a:cs typeface="+mn-cs"/>
              </a:rPr>
              <a:t>- Another facility that customers are getting is to make payment while they check out. Not only this they can also pay before check-In with the use of online platform that Hotel Rosewood London is providing to them. They can pay cash or with there mobile apps or with phone banking facility.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Depart:</a:t>
            </a:r>
            <a:r>
              <a:rPr lang="en-GB" sz="1200" kern="1200" dirty="0">
                <a:solidFill>
                  <a:schemeClr val="tx1"/>
                </a:solidFill>
                <a:effectLst/>
                <a:latin typeface="+mn-lt"/>
                <a:ea typeface="+mn-ea"/>
                <a:cs typeface="+mn-cs"/>
              </a:rPr>
              <a:t>- The things are not over here, as customers are departed with good memories and gifts. They are encouraged to visit Rosewood again and then departed with good transportation facilities. They are given memento for there visit and memories so that they come again for having these facilities and experience.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5</a:t>
            </a:fld>
            <a:endParaRPr lang="en-US"/>
          </a:p>
        </p:txBody>
      </p:sp>
    </p:spTree>
    <p:extLst>
      <p:ext uri="{BB962C8B-B14F-4D97-AF65-F5344CB8AC3E}">
        <p14:creationId xmlns:p14="http://schemas.microsoft.com/office/powerpoint/2010/main" val="15784452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Although hotel is coming among the top 5-star hotels in London, then also there are some loopholes seen due to inappropriate management of services given to the customer. As hotel is having such big accommodation facilities, it becomes a negative impression in eyes of the customers when there booking get out of order as it become difficult for the customers to have trust on the services that Rosewood is providing. First impression is the last impression as the customers may not have trust on the services that hotel is providing after they have such experience. Another loophole is related to high accommodation price for the facilities that Rosewood hotel provides to its customers. Although the hotel is providing marvellous experience, but many customers avoid having such facilities due to high price. There are some communication gaps that are seen in Rosewood London and this causes frustration for the customers taking services.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6</a:t>
            </a:fld>
            <a:endParaRPr lang="en-US"/>
          </a:p>
        </p:txBody>
      </p:sp>
    </p:spTree>
    <p:extLst>
      <p:ext uri="{BB962C8B-B14F-4D97-AF65-F5344CB8AC3E}">
        <p14:creationId xmlns:p14="http://schemas.microsoft.com/office/powerpoint/2010/main" val="1992790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order to avoid these loopholes, it is better for Rosewood to enhance its facilities with the help of different strategies that are as follows:-</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Analyse the customer journey mapping</a:t>
            </a:r>
            <a:r>
              <a:rPr lang="en-GB" sz="1200" kern="1200" dirty="0">
                <a:solidFill>
                  <a:schemeClr val="tx1"/>
                </a:solidFill>
                <a:effectLst/>
                <a:latin typeface="+mn-lt"/>
                <a:ea typeface="+mn-ea"/>
                <a:cs typeface="+mn-cs"/>
              </a:rPr>
              <a:t>:- It is very important for Rosewood Hotel to develop an effective relation with its customers by analysing the Service Experience map so that respective changes can be brought to enhance the facilities provided to them. This mapping also helps to understand the customers in better way as all the steps that Rosewood London implements in this map results in building an emotional connection with them. This map helps in identifying the loopholes in order to apply the methods to fill these holes.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Benchmarking</a:t>
            </a:r>
            <a:r>
              <a:rPr lang="en-GB" sz="1200" kern="1200" dirty="0">
                <a:solidFill>
                  <a:schemeClr val="tx1"/>
                </a:solidFill>
                <a:effectLst/>
                <a:latin typeface="+mn-lt"/>
                <a:ea typeface="+mn-ea"/>
                <a:cs typeface="+mn-cs"/>
              </a:rPr>
              <a:t>:- Another strategy is to match customer experience with other 5-star hotels so that proper strategies can be implemented in order to enhance the customers experience so that customers do not find any substitutes. As other 5-star hotels are enhancing there services and providing an effective online platform for its customers, it is essential for them to make there websites more attractive and informative with easy platform where they do not face problem in booking the rooms and services.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Taking digital dimensions in workplace:</a:t>
            </a:r>
            <a:r>
              <a:rPr lang="en-GB" sz="1200" kern="1200" dirty="0">
                <a:solidFill>
                  <a:schemeClr val="tx1"/>
                </a:solidFill>
                <a:effectLst/>
                <a:latin typeface="+mn-lt"/>
                <a:ea typeface="+mn-ea"/>
                <a:cs typeface="+mn-cs"/>
              </a:rPr>
              <a:t>- As there are many hotels in London that are shifting from offline to online so, Rosewood London also have to modify there digital dimensions so that customers are not facing these loopholes. Customers are usually using these online platforms to search for the accommodation in Rosewood and to have look on the reviews that other customers gave about its services. So, respective improvement in these digital dimensions are essential for the business.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Identifying communication gaps:</a:t>
            </a:r>
            <a:r>
              <a:rPr lang="en-GB" sz="1200" kern="1200" dirty="0">
                <a:solidFill>
                  <a:schemeClr val="tx1"/>
                </a:solidFill>
                <a:effectLst/>
                <a:latin typeface="+mn-lt"/>
                <a:ea typeface="+mn-ea"/>
                <a:cs typeface="+mn-cs"/>
              </a:rPr>
              <a:t>- There are some communication gaps seen in Rosewood London and these gaps are required to be overcome in order to improve the services. With the use of service experience map, it is easy for Rosewood to identify the gaps and take measures to improve the same.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Feedback</a:t>
            </a:r>
            <a:r>
              <a:rPr lang="en-GB" sz="1200" kern="1200" dirty="0">
                <a:solidFill>
                  <a:schemeClr val="tx1"/>
                </a:solidFill>
                <a:effectLst/>
                <a:latin typeface="+mn-lt"/>
                <a:ea typeface="+mn-ea"/>
                <a:cs typeface="+mn-cs"/>
              </a:rPr>
              <a:t>:- Another strategy is to overcome these loopholes is to take feedback of the customers whether they are satisfied with the services of Rosewood London or not. This will help the hotel to take the proper measures in order to make improvement with respect to customers expectations. These feedbacks not only helps in meeting customers need but also helps to stay in competition with other 5-star hotels. These feedbacks are used by Rosewood in order to measure the customers' satisfaction level. Taking feedbacks and making changes accordingly results in the best customer experience and also helps in improving customers retention</a:t>
            </a:r>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7</a:t>
            </a:fld>
            <a:endParaRPr lang="en-US"/>
          </a:p>
        </p:txBody>
      </p:sp>
    </p:spTree>
    <p:extLst>
      <p:ext uri="{BB962C8B-B14F-4D97-AF65-F5344CB8AC3E}">
        <p14:creationId xmlns:p14="http://schemas.microsoft.com/office/powerpoint/2010/main" val="21551889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Implementation of customers journey map</a:t>
            </a:r>
            <a:r>
              <a:rPr lang="en-GB" sz="1200" kern="1200" dirty="0">
                <a:solidFill>
                  <a:schemeClr val="tx1"/>
                </a:solidFill>
                <a:effectLst/>
                <a:latin typeface="+mn-lt"/>
                <a:ea typeface="+mn-ea"/>
                <a:cs typeface="+mn-cs"/>
              </a:rPr>
              <a:t>:- This process include clear route and map potential obstacles and opportunities in order to improve the customers journey. This strategy have to applied in order to predict the success of Rosewood London in market so that proper measures can be taken to avoid negative image with respect to services provided to its customers.</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Setting Benchmark</a:t>
            </a:r>
            <a:r>
              <a:rPr lang="en-GB" sz="1200" kern="1200" dirty="0">
                <a:solidFill>
                  <a:schemeClr val="tx1"/>
                </a:solidFill>
                <a:effectLst/>
                <a:latin typeface="+mn-lt"/>
                <a:ea typeface="+mn-ea"/>
                <a:cs typeface="+mn-cs"/>
              </a:rPr>
              <a:t>:- In order to set benchmark, select the services and identify the key performance metrics of Rosewood London. Hotel have to identify its competitors and then collect the respective information and practices that its competitors are facing. After this hotel have to analyse the respective data in order to identify the opportunities that are essential for improvement of organisational practices.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New digital technology implementation:</a:t>
            </a:r>
            <a:r>
              <a:rPr lang="en-GB" sz="1200" kern="1200" dirty="0">
                <a:solidFill>
                  <a:schemeClr val="tx1"/>
                </a:solidFill>
                <a:effectLst/>
                <a:latin typeface="+mn-lt"/>
                <a:ea typeface="+mn-ea"/>
                <a:cs typeface="+mn-cs"/>
              </a:rPr>
              <a:t>- This implementation will include an effective Wi-Fi infrastructure as many customers come with tablets and computers for there work.  Communication gap have to improved with the use of effective digital technology and these technologies haver to be implemented with respect to digital interactions in Rosewood London and having digital room service facilities. The entertainment is also a necessity nowadays so, Rosewood have to work on it.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Overcoming communication gap</a:t>
            </a:r>
            <a:r>
              <a:rPr lang="en-GB" sz="1200" kern="1200" dirty="0">
                <a:solidFill>
                  <a:schemeClr val="tx1"/>
                </a:solidFill>
                <a:effectLst/>
                <a:latin typeface="+mn-lt"/>
                <a:ea typeface="+mn-ea"/>
                <a:cs typeface="+mn-cs"/>
              </a:rPr>
              <a:t>:- As there are customers coming from all over the world. There is requirement that communication gaps are need to be overcome by understanding the cultural and language difference of the customers that are coming to Rosewood and taking services. For the same Hotel have to respect others cultures and have translator that have knowledge of all language. Employees also have to be trained so that they overcome these communication gaps and pay attention about the requirements of the customers so that there expectations are fulfilled. This helps the organisation to overcome these loopholes and bring competitive advantage to the firm with respect to services provided to them.</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Taking customers' feedback</a:t>
            </a:r>
            <a:r>
              <a:rPr lang="en-GB" sz="1200" b="0" kern="1200" dirty="0">
                <a:solidFill>
                  <a:schemeClr val="tx1"/>
                </a:solidFill>
                <a:effectLst/>
                <a:latin typeface="+mn-lt"/>
                <a:ea typeface="+mn-ea"/>
                <a:cs typeface="+mn-cs"/>
              </a:rPr>
              <a:t>:- Feedbacks of the customers can be collected with the use of internet monitoring tools and these reviews can also help other customers to know about the type and quality of services that Rosewood is providing.  The services can be improved with the help of market research and identifying flaws that business is having. Hotel have to use Email surveys in order to take feedback of the new customers that are visiting the Hotel.</a:t>
            </a:r>
            <a:endParaRPr lang="en-US" sz="1200" b="1"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8</a:t>
            </a:fld>
            <a:endParaRPr lang="en-US"/>
          </a:p>
        </p:txBody>
      </p:sp>
    </p:spTree>
    <p:extLst>
      <p:ext uri="{BB962C8B-B14F-4D97-AF65-F5344CB8AC3E}">
        <p14:creationId xmlns:p14="http://schemas.microsoft.com/office/powerpoint/2010/main" val="15395480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From the above study it is been concluded that there are many customers that are not satisfied with the services that Rosewood London is offering to them as hotel is lacking behind with respect to technology and overprice of its accommodation and services. Not only this communication gap is also seen in the organisation. Report also concludes that Service Experience map is used by Rosewood hotel in order to identify the gaps in services that Hotel is providing to its customers. It also concludes that there are different Strategies to overcome these loopholes that are to analyse the customer journey mapping, setting benchmarks, taking digital dimensions in workplace, identifying communication gaps and taking feedbacks of the customers. These strategies are applied in an effective manner in order to improve the services that Hotel Rosewood is giving to its customers.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9</a:t>
            </a:fld>
            <a:endParaRPr lang="en-US"/>
          </a:p>
        </p:txBody>
      </p:sp>
    </p:spTree>
    <p:extLst>
      <p:ext uri="{BB962C8B-B14F-4D97-AF65-F5344CB8AC3E}">
        <p14:creationId xmlns:p14="http://schemas.microsoft.com/office/powerpoint/2010/main" val="8039081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83284890-85D2-4D7B-8EF5-15A9C1DB8F42}" type="datetimeFigureOut">
              <a:rPr lang="en-US" smtClean="0"/>
              <a:t>10/24/19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272072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10/24/19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51499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6F822A4-8DA6-4447-9B1F-C5DB58435268}" type="datetimeFigureOut">
              <a:rPr lang="en-US" smtClean="0"/>
              <a:t>10/24/19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3115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10/24/19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691700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10/24/19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9257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smtClean="0"/>
              <a:t>10/24/19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873074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10/24/19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299753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10/24/19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7219690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10/24/19</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777713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97133953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768789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58918818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77078002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664C608-40B1-4030-A28D-5B74BC98ADCE}" type="datetimeFigureOut">
              <a:rPr lang="en-US" smtClean="0"/>
              <a:t>10/24/19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55810307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664C608-40B1-4030-A28D-5B74BC98ADCE}" type="datetimeFigureOut">
              <a:rPr lang="en-US" smtClean="0"/>
              <a:t>10/24/19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700539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smtClean="0"/>
              <a:t>10/24/19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300837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10/24/19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97381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664C608-40B1-4030-A28D-5B74BC98ADCE}" type="datetimeFigureOut">
              <a:rPr lang="en-US" smtClean="0"/>
              <a:t>10/24/19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70544158"/>
      </p:ext>
    </p:extLst>
  </p:cSld>
  <p:clrMap bg1="dk1" tx1="lt1" bg2="dk2" tx2="lt2" accent1="accent1" accent2="accent2" accent3="accent3" accent4="accent4" accent5="accent5" accent6="accent6" hlink="hlink" folHlink="folHlink"/>
  <p:sldLayoutIdLst>
    <p:sldLayoutId id="2147484102" r:id="rId1"/>
    <p:sldLayoutId id="2147484103" r:id="rId2"/>
    <p:sldLayoutId id="2147484104" r:id="rId3"/>
    <p:sldLayoutId id="2147484105" r:id="rId4"/>
    <p:sldLayoutId id="2147484106" r:id="rId5"/>
    <p:sldLayoutId id="2147484107" r:id="rId6"/>
    <p:sldLayoutId id="2147484108" r:id="rId7"/>
    <p:sldLayoutId id="2147484109" r:id="rId8"/>
    <p:sldLayoutId id="2147484110" r:id="rId9"/>
    <p:sldLayoutId id="2147484111" r:id="rId10"/>
    <p:sldLayoutId id="2147484112" r:id="rId11"/>
    <p:sldLayoutId id="2147484113" r:id="rId12"/>
    <p:sldLayoutId id="2147484114" r:id="rId13"/>
    <p:sldLayoutId id="2147484115" r:id="rId14"/>
    <p:sldLayoutId id="2147484116" r:id="rId15"/>
    <p:sldLayoutId id="2147484117" r:id="rId16"/>
    <p:sldLayoutId id="2147484118"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81456" y="3635642"/>
            <a:ext cx="8001000" cy="2971801"/>
          </a:xfrm>
        </p:spPr>
        <p:txBody>
          <a:bodyPr>
            <a:normAutofit fontScale="90000"/>
          </a:bodyPr>
          <a:lstStyle/>
          <a:p>
            <a:pPr algn="ctr"/>
            <a:br>
              <a:rPr lang="en-GB" sz="3600" b="1" dirty="0">
                <a:solidFill>
                  <a:schemeClr val="bg1"/>
                </a:solidFill>
                <a:latin typeface="Times New Roman" panose="02020603050405020304" pitchFamily="18" charset="0"/>
                <a:cs typeface="Times New Roman" panose="02020603050405020304" pitchFamily="18" charset="0"/>
              </a:rPr>
            </a:br>
            <a:r>
              <a:rPr lang="en-GB" sz="3600" b="1" u="sng" dirty="0">
                <a:solidFill>
                  <a:schemeClr val="bg1"/>
                </a:solidFill>
                <a:latin typeface="Times New Roman" panose="02020603050405020304" pitchFamily="18" charset="0"/>
                <a:cs typeface="Times New Roman" panose="02020603050405020304" pitchFamily="18" charset="0"/>
              </a:rPr>
              <a:t>hospitality and guest service</a:t>
            </a:r>
            <a:br>
              <a:rPr lang="en-GB" sz="3600" b="1" dirty="0">
                <a:solidFill>
                  <a:schemeClr val="bg1"/>
                </a:solidFill>
                <a:latin typeface="Times New Roman" panose="02020603050405020304" pitchFamily="18" charset="0"/>
                <a:cs typeface="Times New Roman" panose="02020603050405020304" pitchFamily="18" charset="0"/>
              </a:rPr>
            </a:br>
            <a:br>
              <a:rPr lang="en-GB" sz="3600" b="1" dirty="0">
                <a:solidFill>
                  <a:schemeClr val="bg1"/>
                </a:solidFill>
                <a:latin typeface="Times New Roman" panose="02020603050405020304" pitchFamily="18" charset="0"/>
                <a:cs typeface="Times New Roman" panose="02020603050405020304" pitchFamily="18" charset="0"/>
              </a:rPr>
            </a:br>
            <a:br>
              <a:rPr lang="en-GB" sz="3600" b="1" dirty="0">
                <a:solidFill>
                  <a:schemeClr val="bg1"/>
                </a:solidFill>
                <a:latin typeface="Times New Roman" panose="02020603050405020304" pitchFamily="18" charset="0"/>
                <a:cs typeface="Times New Roman" panose="02020603050405020304" pitchFamily="18" charset="0"/>
              </a:rPr>
            </a:br>
            <a:br>
              <a:rPr lang="en-GB" sz="3600" b="1" dirty="0">
                <a:solidFill>
                  <a:schemeClr val="bg1"/>
                </a:solidFill>
                <a:latin typeface="Times New Roman" panose="02020603050405020304" pitchFamily="18" charset="0"/>
                <a:cs typeface="Times New Roman" panose="02020603050405020304" pitchFamily="18" charset="0"/>
              </a:rPr>
            </a:br>
            <a:r>
              <a:rPr lang="en-GB" sz="3600" b="1" dirty="0">
                <a:solidFill>
                  <a:schemeClr val="bg1"/>
                </a:solidFill>
                <a:latin typeface="Times New Roman" panose="02020603050405020304" pitchFamily="18" charset="0"/>
                <a:cs typeface="Times New Roman" panose="02020603050405020304" pitchFamily="18" charset="0"/>
              </a:rPr>
              <a:t>NAME:</a:t>
            </a:r>
            <a:br>
              <a:rPr lang="en-GB" sz="3600" b="1" dirty="0">
                <a:solidFill>
                  <a:schemeClr val="bg1"/>
                </a:solidFill>
                <a:latin typeface="Times New Roman" panose="02020603050405020304" pitchFamily="18" charset="0"/>
                <a:cs typeface="Times New Roman" panose="02020603050405020304" pitchFamily="18" charset="0"/>
              </a:rPr>
            </a:br>
            <a:r>
              <a:rPr lang="en-GB" sz="3600" b="1" dirty="0" err="1">
                <a:solidFill>
                  <a:schemeClr val="bg1"/>
                </a:solidFill>
                <a:latin typeface="Times New Roman" panose="02020603050405020304" pitchFamily="18" charset="0"/>
                <a:cs typeface="Times New Roman" panose="02020603050405020304" pitchFamily="18" charset="0"/>
              </a:rPr>
              <a:t>panait</a:t>
            </a:r>
            <a:r>
              <a:rPr lang="en-GB" sz="3600" b="1" dirty="0">
                <a:solidFill>
                  <a:schemeClr val="bg1"/>
                </a:solidFill>
                <a:latin typeface="Times New Roman" panose="02020603050405020304" pitchFamily="18" charset="0"/>
                <a:cs typeface="Times New Roman" panose="02020603050405020304" pitchFamily="18" charset="0"/>
              </a:rPr>
              <a:t> Ovidiu-1816360</a:t>
            </a:r>
            <a:br>
              <a:rPr lang="en-GB" sz="3600" b="1" dirty="0">
                <a:solidFill>
                  <a:schemeClr val="bg1"/>
                </a:solidFill>
                <a:latin typeface="Times New Roman" panose="02020603050405020304" pitchFamily="18" charset="0"/>
                <a:cs typeface="Times New Roman" panose="02020603050405020304" pitchFamily="18" charset="0"/>
              </a:rPr>
            </a:br>
            <a:r>
              <a:rPr lang="en-GB" sz="3600" b="1" dirty="0" err="1">
                <a:solidFill>
                  <a:schemeClr val="bg1"/>
                </a:solidFill>
                <a:latin typeface="Times New Roman" panose="02020603050405020304" pitchFamily="18" charset="0"/>
                <a:cs typeface="Times New Roman" panose="02020603050405020304" pitchFamily="18" charset="0"/>
              </a:rPr>
              <a:t>marian</a:t>
            </a:r>
            <a:r>
              <a:rPr lang="en-GB" sz="3600" b="1">
                <a:solidFill>
                  <a:schemeClr val="bg1"/>
                </a:solidFill>
                <a:latin typeface="Times New Roman" panose="02020603050405020304" pitchFamily="18" charset="0"/>
                <a:cs typeface="Times New Roman" panose="02020603050405020304" pitchFamily="18" charset="0"/>
              </a:rPr>
              <a:t> dumbrava-1815435</a:t>
            </a:r>
            <a:br>
              <a:rPr lang="en-GB" sz="3600" b="1" dirty="0">
                <a:solidFill>
                  <a:schemeClr val="bg1"/>
                </a:solidFill>
                <a:latin typeface="Times New Roman" panose="02020603050405020304" pitchFamily="18" charset="0"/>
                <a:cs typeface="Times New Roman" panose="02020603050405020304" pitchFamily="18" charset="0"/>
              </a:rPr>
            </a:br>
            <a:r>
              <a:rPr lang="en-GB" sz="3600" b="1" dirty="0">
                <a:solidFill>
                  <a:schemeClr val="bg1"/>
                </a:solidFill>
                <a:latin typeface="Times New Roman" panose="02020603050405020304" pitchFamily="18" charset="0"/>
                <a:cs typeface="Times New Roman" panose="02020603050405020304" pitchFamily="18" charset="0"/>
              </a:rPr>
              <a:t>Daniel iosif-1815337</a:t>
            </a:r>
            <a:br>
              <a:rPr lang="en-GB" sz="3600" b="1" dirty="0">
                <a:solidFill>
                  <a:schemeClr val="bg1"/>
                </a:solidFill>
                <a:latin typeface="Times New Roman" panose="02020603050405020304" pitchFamily="18" charset="0"/>
                <a:cs typeface="Times New Roman" panose="02020603050405020304" pitchFamily="18" charset="0"/>
              </a:rPr>
            </a:br>
            <a:r>
              <a:rPr lang="en-GB" sz="3600" b="1" dirty="0" err="1">
                <a:solidFill>
                  <a:schemeClr val="bg1"/>
                </a:solidFill>
                <a:latin typeface="Times New Roman" panose="02020603050405020304" pitchFamily="18" charset="0"/>
                <a:cs typeface="Times New Roman" panose="02020603050405020304" pitchFamily="18" charset="0"/>
              </a:rPr>
              <a:t>nicolle</a:t>
            </a:r>
            <a:r>
              <a:rPr lang="en-GB" sz="3600" b="1" dirty="0">
                <a:solidFill>
                  <a:schemeClr val="bg1"/>
                </a:solidFill>
                <a:latin typeface="Times New Roman" panose="02020603050405020304" pitchFamily="18" charset="0"/>
                <a:cs typeface="Times New Roman" panose="02020603050405020304" pitchFamily="18" charset="0"/>
              </a:rPr>
              <a:t> spirea-1816380</a:t>
            </a:r>
            <a:br>
              <a:rPr lang="en-GB" sz="3600" b="1" dirty="0">
                <a:solidFill>
                  <a:schemeClr val="bg1"/>
                </a:solidFill>
                <a:latin typeface="Times New Roman" panose="02020603050405020304" pitchFamily="18" charset="0"/>
                <a:cs typeface="Times New Roman" panose="02020603050405020304" pitchFamily="18" charset="0"/>
              </a:rPr>
            </a:br>
            <a:br>
              <a:rPr lang="en-GB" sz="3600" b="1" dirty="0">
                <a:solidFill>
                  <a:schemeClr val="bg1"/>
                </a:solidFill>
                <a:latin typeface="Times New Roman" panose="02020603050405020304" pitchFamily="18" charset="0"/>
                <a:cs typeface="Times New Roman" panose="02020603050405020304" pitchFamily="18" charset="0"/>
              </a:rPr>
            </a:br>
            <a:br>
              <a:rPr lang="en-GB" sz="3600" b="1" dirty="0">
                <a:solidFill>
                  <a:schemeClr val="bg1"/>
                </a:solidFill>
                <a:latin typeface="Times New Roman" panose="02020603050405020304" pitchFamily="18" charset="0"/>
                <a:cs typeface="Times New Roman" panose="02020603050405020304" pitchFamily="18" charset="0"/>
              </a:rPr>
            </a:br>
            <a:br>
              <a:rPr lang="en-US" sz="3600" dirty="0">
                <a:solidFill>
                  <a:schemeClr val="bg1"/>
                </a:solidFill>
                <a:latin typeface="Times New Roman" panose="02020603050405020304" pitchFamily="18" charset="0"/>
                <a:cs typeface="Times New Roman" panose="02020603050405020304" pitchFamily="18" charset="0"/>
              </a:rPr>
            </a:br>
            <a:endParaRPr lang="en-US" sz="36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97568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bg1"/>
                </a:solidFill>
                <a:latin typeface="Times New Roman" panose="02020603050405020304" pitchFamily="18" charset="0"/>
                <a:cs typeface="Times New Roman" panose="02020603050405020304" pitchFamily="18" charset="0"/>
              </a:rPr>
              <a:t>TABLE OF CONTENT</a:t>
            </a:r>
          </a:p>
        </p:txBody>
      </p:sp>
      <p:sp>
        <p:nvSpPr>
          <p:cNvPr id="3" name="Content Placeholder 2"/>
          <p:cNvSpPr>
            <a:spLocks noGrp="1"/>
          </p:cNvSpPr>
          <p:nvPr>
            <p:ph idx="1"/>
          </p:nvPr>
        </p:nvSpPr>
        <p:spPr/>
        <p:txBody>
          <a:bodyPr>
            <a:normAutofit fontScale="32500" lnSpcReduction="20000"/>
          </a:bodyPr>
          <a:lstStyle/>
          <a:p>
            <a:r>
              <a:rPr lang="en-US" sz="5500" dirty="0">
                <a:solidFill>
                  <a:schemeClr val="bg1"/>
                </a:solidFill>
                <a:latin typeface="Times New Roman" panose="02020603050405020304" pitchFamily="18" charset="0"/>
                <a:cs typeface="Times New Roman" panose="02020603050405020304" pitchFamily="18" charset="0"/>
              </a:rPr>
              <a:t>Introduction</a:t>
            </a:r>
          </a:p>
          <a:p>
            <a:r>
              <a:rPr lang="en-GB" sz="5500" dirty="0">
                <a:solidFill>
                  <a:schemeClr val="bg1"/>
                </a:solidFill>
                <a:latin typeface="Times New Roman" panose="02020603050405020304" pitchFamily="18" charset="0"/>
                <a:cs typeface="Times New Roman" panose="02020603050405020304" pitchFamily="18" charset="0"/>
              </a:rPr>
              <a:t>Critical evaluation of services given by rosewood London</a:t>
            </a:r>
            <a:endParaRPr lang="en-US" sz="5500" dirty="0">
              <a:solidFill>
                <a:schemeClr val="bg1"/>
              </a:solidFill>
              <a:latin typeface="Times New Roman" panose="02020603050405020304" pitchFamily="18" charset="0"/>
              <a:cs typeface="Times New Roman" panose="02020603050405020304" pitchFamily="18" charset="0"/>
            </a:endParaRPr>
          </a:p>
          <a:p>
            <a:r>
              <a:rPr lang="en-GB" sz="5500" dirty="0">
                <a:solidFill>
                  <a:schemeClr val="bg1"/>
                </a:solidFill>
                <a:latin typeface="Times New Roman" panose="02020603050405020304" pitchFamily="18" charset="0"/>
                <a:cs typeface="Times New Roman" panose="02020603050405020304" pitchFamily="18" charset="0"/>
              </a:rPr>
              <a:t>Service experience map</a:t>
            </a:r>
            <a:endParaRPr lang="en-US" sz="5500" dirty="0">
              <a:solidFill>
                <a:schemeClr val="bg1"/>
              </a:solidFill>
              <a:latin typeface="Times New Roman" panose="02020603050405020304" pitchFamily="18" charset="0"/>
              <a:cs typeface="Times New Roman" panose="02020603050405020304" pitchFamily="18" charset="0"/>
            </a:endParaRPr>
          </a:p>
          <a:p>
            <a:r>
              <a:rPr lang="en-GB" sz="5500" dirty="0">
                <a:solidFill>
                  <a:schemeClr val="bg1"/>
                </a:solidFill>
                <a:latin typeface="Times New Roman" panose="02020603050405020304" pitchFamily="18" charset="0"/>
                <a:cs typeface="Times New Roman" panose="02020603050405020304" pitchFamily="18" charset="0"/>
              </a:rPr>
              <a:t>Loophole in its services</a:t>
            </a:r>
            <a:endParaRPr lang="en-US" sz="5500" dirty="0">
              <a:solidFill>
                <a:schemeClr val="bg1"/>
              </a:solidFill>
              <a:latin typeface="Times New Roman" panose="02020603050405020304" pitchFamily="18" charset="0"/>
              <a:cs typeface="Times New Roman" panose="02020603050405020304" pitchFamily="18" charset="0"/>
            </a:endParaRPr>
          </a:p>
          <a:p>
            <a:r>
              <a:rPr lang="en-GB" sz="5500" dirty="0">
                <a:solidFill>
                  <a:schemeClr val="bg1"/>
                </a:solidFill>
                <a:latin typeface="Times New Roman" panose="02020603050405020304" pitchFamily="18" charset="0"/>
                <a:cs typeface="Times New Roman" panose="02020603050405020304" pitchFamily="18" charset="0"/>
              </a:rPr>
              <a:t>Strategies to overcome loopholes</a:t>
            </a:r>
            <a:endParaRPr lang="en-US" sz="5500" dirty="0">
              <a:solidFill>
                <a:schemeClr val="bg1"/>
              </a:solidFill>
              <a:latin typeface="Times New Roman" panose="02020603050405020304" pitchFamily="18" charset="0"/>
              <a:cs typeface="Times New Roman" panose="02020603050405020304" pitchFamily="18" charset="0"/>
            </a:endParaRPr>
          </a:p>
          <a:p>
            <a:r>
              <a:rPr lang="en-GB" sz="5500" dirty="0">
                <a:solidFill>
                  <a:schemeClr val="bg1"/>
                </a:solidFill>
                <a:latin typeface="Times New Roman" panose="02020603050405020304" pitchFamily="18" charset="0"/>
                <a:cs typeface="Times New Roman" panose="02020603050405020304" pitchFamily="18" charset="0"/>
              </a:rPr>
              <a:t>Application to overcome loopholes</a:t>
            </a:r>
            <a:endParaRPr lang="en-US" sz="5500" dirty="0">
              <a:solidFill>
                <a:schemeClr val="bg1"/>
              </a:solidFill>
              <a:latin typeface="Times New Roman" panose="02020603050405020304" pitchFamily="18" charset="0"/>
              <a:cs typeface="Times New Roman" panose="02020603050405020304" pitchFamily="18" charset="0"/>
            </a:endParaRPr>
          </a:p>
          <a:p>
            <a:r>
              <a:rPr lang="en-GB" sz="5500" dirty="0">
                <a:solidFill>
                  <a:schemeClr val="bg1"/>
                </a:solidFill>
                <a:latin typeface="Times New Roman" panose="02020603050405020304" pitchFamily="18" charset="0"/>
                <a:cs typeface="Times New Roman" panose="02020603050405020304" pitchFamily="18" charset="0"/>
              </a:rPr>
              <a:t>Conclusion</a:t>
            </a:r>
            <a:endParaRPr lang="en-US" sz="5500" dirty="0">
              <a:solidFill>
                <a:schemeClr val="bg1"/>
              </a:solidFill>
              <a:latin typeface="Times New Roman" panose="02020603050405020304" pitchFamily="18" charset="0"/>
              <a:cs typeface="Times New Roman" panose="02020603050405020304" pitchFamily="18" charset="0"/>
            </a:endParaRPr>
          </a:p>
          <a:p>
            <a:r>
              <a:rPr lang="en-GB" sz="5500" dirty="0">
                <a:solidFill>
                  <a:schemeClr val="bg1"/>
                </a:solidFill>
                <a:latin typeface="Times New Roman" panose="02020603050405020304" pitchFamily="18" charset="0"/>
                <a:cs typeface="Times New Roman" panose="02020603050405020304" pitchFamily="18" charset="0"/>
              </a:rPr>
              <a:t>References</a:t>
            </a:r>
            <a:endParaRPr lang="en-US" sz="5500" dirty="0">
              <a:solidFill>
                <a:schemeClr val="bg1"/>
              </a:solidFill>
              <a:latin typeface="Times New Roman" panose="02020603050405020304" pitchFamily="18" charset="0"/>
              <a:cs typeface="Times New Roman" panose="02020603050405020304" pitchFamily="18" charset="0"/>
            </a:endParaRPr>
          </a:p>
          <a:p>
            <a:endParaRPr lang="en-US" dirty="0">
              <a:solidFill>
                <a:schemeClr val="bg1"/>
              </a:solidFill>
            </a:endParaRPr>
          </a:p>
          <a:p>
            <a:endParaRPr lang="en-US" dirty="0"/>
          </a:p>
          <a:p>
            <a:endParaRPr lang="en-US" dirty="0"/>
          </a:p>
        </p:txBody>
      </p:sp>
    </p:spTree>
    <p:extLst>
      <p:ext uri="{BB962C8B-B14F-4D97-AF65-F5344CB8AC3E}">
        <p14:creationId xmlns:p14="http://schemas.microsoft.com/office/powerpoint/2010/main" val="1045771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2031" y="147464"/>
            <a:ext cx="9905998" cy="1478570"/>
          </a:xfrm>
        </p:spPr>
        <p:txBody>
          <a:bodyPr/>
          <a:lstStyle/>
          <a:p>
            <a:pPr lvl="0" algn="ctr"/>
            <a:r>
              <a:rPr lang="en-GB" b="1" dirty="0">
                <a:solidFill>
                  <a:schemeClr val="bg1"/>
                </a:solidFill>
                <a:latin typeface="Times New Roman" panose="02020603050405020304" pitchFamily="18" charset="0"/>
                <a:cs typeface="Times New Roman" panose="02020603050405020304" pitchFamily="18" charset="0"/>
              </a:rPr>
              <a:t>INTRODUCTION</a:t>
            </a:r>
            <a:br>
              <a:rPr lang="en-US" b="1" dirty="0">
                <a:solidFill>
                  <a:schemeClr val="bg1"/>
                </a:solidFill>
                <a:latin typeface="Times New Roman" panose="02020603050405020304" pitchFamily="18" charset="0"/>
                <a:cs typeface="Times New Roman" panose="02020603050405020304" pitchFamily="18" charset="0"/>
              </a:rPr>
            </a:br>
            <a:endParaRPr lang="en-US"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65019" y="1071852"/>
            <a:ext cx="6625649" cy="4816332"/>
          </a:xfrm>
        </p:spPr>
        <p:txBody>
          <a:bodyPr>
            <a:normAutofit/>
          </a:bodyPr>
          <a:lstStyle/>
          <a:p>
            <a:r>
              <a:rPr lang="en-GB" sz="1800" dirty="0">
                <a:solidFill>
                  <a:schemeClr val="bg1"/>
                </a:solidFill>
                <a:latin typeface="Times New Roman" panose="02020603050405020304" pitchFamily="18" charset="0"/>
                <a:cs typeface="Times New Roman" panose="02020603050405020304" pitchFamily="18" charset="0"/>
              </a:rPr>
              <a:t>It is very important for every service organisation to undertake appraisal of a guest service experience so that proper strategies are implemented in order to appreciate cutting edge guest service strategies. </a:t>
            </a:r>
          </a:p>
          <a:p>
            <a:r>
              <a:rPr lang="en-GB" sz="1800" dirty="0">
                <a:solidFill>
                  <a:schemeClr val="bg1"/>
                </a:solidFill>
                <a:latin typeface="Times New Roman" panose="02020603050405020304" pitchFamily="18" charset="0"/>
                <a:cs typeface="Times New Roman" panose="02020603050405020304" pitchFamily="18" charset="0"/>
              </a:rPr>
              <a:t>Present study is based on Rosewood London that is 5-star hotel in London, England founded in the year 2000 and is managed by Marriott international under Renaissance hotels brands. </a:t>
            </a:r>
            <a:endParaRPr lang="en-US" sz="1800" dirty="0">
              <a:solidFill>
                <a:schemeClr val="bg1"/>
              </a:solidFill>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920834"/>
            <a:ext cx="7290668" cy="2937166"/>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90668" y="1027760"/>
            <a:ext cx="4901332" cy="5830240"/>
          </a:xfrm>
          <a:prstGeom prst="rect">
            <a:avLst/>
          </a:prstGeom>
        </p:spPr>
      </p:pic>
    </p:spTree>
    <p:extLst>
      <p:ext uri="{BB962C8B-B14F-4D97-AF65-F5344CB8AC3E}">
        <p14:creationId xmlns:p14="http://schemas.microsoft.com/office/powerpoint/2010/main" val="1009375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6722" y="226203"/>
            <a:ext cx="9905998" cy="1478570"/>
          </a:xfrm>
        </p:spPr>
        <p:txBody>
          <a:bodyPr>
            <a:noAutofit/>
          </a:bodyPr>
          <a:lstStyle/>
          <a:p>
            <a:pPr lvl="1" algn="ctr" rtl="0">
              <a:lnSpc>
                <a:spcPct val="90000"/>
              </a:lnSpc>
              <a:spcBef>
                <a:spcPct val="0"/>
              </a:spcBef>
            </a:pPr>
            <a:r>
              <a:rPr lang="en-GB" sz="3600" b="1" dirty="0">
                <a:latin typeface="Times New Roman" panose="02020603050405020304" pitchFamily="18" charset="0"/>
                <a:cs typeface="Times New Roman" panose="02020603050405020304" pitchFamily="18" charset="0"/>
              </a:rPr>
              <a:t>Critical evaluation of services given by Rosewood London</a:t>
            </a:r>
            <a:br>
              <a:rPr lang="en-US" sz="3600" b="1"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16721" y="1039092"/>
            <a:ext cx="7102043" cy="3657600"/>
          </a:xfrm>
        </p:spPr>
        <p:txBody>
          <a:bodyPr>
            <a:normAutofit/>
          </a:bodyPr>
          <a:lstStyle/>
          <a:p>
            <a:pPr marL="0" indent="0">
              <a:buNone/>
            </a:pPr>
            <a:endParaRPr lang="en-GB" sz="2600" dirty="0">
              <a:latin typeface="Times New Roman" panose="02020603050405020304" pitchFamily="18" charset="0"/>
              <a:cs typeface="Times New Roman" panose="02020603050405020304" pitchFamily="18" charset="0"/>
            </a:endParaRPr>
          </a:p>
          <a:p>
            <a:pPr marL="0" indent="0">
              <a:buNone/>
            </a:pPr>
            <a:endParaRPr lang="en-GB" sz="2600" dirty="0">
              <a:latin typeface="Times New Roman" panose="02020603050405020304" pitchFamily="18" charset="0"/>
              <a:cs typeface="Times New Roman" panose="02020603050405020304" pitchFamily="18" charset="0"/>
            </a:endParaRPr>
          </a:p>
          <a:p>
            <a:r>
              <a:rPr lang="en-GB" sz="1800" dirty="0">
                <a:solidFill>
                  <a:schemeClr val="bg1"/>
                </a:solidFill>
                <a:latin typeface="Times New Roman" panose="02020603050405020304" pitchFamily="18" charset="0"/>
                <a:cs typeface="Times New Roman" panose="02020603050405020304" pitchFamily="18" charset="0"/>
              </a:rPr>
              <a:t>High ceilings with modern décor, Scenic city views, Relaxation facility with sauna and steam rooms and use of traditional methods</a:t>
            </a:r>
          </a:p>
          <a:p>
            <a:r>
              <a:rPr lang="en-GB" sz="1800" dirty="0">
                <a:solidFill>
                  <a:schemeClr val="bg1"/>
                </a:solidFill>
                <a:latin typeface="Times New Roman" panose="02020603050405020304" pitchFamily="18" charset="0"/>
                <a:cs typeface="Times New Roman" panose="02020603050405020304" pitchFamily="18" charset="0"/>
              </a:rPr>
              <a:t>Rosewood London is lacking behind with respect to technology, Overprice of accommodation and services</a:t>
            </a:r>
            <a:r>
              <a:rPr lang="en-US" sz="1800" dirty="0">
                <a:solidFill>
                  <a:schemeClr val="bg1"/>
                </a:solidFill>
                <a:latin typeface="Times New Roman" panose="02020603050405020304" pitchFamily="18" charset="0"/>
                <a:cs typeface="Times New Roman" panose="02020603050405020304" pitchFamily="18" charset="0"/>
              </a:rPr>
              <a:t> and </a:t>
            </a:r>
            <a:r>
              <a:rPr lang="en-GB" sz="1800" dirty="0">
                <a:solidFill>
                  <a:schemeClr val="bg1"/>
                </a:solidFill>
                <a:latin typeface="Times New Roman" panose="02020603050405020304" pitchFamily="18" charset="0"/>
                <a:cs typeface="Times New Roman" panose="02020603050405020304" pitchFamily="18" charset="0"/>
              </a:rPr>
              <a:t>Communication gap.</a:t>
            </a:r>
            <a:endParaRPr lang="en-US" sz="18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4045527"/>
            <a:ext cx="4696690" cy="2812471"/>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18764" y="1136801"/>
            <a:ext cx="4073236" cy="3921757"/>
          </a:xfrm>
          <a:prstGeom prst="rect">
            <a:avLst/>
          </a:prstGeom>
        </p:spPr>
      </p:pic>
    </p:spTree>
    <p:extLst>
      <p:ext uri="{BB962C8B-B14F-4D97-AF65-F5344CB8AC3E}">
        <p14:creationId xmlns:p14="http://schemas.microsoft.com/office/powerpoint/2010/main" val="1252832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0468" y="230591"/>
            <a:ext cx="9905998" cy="1478570"/>
          </a:xfrm>
        </p:spPr>
        <p:txBody>
          <a:bodyPr>
            <a:normAutofit/>
          </a:bodyPr>
          <a:lstStyle/>
          <a:p>
            <a:pPr lvl="1" algn="ctr" rtl="0">
              <a:lnSpc>
                <a:spcPct val="90000"/>
              </a:lnSpc>
              <a:spcBef>
                <a:spcPct val="0"/>
              </a:spcBef>
            </a:pPr>
            <a:r>
              <a:rPr lang="en-GB" sz="3600" b="1" dirty="0">
                <a:latin typeface="Times New Roman" panose="02020603050405020304" pitchFamily="18" charset="0"/>
                <a:cs typeface="Times New Roman" panose="02020603050405020304" pitchFamily="18" charset="0"/>
              </a:rPr>
              <a:t>Service Experience map</a:t>
            </a:r>
            <a:br>
              <a:rPr lang="en-US" sz="3600" b="1"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Autofit/>
          </a:bodyPr>
          <a:lstStyle/>
          <a:p>
            <a:r>
              <a:rPr lang="en-GB" sz="1800" b="1" dirty="0">
                <a:solidFill>
                  <a:schemeClr val="bg1"/>
                </a:solidFill>
                <a:latin typeface="Times New Roman" panose="02020603050405020304" pitchFamily="18" charset="0"/>
                <a:cs typeface="Times New Roman" panose="02020603050405020304" pitchFamily="18" charset="0"/>
              </a:rPr>
              <a:t>Research hotels</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Make Reservation</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Arrive at hotel</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Check In</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Use guest room</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Use Amenities</a:t>
            </a:r>
          </a:p>
          <a:p>
            <a:r>
              <a:rPr lang="en-GB" sz="1800" b="1" dirty="0">
                <a:solidFill>
                  <a:schemeClr val="bg1"/>
                </a:solidFill>
                <a:latin typeface="Times New Roman" panose="02020603050405020304" pitchFamily="18" charset="0"/>
                <a:cs typeface="Times New Roman" panose="02020603050405020304" pitchFamily="18" charset="0"/>
              </a:rPr>
              <a:t>Pay and check out</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Depart</a:t>
            </a:r>
            <a:endParaRPr lang="en-US" sz="1800" dirty="0">
              <a:solidFill>
                <a:schemeClr val="bg1"/>
              </a:solidFill>
              <a:latin typeface="Times New Roman" panose="02020603050405020304" pitchFamily="18" charset="0"/>
              <a:cs typeface="Times New Roman" panose="02020603050405020304" pitchFamily="18"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5127" y="1507766"/>
            <a:ext cx="7536873" cy="53502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561362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ctr" rtl="0">
              <a:lnSpc>
                <a:spcPct val="90000"/>
              </a:lnSpc>
              <a:spcBef>
                <a:spcPct val="0"/>
              </a:spcBef>
            </a:pPr>
            <a:r>
              <a:rPr lang="en-GB" sz="3600" b="1" dirty="0">
                <a:latin typeface="Times New Roman" panose="02020603050405020304" pitchFamily="18" charset="0"/>
                <a:cs typeface="Times New Roman" panose="02020603050405020304" pitchFamily="18" charset="0"/>
              </a:rPr>
              <a:t>Problems with their services</a:t>
            </a:r>
            <a:br>
              <a:rPr lang="en-US" sz="3600" b="1"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GB" sz="1800" dirty="0">
                <a:solidFill>
                  <a:schemeClr val="bg1"/>
                </a:solidFill>
                <a:latin typeface="Times New Roman" panose="02020603050405020304" pitchFamily="18" charset="0"/>
                <a:cs typeface="Times New Roman" panose="02020603050405020304" pitchFamily="18" charset="0"/>
              </a:rPr>
              <a:t>Inappropriate management of services given to the customer</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dirty="0">
                <a:solidFill>
                  <a:schemeClr val="bg1"/>
                </a:solidFill>
                <a:latin typeface="Times New Roman" panose="02020603050405020304" pitchFamily="18" charset="0"/>
                <a:cs typeface="Times New Roman" panose="02020603050405020304" pitchFamily="18" charset="0"/>
              </a:rPr>
              <a:t>Booking get out of order</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dirty="0">
                <a:solidFill>
                  <a:schemeClr val="bg1"/>
                </a:solidFill>
                <a:latin typeface="Times New Roman" panose="02020603050405020304" pitchFamily="18" charset="0"/>
                <a:cs typeface="Times New Roman" panose="02020603050405020304" pitchFamily="18" charset="0"/>
              </a:rPr>
              <a:t>High accommodation price </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dirty="0">
                <a:solidFill>
                  <a:schemeClr val="bg1"/>
                </a:solidFill>
                <a:latin typeface="Times New Roman" panose="02020603050405020304" pitchFamily="18" charset="0"/>
                <a:cs typeface="Times New Roman" panose="02020603050405020304" pitchFamily="18" charset="0"/>
              </a:rPr>
              <a:t>Communication Gaps</a:t>
            </a: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77149" y="4045527"/>
            <a:ext cx="5214851" cy="2812474"/>
          </a:xfrm>
          <a:prstGeom prst="rect">
            <a:avLst/>
          </a:prstGeom>
        </p:spPr>
      </p:pic>
    </p:spTree>
    <p:extLst>
      <p:ext uri="{BB962C8B-B14F-4D97-AF65-F5344CB8AC3E}">
        <p14:creationId xmlns:p14="http://schemas.microsoft.com/office/powerpoint/2010/main" val="200883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ctr" rtl="0">
              <a:lnSpc>
                <a:spcPct val="90000"/>
              </a:lnSpc>
              <a:spcBef>
                <a:spcPct val="0"/>
              </a:spcBef>
            </a:pPr>
            <a:r>
              <a:rPr lang="en-GB" sz="3600" b="1" dirty="0">
                <a:latin typeface="Times New Roman" panose="02020603050405020304" pitchFamily="18" charset="0"/>
                <a:cs typeface="Times New Roman" panose="02020603050405020304" pitchFamily="18" charset="0"/>
              </a:rPr>
              <a:t>Strategies to overcome problems</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06582" y="2521526"/>
            <a:ext cx="4655127" cy="3713019"/>
          </a:xfrm>
        </p:spPr>
        <p:txBody>
          <a:bodyPr>
            <a:normAutofit/>
          </a:bodyPr>
          <a:lstStyle/>
          <a:p>
            <a:r>
              <a:rPr lang="en-GB" sz="1900" b="1" dirty="0">
                <a:solidFill>
                  <a:schemeClr val="bg1"/>
                </a:solidFill>
                <a:latin typeface="Times New Roman" panose="02020603050405020304" pitchFamily="18" charset="0"/>
                <a:cs typeface="Times New Roman" panose="02020603050405020304" pitchFamily="18" charset="0"/>
              </a:rPr>
              <a:t>Analyse the customer journey mapping</a:t>
            </a:r>
            <a:endParaRPr lang="en-US" sz="1900" dirty="0">
              <a:solidFill>
                <a:schemeClr val="bg1"/>
              </a:solidFill>
              <a:latin typeface="Times New Roman" panose="02020603050405020304" pitchFamily="18" charset="0"/>
              <a:cs typeface="Times New Roman" panose="02020603050405020304" pitchFamily="18" charset="0"/>
            </a:endParaRPr>
          </a:p>
          <a:p>
            <a:r>
              <a:rPr lang="en-GB" sz="1900" b="1" dirty="0">
                <a:solidFill>
                  <a:schemeClr val="bg1"/>
                </a:solidFill>
                <a:latin typeface="Times New Roman" panose="02020603050405020304" pitchFamily="18" charset="0"/>
                <a:cs typeface="Times New Roman" panose="02020603050405020304" pitchFamily="18" charset="0"/>
              </a:rPr>
              <a:t>Benchmarking</a:t>
            </a:r>
            <a:endParaRPr lang="en-US" sz="1900" dirty="0">
              <a:solidFill>
                <a:schemeClr val="bg1"/>
              </a:solidFill>
              <a:latin typeface="Times New Roman" panose="02020603050405020304" pitchFamily="18" charset="0"/>
              <a:cs typeface="Times New Roman" panose="02020603050405020304" pitchFamily="18" charset="0"/>
            </a:endParaRPr>
          </a:p>
          <a:p>
            <a:r>
              <a:rPr lang="en-GB" sz="1900" b="1" dirty="0">
                <a:solidFill>
                  <a:schemeClr val="bg1"/>
                </a:solidFill>
                <a:latin typeface="Times New Roman" panose="02020603050405020304" pitchFamily="18" charset="0"/>
                <a:cs typeface="Times New Roman" panose="02020603050405020304" pitchFamily="18" charset="0"/>
              </a:rPr>
              <a:t>Taking digital dimensions in workplace</a:t>
            </a:r>
            <a:endParaRPr lang="en-US" sz="1900" dirty="0">
              <a:solidFill>
                <a:schemeClr val="bg1"/>
              </a:solidFill>
              <a:latin typeface="Times New Roman" panose="02020603050405020304" pitchFamily="18" charset="0"/>
              <a:cs typeface="Times New Roman" panose="02020603050405020304" pitchFamily="18" charset="0"/>
            </a:endParaRPr>
          </a:p>
          <a:p>
            <a:r>
              <a:rPr lang="en-GB" sz="1900" b="1" dirty="0">
                <a:solidFill>
                  <a:schemeClr val="bg1"/>
                </a:solidFill>
                <a:latin typeface="Times New Roman" panose="02020603050405020304" pitchFamily="18" charset="0"/>
                <a:cs typeface="Times New Roman" panose="02020603050405020304" pitchFamily="18" charset="0"/>
              </a:rPr>
              <a:t>Identifying communication gaps</a:t>
            </a:r>
            <a:endParaRPr lang="en-US" sz="1900" dirty="0">
              <a:solidFill>
                <a:schemeClr val="bg1"/>
              </a:solidFill>
              <a:latin typeface="Times New Roman" panose="02020603050405020304" pitchFamily="18" charset="0"/>
              <a:cs typeface="Times New Roman" panose="02020603050405020304" pitchFamily="18" charset="0"/>
            </a:endParaRPr>
          </a:p>
          <a:p>
            <a:r>
              <a:rPr lang="en-GB" sz="1900" b="1" dirty="0">
                <a:solidFill>
                  <a:schemeClr val="bg1"/>
                </a:solidFill>
                <a:latin typeface="Times New Roman" panose="02020603050405020304" pitchFamily="18" charset="0"/>
                <a:cs typeface="Times New Roman" panose="02020603050405020304" pitchFamily="18" charset="0"/>
              </a:rPr>
              <a:t>Feedback</a:t>
            </a:r>
            <a:endParaRPr lang="en-US" sz="1900" dirty="0">
              <a:solidFill>
                <a:schemeClr val="bg1"/>
              </a:solidFill>
              <a:latin typeface="Times New Roman" panose="02020603050405020304" pitchFamily="18" charset="0"/>
              <a:cs typeface="Times New Roman" panose="02020603050405020304" pitchFamily="18" charset="0"/>
            </a:endParaRPr>
          </a:p>
          <a:p>
            <a:endParaRPr lang="en-US" dirty="0"/>
          </a:p>
        </p:txBody>
      </p:sp>
      <p:pic>
        <p:nvPicPr>
          <p:cNvPr id="2050" name="Picture 2" descr="Image result for Taking digital dimensions in workpla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1927" y="1787236"/>
            <a:ext cx="6470072" cy="5048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84186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ctr" rtl="0">
              <a:lnSpc>
                <a:spcPct val="90000"/>
              </a:lnSpc>
              <a:spcBef>
                <a:spcPct val="0"/>
              </a:spcBef>
            </a:pPr>
            <a:r>
              <a:rPr lang="en-GB" sz="3600" b="1" dirty="0">
                <a:latin typeface="Times New Roman" panose="02020603050405020304" pitchFamily="18" charset="0"/>
                <a:cs typeface="Times New Roman" panose="02020603050405020304" pitchFamily="18" charset="0"/>
              </a:rPr>
              <a:t>Application to overcome problems</a:t>
            </a:r>
            <a:br>
              <a:rPr lang="en-US" sz="3600" b="1"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784382" y="2197041"/>
            <a:ext cx="4772459" cy="3541714"/>
          </a:xfrm>
        </p:spPr>
        <p:txBody>
          <a:bodyPr/>
          <a:lstStyle/>
          <a:p>
            <a:r>
              <a:rPr lang="en-GB" sz="1800" b="1" dirty="0">
                <a:solidFill>
                  <a:schemeClr val="bg1"/>
                </a:solidFill>
                <a:latin typeface="Times New Roman" panose="02020603050405020304" pitchFamily="18" charset="0"/>
                <a:cs typeface="Times New Roman" panose="02020603050405020304" pitchFamily="18" charset="0"/>
              </a:rPr>
              <a:t>Implementation of customers journey map</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Setting Benchmark</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New digital technology implementation</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Overcoming communication gap</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Taking customers' feedback</a:t>
            </a:r>
            <a:endParaRPr lang="en-US" sz="1800" dirty="0">
              <a:solidFill>
                <a:schemeClr val="bg1"/>
              </a:solidFill>
              <a:latin typeface="Times New Roman" panose="02020603050405020304" pitchFamily="18" charset="0"/>
              <a:cs typeface="Times New Roman" panose="02020603050405020304" pitchFamily="18" charset="0"/>
            </a:endParaRPr>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554787"/>
            <a:ext cx="3637251" cy="3289358"/>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03972" y="1357803"/>
            <a:ext cx="3488028" cy="3007879"/>
          </a:xfrm>
          <a:prstGeom prst="rect">
            <a:avLst/>
          </a:prstGeom>
        </p:spPr>
      </p:pic>
    </p:spTree>
    <p:extLst>
      <p:ext uri="{BB962C8B-B14F-4D97-AF65-F5344CB8AC3E}">
        <p14:creationId xmlns:p14="http://schemas.microsoft.com/office/powerpoint/2010/main" val="574305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gn="ctr"/>
            <a:r>
              <a:rPr lang="en-GB" b="1" dirty="0">
                <a:solidFill>
                  <a:schemeClr val="bg1"/>
                </a:solidFill>
                <a:latin typeface="Times New Roman" panose="02020603050405020304" pitchFamily="18" charset="0"/>
                <a:cs typeface="Times New Roman" panose="02020603050405020304" pitchFamily="18" charset="0"/>
              </a:rPr>
              <a:t>CONCLUSION</a:t>
            </a:r>
            <a:br>
              <a:rPr lang="en-US" b="1" dirty="0">
                <a:solidFill>
                  <a:schemeClr val="bg1"/>
                </a:solidFill>
                <a:latin typeface="Times New Roman" panose="02020603050405020304" pitchFamily="18" charset="0"/>
                <a:cs typeface="Times New Roman" panose="02020603050405020304" pitchFamily="18" charset="0"/>
              </a:rPr>
            </a:br>
            <a:endParaRPr lang="en-US"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sz="1800" dirty="0">
                <a:solidFill>
                  <a:schemeClr val="bg1"/>
                </a:solidFill>
                <a:latin typeface="Times New Roman" panose="02020603050405020304" pitchFamily="18" charset="0"/>
                <a:cs typeface="Times New Roman" panose="02020603050405020304" pitchFamily="18" charset="0"/>
              </a:rPr>
              <a:t>It is been concluded that there are many customers that are not satisfied with the services that Rosewood London is offering to them.</a:t>
            </a:r>
          </a:p>
          <a:p>
            <a:r>
              <a:rPr lang="en-GB" sz="1800" dirty="0">
                <a:solidFill>
                  <a:schemeClr val="bg1"/>
                </a:solidFill>
                <a:latin typeface="Times New Roman" panose="02020603050405020304" pitchFamily="18" charset="0"/>
                <a:cs typeface="Times New Roman" panose="02020603050405020304" pitchFamily="18" charset="0"/>
              </a:rPr>
              <a:t>Hotel is lacking behind with respect to technology and overprice of its accommodation and services. </a:t>
            </a:r>
          </a:p>
          <a:p>
            <a:r>
              <a:rPr lang="en-GB" sz="1800" dirty="0">
                <a:solidFill>
                  <a:schemeClr val="bg1"/>
                </a:solidFill>
                <a:latin typeface="Times New Roman" panose="02020603050405020304" pitchFamily="18" charset="0"/>
                <a:cs typeface="Times New Roman" panose="02020603050405020304" pitchFamily="18" charset="0"/>
              </a:rPr>
              <a:t>Not only this communication gap is also seen in the organisation. </a:t>
            </a:r>
            <a:endParaRPr lang="en-US" sz="18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39652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bg1"/>
                </a:solidFill>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p:txBody>
          <a:bodyPr>
            <a:normAutofit/>
          </a:bodyPr>
          <a:lstStyle/>
          <a:p>
            <a:r>
              <a:rPr lang="en-US" sz="1800" dirty="0" err="1">
                <a:solidFill>
                  <a:schemeClr val="bg1"/>
                </a:solidFill>
                <a:latin typeface="Times New Roman" panose="02020603050405020304" pitchFamily="18" charset="0"/>
                <a:cs typeface="Times New Roman" panose="02020603050405020304" pitchFamily="18" charset="0"/>
              </a:rPr>
              <a:t>Mody</a:t>
            </a:r>
            <a:r>
              <a:rPr lang="en-US" sz="1800" dirty="0">
                <a:solidFill>
                  <a:schemeClr val="bg1"/>
                </a:solidFill>
                <a:latin typeface="Times New Roman" panose="02020603050405020304" pitchFamily="18" charset="0"/>
                <a:cs typeface="Times New Roman" panose="02020603050405020304" pitchFamily="18" charset="0"/>
              </a:rPr>
              <a:t>, M., Hanks, L. and </a:t>
            </a:r>
            <a:r>
              <a:rPr lang="en-US" sz="1800" dirty="0" err="1">
                <a:solidFill>
                  <a:schemeClr val="bg1"/>
                </a:solidFill>
                <a:latin typeface="Times New Roman" panose="02020603050405020304" pitchFamily="18" charset="0"/>
                <a:cs typeface="Times New Roman" panose="02020603050405020304" pitchFamily="18" charset="0"/>
              </a:rPr>
              <a:t>Dogru</a:t>
            </a:r>
            <a:r>
              <a:rPr lang="en-US" sz="1800" dirty="0">
                <a:solidFill>
                  <a:schemeClr val="bg1"/>
                </a:solidFill>
                <a:latin typeface="Times New Roman" panose="02020603050405020304" pitchFamily="18" charset="0"/>
                <a:cs typeface="Times New Roman" panose="02020603050405020304" pitchFamily="18" charset="0"/>
              </a:rPr>
              <a:t>, T., 2019. Parallel pathways to brand loyalty: Mapping the consequences of authentic consumption experiences for hotels and Airbnb. </a:t>
            </a:r>
            <a:r>
              <a:rPr lang="en-US" sz="1800" i="1" dirty="0">
                <a:solidFill>
                  <a:schemeClr val="bg1"/>
                </a:solidFill>
                <a:latin typeface="Times New Roman" panose="02020603050405020304" pitchFamily="18" charset="0"/>
                <a:cs typeface="Times New Roman" panose="02020603050405020304" pitchFamily="18" charset="0"/>
              </a:rPr>
              <a:t>Tourism Management</a:t>
            </a:r>
            <a:r>
              <a:rPr lang="en-US" sz="1800" dirty="0">
                <a:solidFill>
                  <a:schemeClr val="bg1"/>
                </a:solidFill>
                <a:latin typeface="Times New Roman" panose="02020603050405020304" pitchFamily="18" charset="0"/>
                <a:cs typeface="Times New Roman" panose="02020603050405020304" pitchFamily="18" charset="0"/>
              </a:rPr>
              <a:t>. 74. pp.65-80.</a:t>
            </a:r>
          </a:p>
          <a:p>
            <a:r>
              <a:rPr lang="en-US" sz="1800" dirty="0">
                <a:solidFill>
                  <a:schemeClr val="bg1"/>
                </a:solidFill>
                <a:latin typeface="Times New Roman" panose="02020603050405020304" pitchFamily="18" charset="0"/>
                <a:cs typeface="Times New Roman" panose="02020603050405020304" pitchFamily="18" charset="0"/>
              </a:rPr>
              <a:t>Chen, Y., </a:t>
            </a:r>
            <a:r>
              <a:rPr lang="en-US" sz="1800" dirty="0" err="1">
                <a:solidFill>
                  <a:schemeClr val="bg1"/>
                </a:solidFill>
                <a:latin typeface="Times New Roman" panose="02020603050405020304" pitchFamily="18" charset="0"/>
                <a:cs typeface="Times New Roman" panose="02020603050405020304" pitchFamily="18" charset="0"/>
              </a:rPr>
              <a:t>Dellea</a:t>
            </a:r>
            <a:r>
              <a:rPr lang="en-US" sz="1800" dirty="0">
                <a:solidFill>
                  <a:schemeClr val="bg1"/>
                </a:solidFill>
                <a:latin typeface="Times New Roman" panose="02020603050405020304" pitchFamily="18" charset="0"/>
                <a:cs typeface="Times New Roman" panose="02020603050405020304" pitchFamily="18" charset="0"/>
              </a:rPr>
              <a:t>, D. and Bianchi, G., 2016. HOSPITALITY AND TOURISM RESEARCH IN SWISS HOTEL SCHOOLS: A CASE STUDY OF RESEARCH PRACTICES AT ECOLE HÔ TELIÈ RE DE LAUSANNE. In </a:t>
            </a:r>
            <a:r>
              <a:rPr lang="en-US" sz="1800" i="1" dirty="0">
                <a:solidFill>
                  <a:schemeClr val="bg1"/>
                </a:solidFill>
                <a:latin typeface="Times New Roman" panose="02020603050405020304" pitchFamily="18" charset="0"/>
                <a:cs typeface="Times New Roman" panose="02020603050405020304" pitchFamily="18" charset="0"/>
              </a:rPr>
              <a:t>6th ADVANCES IN HOSPITALITY &amp; TOURISM MARKETING &amp; MANAGEMENT CONFERENCE</a:t>
            </a:r>
            <a:r>
              <a:rPr lang="en-US" sz="1800" dirty="0">
                <a:solidFill>
                  <a:schemeClr val="bg1"/>
                </a:solidFill>
                <a:latin typeface="Times New Roman" panose="02020603050405020304" pitchFamily="18" charset="0"/>
                <a:cs typeface="Times New Roman" panose="02020603050405020304" pitchFamily="18" charset="0"/>
              </a:rPr>
              <a:t> (p. 177).</a:t>
            </a:r>
          </a:p>
          <a:p>
            <a:endParaRPr lang="en-US" dirty="0"/>
          </a:p>
        </p:txBody>
      </p:sp>
    </p:spTree>
    <p:extLst>
      <p:ext uri="{BB962C8B-B14F-4D97-AF65-F5344CB8AC3E}">
        <p14:creationId xmlns:p14="http://schemas.microsoft.com/office/powerpoint/2010/main" val="29979079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75</TotalTime>
  <Words>2438</Words>
  <Application>Microsoft Macintosh PowerPoint</Application>
  <PresentationFormat>Widescreen</PresentationFormat>
  <Paragraphs>85</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Times New Roman</vt:lpstr>
      <vt:lpstr>Tw Cen MT</vt:lpstr>
      <vt:lpstr>Circuit</vt:lpstr>
      <vt:lpstr> hospitality and guest service    NAME: panait Ovidiu-1816360 marian dumbrava-1815435 Daniel iosif-1815337 nicolle spirea-1816380    </vt:lpstr>
      <vt:lpstr>TABLE OF CONTENT</vt:lpstr>
      <vt:lpstr>INTRODUCTION </vt:lpstr>
      <vt:lpstr>Critical evaluation of services given by Rosewood London </vt:lpstr>
      <vt:lpstr>Service Experience map </vt:lpstr>
      <vt:lpstr>Problems with their services </vt:lpstr>
      <vt:lpstr>Strategies to overcome problems</vt:lpstr>
      <vt:lpstr>Application to overcome problems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Emanuela Stan (1815346)</cp:lastModifiedBy>
  <cp:revision>25</cp:revision>
  <dcterms:created xsi:type="dcterms:W3CDTF">2019-10-22T01:45:40Z</dcterms:created>
  <dcterms:modified xsi:type="dcterms:W3CDTF">2019-10-24T16:40:24Z</dcterms:modified>
</cp:coreProperties>
</file>