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80" r:id="rId6"/>
    <p:sldId id="262" r:id="rId7"/>
    <p:sldId id="260" r:id="rId8"/>
    <p:sldId id="273" r:id="rId9"/>
    <p:sldId id="277" r:id="rId10"/>
    <p:sldId id="274" r:id="rId11"/>
    <p:sldId id="275" r:id="rId12"/>
    <p:sldId id="261" r:id="rId13"/>
    <p:sldId id="278" r:id="rId14"/>
    <p:sldId id="279" r:id="rId15"/>
    <p:sldId id="276" r:id="rId16"/>
    <p:sldId id="268" r:id="rId17"/>
    <p:sldId id="269" r:id="rId18"/>
    <p:sldId id="272" r:id="rId19"/>
    <p:sldId id="270" r:id="rId20"/>
    <p:sldId id="27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1" d="100"/>
          <a:sy n="81" d="100"/>
        </p:scale>
        <p:origin x="120"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F09A43E1-BFC2-402D-9032-425497DE4E12}" type="datetimeFigureOut">
              <a:rPr lang="en-GB" smtClean="0"/>
              <a:t>29/01/2019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E6E72490-679C-43EC-97A8-E23C06133DED}"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53614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35138294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F09A43E1-BFC2-402D-9032-425497DE4E12}" type="datetimeFigureOut">
              <a:rPr lang="en-GB" smtClean="0"/>
              <a:t>29/01/2019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E6E72490-679C-43EC-97A8-E23C06133DED}"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84091497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9A43E1-BFC2-402D-9032-425497DE4E12}" type="datetimeFigureOut">
              <a:rPr lang="en-GB" smtClean="0"/>
              <a:t>29/01/2019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255315417"/>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9A43E1-BFC2-402D-9032-425497DE4E12}" type="datetimeFigureOut">
              <a:rPr lang="en-GB" smtClean="0"/>
              <a:t>29/01/2019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1649666256"/>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9A43E1-BFC2-402D-9032-425497DE4E12}" type="datetimeFigureOut">
              <a:rPr lang="en-GB" smtClean="0"/>
              <a:t>29/01/2019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563615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9A43E1-BFC2-402D-9032-425497DE4E12}" type="datetimeFigureOut">
              <a:rPr lang="en-GB" smtClean="0"/>
              <a:t>29/01/2019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78807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051" y="6375679"/>
            <a:ext cx="1233355" cy="348462"/>
          </a:xfrm>
        </p:spPr>
        <p:txBody>
          <a:bodyPr/>
          <a:lstStyle/>
          <a:p>
            <a:fld id="{F09A43E1-BFC2-402D-9032-425497DE4E12}" type="datetimeFigureOut">
              <a:rPr lang="en-GB" smtClean="0"/>
              <a:t>29/01/2019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E6E72490-679C-43EC-97A8-E23C06133DED}"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1677570"/>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765950" y="6375679"/>
            <a:ext cx="1232456" cy="348462"/>
          </a:xfrm>
        </p:spPr>
        <p:txBody>
          <a:bodyPr/>
          <a:lstStyle/>
          <a:p>
            <a:fld id="{F09A43E1-BFC2-402D-9032-425497DE4E12}" type="datetimeFigureOut">
              <a:rPr lang="en-GB" smtClean="0"/>
              <a:t>29/01/2019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31034692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4231547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9A43E1-BFC2-402D-9032-425497DE4E12}" type="datetimeFigureOut">
              <a:rPr lang="en-GB" smtClean="0"/>
              <a:t>29/01/2019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6E72490-679C-43EC-97A8-E23C06133DED}" type="slidenum">
              <a:rPr lang="en-GB" smtClean="0"/>
              <a:t>‹#›</a:t>
            </a:fld>
            <a:endParaRPr lang="en-GB"/>
          </a:p>
        </p:txBody>
      </p:sp>
    </p:spTree>
    <p:extLst>
      <p:ext uri="{BB962C8B-B14F-4D97-AF65-F5344CB8AC3E}">
        <p14:creationId xmlns:p14="http://schemas.microsoft.com/office/powerpoint/2010/main" val="2851618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F09A43E1-BFC2-402D-9032-425497DE4E12}" type="datetimeFigureOut">
              <a:rPr lang="en-GB" smtClean="0"/>
              <a:t>29/01/2019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E6E72490-679C-43EC-97A8-E23C06133DED}"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08218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D2D43-39D8-4136-BA8F-571534C6D78E}"/>
              </a:ext>
            </a:extLst>
          </p:cNvPr>
          <p:cNvSpPr>
            <a:spLocks noGrp="1"/>
          </p:cNvSpPr>
          <p:nvPr>
            <p:ph type="ctrTitle"/>
          </p:nvPr>
        </p:nvSpPr>
        <p:spPr/>
        <p:txBody>
          <a:bodyPr/>
          <a:lstStyle/>
          <a:p>
            <a:r>
              <a:rPr lang="en-GB" dirty="0"/>
              <a:t>CONTINUED PROFESSIONAL DEVELOPMENT </a:t>
            </a:r>
          </a:p>
        </p:txBody>
      </p:sp>
      <p:sp>
        <p:nvSpPr>
          <p:cNvPr id="3" name="Subtitle 2">
            <a:extLst>
              <a:ext uri="{FF2B5EF4-FFF2-40B4-BE49-F238E27FC236}">
                <a16:creationId xmlns:a16="http://schemas.microsoft.com/office/drawing/2014/main" id="{68C8097C-5E7D-4945-A894-6CBA54FACDFA}"/>
              </a:ext>
            </a:extLst>
          </p:cNvPr>
          <p:cNvSpPr>
            <a:spLocks noGrp="1"/>
          </p:cNvSpPr>
          <p:nvPr>
            <p:ph type="subTitle" idx="1"/>
          </p:nvPr>
        </p:nvSpPr>
        <p:spPr/>
        <p:txBody>
          <a:bodyPr/>
          <a:lstStyle/>
          <a:p>
            <a:r>
              <a:rPr lang="en-GB" dirty="0"/>
              <a:t>Assignment Workshop</a:t>
            </a:r>
          </a:p>
        </p:txBody>
      </p:sp>
    </p:spTree>
    <p:extLst>
      <p:ext uri="{BB962C8B-B14F-4D97-AF65-F5344CB8AC3E}">
        <p14:creationId xmlns:p14="http://schemas.microsoft.com/office/powerpoint/2010/main" val="348251275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44F8CC-8DDD-4723-B9C1-C53FAC04432B}"/>
              </a:ext>
            </a:extLst>
          </p:cNvPr>
          <p:cNvSpPr>
            <a:spLocks noGrp="1"/>
          </p:cNvSpPr>
          <p:nvPr>
            <p:ph type="title"/>
          </p:nvPr>
        </p:nvSpPr>
        <p:spPr/>
        <p:txBody>
          <a:bodyPr/>
          <a:lstStyle/>
          <a:p>
            <a:r>
              <a:rPr lang="en-GB" dirty="0"/>
              <a:t>By now…</a:t>
            </a:r>
          </a:p>
        </p:txBody>
      </p:sp>
      <p:sp>
        <p:nvSpPr>
          <p:cNvPr id="3" name="Content Placeholder 2">
            <a:extLst>
              <a:ext uri="{FF2B5EF4-FFF2-40B4-BE49-F238E27FC236}">
                <a16:creationId xmlns:a16="http://schemas.microsoft.com/office/drawing/2014/main" id="{8A2A96D5-DB3C-4C96-A641-401A2F68AF2D}"/>
              </a:ext>
            </a:extLst>
          </p:cNvPr>
          <p:cNvSpPr>
            <a:spLocks noGrp="1"/>
          </p:cNvSpPr>
          <p:nvPr>
            <p:ph idx="1"/>
          </p:nvPr>
        </p:nvSpPr>
        <p:spPr/>
        <p:txBody>
          <a:bodyPr/>
          <a:lstStyle/>
          <a:p>
            <a:r>
              <a:rPr lang="en-GB" dirty="0"/>
              <a:t>You should have received your list or named mentees (these are on Moodle)</a:t>
            </a:r>
          </a:p>
          <a:p>
            <a:r>
              <a:rPr lang="en-GB" dirty="0"/>
              <a:t>You should have made contact with them</a:t>
            </a:r>
          </a:p>
          <a:p>
            <a:r>
              <a:rPr lang="en-GB" dirty="0"/>
              <a:t>You should have some idea of what Mentoring is </a:t>
            </a:r>
          </a:p>
        </p:txBody>
      </p:sp>
    </p:spTree>
    <p:extLst>
      <p:ext uri="{BB962C8B-B14F-4D97-AF65-F5344CB8AC3E}">
        <p14:creationId xmlns:p14="http://schemas.microsoft.com/office/powerpoint/2010/main" val="192999984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63ED5-65ED-409B-86F3-156509883D99}"/>
              </a:ext>
            </a:extLst>
          </p:cNvPr>
          <p:cNvSpPr>
            <a:spLocks noGrp="1"/>
          </p:cNvSpPr>
          <p:nvPr>
            <p:ph type="title"/>
          </p:nvPr>
        </p:nvSpPr>
        <p:spPr/>
        <p:txBody>
          <a:bodyPr/>
          <a:lstStyle/>
          <a:p>
            <a:r>
              <a:rPr lang="en-GB" dirty="0"/>
              <a:t>Hopefully…</a:t>
            </a:r>
          </a:p>
        </p:txBody>
      </p:sp>
      <p:sp>
        <p:nvSpPr>
          <p:cNvPr id="3" name="Content Placeholder 2">
            <a:extLst>
              <a:ext uri="{FF2B5EF4-FFF2-40B4-BE49-F238E27FC236}">
                <a16:creationId xmlns:a16="http://schemas.microsoft.com/office/drawing/2014/main" id="{1DEE8D5F-C93A-41B5-995E-12878A8D8DDC}"/>
              </a:ext>
            </a:extLst>
          </p:cNvPr>
          <p:cNvSpPr>
            <a:spLocks noGrp="1"/>
          </p:cNvSpPr>
          <p:nvPr>
            <p:ph idx="1"/>
          </p:nvPr>
        </p:nvSpPr>
        <p:spPr/>
        <p:txBody>
          <a:bodyPr>
            <a:normAutofit/>
          </a:bodyPr>
          <a:lstStyle/>
          <a:p>
            <a:r>
              <a:rPr lang="en-GB" dirty="0"/>
              <a:t>You will have had contact with your mentees</a:t>
            </a:r>
          </a:p>
          <a:p>
            <a:r>
              <a:rPr lang="en-GB" dirty="0"/>
              <a:t>You will have a record of this contact </a:t>
            </a:r>
          </a:p>
          <a:p>
            <a:r>
              <a:rPr lang="en-GB" dirty="0"/>
              <a:t>They will have responded positively to your offer of support </a:t>
            </a:r>
          </a:p>
          <a:p>
            <a:endParaRPr lang="en-GB" dirty="0"/>
          </a:p>
        </p:txBody>
      </p:sp>
    </p:spTree>
    <p:extLst>
      <p:ext uri="{BB962C8B-B14F-4D97-AF65-F5344CB8AC3E}">
        <p14:creationId xmlns:p14="http://schemas.microsoft.com/office/powerpoint/2010/main" val="13982003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D5E9D-B6EB-4942-8917-8880EF53EE86}"/>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4673F415-8630-4CC4-A33A-C44B60F91828}"/>
              </a:ext>
            </a:extLst>
          </p:cNvPr>
          <p:cNvSpPr>
            <a:spLocks noGrp="1"/>
          </p:cNvSpPr>
          <p:nvPr>
            <p:ph idx="1"/>
          </p:nvPr>
        </p:nvSpPr>
        <p:spPr/>
        <p:txBody>
          <a:bodyPr/>
          <a:lstStyle/>
          <a:p>
            <a:r>
              <a:rPr lang="en-GB" dirty="0"/>
              <a:t>Module Aim</a:t>
            </a:r>
          </a:p>
          <a:p>
            <a:r>
              <a:rPr lang="en-GB" dirty="0"/>
              <a:t>Your assignment</a:t>
            </a:r>
          </a:p>
          <a:p>
            <a:r>
              <a:rPr lang="en-GB" dirty="0"/>
              <a:t>How to structure</a:t>
            </a:r>
          </a:p>
          <a:p>
            <a:r>
              <a:rPr lang="en-GB" dirty="0"/>
              <a:t>Troubleshooting</a:t>
            </a:r>
          </a:p>
          <a:p>
            <a:r>
              <a:rPr lang="en-GB" dirty="0"/>
              <a:t>What Next</a:t>
            </a:r>
          </a:p>
        </p:txBody>
      </p:sp>
    </p:spTree>
    <p:extLst>
      <p:ext uri="{BB962C8B-B14F-4D97-AF65-F5344CB8AC3E}">
        <p14:creationId xmlns:p14="http://schemas.microsoft.com/office/powerpoint/2010/main" val="24246569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B5D58-A4C6-4F15-83E7-A633A3DE0A2C}"/>
              </a:ext>
            </a:extLst>
          </p:cNvPr>
          <p:cNvSpPr>
            <a:spLocks noGrp="1"/>
          </p:cNvSpPr>
          <p:nvPr>
            <p:ph type="title"/>
          </p:nvPr>
        </p:nvSpPr>
        <p:spPr/>
        <p:txBody>
          <a:bodyPr/>
          <a:lstStyle/>
          <a:p>
            <a:r>
              <a:rPr lang="en-GB" dirty="0"/>
              <a:t>Aim of module</a:t>
            </a:r>
          </a:p>
        </p:txBody>
      </p:sp>
      <p:sp>
        <p:nvSpPr>
          <p:cNvPr id="3" name="Content Placeholder 2">
            <a:extLst>
              <a:ext uri="{FF2B5EF4-FFF2-40B4-BE49-F238E27FC236}">
                <a16:creationId xmlns:a16="http://schemas.microsoft.com/office/drawing/2014/main" id="{D0E4FF20-F2A0-4AE7-8F64-EB11461D52E5}"/>
              </a:ext>
            </a:extLst>
          </p:cNvPr>
          <p:cNvSpPr>
            <a:spLocks noGrp="1"/>
          </p:cNvSpPr>
          <p:nvPr>
            <p:ph idx="1"/>
          </p:nvPr>
        </p:nvSpPr>
        <p:spPr/>
        <p:txBody>
          <a:bodyPr/>
          <a:lstStyle/>
          <a:p>
            <a:r>
              <a:rPr lang="en-GB" dirty="0"/>
              <a:t>Continued Professional Development and Mentoring are huge cornerstones of working within health and social care</a:t>
            </a:r>
          </a:p>
          <a:p>
            <a:r>
              <a:rPr lang="en-GB" dirty="0"/>
              <a:t>Without these, no professional would be able to develop or offer skilled care to </a:t>
            </a:r>
            <a:r>
              <a:rPr lang="en-GB"/>
              <a:t>the public</a:t>
            </a:r>
          </a:p>
          <a:p>
            <a:pPr marL="0" indent="0">
              <a:buNone/>
            </a:pPr>
            <a:endParaRPr lang="en-GB" dirty="0"/>
          </a:p>
          <a:p>
            <a:r>
              <a:rPr lang="en-GB" dirty="0"/>
              <a:t>Why is this? </a:t>
            </a:r>
          </a:p>
        </p:txBody>
      </p:sp>
    </p:spTree>
    <p:extLst>
      <p:ext uri="{BB962C8B-B14F-4D97-AF65-F5344CB8AC3E}">
        <p14:creationId xmlns:p14="http://schemas.microsoft.com/office/powerpoint/2010/main" val="412214811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60C37-1704-48D8-A60C-EC2FE7FF71A3}"/>
              </a:ext>
            </a:extLst>
          </p:cNvPr>
          <p:cNvSpPr>
            <a:spLocks noGrp="1"/>
          </p:cNvSpPr>
          <p:nvPr>
            <p:ph type="title"/>
          </p:nvPr>
        </p:nvSpPr>
        <p:spPr/>
        <p:txBody>
          <a:bodyPr/>
          <a:lstStyle/>
          <a:p>
            <a:r>
              <a:rPr lang="en-GB" dirty="0"/>
              <a:t>Learning Outcome</a:t>
            </a:r>
          </a:p>
        </p:txBody>
      </p:sp>
      <p:sp>
        <p:nvSpPr>
          <p:cNvPr id="3" name="Content Placeholder 2">
            <a:extLst>
              <a:ext uri="{FF2B5EF4-FFF2-40B4-BE49-F238E27FC236}">
                <a16:creationId xmlns:a16="http://schemas.microsoft.com/office/drawing/2014/main" id="{6BAF9D75-CD5F-4A43-947F-2F57333121F7}"/>
              </a:ext>
            </a:extLst>
          </p:cNvPr>
          <p:cNvSpPr>
            <a:spLocks noGrp="1"/>
          </p:cNvSpPr>
          <p:nvPr>
            <p:ph idx="1"/>
          </p:nvPr>
        </p:nvSpPr>
        <p:spPr/>
        <p:txBody>
          <a:bodyPr/>
          <a:lstStyle/>
          <a:p>
            <a:endParaRPr lang="en-GB" dirty="0"/>
          </a:p>
          <a:p>
            <a:r>
              <a:rPr lang="en-GB" dirty="0"/>
              <a:t>Utilise own development of own skills, understanding and higher order thinking in order to help others working in health and social care practice</a:t>
            </a:r>
          </a:p>
          <a:p>
            <a:r>
              <a:rPr lang="en-GB" dirty="0"/>
              <a:t>Analyse and critically evaluate the role of reflexivity, continuing professional development, policy and procedure, and management structures within their own within health and/or care role</a:t>
            </a:r>
          </a:p>
          <a:p>
            <a:r>
              <a:rPr lang="en-GB" dirty="0"/>
              <a:t>Provide evidence of hours gained in volunteer or employment, as well as mentor skills within a relevant workplace</a:t>
            </a:r>
          </a:p>
          <a:p>
            <a:endParaRPr lang="en-GB" dirty="0"/>
          </a:p>
        </p:txBody>
      </p:sp>
    </p:spTree>
    <p:extLst>
      <p:ext uri="{BB962C8B-B14F-4D97-AF65-F5344CB8AC3E}">
        <p14:creationId xmlns:p14="http://schemas.microsoft.com/office/powerpoint/2010/main" val="410558001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D03E5-B497-4803-A533-948DE91BA2C5}"/>
              </a:ext>
            </a:extLst>
          </p:cNvPr>
          <p:cNvSpPr>
            <a:spLocks noGrp="1"/>
          </p:cNvSpPr>
          <p:nvPr>
            <p:ph type="title"/>
          </p:nvPr>
        </p:nvSpPr>
        <p:spPr/>
        <p:txBody>
          <a:bodyPr/>
          <a:lstStyle/>
          <a:p>
            <a:r>
              <a:rPr lang="en-GB" dirty="0"/>
              <a:t>Assignment Break Down</a:t>
            </a:r>
          </a:p>
        </p:txBody>
      </p:sp>
      <p:sp>
        <p:nvSpPr>
          <p:cNvPr id="3" name="Content Placeholder 2">
            <a:extLst>
              <a:ext uri="{FF2B5EF4-FFF2-40B4-BE49-F238E27FC236}">
                <a16:creationId xmlns:a16="http://schemas.microsoft.com/office/drawing/2014/main" id="{03321B4D-E6C7-4E3D-BCEB-8A637C0AEB2F}"/>
              </a:ext>
            </a:extLst>
          </p:cNvPr>
          <p:cNvSpPr>
            <a:spLocks noGrp="1"/>
          </p:cNvSpPr>
          <p:nvPr>
            <p:ph idx="1"/>
          </p:nvPr>
        </p:nvSpPr>
        <p:spPr/>
        <p:txBody>
          <a:bodyPr>
            <a:normAutofit/>
          </a:bodyPr>
          <a:lstStyle/>
          <a:p>
            <a:r>
              <a:rPr lang="en-GB" dirty="0"/>
              <a:t>Students will create a 5000 (equivalency) document which meets all of the criteria, as well as evidence 10 hours of mentoring after receiving specified training</a:t>
            </a:r>
          </a:p>
          <a:p>
            <a:r>
              <a:rPr lang="en-GB" dirty="0"/>
              <a:t>This will be divided into two sections:</a:t>
            </a:r>
          </a:p>
          <a:p>
            <a:pPr marL="0" indent="0">
              <a:buNone/>
            </a:pPr>
            <a:r>
              <a:rPr lang="en-GB" dirty="0"/>
              <a:t>SECTION 1.	Mentoring Admin (totalling ten hours) (classed as practical and written coursework) – the template for this is on Moodle. This is to provide evidence of hours gained in volunteer or employment, as well as mentor skills within a relevant workplace</a:t>
            </a:r>
          </a:p>
          <a:p>
            <a:pPr marL="0" indent="0">
              <a:buNone/>
            </a:pPr>
            <a:r>
              <a:rPr lang="en-GB" dirty="0"/>
              <a:t>SECTION 2.	3,000 word written account (you are free to use first, second or third person here) which summarises your experience as a mentor. You are free to structure it however you wish, but you MUST include the following: </a:t>
            </a:r>
          </a:p>
          <a:p>
            <a:endParaRPr lang="en-GB" dirty="0"/>
          </a:p>
          <a:p>
            <a:endParaRPr lang="en-GB" dirty="0"/>
          </a:p>
          <a:p>
            <a:endParaRPr lang="en-GB" dirty="0"/>
          </a:p>
        </p:txBody>
      </p:sp>
    </p:spTree>
    <p:extLst>
      <p:ext uri="{BB962C8B-B14F-4D97-AF65-F5344CB8AC3E}">
        <p14:creationId xmlns:p14="http://schemas.microsoft.com/office/powerpoint/2010/main" val="218463395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579DA-9665-499B-B2A6-34E6AD2F8029}"/>
              </a:ext>
            </a:extLst>
          </p:cNvPr>
          <p:cNvSpPr>
            <a:spLocks noGrp="1"/>
          </p:cNvSpPr>
          <p:nvPr>
            <p:ph type="title"/>
          </p:nvPr>
        </p:nvSpPr>
        <p:spPr/>
        <p:txBody>
          <a:bodyPr/>
          <a:lstStyle/>
          <a:p>
            <a:r>
              <a:rPr lang="en-GB" dirty="0"/>
              <a:t>TEMPLATE</a:t>
            </a:r>
          </a:p>
        </p:txBody>
      </p:sp>
      <p:sp>
        <p:nvSpPr>
          <p:cNvPr id="3" name="Content Placeholder 2">
            <a:extLst>
              <a:ext uri="{FF2B5EF4-FFF2-40B4-BE49-F238E27FC236}">
                <a16:creationId xmlns:a16="http://schemas.microsoft.com/office/drawing/2014/main" id="{D6CDA7D6-94F6-44DE-AA91-E624FE006506}"/>
              </a:ext>
            </a:extLst>
          </p:cNvPr>
          <p:cNvSpPr>
            <a:spLocks noGrp="1"/>
          </p:cNvSpPr>
          <p:nvPr>
            <p:ph idx="1"/>
          </p:nvPr>
        </p:nvSpPr>
        <p:spPr>
          <a:xfrm>
            <a:off x="1251678" y="1656523"/>
            <a:ext cx="10178322" cy="4223070"/>
          </a:xfrm>
        </p:spPr>
        <p:txBody>
          <a:bodyPr>
            <a:normAutofit/>
          </a:bodyPr>
          <a:lstStyle/>
          <a:p>
            <a:r>
              <a:rPr lang="en-GB" dirty="0"/>
              <a:t>Introduction to assignment as a whole (Around 100 words)</a:t>
            </a:r>
          </a:p>
          <a:p>
            <a:r>
              <a:rPr lang="en-GB" dirty="0"/>
              <a:t>SECTION 1 : Mentoring Description (around 900 words)</a:t>
            </a:r>
          </a:p>
          <a:p>
            <a:r>
              <a:rPr lang="en-GB" dirty="0"/>
              <a:t>SECTION 2 :  About Mentoring (around </a:t>
            </a:r>
            <a:r>
              <a:rPr lang="en-GB" dirty="0" smtClean="0"/>
              <a:t>2000 </a:t>
            </a:r>
            <a:r>
              <a:rPr lang="en-GB" dirty="0"/>
              <a:t>words)</a:t>
            </a:r>
          </a:p>
          <a:p>
            <a:pPr marL="0" indent="0">
              <a:buNone/>
            </a:pPr>
            <a:r>
              <a:rPr lang="en-GB" dirty="0"/>
              <a:t>Definitions and Current Uses </a:t>
            </a:r>
          </a:p>
          <a:p>
            <a:pPr marL="0" indent="0">
              <a:buNone/>
            </a:pPr>
            <a:r>
              <a:rPr lang="en-GB" dirty="0"/>
              <a:t>Policies and Procedures</a:t>
            </a:r>
          </a:p>
          <a:p>
            <a:pPr marL="0" indent="0">
              <a:buNone/>
            </a:pPr>
            <a:r>
              <a:rPr lang="en-GB" dirty="0"/>
              <a:t>Experiences and Evaluations</a:t>
            </a:r>
          </a:p>
          <a:p>
            <a:r>
              <a:rPr lang="en-GB" dirty="0"/>
              <a:t>References / Bibliography</a:t>
            </a:r>
          </a:p>
          <a:p>
            <a:r>
              <a:rPr lang="en-GB" dirty="0"/>
              <a:t>Appendix: Evidence of 10 contact hours (Equivalency </a:t>
            </a:r>
            <a:r>
              <a:rPr lang="en-GB" dirty="0" smtClean="0"/>
              <a:t>2000 </a:t>
            </a:r>
            <a:r>
              <a:rPr lang="en-GB" dirty="0"/>
              <a:t>words) </a:t>
            </a:r>
          </a:p>
        </p:txBody>
      </p:sp>
    </p:spTree>
    <p:extLst>
      <p:ext uri="{BB962C8B-B14F-4D97-AF65-F5344CB8AC3E}">
        <p14:creationId xmlns:p14="http://schemas.microsoft.com/office/powerpoint/2010/main" val="22452982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9D8287-907D-4AB6-8BC2-A73A4B0A0EF2}"/>
              </a:ext>
            </a:extLst>
          </p:cNvPr>
          <p:cNvSpPr>
            <a:spLocks noGrp="1"/>
          </p:cNvSpPr>
          <p:nvPr>
            <p:ph type="title"/>
          </p:nvPr>
        </p:nvSpPr>
        <p:spPr/>
        <p:txBody>
          <a:bodyPr/>
          <a:lstStyle/>
          <a:p>
            <a:r>
              <a:rPr lang="en-GB" dirty="0"/>
              <a:t>Breakdown: introduce assignment</a:t>
            </a:r>
          </a:p>
        </p:txBody>
      </p:sp>
      <p:sp>
        <p:nvSpPr>
          <p:cNvPr id="3" name="Content Placeholder 2">
            <a:extLst>
              <a:ext uri="{FF2B5EF4-FFF2-40B4-BE49-F238E27FC236}">
                <a16:creationId xmlns:a16="http://schemas.microsoft.com/office/drawing/2014/main" id="{B177C707-8144-4FFE-ABAD-3C81264D9B2B}"/>
              </a:ext>
            </a:extLst>
          </p:cNvPr>
          <p:cNvSpPr>
            <a:spLocks noGrp="1"/>
          </p:cNvSpPr>
          <p:nvPr>
            <p:ph idx="1"/>
          </p:nvPr>
        </p:nvSpPr>
        <p:spPr/>
        <p:txBody>
          <a:bodyPr/>
          <a:lstStyle/>
          <a:p>
            <a:r>
              <a:rPr lang="en-GB" dirty="0"/>
              <a:t>This is a small section which introduces the ASSIGNMENT and those contents rather than the topic and its contents </a:t>
            </a:r>
            <a:r>
              <a:rPr lang="en-GB" dirty="0" smtClean="0"/>
              <a:t>(100 words)</a:t>
            </a:r>
            <a:endParaRPr lang="en-GB" dirty="0"/>
          </a:p>
        </p:txBody>
      </p:sp>
    </p:spTree>
    <p:extLst>
      <p:ext uri="{BB962C8B-B14F-4D97-AF65-F5344CB8AC3E}">
        <p14:creationId xmlns:p14="http://schemas.microsoft.com/office/powerpoint/2010/main" val="6350758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FFDCC-4F1F-4074-964D-3E778D54CFB7}"/>
              </a:ext>
            </a:extLst>
          </p:cNvPr>
          <p:cNvSpPr>
            <a:spLocks noGrp="1"/>
          </p:cNvSpPr>
          <p:nvPr>
            <p:ph type="title"/>
          </p:nvPr>
        </p:nvSpPr>
        <p:spPr/>
        <p:txBody>
          <a:bodyPr/>
          <a:lstStyle/>
          <a:p>
            <a:r>
              <a:rPr lang="en-GB" dirty="0"/>
              <a:t>BREAKDOWN: SECTION 1</a:t>
            </a:r>
          </a:p>
        </p:txBody>
      </p:sp>
      <p:sp>
        <p:nvSpPr>
          <p:cNvPr id="3" name="Content Placeholder 2">
            <a:extLst>
              <a:ext uri="{FF2B5EF4-FFF2-40B4-BE49-F238E27FC236}">
                <a16:creationId xmlns:a16="http://schemas.microsoft.com/office/drawing/2014/main" id="{6ECE39BB-858B-4452-A7FE-C531258FD5C8}"/>
              </a:ext>
            </a:extLst>
          </p:cNvPr>
          <p:cNvSpPr>
            <a:spLocks noGrp="1"/>
          </p:cNvSpPr>
          <p:nvPr>
            <p:ph idx="1"/>
          </p:nvPr>
        </p:nvSpPr>
        <p:spPr/>
        <p:txBody>
          <a:bodyPr/>
          <a:lstStyle/>
          <a:p>
            <a:pPr marL="0" indent="0">
              <a:buNone/>
            </a:pPr>
            <a:r>
              <a:rPr lang="en-GB" dirty="0"/>
              <a:t>Mentoring Description </a:t>
            </a:r>
          </a:p>
          <a:p>
            <a:r>
              <a:rPr lang="en-GB" dirty="0"/>
              <a:t>Describe and detail all contact with your mentee or mentee group (At least 1000 words) </a:t>
            </a:r>
          </a:p>
          <a:p>
            <a:r>
              <a:rPr lang="en-GB" dirty="0"/>
              <a:t>This could be in the form of a diarised account after each meeting or one account of all contact. </a:t>
            </a:r>
          </a:p>
          <a:p>
            <a:r>
              <a:rPr lang="en-GB" dirty="0"/>
              <a:t>You should simply describe and examine interactions here, as you will go on to evaluate in the next section</a:t>
            </a:r>
          </a:p>
          <a:p>
            <a:endParaRPr lang="en-GB" dirty="0"/>
          </a:p>
        </p:txBody>
      </p:sp>
    </p:spTree>
    <p:extLst>
      <p:ext uri="{BB962C8B-B14F-4D97-AF65-F5344CB8AC3E}">
        <p14:creationId xmlns:p14="http://schemas.microsoft.com/office/powerpoint/2010/main" val="133173845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E8F73-32BD-4A2C-A98D-CC0EEF291AA3}"/>
              </a:ext>
            </a:extLst>
          </p:cNvPr>
          <p:cNvSpPr>
            <a:spLocks noGrp="1"/>
          </p:cNvSpPr>
          <p:nvPr>
            <p:ph type="title"/>
          </p:nvPr>
        </p:nvSpPr>
        <p:spPr/>
        <p:txBody>
          <a:bodyPr/>
          <a:lstStyle/>
          <a:p>
            <a:r>
              <a:rPr lang="en-GB" dirty="0"/>
              <a:t>Breakdown: section 2</a:t>
            </a:r>
          </a:p>
        </p:txBody>
      </p:sp>
      <p:sp>
        <p:nvSpPr>
          <p:cNvPr id="3" name="Content Placeholder 2">
            <a:extLst>
              <a:ext uri="{FF2B5EF4-FFF2-40B4-BE49-F238E27FC236}">
                <a16:creationId xmlns:a16="http://schemas.microsoft.com/office/drawing/2014/main" id="{1800B3E0-8819-4336-9DA2-5E2FF5358E8E}"/>
              </a:ext>
            </a:extLst>
          </p:cNvPr>
          <p:cNvSpPr>
            <a:spLocks noGrp="1"/>
          </p:cNvSpPr>
          <p:nvPr>
            <p:ph idx="1"/>
          </p:nvPr>
        </p:nvSpPr>
        <p:spPr/>
        <p:txBody>
          <a:bodyPr/>
          <a:lstStyle/>
          <a:p>
            <a:pPr marL="0" indent="0">
              <a:buNone/>
            </a:pPr>
            <a:r>
              <a:rPr lang="en-GB" dirty="0"/>
              <a:t>About Mentoring</a:t>
            </a:r>
          </a:p>
          <a:p>
            <a:r>
              <a:rPr lang="en-GB" dirty="0"/>
              <a:t>2</a:t>
            </a:r>
            <a:r>
              <a:rPr lang="en-GB" dirty="0" smtClean="0"/>
              <a:t>,000 </a:t>
            </a:r>
            <a:r>
              <a:rPr lang="en-GB" dirty="0"/>
              <a:t>word written account (you are free to use first, second or third person here) which summarises your experience as a mentor. </a:t>
            </a:r>
          </a:p>
          <a:p>
            <a:r>
              <a:rPr lang="en-GB" dirty="0"/>
              <a:t>You are free to structure it however you wish, but you MUST include the following: </a:t>
            </a:r>
          </a:p>
          <a:p>
            <a:endParaRPr lang="en-GB" dirty="0"/>
          </a:p>
        </p:txBody>
      </p:sp>
    </p:spTree>
    <p:extLst>
      <p:ext uri="{BB962C8B-B14F-4D97-AF65-F5344CB8AC3E}">
        <p14:creationId xmlns:p14="http://schemas.microsoft.com/office/powerpoint/2010/main" val="187572525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59C2-DF0D-4CD4-A087-F7D2CB16E908}"/>
              </a:ext>
            </a:extLst>
          </p:cNvPr>
          <p:cNvSpPr>
            <a:spLocks noGrp="1"/>
          </p:cNvSpPr>
          <p:nvPr>
            <p:ph type="title"/>
          </p:nvPr>
        </p:nvSpPr>
        <p:spPr/>
        <p:txBody>
          <a:bodyPr/>
          <a:lstStyle/>
          <a:p>
            <a:r>
              <a:rPr lang="en-GB" dirty="0"/>
              <a:t>Break Down: SECTION 2</a:t>
            </a:r>
          </a:p>
        </p:txBody>
      </p:sp>
      <p:sp>
        <p:nvSpPr>
          <p:cNvPr id="3" name="Content Placeholder 2">
            <a:extLst>
              <a:ext uri="{FF2B5EF4-FFF2-40B4-BE49-F238E27FC236}">
                <a16:creationId xmlns:a16="http://schemas.microsoft.com/office/drawing/2014/main" id="{DF76F5D3-FD13-4471-B779-162B5C642F73}"/>
              </a:ext>
            </a:extLst>
          </p:cNvPr>
          <p:cNvSpPr>
            <a:spLocks noGrp="1"/>
          </p:cNvSpPr>
          <p:nvPr>
            <p:ph idx="1"/>
          </p:nvPr>
        </p:nvSpPr>
        <p:spPr>
          <a:xfrm>
            <a:off x="1251678" y="1669775"/>
            <a:ext cx="10178322" cy="4805840"/>
          </a:xfrm>
        </p:spPr>
        <p:txBody>
          <a:bodyPr>
            <a:normAutofit/>
          </a:bodyPr>
          <a:lstStyle/>
          <a:p>
            <a:pPr marL="0" indent="0">
              <a:buNone/>
            </a:pPr>
            <a:r>
              <a:rPr lang="en-GB" dirty="0"/>
              <a:t>Definitions and Current Uses (around 1000 words)</a:t>
            </a:r>
          </a:p>
          <a:p>
            <a:r>
              <a:rPr lang="en-GB" dirty="0"/>
              <a:t>Define continuing professional development and self reflection in health and social care and how both concepts are currently used </a:t>
            </a:r>
          </a:p>
          <a:p>
            <a:r>
              <a:rPr lang="en-GB" dirty="0"/>
              <a:t>Define mentoring and how this is used to develop the skills of both the mentor and the mentee </a:t>
            </a:r>
          </a:p>
          <a:p>
            <a:endParaRPr lang="en-GB" dirty="0"/>
          </a:p>
        </p:txBody>
      </p:sp>
    </p:spTree>
    <p:extLst>
      <p:ext uri="{BB962C8B-B14F-4D97-AF65-F5344CB8AC3E}">
        <p14:creationId xmlns:p14="http://schemas.microsoft.com/office/powerpoint/2010/main" val="427671212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6A47-B7E5-4206-BADD-D59606FF99B4}"/>
              </a:ext>
            </a:extLst>
          </p:cNvPr>
          <p:cNvSpPr>
            <a:spLocks noGrp="1"/>
          </p:cNvSpPr>
          <p:nvPr>
            <p:ph type="title"/>
          </p:nvPr>
        </p:nvSpPr>
        <p:spPr/>
        <p:txBody>
          <a:bodyPr/>
          <a:lstStyle/>
          <a:p>
            <a:r>
              <a:rPr lang="en-GB" dirty="0"/>
              <a:t>BREAKDOWN: SECTION 2</a:t>
            </a:r>
          </a:p>
        </p:txBody>
      </p:sp>
      <p:sp>
        <p:nvSpPr>
          <p:cNvPr id="3" name="Content Placeholder 2">
            <a:extLst>
              <a:ext uri="{FF2B5EF4-FFF2-40B4-BE49-F238E27FC236}">
                <a16:creationId xmlns:a16="http://schemas.microsoft.com/office/drawing/2014/main" id="{7D9349F3-DADB-4FE5-BBDF-5A74E2EEB224}"/>
              </a:ext>
            </a:extLst>
          </p:cNvPr>
          <p:cNvSpPr>
            <a:spLocks noGrp="1"/>
          </p:cNvSpPr>
          <p:nvPr>
            <p:ph idx="1"/>
          </p:nvPr>
        </p:nvSpPr>
        <p:spPr/>
        <p:txBody>
          <a:bodyPr/>
          <a:lstStyle/>
          <a:p>
            <a:pPr marL="0" indent="0">
              <a:buNone/>
            </a:pPr>
            <a:r>
              <a:rPr lang="en-GB" dirty="0"/>
              <a:t>Policies and Procedures (around </a:t>
            </a:r>
            <a:r>
              <a:rPr lang="en-GB" dirty="0"/>
              <a:t>5</a:t>
            </a:r>
            <a:r>
              <a:rPr lang="en-GB" dirty="0" smtClean="0"/>
              <a:t>00 </a:t>
            </a:r>
            <a:r>
              <a:rPr lang="en-GB" dirty="0"/>
              <a:t>words)</a:t>
            </a:r>
          </a:p>
          <a:p>
            <a:r>
              <a:rPr lang="en-GB" dirty="0"/>
              <a:t>Outline policies and procedures you have sourced which link CPD, mentoring, self reflection and skills development to the health and social care sector </a:t>
            </a:r>
          </a:p>
          <a:p>
            <a:r>
              <a:rPr lang="en-GB" dirty="0"/>
              <a:t>Analyse and Evaluate any policies or procedures linking support and mentoring in the work place in health and social care (this could shadowing, one to one support or mentoring, or learning on the job). </a:t>
            </a:r>
          </a:p>
        </p:txBody>
      </p:sp>
    </p:spTree>
    <p:extLst>
      <p:ext uri="{BB962C8B-B14F-4D97-AF65-F5344CB8AC3E}">
        <p14:creationId xmlns:p14="http://schemas.microsoft.com/office/powerpoint/2010/main" val="13663707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D6A47-B7E5-4206-BADD-D59606FF99B4}"/>
              </a:ext>
            </a:extLst>
          </p:cNvPr>
          <p:cNvSpPr>
            <a:spLocks noGrp="1"/>
          </p:cNvSpPr>
          <p:nvPr>
            <p:ph type="title"/>
          </p:nvPr>
        </p:nvSpPr>
        <p:spPr/>
        <p:txBody>
          <a:bodyPr/>
          <a:lstStyle/>
          <a:p>
            <a:r>
              <a:rPr lang="en-GB" dirty="0"/>
              <a:t>BREAKDOWN: SECTION 2</a:t>
            </a:r>
          </a:p>
        </p:txBody>
      </p:sp>
      <p:sp>
        <p:nvSpPr>
          <p:cNvPr id="3" name="Content Placeholder 2">
            <a:extLst>
              <a:ext uri="{FF2B5EF4-FFF2-40B4-BE49-F238E27FC236}">
                <a16:creationId xmlns:a16="http://schemas.microsoft.com/office/drawing/2014/main" id="{7D9349F3-DADB-4FE5-BBDF-5A74E2EEB224}"/>
              </a:ext>
            </a:extLst>
          </p:cNvPr>
          <p:cNvSpPr>
            <a:spLocks noGrp="1"/>
          </p:cNvSpPr>
          <p:nvPr>
            <p:ph idx="1"/>
          </p:nvPr>
        </p:nvSpPr>
        <p:spPr/>
        <p:txBody>
          <a:bodyPr/>
          <a:lstStyle/>
          <a:p>
            <a:pPr marL="0" indent="0">
              <a:buNone/>
            </a:pPr>
            <a:r>
              <a:rPr lang="en-GB" dirty="0"/>
              <a:t>Experiences and Evaluations (</a:t>
            </a:r>
            <a:r>
              <a:rPr lang="en-GB"/>
              <a:t>around </a:t>
            </a:r>
            <a:r>
              <a:rPr lang="en-GB"/>
              <a:t>5</a:t>
            </a:r>
            <a:r>
              <a:rPr lang="en-GB" smtClean="0"/>
              <a:t>00 </a:t>
            </a:r>
            <a:r>
              <a:rPr lang="en-GB" dirty="0"/>
              <a:t>words)</a:t>
            </a:r>
          </a:p>
          <a:p>
            <a:r>
              <a:rPr lang="en-GB" dirty="0"/>
              <a:t>Discuss how your own experience of mentoring this academic year has positively and (if relevant) negatively impacted upon your own professionalism and skills</a:t>
            </a:r>
          </a:p>
          <a:p>
            <a:r>
              <a:rPr lang="en-GB" dirty="0"/>
              <a:t>Give yourself at least two recommendations for building upon this learning as a professional in your future career </a:t>
            </a:r>
          </a:p>
          <a:p>
            <a:endParaRPr lang="en-GB" dirty="0"/>
          </a:p>
        </p:txBody>
      </p:sp>
    </p:spTree>
    <p:extLst>
      <p:ext uri="{BB962C8B-B14F-4D97-AF65-F5344CB8AC3E}">
        <p14:creationId xmlns:p14="http://schemas.microsoft.com/office/powerpoint/2010/main" val="1625776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8DA3-30A2-458F-A3AE-45BBB23210D7}"/>
              </a:ext>
            </a:extLst>
          </p:cNvPr>
          <p:cNvSpPr>
            <a:spLocks noGrp="1"/>
          </p:cNvSpPr>
          <p:nvPr>
            <p:ph type="title"/>
          </p:nvPr>
        </p:nvSpPr>
        <p:spPr/>
        <p:txBody>
          <a:bodyPr/>
          <a:lstStyle/>
          <a:p>
            <a:r>
              <a:rPr lang="en-GB" dirty="0"/>
              <a:t>In addition</a:t>
            </a:r>
          </a:p>
        </p:txBody>
      </p:sp>
      <p:sp>
        <p:nvSpPr>
          <p:cNvPr id="3" name="Content Placeholder 2">
            <a:extLst>
              <a:ext uri="{FF2B5EF4-FFF2-40B4-BE49-F238E27FC236}">
                <a16:creationId xmlns:a16="http://schemas.microsoft.com/office/drawing/2014/main" id="{CF6672B0-D561-4561-AC55-3BDF5E2EC82F}"/>
              </a:ext>
            </a:extLst>
          </p:cNvPr>
          <p:cNvSpPr>
            <a:spLocks noGrp="1"/>
          </p:cNvSpPr>
          <p:nvPr>
            <p:ph idx="1"/>
          </p:nvPr>
        </p:nvSpPr>
        <p:spPr/>
        <p:txBody>
          <a:bodyPr/>
          <a:lstStyle/>
          <a:p>
            <a:r>
              <a:rPr lang="en-GB" dirty="0"/>
              <a:t>Reference List </a:t>
            </a:r>
          </a:p>
          <a:p>
            <a:r>
              <a:rPr lang="en-GB" dirty="0"/>
              <a:t>Appendices – your choice, but MUST include evidence of ten hours gained</a:t>
            </a:r>
          </a:p>
          <a:p>
            <a:r>
              <a:rPr lang="en-GB" dirty="0"/>
              <a:t>It can be a log of hours or letter signed by Mentee or Staff member</a:t>
            </a:r>
          </a:p>
          <a:p>
            <a:r>
              <a:rPr lang="en-GB" dirty="0"/>
              <a:t>Admin is then used to provide evidence of hours gained in mentor role (either as volunteer or employee)</a:t>
            </a:r>
          </a:p>
          <a:p>
            <a:endParaRPr lang="en-GB" dirty="0"/>
          </a:p>
        </p:txBody>
      </p:sp>
    </p:spTree>
    <p:extLst>
      <p:ext uri="{BB962C8B-B14F-4D97-AF65-F5344CB8AC3E}">
        <p14:creationId xmlns:p14="http://schemas.microsoft.com/office/powerpoint/2010/main" val="39443984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0994C-61E8-429A-B18F-FFC13CCB1610}"/>
              </a:ext>
            </a:extLst>
          </p:cNvPr>
          <p:cNvSpPr>
            <a:spLocks noGrp="1"/>
          </p:cNvSpPr>
          <p:nvPr>
            <p:ph type="title"/>
          </p:nvPr>
        </p:nvSpPr>
        <p:spPr/>
        <p:txBody>
          <a:bodyPr/>
          <a:lstStyle/>
          <a:p>
            <a:r>
              <a:rPr lang="en-GB" dirty="0"/>
              <a:t>Troubleshooting</a:t>
            </a:r>
          </a:p>
        </p:txBody>
      </p:sp>
      <p:sp>
        <p:nvSpPr>
          <p:cNvPr id="3" name="Content Placeholder 2">
            <a:extLst>
              <a:ext uri="{FF2B5EF4-FFF2-40B4-BE49-F238E27FC236}">
                <a16:creationId xmlns:a16="http://schemas.microsoft.com/office/drawing/2014/main" id="{1AE88B70-4E50-4CD9-AA7E-237068111FFC}"/>
              </a:ext>
            </a:extLst>
          </p:cNvPr>
          <p:cNvSpPr>
            <a:spLocks noGrp="1"/>
          </p:cNvSpPr>
          <p:nvPr>
            <p:ph idx="1"/>
          </p:nvPr>
        </p:nvSpPr>
        <p:spPr/>
        <p:txBody>
          <a:bodyPr>
            <a:normAutofit lnSpcReduction="10000"/>
          </a:bodyPr>
          <a:lstStyle/>
          <a:p>
            <a:r>
              <a:rPr lang="en-GB" dirty="0"/>
              <a:t>The list was confusing – I don’t know who my mentees are</a:t>
            </a:r>
          </a:p>
          <a:p>
            <a:r>
              <a:rPr lang="en-GB" dirty="0"/>
              <a:t>My mentees did not engage</a:t>
            </a:r>
          </a:p>
          <a:p>
            <a:r>
              <a:rPr lang="en-GB" dirty="0"/>
              <a:t>I haven’t had contact with anyone</a:t>
            </a:r>
          </a:p>
          <a:p>
            <a:r>
              <a:rPr lang="en-GB" dirty="0"/>
              <a:t>The sessions were not helpful</a:t>
            </a:r>
          </a:p>
          <a:p>
            <a:endParaRPr lang="en-GB" dirty="0"/>
          </a:p>
          <a:p>
            <a:endParaRPr lang="en-GB" dirty="0"/>
          </a:p>
          <a:p>
            <a:r>
              <a:rPr lang="en-GB" dirty="0"/>
              <a:t>Firstly – WHAT CAN THIS TEACH US ABOUT MENTORING AND ITS USE WITHIN HEALTH AND SOCIAL CARE?</a:t>
            </a:r>
          </a:p>
          <a:p>
            <a:r>
              <a:rPr lang="en-GB" dirty="0"/>
              <a:t>Secondly – HOW DID YOU GET AROUND THESE ISSUES?</a:t>
            </a:r>
          </a:p>
        </p:txBody>
      </p:sp>
    </p:spTree>
    <p:extLst>
      <p:ext uri="{BB962C8B-B14F-4D97-AF65-F5344CB8AC3E}">
        <p14:creationId xmlns:p14="http://schemas.microsoft.com/office/powerpoint/2010/main" val="2199568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F4F13-5EAD-440A-894E-B2E7F8070F9C}"/>
              </a:ext>
            </a:extLst>
          </p:cNvPr>
          <p:cNvSpPr>
            <a:spLocks noGrp="1"/>
          </p:cNvSpPr>
          <p:nvPr>
            <p:ph type="title"/>
          </p:nvPr>
        </p:nvSpPr>
        <p:spPr/>
        <p:txBody>
          <a:bodyPr>
            <a:normAutofit fontScale="90000"/>
          </a:bodyPr>
          <a:lstStyle/>
          <a:p>
            <a:r>
              <a:rPr lang="en-GB" dirty="0"/>
              <a:t>For those worried about getting enough hours with their mentees …</a:t>
            </a:r>
          </a:p>
        </p:txBody>
      </p:sp>
      <p:sp>
        <p:nvSpPr>
          <p:cNvPr id="3" name="Content Placeholder 2">
            <a:extLst>
              <a:ext uri="{FF2B5EF4-FFF2-40B4-BE49-F238E27FC236}">
                <a16:creationId xmlns:a16="http://schemas.microsoft.com/office/drawing/2014/main" id="{EA2A3421-4374-492F-AE45-FB3C707DD340}"/>
              </a:ext>
            </a:extLst>
          </p:cNvPr>
          <p:cNvSpPr>
            <a:spLocks noGrp="1"/>
          </p:cNvSpPr>
          <p:nvPr>
            <p:ph idx="1"/>
          </p:nvPr>
        </p:nvSpPr>
        <p:spPr/>
        <p:txBody>
          <a:bodyPr/>
          <a:lstStyle/>
          <a:p>
            <a:r>
              <a:rPr lang="en-GB" dirty="0"/>
              <a:t>Do you mentor anyone in work? Use that instead</a:t>
            </a:r>
          </a:p>
          <a:p>
            <a:r>
              <a:rPr lang="en-GB" dirty="0"/>
              <a:t>We can arrange other forms of support – i.e. you acting as a support in a lecture with first years, attending open days or events and talking to new applicants, or even giving you another mentee</a:t>
            </a:r>
          </a:p>
          <a:p>
            <a:endParaRPr lang="en-GB" dirty="0"/>
          </a:p>
          <a:p>
            <a:r>
              <a:rPr lang="en-GB" dirty="0"/>
              <a:t>REMEMBER … IF YOU NEED HELP WITH GAINING HOURS AND EXPERIENCE PLEASE DO NOT LEAVE WITHOUT SEEING ME TODAY </a:t>
            </a:r>
          </a:p>
        </p:txBody>
      </p:sp>
    </p:spTree>
    <p:extLst>
      <p:ext uri="{BB962C8B-B14F-4D97-AF65-F5344CB8AC3E}">
        <p14:creationId xmlns:p14="http://schemas.microsoft.com/office/powerpoint/2010/main" val="11216628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CCC94-2404-4B9A-9DA5-024DFE741F08}"/>
              </a:ext>
            </a:extLst>
          </p:cNvPr>
          <p:cNvSpPr>
            <a:spLocks noGrp="1"/>
          </p:cNvSpPr>
          <p:nvPr>
            <p:ph type="title"/>
          </p:nvPr>
        </p:nvSpPr>
        <p:spPr/>
        <p:txBody>
          <a:bodyPr/>
          <a:lstStyle/>
          <a:p>
            <a:r>
              <a:rPr lang="en-GB" dirty="0"/>
              <a:t>Ways to get your ten hours </a:t>
            </a:r>
          </a:p>
        </p:txBody>
      </p:sp>
      <p:sp>
        <p:nvSpPr>
          <p:cNvPr id="3" name="Content Placeholder 2">
            <a:extLst>
              <a:ext uri="{FF2B5EF4-FFF2-40B4-BE49-F238E27FC236}">
                <a16:creationId xmlns:a16="http://schemas.microsoft.com/office/drawing/2014/main" id="{9EED4456-153F-42EE-BF61-36E01E400099}"/>
              </a:ext>
            </a:extLst>
          </p:cNvPr>
          <p:cNvSpPr>
            <a:spLocks noGrp="1"/>
          </p:cNvSpPr>
          <p:nvPr>
            <p:ph idx="1"/>
          </p:nvPr>
        </p:nvSpPr>
        <p:spPr/>
        <p:txBody>
          <a:bodyPr>
            <a:normAutofit/>
          </a:bodyPr>
          <a:lstStyle/>
          <a:p>
            <a:pPr marL="0" indent="0">
              <a:buNone/>
            </a:pPr>
            <a:r>
              <a:rPr lang="en-GB" dirty="0"/>
              <a:t>You are aiming for TEN HOURS of either:</a:t>
            </a:r>
          </a:p>
          <a:p>
            <a:r>
              <a:rPr lang="en-GB" dirty="0"/>
              <a:t>Supporting students through one to one</a:t>
            </a:r>
          </a:p>
          <a:p>
            <a:r>
              <a:rPr lang="en-GB" dirty="0"/>
              <a:t>Meetings or advocacy for students </a:t>
            </a:r>
          </a:p>
          <a:p>
            <a:r>
              <a:rPr lang="en-GB" dirty="0"/>
              <a:t>Attendance to events </a:t>
            </a:r>
          </a:p>
          <a:p>
            <a:r>
              <a:rPr lang="en-GB" dirty="0"/>
              <a:t>Classroom based support</a:t>
            </a:r>
          </a:p>
          <a:p>
            <a:r>
              <a:rPr lang="en-GB" dirty="0"/>
              <a:t>You holding a training session</a:t>
            </a:r>
          </a:p>
          <a:p>
            <a:endParaRPr lang="en-GB" dirty="0"/>
          </a:p>
          <a:p>
            <a:pPr marL="0" indent="0">
              <a:buNone/>
            </a:pPr>
            <a:r>
              <a:rPr lang="en-GB" dirty="0"/>
              <a:t>I am able to help with ANY of the above</a:t>
            </a:r>
          </a:p>
        </p:txBody>
      </p:sp>
    </p:spTree>
    <p:extLst>
      <p:ext uri="{BB962C8B-B14F-4D97-AF65-F5344CB8AC3E}">
        <p14:creationId xmlns:p14="http://schemas.microsoft.com/office/powerpoint/2010/main" val="3406491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3CA17-952D-46D9-95A5-73A81561B4B0}"/>
              </a:ext>
            </a:extLst>
          </p:cNvPr>
          <p:cNvSpPr>
            <a:spLocks noGrp="1"/>
          </p:cNvSpPr>
          <p:nvPr>
            <p:ph type="title"/>
          </p:nvPr>
        </p:nvSpPr>
        <p:spPr/>
        <p:txBody>
          <a:bodyPr/>
          <a:lstStyle/>
          <a:p>
            <a:r>
              <a:rPr lang="en-GB" dirty="0"/>
              <a:t>What Next</a:t>
            </a:r>
          </a:p>
        </p:txBody>
      </p:sp>
      <p:sp>
        <p:nvSpPr>
          <p:cNvPr id="3" name="Content Placeholder 2">
            <a:extLst>
              <a:ext uri="{FF2B5EF4-FFF2-40B4-BE49-F238E27FC236}">
                <a16:creationId xmlns:a16="http://schemas.microsoft.com/office/drawing/2014/main" id="{2BD0B850-D3D4-4214-A8AE-49013D52169E}"/>
              </a:ext>
            </a:extLst>
          </p:cNvPr>
          <p:cNvSpPr>
            <a:spLocks noGrp="1"/>
          </p:cNvSpPr>
          <p:nvPr>
            <p:ph idx="1"/>
          </p:nvPr>
        </p:nvSpPr>
        <p:spPr/>
        <p:txBody>
          <a:bodyPr/>
          <a:lstStyle/>
          <a:p>
            <a:r>
              <a:rPr lang="en-GB" dirty="0"/>
              <a:t>Make sure your contact hours are sorted</a:t>
            </a:r>
          </a:p>
          <a:p>
            <a:r>
              <a:rPr lang="en-GB" dirty="0"/>
              <a:t>Start to read around your research </a:t>
            </a:r>
          </a:p>
          <a:p>
            <a:r>
              <a:rPr lang="en-GB" dirty="0"/>
              <a:t>Think about starting to write the sections of the assignment you CAN write now </a:t>
            </a:r>
          </a:p>
          <a:p>
            <a:endParaRPr lang="en-GB" dirty="0"/>
          </a:p>
        </p:txBody>
      </p:sp>
    </p:spTree>
    <p:extLst>
      <p:ext uri="{BB962C8B-B14F-4D97-AF65-F5344CB8AC3E}">
        <p14:creationId xmlns:p14="http://schemas.microsoft.com/office/powerpoint/2010/main" val="888632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A1A5F-4359-4733-9F36-CB0B7A624498}"/>
              </a:ext>
            </a:extLst>
          </p:cNvPr>
          <p:cNvSpPr>
            <a:spLocks noGrp="1"/>
          </p:cNvSpPr>
          <p:nvPr>
            <p:ph type="title"/>
          </p:nvPr>
        </p:nvSpPr>
        <p:spPr/>
        <p:txBody>
          <a:bodyPr/>
          <a:lstStyle/>
          <a:p>
            <a:r>
              <a:rPr lang="en-GB" dirty="0"/>
              <a:t>Questions?</a:t>
            </a:r>
          </a:p>
        </p:txBody>
      </p:sp>
      <p:sp>
        <p:nvSpPr>
          <p:cNvPr id="3" name="Content Placeholder 2">
            <a:extLst>
              <a:ext uri="{FF2B5EF4-FFF2-40B4-BE49-F238E27FC236}">
                <a16:creationId xmlns:a16="http://schemas.microsoft.com/office/drawing/2014/main" id="{0B01CF05-0CFD-4FAA-975C-82B9050ABF66}"/>
              </a:ext>
            </a:extLst>
          </p:cNvPr>
          <p:cNvSpPr>
            <a:spLocks noGrp="1"/>
          </p:cNvSpPr>
          <p:nvPr>
            <p:ph idx="1"/>
          </p:nvPr>
        </p:nvSpPr>
        <p:spPr/>
        <p:txBody>
          <a:bodyPr/>
          <a:lstStyle/>
          <a:p>
            <a:r>
              <a:rPr lang="en-GB" dirty="0"/>
              <a:t>Anything to add?</a:t>
            </a:r>
          </a:p>
        </p:txBody>
      </p:sp>
    </p:spTree>
    <p:extLst>
      <p:ext uri="{BB962C8B-B14F-4D97-AF65-F5344CB8AC3E}">
        <p14:creationId xmlns:p14="http://schemas.microsoft.com/office/powerpoint/2010/main" val="40088063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0B082E"/>
      </a:dk2>
      <a:lt2>
        <a:srgbClr val="F3F3F2"/>
      </a:lt2>
      <a:accent1>
        <a:srgbClr val="62B4C6"/>
      </a:accent1>
      <a:accent2>
        <a:srgbClr val="1B376E"/>
      </a:accent2>
      <a:accent3>
        <a:srgbClr val="9EBE55"/>
      </a:accent3>
      <a:accent4>
        <a:srgbClr val="C65E5E"/>
      </a:accent4>
      <a:accent5>
        <a:srgbClr val="D3BA55"/>
      </a:accent5>
      <a:accent6>
        <a:srgbClr val="96648A"/>
      </a:accent6>
      <a:hlink>
        <a:srgbClr val="62B4C6"/>
      </a:hlink>
      <a:folHlink>
        <a:srgbClr val="96648A"/>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D71F8F05-6246-47AF-9E68-E57F6C93F792}"/>
    </a:ext>
  </a:extLst>
</a:theme>
</file>

<file path=docProps/app.xml><?xml version="1.0" encoding="utf-8"?>
<Properties xmlns="http://schemas.openxmlformats.org/officeDocument/2006/extended-properties" xmlns:vt="http://schemas.openxmlformats.org/officeDocument/2006/docPropsVTypes">
  <Template>Badge</Template>
  <TotalTime>41</TotalTime>
  <Words>879</Words>
  <Application>Microsoft Office PowerPoint</Application>
  <PresentationFormat>Widescreen</PresentationFormat>
  <Paragraphs>98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Gill Sans MT</vt:lpstr>
      <vt:lpstr>Impact</vt:lpstr>
      <vt:lpstr>Badge</vt:lpstr>
      <vt:lpstr>CONTINUED PROFESSIONAL DEVELOPMENT </vt:lpstr>
      <vt:lpstr>By now…</vt:lpstr>
      <vt:lpstr>Hopefully…</vt:lpstr>
      <vt:lpstr>Contents</vt:lpstr>
      <vt:lpstr>Aim of module</vt:lpstr>
      <vt:lpstr>Learning Outcome</vt:lpstr>
      <vt:lpstr>Assignment Break Down</vt:lpstr>
      <vt:lpstr>TEMPLATE</vt:lpstr>
      <vt:lpstr>Breakdown: introduce assignment</vt:lpstr>
      <vt:lpstr>BREAKDOWN: SECTION 1</vt:lpstr>
      <vt:lpstr>Breakdown: section 2</vt:lpstr>
      <vt:lpstr>Break Down: SECTION 2</vt:lpstr>
      <vt:lpstr>BREAKDOWN: SECTION 2</vt:lpstr>
      <vt:lpstr>BREAKDOWN: SECTION 2</vt:lpstr>
      <vt:lpstr>In addition</vt:lpstr>
      <vt:lpstr>Troubleshooting</vt:lpstr>
      <vt:lpstr>For those worried about getting enough hours with their mentees …</vt:lpstr>
      <vt:lpstr>Ways to get your ten hours </vt:lpstr>
      <vt:lpstr>What Next</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Industry Internship</dc:title>
  <dc:creator>Tania Davies</dc:creator>
  <cp:lastModifiedBy>Tania Davies</cp:lastModifiedBy>
  <cp:revision>9</cp:revision>
  <dcterms:created xsi:type="dcterms:W3CDTF">2019-01-26T09:21:04Z</dcterms:created>
  <dcterms:modified xsi:type="dcterms:W3CDTF">2019-01-29T17:18:19Z</dcterms:modified>
</cp:coreProperties>
</file>