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56" r:id="rId2"/>
    <p:sldId id="270" r:id="rId3"/>
    <p:sldId id="258" r:id="rId4"/>
    <p:sldId id="257" r:id="rId5"/>
    <p:sldId id="272" r:id="rId6"/>
    <p:sldId id="259" r:id="rId7"/>
    <p:sldId id="274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73" r:id="rId16"/>
    <p:sldId id="266" r:id="rId17"/>
    <p:sldId id="271" r:id="rId18"/>
    <p:sldId id="26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FAC9A49-38A5-4C21-95E9-79A2FF3776E3}">
          <p14:sldIdLst>
            <p14:sldId id="256"/>
            <p14:sldId id="270"/>
            <p14:sldId id="258"/>
            <p14:sldId id="257"/>
            <p14:sldId id="272"/>
            <p14:sldId id="259"/>
            <p14:sldId id="274"/>
            <p14:sldId id="260"/>
            <p14:sldId id="261"/>
            <p14:sldId id="262"/>
            <p14:sldId id="263"/>
            <p14:sldId id="264"/>
            <p14:sldId id="265"/>
            <p14:sldId id="267"/>
            <p14:sldId id="273"/>
            <p14:sldId id="266"/>
            <p14:sldId id="271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6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0E1FC9-8A40-45E1-9B3D-F5EFCCDBDCF4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DDE1E54A-A969-49F9-A06F-DF6B30A3071C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Stories</a:t>
          </a:r>
          <a:r>
            <a:rPr lang="en-US" dirty="0">
              <a:solidFill>
                <a:schemeClr val="tx1"/>
              </a:solidFill>
            </a:rPr>
            <a:t> </a:t>
          </a:r>
        </a:p>
        <a:p>
          <a:r>
            <a:rPr lang="en-US" dirty="0">
              <a:solidFill>
                <a:schemeClr val="tx1"/>
              </a:solidFill>
            </a:rPr>
            <a:t>what experiences are people having?</a:t>
          </a:r>
        </a:p>
      </dgm:t>
    </dgm:pt>
    <dgm:pt modelId="{E6767CEF-09FD-415E-9753-B0663B7AF424}" type="parTrans" cxnId="{1C8F960E-DC5F-4FA0-8DB1-558E247FD871}">
      <dgm:prSet/>
      <dgm:spPr/>
      <dgm:t>
        <a:bodyPr/>
        <a:lstStyle/>
        <a:p>
          <a:endParaRPr lang="en-US"/>
        </a:p>
      </dgm:t>
    </dgm:pt>
    <dgm:pt modelId="{F47311D0-5F68-4FEA-97E5-095E2DDE004F}" type="sibTrans" cxnId="{1C8F960E-DC5F-4FA0-8DB1-558E247FD871}">
      <dgm:prSet/>
      <dgm:spPr/>
      <dgm:t>
        <a:bodyPr/>
        <a:lstStyle/>
        <a:p>
          <a:endParaRPr lang="en-US"/>
        </a:p>
      </dgm:t>
    </dgm:pt>
    <dgm:pt modelId="{60FF3DDD-A60B-49FE-AED6-334CE496ACC7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Citizens’ Jury </a:t>
          </a:r>
        </a:p>
        <a:p>
          <a:r>
            <a:rPr lang="en-US" dirty="0">
              <a:solidFill>
                <a:schemeClr val="tx1"/>
              </a:solidFill>
            </a:rPr>
            <a:t>in-depth exploration from a number of perspectives</a:t>
          </a:r>
        </a:p>
      </dgm:t>
    </dgm:pt>
    <dgm:pt modelId="{B14FBBCF-8C06-45D1-AEEF-22D24D88713B}" type="parTrans" cxnId="{B457391D-307A-44F2-A8DC-E8448DEAAA88}">
      <dgm:prSet/>
      <dgm:spPr/>
      <dgm:t>
        <a:bodyPr/>
        <a:lstStyle/>
        <a:p>
          <a:endParaRPr lang="en-US"/>
        </a:p>
      </dgm:t>
    </dgm:pt>
    <dgm:pt modelId="{505E2F23-DEB9-45C5-B000-F4B710877026}" type="sibTrans" cxnId="{B457391D-307A-44F2-A8DC-E8448DEAAA88}">
      <dgm:prSet/>
      <dgm:spPr/>
      <dgm:t>
        <a:bodyPr/>
        <a:lstStyle/>
        <a:p>
          <a:endParaRPr lang="en-US"/>
        </a:p>
      </dgm:t>
    </dgm:pt>
    <dgm:pt modelId="{BCA52C3E-D3F6-44E7-A2D3-C03BFF9A4B11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Reporting</a:t>
          </a:r>
        </a:p>
      </dgm:t>
    </dgm:pt>
    <dgm:pt modelId="{9AD80ED7-4D62-42A0-BEB4-EC3906A2589A}" type="parTrans" cxnId="{5E305184-43C2-4BCF-8F90-883256A2DF38}">
      <dgm:prSet/>
      <dgm:spPr/>
      <dgm:t>
        <a:bodyPr/>
        <a:lstStyle/>
        <a:p>
          <a:endParaRPr lang="en-US"/>
        </a:p>
      </dgm:t>
    </dgm:pt>
    <dgm:pt modelId="{FA2AD530-2BC9-42D0-885A-5AACB03DF3F4}" type="sibTrans" cxnId="{5E305184-43C2-4BCF-8F90-883256A2DF38}">
      <dgm:prSet/>
      <dgm:spPr/>
      <dgm:t>
        <a:bodyPr/>
        <a:lstStyle/>
        <a:p>
          <a:endParaRPr lang="en-US"/>
        </a:p>
      </dgm:t>
    </dgm:pt>
    <dgm:pt modelId="{637A8150-43EF-4903-83B6-7ACA6C3C6588}" type="pres">
      <dgm:prSet presAssocID="{810E1FC9-8A40-45E1-9B3D-F5EFCCDBDCF4}" presName="CompostProcess" presStyleCnt="0">
        <dgm:presLayoutVars>
          <dgm:dir/>
          <dgm:resizeHandles val="exact"/>
        </dgm:presLayoutVars>
      </dgm:prSet>
      <dgm:spPr/>
    </dgm:pt>
    <dgm:pt modelId="{8375197B-D03D-462F-A8F9-BB8D0B2F288A}" type="pres">
      <dgm:prSet presAssocID="{810E1FC9-8A40-45E1-9B3D-F5EFCCDBDCF4}" presName="arrow" presStyleLbl="bgShp" presStyleIdx="0" presStyleCnt="1"/>
      <dgm:spPr>
        <a:solidFill>
          <a:schemeClr val="bg2">
            <a:lumMod val="25000"/>
          </a:schemeClr>
        </a:solidFill>
      </dgm:spPr>
    </dgm:pt>
    <dgm:pt modelId="{E9657DE7-53F4-4B41-854C-189A635F16C3}" type="pres">
      <dgm:prSet presAssocID="{810E1FC9-8A40-45E1-9B3D-F5EFCCDBDCF4}" presName="linearProcess" presStyleCnt="0"/>
      <dgm:spPr/>
    </dgm:pt>
    <dgm:pt modelId="{DA70EDFC-879E-4243-BB55-28961752F8C3}" type="pres">
      <dgm:prSet presAssocID="{DDE1E54A-A969-49F9-A06F-DF6B30A3071C}" presName="textNode" presStyleLbl="node1" presStyleIdx="0" presStyleCnt="3">
        <dgm:presLayoutVars>
          <dgm:bulletEnabled val="1"/>
        </dgm:presLayoutVars>
      </dgm:prSet>
      <dgm:spPr/>
    </dgm:pt>
    <dgm:pt modelId="{873F07CF-22C9-4693-B3FF-242D65A6ED42}" type="pres">
      <dgm:prSet presAssocID="{F47311D0-5F68-4FEA-97E5-095E2DDE004F}" presName="sibTrans" presStyleCnt="0"/>
      <dgm:spPr/>
    </dgm:pt>
    <dgm:pt modelId="{0F5C4338-0DC4-496B-B442-F2ADD231BC30}" type="pres">
      <dgm:prSet presAssocID="{60FF3DDD-A60B-49FE-AED6-334CE496ACC7}" presName="textNode" presStyleLbl="node1" presStyleIdx="1" presStyleCnt="3">
        <dgm:presLayoutVars>
          <dgm:bulletEnabled val="1"/>
        </dgm:presLayoutVars>
      </dgm:prSet>
      <dgm:spPr/>
    </dgm:pt>
    <dgm:pt modelId="{8BC7ADC7-4749-412B-AFB1-C466B8D26E82}" type="pres">
      <dgm:prSet presAssocID="{505E2F23-DEB9-45C5-B000-F4B710877026}" presName="sibTrans" presStyleCnt="0"/>
      <dgm:spPr/>
    </dgm:pt>
    <dgm:pt modelId="{6138F0EC-F634-479D-BA18-2518985BF512}" type="pres">
      <dgm:prSet presAssocID="{BCA52C3E-D3F6-44E7-A2D3-C03BFF9A4B11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1C8F960E-DC5F-4FA0-8DB1-558E247FD871}" srcId="{810E1FC9-8A40-45E1-9B3D-F5EFCCDBDCF4}" destId="{DDE1E54A-A969-49F9-A06F-DF6B30A3071C}" srcOrd="0" destOrd="0" parTransId="{E6767CEF-09FD-415E-9753-B0663B7AF424}" sibTransId="{F47311D0-5F68-4FEA-97E5-095E2DDE004F}"/>
    <dgm:cxn modelId="{FBE2091A-146A-433D-B840-003BAFE88215}" type="presOf" srcId="{BCA52C3E-D3F6-44E7-A2D3-C03BFF9A4B11}" destId="{6138F0EC-F634-479D-BA18-2518985BF512}" srcOrd="0" destOrd="0" presId="urn:microsoft.com/office/officeart/2005/8/layout/hProcess9"/>
    <dgm:cxn modelId="{B457391D-307A-44F2-A8DC-E8448DEAAA88}" srcId="{810E1FC9-8A40-45E1-9B3D-F5EFCCDBDCF4}" destId="{60FF3DDD-A60B-49FE-AED6-334CE496ACC7}" srcOrd="1" destOrd="0" parTransId="{B14FBBCF-8C06-45D1-AEEF-22D24D88713B}" sibTransId="{505E2F23-DEB9-45C5-B000-F4B710877026}"/>
    <dgm:cxn modelId="{0E3E4B40-DB8C-4632-8EDF-1CAAB5356070}" type="presOf" srcId="{810E1FC9-8A40-45E1-9B3D-F5EFCCDBDCF4}" destId="{637A8150-43EF-4903-83B6-7ACA6C3C6588}" srcOrd="0" destOrd="0" presId="urn:microsoft.com/office/officeart/2005/8/layout/hProcess9"/>
    <dgm:cxn modelId="{0850936C-39C3-4063-B417-D305C576689F}" type="presOf" srcId="{DDE1E54A-A969-49F9-A06F-DF6B30A3071C}" destId="{DA70EDFC-879E-4243-BB55-28961752F8C3}" srcOrd="0" destOrd="0" presId="urn:microsoft.com/office/officeart/2005/8/layout/hProcess9"/>
    <dgm:cxn modelId="{5E305184-43C2-4BCF-8F90-883256A2DF38}" srcId="{810E1FC9-8A40-45E1-9B3D-F5EFCCDBDCF4}" destId="{BCA52C3E-D3F6-44E7-A2D3-C03BFF9A4B11}" srcOrd="2" destOrd="0" parTransId="{9AD80ED7-4D62-42A0-BEB4-EC3906A2589A}" sibTransId="{FA2AD530-2BC9-42D0-885A-5AACB03DF3F4}"/>
    <dgm:cxn modelId="{4BD745FC-A298-4A22-A242-16047CBF9948}" type="presOf" srcId="{60FF3DDD-A60B-49FE-AED6-334CE496ACC7}" destId="{0F5C4338-0DC4-496B-B442-F2ADD231BC30}" srcOrd="0" destOrd="0" presId="urn:microsoft.com/office/officeart/2005/8/layout/hProcess9"/>
    <dgm:cxn modelId="{2D9A5C49-779B-4B2A-86C4-E4BA338B499D}" type="presParOf" srcId="{637A8150-43EF-4903-83B6-7ACA6C3C6588}" destId="{8375197B-D03D-462F-A8F9-BB8D0B2F288A}" srcOrd="0" destOrd="0" presId="urn:microsoft.com/office/officeart/2005/8/layout/hProcess9"/>
    <dgm:cxn modelId="{14E6CDD0-55BB-4AAD-97E6-F7FB2F8742A4}" type="presParOf" srcId="{637A8150-43EF-4903-83B6-7ACA6C3C6588}" destId="{E9657DE7-53F4-4B41-854C-189A635F16C3}" srcOrd="1" destOrd="0" presId="urn:microsoft.com/office/officeart/2005/8/layout/hProcess9"/>
    <dgm:cxn modelId="{78511741-8254-4E18-903A-27DCE2CA6CDD}" type="presParOf" srcId="{E9657DE7-53F4-4B41-854C-189A635F16C3}" destId="{DA70EDFC-879E-4243-BB55-28961752F8C3}" srcOrd="0" destOrd="0" presId="urn:microsoft.com/office/officeart/2005/8/layout/hProcess9"/>
    <dgm:cxn modelId="{68138BCF-3B4F-4CB6-95DC-89C0A7E2E9BC}" type="presParOf" srcId="{E9657DE7-53F4-4B41-854C-189A635F16C3}" destId="{873F07CF-22C9-4693-B3FF-242D65A6ED42}" srcOrd="1" destOrd="0" presId="urn:microsoft.com/office/officeart/2005/8/layout/hProcess9"/>
    <dgm:cxn modelId="{41AF4383-0568-4129-942F-75A491574D30}" type="presParOf" srcId="{E9657DE7-53F4-4B41-854C-189A635F16C3}" destId="{0F5C4338-0DC4-496B-B442-F2ADD231BC30}" srcOrd="2" destOrd="0" presId="urn:microsoft.com/office/officeart/2005/8/layout/hProcess9"/>
    <dgm:cxn modelId="{64A81CBB-FB6C-4CC8-A4F2-E0CE8A03DBC1}" type="presParOf" srcId="{E9657DE7-53F4-4B41-854C-189A635F16C3}" destId="{8BC7ADC7-4749-412B-AFB1-C466B8D26E82}" srcOrd="3" destOrd="0" presId="urn:microsoft.com/office/officeart/2005/8/layout/hProcess9"/>
    <dgm:cxn modelId="{9881FA72-4797-4548-8ADA-5E6953D96724}" type="presParOf" srcId="{E9657DE7-53F4-4B41-854C-189A635F16C3}" destId="{6138F0EC-F634-479D-BA18-2518985BF51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75197B-D03D-462F-A8F9-BB8D0B2F288A}">
      <dsp:nvSpPr>
        <dsp:cNvPr id="0" name=""/>
        <dsp:cNvSpPr/>
      </dsp:nvSpPr>
      <dsp:spPr>
        <a:xfrm>
          <a:off x="754379" y="0"/>
          <a:ext cx="8549640" cy="4022725"/>
        </a:xfrm>
        <a:prstGeom prst="rightArrow">
          <a:avLst/>
        </a:prstGeom>
        <a:solidFill>
          <a:schemeClr val="bg2">
            <a:lumMod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70EDFC-879E-4243-BB55-28961752F8C3}">
      <dsp:nvSpPr>
        <dsp:cNvPr id="0" name=""/>
        <dsp:cNvSpPr/>
      </dsp:nvSpPr>
      <dsp:spPr>
        <a:xfrm>
          <a:off x="340846" y="1206817"/>
          <a:ext cx="3017520" cy="16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Stories</a:t>
          </a:r>
          <a:r>
            <a:rPr lang="en-US" sz="2200" kern="1200" dirty="0">
              <a:solidFill>
                <a:schemeClr val="tx1"/>
              </a:solidFill>
            </a:rPr>
            <a:t>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what experiences are people having?</a:t>
          </a:r>
        </a:p>
      </dsp:txBody>
      <dsp:txXfrm>
        <a:off x="419395" y="1285366"/>
        <a:ext cx="2860422" cy="1451992"/>
      </dsp:txXfrm>
    </dsp:sp>
    <dsp:sp modelId="{0F5C4338-0DC4-496B-B442-F2ADD231BC30}">
      <dsp:nvSpPr>
        <dsp:cNvPr id="0" name=""/>
        <dsp:cNvSpPr/>
      </dsp:nvSpPr>
      <dsp:spPr>
        <a:xfrm>
          <a:off x="3520439" y="1206817"/>
          <a:ext cx="3017520" cy="16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chemeClr val="tx1"/>
              </a:solidFill>
            </a:rPr>
            <a:t>Citizens’ Jury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in-depth exploration from a number of perspectives</a:t>
          </a:r>
        </a:p>
      </dsp:txBody>
      <dsp:txXfrm>
        <a:off x="3598988" y="1285366"/>
        <a:ext cx="2860422" cy="1451992"/>
      </dsp:txXfrm>
    </dsp:sp>
    <dsp:sp modelId="{6138F0EC-F634-479D-BA18-2518985BF512}">
      <dsp:nvSpPr>
        <dsp:cNvPr id="0" name=""/>
        <dsp:cNvSpPr/>
      </dsp:nvSpPr>
      <dsp:spPr>
        <a:xfrm>
          <a:off x="6700033" y="1206817"/>
          <a:ext cx="3017520" cy="16090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chemeClr val="tx1"/>
              </a:solidFill>
            </a:rPr>
            <a:t>Reporting</a:t>
          </a:r>
        </a:p>
      </dsp:txBody>
      <dsp:txXfrm>
        <a:off x="6778582" y="1285366"/>
        <a:ext cx="2860422" cy="1451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709494-39E8-486F-89AD-0624CE0C8F5F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F7955-413A-4BF6-9C0B-DA5B3AE0C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998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9184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</a:defRPr>
            </a:lvl1pPr>
            <a:lvl2pPr>
              <a:defRPr baseline="0">
                <a:solidFill>
                  <a:schemeClr val="tx1"/>
                </a:solidFill>
              </a:defRPr>
            </a:lvl2pPr>
            <a:lvl3pPr>
              <a:defRPr baseline="0">
                <a:solidFill>
                  <a:schemeClr val="tx1"/>
                </a:solidFill>
              </a:defRPr>
            </a:lvl3pPr>
            <a:lvl4pPr>
              <a:defRPr baseline="0">
                <a:solidFill>
                  <a:schemeClr val="tx1"/>
                </a:solidFill>
              </a:defRPr>
            </a:lvl4pPr>
            <a:lvl5pPr>
              <a:defRPr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9260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158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437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0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105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723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077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728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78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FD3257-BFBE-4CCF-8B2D-32E810F1E4B1}" type="datetimeFigureOut">
              <a:rPr lang="en-GB" smtClean="0"/>
              <a:t>27/11/2019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F8249-4CA8-433A-9971-E1F5BD75C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644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84" y="5086280"/>
            <a:ext cx="1095910" cy="1771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857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loncollector.sensemaker-suite.com/Collector/collector.gsp?projectID=MtM2&amp;language=en#Collector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tm.wale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m.cymru/" TargetMode="External"/><Relationship Id="rId2" Type="http://schemas.openxmlformats.org/officeDocument/2006/relationships/hyperlink" Target="http://www.mtm.wa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Understanding experiences of social care</a:t>
            </a:r>
          </a:p>
          <a:p>
            <a:r>
              <a:rPr lang="en-GB" dirty="0"/>
              <a:t>2018 - 2020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0051" y="1114697"/>
            <a:ext cx="6609124" cy="3161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3743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purpose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54769"/>
          </a:xfrm>
        </p:spPr>
        <p:txBody>
          <a:bodyPr>
            <a:normAutofit/>
          </a:bodyPr>
          <a:lstStyle/>
          <a:p>
            <a:r>
              <a:rPr lang="en-GB" b="1" dirty="0"/>
              <a:t>Social Services and Well-being (Wales) Act 2014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Voice and control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Prevention and early intervention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Partnership working / multi-agency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Co-production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Well-being</a:t>
            </a:r>
          </a:p>
          <a:p>
            <a:endParaRPr lang="en-GB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Came into force on April 6</a:t>
            </a:r>
            <a:r>
              <a:rPr lang="en-GB" baseline="30000" dirty="0"/>
              <a:t>th</a:t>
            </a:r>
            <a:r>
              <a:rPr lang="en-GB" dirty="0"/>
              <a:t> 2016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Commitment from Welsh Government to evaluate the Act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 err="1"/>
              <a:t>MtM</a:t>
            </a:r>
            <a:r>
              <a:rPr lang="en-GB" dirty="0"/>
              <a:t> became part of that commitment – the project aim was to answer:</a:t>
            </a:r>
          </a:p>
          <a:p>
            <a:pPr marL="0" indent="0" algn="ctr">
              <a:buNone/>
            </a:pPr>
            <a:r>
              <a:rPr lang="en-GB" sz="3200" b="1" dirty="0"/>
              <a:t>What is social care </a:t>
            </a:r>
            <a:r>
              <a:rPr lang="en-GB" sz="3200" b="1" u="sng" dirty="0"/>
              <a:t>really</a:t>
            </a:r>
            <a:r>
              <a:rPr lang="en-GB" sz="3200" b="1" dirty="0"/>
              <a:t> like for people?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8161" y="2498877"/>
            <a:ext cx="4163929" cy="1420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412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components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0107428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8427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Citizens’ Jury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0" t="8394" r="1418" b="9510"/>
          <a:stretch/>
        </p:blipFill>
        <p:spPr>
          <a:xfrm>
            <a:off x="6244150" y="585916"/>
            <a:ext cx="5687303" cy="4190147"/>
          </a:xfrm>
        </p:spPr>
      </p:pic>
      <p:sp>
        <p:nvSpPr>
          <p:cNvPr id="5" name="TextBox 4"/>
          <p:cNvSpPr txBox="1"/>
          <p:nvPr/>
        </p:nvSpPr>
        <p:spPr>
          <a:xfrm>
            <a:off x="752475" y="2219325"/>
            <a:ext cx="50863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Informed by the stories collected by August 1</a:t>
            </a:r>
            <a:r>
              <a:rPr lang="en-GB" baseline="30000" dirty="0"/>
              <a:t>st</a:t>
            </a:r>
            <a:r>
              <a:rPr lang="en-GB" dirty="0"/>
              <a:t> 2018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14 Jurors from across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September 24</a:t>
            </a:r>
            <a:r>
              <a:rPr lang="en-GB" baseline="30000" dirty="0"/>
              <a:t>th</a:t>
            </a:r>
            <a:r>
              <a:rPr lang="en-GB" dirty="0"/>
              <a:t> – 27</a:t>
            </a:r>
            <a:r>
              <a:rPr lang="en-GB" baseline="30000" dirty="0"/>
              <a:t>th</a:t>
            </a:r>
            <a:r>
              <a:rPr lang="en-GB" dirty="0"/>
              <a:t> at the Liberty Stadium, Swansea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22 Witnesses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Jurors produced 15 recommendations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People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Partnerships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Prevention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Scrutiny and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26480" y="5075376"/>
            <a:ext cx="592264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What really matters in social care to individuals in Wales?</a:t>
            </a:r>
          </a:p>
        </p:txBody>
      </p:sp>
    </p:spTree>
    <p:extLst>
      <p:ext uri="{BB962C8B-B14F-4D97-AF65-F5344CB8AC3E}">
        <p14:creationId xmlns:p14="http://schemas.microsoft.com/office/powerpoint/2010/main" val="3023387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Story-gathering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97004" y="1942011"/>
            <a:ext cx="46590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SenseMaker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Online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Paper version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English and Welsh</a:t>
            </a:r>
          </a:p>
          <a:p>
            <a:pPr lvl="1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could submit stories themselves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 talk to a Listener - network of individuals across Wales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project: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Ran story-sharing workshops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Attended events to provide drop-in story-sharing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Spoke to people 1-2-1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453" y="523058"/>
            <a:ext cx="2630819" cy="30991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5814" y="595270"/>
            <a:ext cx="3666192" cy="186975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1613" y="4478501"/>
            <a:ext cx="2686249" cy="15601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50678" y="4210967"/>
            <a:ext cx="2524125" cy="18097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0678" y="2766952"/>
            <a:ext cx="3810000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318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888" b="2433"/>
          <a:stretch/>
        </p:blipFill>
        <p:spPr>
          <a:xfrm>
            <a:off x="5947954" y="116275"/>
            <a:ext cx="5534142" cy="6679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5437991" cy="1450757"/>
          </a:xfrm>
        </p:spPr>
        <p:txBody>
          <a:bodyPr/>
          <a:lstStyle/>
          <a:p>
            <a:r>
              <a:rPr lang="en-GB" dirty="0"/>
              <a:t>The stories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71451" y="2025273"/>
            <a:ext cx="459812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473 stories – 45,000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Collected between April and December 2018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Listeners supported with 64% of the submissions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36% of stories were submitted by individuals, themselves, mainly through workshops and group activities run by </a:t>
            </a:r>
            <a:r>
              <a:rPr lang="en-GB" dirty="0" err="1"/>
              <a:t>MtM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Individuals chose what experience they would share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People could share more than one 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Longest story submitted was 4500 words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2078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Thematic analysis – what contributes to positive experiences?  What to negative experiences?</a:t>
            </a:r>
          </a:p>
          <a:p>
            <a:r>
              <a:rPr lang="en-GB" dirty="0"/>
              <a:t>Pan-Wales findings, very few breakdowns by demographic or service –sample size too small</a:t>
            </a:r>
          </a:p>
          <a:p>
            <a:r>
              <a:rPr lang="en-GB" dirty="0"/>
              <a:t>Tools built into </a:t>
            </a:r>
            <a:r>
              <a:rPr lang="en-GB" dirty="0" err="1"/>
              <a:t>SenseMaker</a:t>
            </a:r>
            <a:endParaRPr lang="en-GB" dirty="0"/>
          </a:p>
          <a:p>
            <a:r>
              <a:rPr lang="en-GB" dirty="0"/>
              <a:t>Old-school – flip chart, scissors, stickers, pens….</a:t>
            </a:r>
          </a:p>
          <a:p>
            <a:endParaRPr lang="en-GB" dirty="0"/>
          </a:p>
          <a:p>
            <a:r>
              <a:rPr lang="en-GB">
                <a:hlinkClick r:id="rId2"/>
              </a:rPr>
              <a:t>https://loncollector.sensemaker-suite.com/Collector/collector.gsp?projectID=MtM2&amp;language=en#Collector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425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feel about your story?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3160"/>
          <a:stretch/>
        </p:blipFill>
        <p:spPr>
          <a:xfrm>
            <a:off x="1716546" y="1918447"/>
            <a:ext cx="8288262" cy="4353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970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4"/>
            <a:ext cx="7114903" cy="1315774"/>
          </a:xfrm>
        </p:spPr>
        <p:txBody>
          <a:bodyPr/>
          <a:lstStyle/>
          <a:p>
            <a:r>
              <a:rPr lang="en-GB" dirty="0"/>
              <a:t>The Positive Triad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1081" y="1790700"/>
            <a:ext cx="6847415" cy="460411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223657" y="1790700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got what I felt I needed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81497" y="6025481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was listened to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19109" y="6025481"/>
            <a:ext cx="169817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had a choice</a:t>
            </a:r>
          </a:p>
        </p:txBody>
      </p:sp>
    </p:spTree>
    <p:extLst>
      <p:ext uri="{BB962C8B-B14F-4D97-AF65-F5344CB8AC3E}">
        <p14:creationId xmlns:p14="http://schemas.microsoft.com/office/powerpoint/2010/main" val="1134683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Negative Triad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6310" y="1729537"/>
            <a:ext cx="6849615" cy="458417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3129" y="1799409"/>
            <a:ext cx="373597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did not get what I felt I needed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85852" y="5944383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was not listened to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14605" y="5944383"/>
            <a:ext cx="279545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 did not have a choice</a:t>
            </a:r>
          </a:p>
        </p:txBody>
      </p:sp>
    </p:spTree>
    <p:extLst>
      <p:ext uri="{BB962C8B-B14F-4D97-AF65-F5344CB8AC3E}">
        <p14:creationId xmlns:p14="http://schemas.microsoft.com/office/powerpoint/2010/main" val="3671781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influenced what happened?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755" t="4759" b="3289"/>
          <a:stretch/>
        </p:blipFill>
        <p:spPr>
          <a:xfrm>
            <a:off x="2974338" y="1779596"/>
            <a:ext cx="5560061" cy="45556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0" y="1779596"/>
            <a:ext cx="188976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Service user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51909" y="5965882"/>
            <a:ext cx="9056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Carer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592388" y="6008118"/>
            <a:ext cx="194201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Social care staff</a:t>
            </a:r>
          </a:p>
        </p:txBody>
      </p:sp>
    </p:spTree>
    <p:extLst>
      <p:ext uri="{BB962C8B-B14F-4D97-AF65-F5344CB8AC3E}">
        <p14:creationId xmlns:p14="http://schemas.microsoft.com/office/powerpoint/2010/main" val="3978617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96659" y="1846263"/>
            <a:ext cx="10001679" cy="4441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697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097280" y="286603"/>
            <a:ext cx="6370320" cy="1450757"/>
          </a:xfrm>
        </p:spPr>
        <p:txBody>
          <a:bodyPr/>
          <a:lstStyle/>
          <a:p>
            <a:r>
              <a:rPr lang="en-GB" dirty="0"/>
              <a:t>Information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925" y="286603"/>
            <a:ext cx="6880715" cy="6006974"/>
          </a:xfrm>
        </p:spPr>
      </p:pic>
      <p:sp>
        <p:nvSpPr>
          <p:cNvPr id="10" name="TextBox 9"/>
          <p:cNvSpPr txBox="1"/>
          <p:nvPr/>
        </p:nvSpPr>
        <p:spPr>
          <a:xfrm>
            <a:off x="1049655" y="2305050"/>
            <a:ext cx="335089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number of people reported receiving no information at 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Those that needed information in alternative formats </a:t>
            </a:r>
            <a:r>
              <a:rPr lang="en-GB" dirty="0" err="1"/>
              <a:t>eg</a:t>
            </a:r>
            <a:r>
              <a:rPr lang="en-GB" dirty="0"/>
              <a:t> large print, reported particular issues with what they received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1826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People need to be viewed as partners in social care delivery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5024"/>
            <a:ext cx="10058400" cy="376406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1800" dirty="0"/>
              <a:t>Key themes to emerge from the recommendations include:</a:t>
            </a:r>
          </a:p>
          <a:p>
            <a:pPr marL="0" indent="0">
              <a:buNone/>
            </a:pPr>
            <a:endParaRPr lang="en-GB" sz="1800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Valuing carers more 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Improving transitions between services and between providers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Making more offers of support and information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Providers working more closely with those they support 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Co-production being better understood and embedded as a consistent practice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Streamlining systems so they’re easier for people to navigate and engage with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Supporting people to develop, maintain and extend their social network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917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86" y="1845733"/>
            <a:ext cx="9849394" cy="4424437"/>
          </a:xfrm>
        </p:spPr>
        <p:txBody>
          <a:bodyPr>
            <a:normAutofit/>
          </a:bodyPr>
          <a:lstStyle/>
          <a:p>
            <a:r>
              <a:rPr lang="en-GB" dirty="0"/>
              <a:t>Listen to what people say, and believe them.  Start conversations from the standpoint of wanting to understand someone’s circumstances and needs, not a standpoint of wanting to challenge or disbelieve them.</a:t>
            </a:r>
          </a:p>
          <a:p>
            <a:r>
              <a:rPr lang="en-GB" dirty="0"/>
              <a:t>Discuss arrangements for meetings and appointments with the person being supported; recognise that they have commitments and often complex lives, and agree a mutually suitable time and location.</a:t>
            </a:r>
          </a:p>
          <a:p>
            <a:r>
              <a:rPr lang="en-GB" dirty="0"/>
              <a:t>Offer carers’ assessments to carers.  Do not wait for them to say they are struggling, or for them to indicate that they need something; being a carer is hard and offering assessments to them is an easy way to provide support.</a:t>
            </a:r>
          </a:p>
          <a:p>
            <a:r>
              <a:rPr lang="en-GB" dirty="0"/>
              <a:t>Develop an approach of offering information, advice and support without people needing to ask. Offering appropriate services, even occasionally, will support an agenda of early intervention and prevention.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3280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Story-sharing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4994" y="1845734"/>
            <a:ext cx="9840686" cy="4023360"/>
          </a:xfrm>
        </p:spPr>
        <p:txBody>
          <a:bodyPr/>
          <a:lstStyle/>
          <a:p>
            <a:pPr marL="201168" lvl="1" indent="0">
              <a:buClrTx/>
              <a:buNone/>
            </a:pPr>
            <a:r>
              <a:rPr lang="en-GB" dirty="0"/>
              <a:t>You can share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marL="201168" lvl="1" indent="0">
              <a:buClrTx/>
              <a:buNone/>
            </a:pPr>
            <a:r>
              <a:rPr lang="en-GB" dirty="0"/>
              <a:t>	 - your own experience of using services or being a carer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marL="201168" lvl="1" indent="0">
              <a:buClrTx/>
              <a:buNone/>
            </a:pPr>
            <a:r>
              <a:rPr lang="en-GB" dirty="0"/>
              <a:t>	 - someone else’s experience </a:t>
            </a:r>
            <a:r>
              <a:rPr lang="en-GB" dirty="0" err="1"/>
              <a:t>eg</a:t>
            </a:r>
            <a:r>
              <a:rPr lang="en-GB" dirty="0"/>
              <a:t> someone you’ve worked with as part of your course</a:t>
            </a:r>
          </a:p>
          <a:p>
            <a:pPr marL="201168" lvl="1" indent="0">
              <a:buClrTx/>
              <a:buNone/>
            </a:pPr>
            <a:r>
              <a:rPr lang="en-GB" dirty="0"/>
              <a:t>		 - answer questions 21 onwards with your information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Paper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App – search for ‘</a:t>
            </a:r>
            <a:r>
              <a:rPr lang="en-GB" dirty="0" err="1"/>
              <a:t>sensemaker</a:t>
            </a:r>
            <a:r>
              <a:rPr lang="en-GB" dirty="0"/>
              <a:t>’, once downloaded the activity code is MtM2</a:t>
            </a:r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Online through </a:t>
            </a:r>
            <a:r>
              <a:rPr lang="en-GB" dirty="0">
                <a:hlinkClick r:id="rId2"/>
              </a:rPr>
              <a:t>www.mtm.wales</a:t>
            </a:r>
            <a:r>
              <a:rPr lang="en-GB" dirty="0"/>
              <a:t> – click on ‘Share My Story’</a:t>
            </a:r>
          </a:p>
          <a:p>
            <a:pPr marL="201168" lvl="1" indent="0">
              <a:buClrTx/>
              <a:buNone/>
            </a:pPr>
            <a:endParaRPr lang="en-GB" dirty="0"/>
          </a:p>
          <a:p>
            <a:pPr lvl="1">
              <a:buClrTx/>
              <a:buFont typeface="Arial" panose="020B0604020202020204" pitchFamily="34" charset="0"/>
              <a:buChar char="•"/>
            </a:pPr>
            <a:r>
              <a:rPr lang="en-GB" dirty="0"/>
              <a:t>By yourself, in pairs, or small groups</a:t>
            </a:r>
          </a:p>
          <a:p>
            <a:pPr marL="201168" lvl="1" indent="0">
              <a:buClr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599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Triads – place 1 mark or tick ‘none of 			these’</a:t>
            </a:r>
          </a:p>
        </p:txBody>
      </p:sp>
      <p:sp>
        <p:nvSpPr>
          <p:cNvPr id="4" name="Isosceles Triangle 3"/>
          <p:cNvSpPr/>
          <p:nvPr/>
        </p:nvSpPr>
        <p:spPr>
          <a:xfrm>
            <a:off x="3944983" y="2609761"/>
            <a:ext cx="3370217" cy="260870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284615" y="2159725"/>
            <a:ext cx="2838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got what I felt I needed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18363" y="5299166"/>
            <a:ext cx="2838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had a choice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026226" y="5299166"/>
            <a:ext cx="28389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was listened to</a:t>
            </a:r>
          </a:p>
        </p:txBody>
      </p:sp>
      <p:sp>
        <p:nvSpPr>
          <p:cNvPr id="8" name="Oval 7"/>
          <p:cNvSpPr/>
          <p:nvPr/>
        </p:nvSpPr>
        <p:spPr>
          <a:xfrm>
            <a:off x="5564777" y="4040777"/>
            <a:ext cx="148046" cy="14804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5564777" y="4987201"/>
            <a:ext cx="148046" cy="14804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4284615" y="4913178"/>
            <a:ext cx="148046" cy="14804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15200" y="2712547"/>
            <a:ext cx="2734491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 got what I felt needed, I had a choice and I was listened to all equally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730343" y="4137894"/>
            <a:ext cx="2734491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 had a choice and I was listened to but I did not get what I felt I needed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227909" y="3174212"/>
            <a:ext cx="2734491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 was listened to but I did not get what I felt I needed and I did not have a choice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3605349" y="4374541"/>
            <a:ext cx="679266" cy="5386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5717174" y="3277801"/>
            <a:ext cx="1602377" cy="78736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9" idx="6"/>
            <a:endCxn id="12" idx="1"/>
          </p:cNvCxnSpPr>
          <p:nvPr/>
        </p:nvCxnSpPr>
        <p:spPr>
          <a:xfrm flipV="1">
            <a:off x="5712823" y="4599559"/>
            <a:ext cx="3017520" cy="46166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4065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our website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/>
              <a:t>News, updates, how to share your story, how to get your organisation involved, our findings and reports:</a:t>
            </a:r>
          </a:p>
          <a:p>
            <a:endParaRPr lang="en-GB" dirty="0">
              <a:hlinkClick r:id="rId2"/>
            </a:endParaRPr>
          </a:p>
          <a:p>
            <a:pPr algn="ctr"/>
            <a:r>
              <a:rPr lang="en-GB" sz="4000" b="1" dirty="0">
                <a:hlinkClick r:id="rId2"/>
              </a:rPr>
              <a:t>www.mtm.wales</a:t>
            </a:r>
            <a:r>
              <a:rPr lang="en-GB" sz="4000" b="1" dirty="0"/>
              <a:t> / </a:t>
            </a:r>
            <a:r>
              <a:rPr lang="en-GB" sz="4000" b="1" dirty="0">
                <a:hlinkClick r:id="rId3"/>
              </a:rPr>
              <a:t>www.mym.cymru</a:t>
            </a:r>
            <a:endParaRPr lang="en-GB" sz="4000" b="1" dirty="0"/>
          </a:p>
          <a:p>
            <a:pPr algn="ctr"/>
            <a:r>
              <a:rPr lang="en-GB" sz="4000" b="1" dirty="0"/>
              <a:t>@</a:t>
            </a:r>
            <a:r>
              <a:rPr lang="en-GB" sz="4000" b="1" dirty="0" err="1"/>
              <a:t>mtmwales</a:t>
            </a:r>
            <a:endParaRPr lang="en-GB" sz="4000" b="1" dirty="0"/>
          </a:p>
          <a:p>
            <a:pPr algn="ctr"/>
            <a:r>
              <a:rPr lang="en-GB" sz="4000" b="1" dirty="0"/>
              <a:t>katie.cooke@southwales.ac.uk</a:t>
            </a:r>
          </a:p>
        </p:txBody>
      </p:sp>
      <p:pic>
        <p:nvPicPr>
          <p:cNvPr id="1026" name="Picture 2" descr="Image result for twitter logo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5" y="4240214"/>
            <a:ext cx="631824" cy="63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6586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Custom 1">
      <a:dk1>
        <a:srgbClr val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1125</TotalTime>
  <Words>760</Words>
  <Application>Microsoft Office PowerPoint</Application>
  <PresentationFormat>Widescreen</PresentationFormat>
  <Paragraphs>119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Retrospect</vt:lpstr>
      <vt:lpstr>PowerPoint Presentation</vt:lpstr>
      <vt:lpstr>Project purpose</vt:lpstr>
      <vt:lpstr>Project components</vt:lpstr>
      <vt:lpstr>The Citizens’ Jury</vt:lpstr>
      <vt:lpstr>Story-gathering</vt:lpstr>
      <vt:lpstr>The stories</vt:lpstr>
      <vt:lpstr>Analysis</vt:lpstr>
      <vt:lpstr>How do you feel about your story?</vt:lpstr>
      <vt:lpstr>The Positive Triad</vt:lpstr>
      <vt:lpstr>The Negative Triad</vt:lpstr>
      <vt:lpstr>Who influenced what happened?</vt:lpstr>
      <vt:lpstr>Carers</vt:lpstr>
      <vt:lpstr>Information</vt:lpstr>
      <vt:lpstr>People need to be viewed as partners in social care delivery</vt:lpstr>
      <vt:lpstr>Recommendations</vt:lpstr>
      <vt:lpstr>Story-sharing</vt:lpstr>
      <vt:lpstr>Triads – place 1 mark or tick ‘none of    these’</vt:lpstr>
      <vt:lpstr>Check out our website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Cooke</dc:creator>
  <cp:lastModifiedBy>Tania Davies</cp:lastModifiedBy>
  <cp:revision>41</cp:revision>
  <dcterms:created xsi:type="dcterms:W3CDTF">2019-06-11T07:51:05Z</dcterms:created>
  <dcterms:modified xsi:type="dcterms:W3CDTF">2019-11-27T11:00:09Z</dcterms:modified>
</cp:coreProperties>
</file>