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2"/>
  </p:notesMasterIdLst>
  <p:handoutMasterIdLst>
    <p:handoutMasterId r:id="rId23"/>
  </p:handoutMasterIdLst>
  <p:sldIdLst>
    <p:sldId id="256" r:id="rId2"/>
    <p:sldId id="257" r:id="rId3"/>
    <p:sldId id="287" r:id="rId4"/>
    <p:sldId id="276" r:id="rId5"/>
    <p:sldId id="277" r:id="rId6"/>
    <p:sldId id="284" r:id="rId7"/>
    <p:sldId id="278" r:id="rId8"/>
    <p:sldId id="279" r:id="rId9"/>
    <p:sldId id="280" r:id="rId10"/>
    <p:sldId id="281" r:id="rId11"/>
    <p:sldId id="282" r:id="rId12"/>
    <p:sldId id="283" r:id="rId13"/>
    <p:sldId id="285" r:id="rId14"/>
    <p:sldId id="275" r:id="rId15"/>
    <p:sldId id="259" r:id="rId16"/>
    <p:sldId id="261" r:id="rId17"/>
    <p:sldId id="262" r:id="rId18"/>
    <p:sldId id="286" r:id="rId19"/>
    <p:sldId id="265" r:id="rId20"/>
    <p:sldId id="271" r:id="rId21"/>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885"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0992" tIns="45496" rIns="90992" bIns="45496"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0992" tIns="45496" rIns="90992" bIns="45496" rtlCol="0"/>
          <a:lstStyle>
            <a:lvl1pPr algn="r">
              <a:defRPr sz="1200"/>
            </a:lvl1pPr>
          </a:lstStyle>
          <a:p>
            <a:fld id="{C50CF82C-01F3-4412-A929-BD48F9A10249}" type="datetimeFigureOut">
              <a:rPr lang="en-US" smtClean="0"/>
              <a:pPr/>
              <a:t>11/15/2021</a:t>
            </a:fld>
            <a:endParaRPr lang="en-GB"/>
          </a:p>
        </p:txBody>
      </p:sp>
      <p:sp>
        <p:nvSpPr>
          <p:cNvPr id="4" name="Footer Placeholder 3"/>
          <p:cNvSpPr>
            <a:spLocks noGrp="1"/>
          </p:cNvSpPr>
          <p:nvPr>
            <p:ph type="ftr" sz="quarter" idx="2"/>
          </p:nvPr>
        </p:nvSpPr>
        <p:spPr>
          <a:xfrm>
            <a:off x="0" y="9428584"/>
            <a:ext cx="2945659" cy="496332"/>
          </a:xfrm>
          <a:prstGeom prst="rect">
            <a:avLst/>
          </a:prstGeom>
        </p:spPr>
        <p:txBody>
          <a:bodyPr vert="horz" lIns="90992" tIns="45496" rIns="90992" bIns="45496"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6332"/>
          </a:xfrm>
          <a:prstGeom prst="rect">
            <a:avLst/>
          </a:prstGeom>
        </p:spPr>
        <p:txBody>
          <a:bodyPr vert="horz" lIns="90992" tIns="45496" rIns="90992" bIns="45496" rtlCol="0" anchor="b"/>
          <a:lstStyle>
            <a:lvl1pPr algn="r">
              <a:defRPr sz="1200"/>
            </a:lvl1pPr>
          </a:lstStyle>
          <a:p>
            <a:fld id="{39A8C457-B22F-4F35-AF67-FF1B67BDA94C}" type="slidenum">
              <a:rPr lang="en-GB" smtClean="0"/>
              <a:pPr/>
              <a:t>‹#›</a:t>
            </a:fld>
            <a:endParaRPr lang="en-GB"/>
          </a:p>
        </p:txBody>
      </p:sp>
    </p:spTree>
    <p:extLst>
      <p:ext uri="{BB962C8B-B14F-4D97-AF65-F5344CB8AC3E}">
        <p14:creationId xmlns:p14="http://schemas.microsoft.com/office/powerpoint/2010/main" val="86757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0992" tIns="45496" rIns="90992" bIns="45496"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0992" tIns="45496" rIns="90992" bIns="45496" rtlCol="0"/>
          <a:lstStyle>
            <a:lvl1pPr algn="r">
              <a:defRPr sz="1200"/>
            </a:lvl1pPr>
          </a:lstStyle>
          <a:p>
            <a:fld id="{A6E26776-2AF5-4729-BDBE-0F19A57CB90F}" type="datetimeFigureOut">
              <a:rPr lang="en-US" smtClean="0"/>
              <a:pPr/>
              <a:t>11/15/2021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0992" tIns="45496" rIns="90992" bIns="45496" rtlCol="0" anchor="ctr"/>
          <a:lstStyle/>
          <a:p>
            <a:endParaRPr lang="en-GB"/>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0992" tIns="45496" rIns="90992" bIns="45496"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6332"/>
          </a:xfrm>
          <a:prstGeom prst="rect">
            <a:avLst/>
          </a:prstGeom>
        </p:spPr>
        <p:txBody>
          <a:bodyPr vert="horz" lIns="90992" tIns="45496" rIns="90992" bIns="45496"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6332"/>
          </a:xfrm>
          <a:prstGeom prst="rect">
            <a:avLst/>
          </a:prstGeom>
        </p:spPr>
        <p:txBody>
          <a:bodyPr vert="horz" lIns="90992" tIns="45496" rIns="90992" bIns="45496" rtlCol="0" anchor="b"/>
          <a:lstStyle>
            <a:lvl1pPr algn="r">
              <a:defRPr sz="1200"/>
            </a:lvl1pPr>
          </a:lstStyle>
          <a:p>
            <a:fld id="{74002FE5-A5B9-41BF-BACE-5C0715A02400}" type="slidenum">
              <a:rPr lang="en-GB" smtClean="0"/>
              <a:pPr/>
              <a:t>‹#›</a:t>
            </a:fld>
            <a:endParaRPr lang="en-GB"/>
          </a:p>
        </p:txBody>
      </p:sp>
    </p:spTree>
    <p:extLst>
      <p:ext uri="{BB962C8B-B14F-4D97-AF65-F5344CB8AC3E}">
        <p14:creationId xmlns:p14="http://schemas.microsoft.com/office/powerpoint/2010/main" val="4180970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002FE5-A5B9-41BF-BACE-5C0715A02400}" type="slidenum">
              <a:rPr lang="en-GB" smtClean="0"/>
              <a:pPr/>
              <a:t>1</a:t>
            </a:fld>
            <a:endParaRPr lang="en-GB"/>
          </a:p>
        </p:txBody>
      </p:sp>
    </p:spTree>
    <p:extLst>
      <p:ext uri="{BB962C8B-B14F-4D97-AF65-F5344CB8AC3E}">
        <p14:creationId xmlns:p14="http://schemas.microsoft.com/office/powerpoint/2010/main" val="3477392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002FE5-A5B9-41BF-BACE-5C0715A02400}" type="slidenum">
              <a:rPr lang="en-GB" smtClean="0"/>
              <a:pPr/>
              <a:t>16</a:t>
            </a:fld>
            <a:endParaRPr lang="en-GB"/>
          </a:p>
        </p:txBody>
      </p:sp>
    </p:spTree>
    <p:extLst>
      <p:ext uri="{BB962C8B-B14F-4D97-AF65-F5344CB8AC3E}">
        <p14:creationId xmlns:p14="http://schemas.microsoft.com/office/powerpoint/2010/main" val="3089441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4002FE5-A5B9-41BF-BACE-5C0715A02400}" type="slidenum">
              <a:rPr lang="en-GB" smtClean="0"/>
              <a:pPr/>
              <a:t>18</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122" name="Group 2"/>
          <p:cNvGrpSpPr>
            <a:grpSpLocks/>
          </p:cNvGrpSpPr>
          <p:nvPr/>
        </p:nvGrpSpPr>
        <p:grpSpPr bwMode="auto">
          <a:xfrm>
            <a:off x="-3222625" y="304800"/>
            <a:ext cx="11909425" cy="4724400"/>
            <a:chOff x="-2030" y="192"/>
            <a:chExt cx="7502" cy="2976"/>
          </a:xfrm>
        </p:grpSpPr>
        <p:sp>
          <p:nvSpPr>
            <p:cNvPr id="5123"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endParaRPr lang="en-GB"/>
            </a:p>
          </p:txBody>
        </p:sp>
        <p:sp>
          <p:nvSpPr>
            <p:cNvPr id="5124"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endParaRPr lang="en-US" sz="2400">
                <a:latin typeface="Times New Roman" pitchFamily="18" charset="0"/>
              </a:endParaRPr>
            </a:p>
          </p:txBody>
        </p:sp>
        <p:sp>
          <p:nvSpPr>
            <p:cNvPr id="5125"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endParaRPr lang="en-US">
                <a:latin typeface="Arial" charset="0"/>
              </a:endParaRPr>
            </a:p>
          </p:txBody>
        </p:sp>
      </p:grpSp>
      <p:sp>
        <p:nvSpPr>
          <p:cNvPr id="5126"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5127"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5128" name="Rectangle 8"/>
          <p:cNvSpPr>
            <a:spLocks noGrp="1" noChangeArrowheads="1"/>
          </p:cNvSpPr>
          <p:nvPr>
            <p:ph type="dt" sz="half" idx="2"/>
          </p:nvPr>
        </p:nvSpPr>
        <p:spPr/>
        <p:txBody>
          <a:bodyPr/>
          <a:lstStyle>
            <a:lvl1pPr>
              <a:defRPr/>
            </a:lvl1pPr>
          </a:lstStyle>
          <a:p>
            <a:endParaRPr lang="en-GB"/>
          </a:p>
        </p:txBody>
      </p:sp>
      <p:sp>
        <p:nvSpPr>
          <p:cNvPr id="5129" name="Rectangle 9"/>
          <p:cNvSpPr>
            <a:spLocks noGrp="1" noChangeArrowheads="1"/>
          </p:cNvSpPr>
          <p:nvPr>
            <p:ph type="ftr" sz="quarter" idx="3"/>
          </p:nvPr>
        </p:nvSpPr>
        <p:spPr/>
        <p:txBody>
          <a:bodyPr/>
          <a:lstStyle>
            <a:lvl1pPr>
              <a:defRPr/>
            </a:lvl1pPr>
          </a:lstStyle>
          <a:p>
            <a:endParaRPr lang="en-GB"/>
          </a:p>
        </p:txBody>
      </p:sp>
      <p:sp>
        <p:nvSpPr>
          <p:cNvPr id="5130" name="Rectangle 10"/>
          <p:cNvSpPr>
            <a:spLocks noGrp="1" noChangeArrowheads="1"/>
          </p:cNvSpPr>
          <p:nvPr>
            <p:ph type="sldNum" sz="quarter" idx="4"/>
          </p:nvPr>
        </p:nvSpPr>
        <p:spPr/>
        <p:txBody>
          <a:bodyPr/>
          <a:lstStyle>
            <a:lvl1pPr>
              <a:defRPr/>
            </a:lvl1pPr>
          </a:lstStyle>
          <a:p>
            <a:fld id="{501F121F-6204-4000-BC30-42D72AC0EE02}"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7D4FCD1E-205F-4C2A-83BE-65126D26B980}"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653D8A4B-5434-4204-B56E-C0B5EC653D5A}"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79AD352F-A59D-4295-A098-BA91E5F7291C}"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F9228BDC-54E9-4688-8303-703D3C0E9F39}"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77A21B6E-55C5-4FEE-B5A4-F49BDE20C757}"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81520E8F-A9E1-47B2-BD75-028B79FB0D36}"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F33EC3C5-B7F1-4EAD-B2C6-53F2A62BB6A1}"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14CDAAF6-7996-4802-B007-E929C6CF8B7A}"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069849E1-F82C-47DF-A83C-0C6AB7AA476E}"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A4ABF6B0-1582-45D7-993A-3847F3D45996}"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3238500" y="0"/>
            <a:ext cx="11925300" cy="3810000"/>
            <a:chOff x="-2040" y="0"/>
            <a:chExt cx="7512" cy="2400"/>
          </a:xfrm>
        </p:grpSpPr>
        <p:sp>
          <p:nvSpPr>
            <p:cNvPr id="4099"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endParaRPr lang="en-US" sz="2400">
                <a:latin typeface="Times New Roman" pitchFamily="18" charset="0"/>
              </a:endParaRPr>
            </a:p>
          </p:txBody>
        </p:sp>
        <p:sp>
          <p:nvSpPr>
            <p:cNvPr id="4100"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endParaRPr lang="en-US">
                <a:latin typeface="Arial" charset="0"/>
              </a:endParaRPr>
            </a:p>
          </p:txBody>
        </p:sp>
        <p:sp>
          <p:nvSpPr>
            <p:cNvPr id="4101"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endParaRPr lang="en-GB"/>
            </a:p>
          </p:txBody>
        </p:sp>
      </p:grpSp>
      <p:sp>
        <p:nvSpPr>
          <p:cNvPr id="4102" name="Rectangle 6"/>
          <p:cNvSpPr>
            <a:spLocks noGrp="1" noChangeArrowheads="1"/>
          </p:cNvSpPr>
          <p:nvPr>
            <p:ph type="title"/>
          </p:nvPr>
        </p:nvSpPr>
        <p:spPr bwMode="auto">
          <a:xfrm>
            <a:off x="1370013" y="301625"/>
            <a:ext cx="7313612"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GB"/>
              <a:t>Click to edit Master title style</a:t>
            </a:r>
          </a:p>
        </p:txBody>
      </p:sp>
      <p:sp>
        <p:nvSpPr>
          <p:cNvPr id="4103" name="Rectangle 7"/>
          <p:cNvSpPr>
            <a:spLocks noGrp="1" noChangeArrowheads="1"/>
          </p:cNvSpPr>
          <p:nvPr>
            <p:ph type="body" idx="1"/>
          </p:nvPr>
        </p:nvSpPr>
        <p:spPr bwMode="auto">
          <a:xfrm>
            <a:off x="1370013" y="1827213"/>
            <a:ext cx="7313612"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104"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4105"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endParaRPr lang="en-GB"/>
          </a:p>
        </p:txBody>
      </p:sp>
      <p:sp>
        <p:nvSpPr>
          <p:cNvPr id="4106"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4659BEC-BE3A-41FD-8893-939C5966C63E}"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l" rtl="0" fontAlgn="base">
        <a:spcBef>
          <a:spcPct val="0"/>
        </a:spcBef>
        <a:spcAft>
          <a:spcPct val="0"/>
        </a:spcAft>
        <a:defRPr sz="3600">
          <a:solidFill>
            <a:schemeClr val="tx2"/>
          </a:solidFill>
          <a:latin typeface="+mj-lt"/>
          <a:ea typeface="+mj-ea"/>
          <a:cs typeface="+mj-cs"/>
        </a:defRPr>
      </a:lvl1pPr>
      <a:lvl2pPr algn="l" rtl="0" fontAlgn="base">
        <a:spcBef>
          <a:spcPct val="0"/>
        </a:spcBef>
        <a:spcAft>
          <a:spcPct val="0"/>
        </a:spcAft>
        <a:defRPr sz="3600">
          <a:solidFill>
            <a:schemeClr val="tx2"/>
          </a:solidFill>
          <a:latin typeface="Arial" charset="0"/>
        </a:defRPr>
      </a:lvl2pPr>
      <a:lvl3pPr algn="l" rtl="0" fontAlgn="base">
        <a:spcBef>
          <a:spcPct val="0"/>
        </a:spcBef>
        <a:spcAft>
          <a:spcPct val="0"/>
        </a:spcAft>
        <a:defRPr sz="3600">
          <a:solidFill>
            <a:schemeClr val="tx2"/>
          </a:solidFill>
          <a:latin typeface="Arial" charset="0"/>
        </a:defRPr>
      </a:lvl3pPr>
      <a:lvl4pPr algn="l" rtl="0" fontAlgn="base">
        <a:spcBef>
          <a:spcPct val="0"/>
        </a:spcBef>
        <a:spcAft>
          <a:spcPct val="0"/>
        </a:spcAft>
        <a:defRPr sz="3600">
          <a:solidFill>
            <a:schemeClr val="tx2"/>
          </a:solidFill>
          <a:latin typeface="Arial" charset="0"/>
        </a:defRPr>
      </a:lvl4pPr>
      <a:lvl5pPr algn="l" rtl="0" fontAlgn="base">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fontAlgn="base">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fontAlgn="base">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fontAlgn="base">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sz="2800" b="1" dirty="0"/>
              <a:t>1. Recap </a:t>
            </a:r>
            <a:br>
              <a:rPr lang="en-GB" sz="2800" b="1" dirty="0"/>
            </a:br>
            <a:r>
              <a:rPr lang="en-GB" sz="2800" b="1" dirty="0"/>
              <a:t>3. Developing a Positive Attitude to Study</a:t>
            </a:r>
            <a:br>
              <a:rPr lang="en-GB" sz="2800" b="1" dirty="0"/>
            </a:br>
            <a:r>
              <a:rPr lang="en-GB" sz="2800" b="1" dirty="0"/>
              <a:t>4. Making links to Employability</a:t>
            </a:r>
            <a:endParaRPr lang="cy-GB" sz="2800" b="1"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4127" y="4365104"/>
            <a:ext cx="3385481" cy="2256987"/>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4005064"/>
            <a:ext cx="4176464" cy="3037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title"/>
          </p:nvPr>
        </p:nvSpPr>
        <p:spPr/>
        <p:txBody>
          <a:bodyPr/>
          <a:lstStyle/>
          <a:p>
            <a:r>
              <a:rPr lang="en-GB" b="1" dirty="0"/>
              <a:t>Session</a:t>
            </a:r>
            <a:r>
              <a:rPr lang="cy-GB" b="1" dirty="0"/>
              <a:t> </a:t>
            </a:r>
            <a:r>
              <a:rPr lang="en-GB" b="1" dirty="0"/>
              <a:t>Focus</a:t>
            </a:r>
          </a:p>
        </p:txBody>
      </p:sp>
      <p:sp>
        <p:nvSpPr>
          <p:cNvPr id="7173" name="Rectangle 5"/>
          <p:cNvSpPr>
            <a:spLocks noGrp="1" noChangeArrowheads="1"/>
          </p:cNvSpPr>
          <p:nvPr>
            <p:ph idx="1"/>
          </p:nvPr>
        </p:nvSpPr>
        <p:spPr>
          <a:xfrm>
            <a:off x="1370013" y="1827214"/>
            <a:ext cx="7313612" cy="2872646"/>
          </a:xfrm>
        </p:spPr>
        <p:txBody>
          <a:bodyPr/>
          <a:lstStyle/>
          <a:p>
            <a:pPr algn="just">
              <a:lnSpc>
                <a:spcPct val="90000"/>
              </a:lnSpc>
            </a:pPr>
            <a:r>
              <a:rPr lang="en-GB" sz="2700" dirty="0"/>
              <a:t>Recap</a:t>
            </a:r>
          </a:p>
          <a:p>
            <a:pPr algn="just">
              <a:lnSpc>
                <a:spcPct val="90000"/>
              </a:lnSpc>
            </a:pPr>
            <a:r>
              <a:rPr lang="en-GB" sz="2700" dirty="0"/>
              <a:t>Developing a positive attitude to study</a:t>
            </a:r>
          </a:p>
          <a:p>
            <a:pPr algn="just">
              <a:lnSpc>
                <a:spcPct val="90000"/>
              </a:lnSpc>
            </a:pPr>
            <a:r>
              <a:rPr lang="en-GB" sz="2700" dirty="0"/>
              <a:t>Considering your motivation to study</a:t>
            </a:r>
          </a:p>
          <a:p>
            <a:pPr algn="just">
              <a:lnSpc>
                <a:spcPct val="90000"/>
              </a:lnSpc>
            </a:pPr>
            <a:r>
              <a:rPr lang="en-GB" sz="2700" dirty="0"/>
              <a:t>Discussion around employability</a:t>
            </a:r>
          </a:p>
          <a:p>
            <a:pPr algn="just">
              <a:lnSpc>
                <a:spcPct val="90000"/>
              </a:lnSpc>
            </a:pPr>
            <a:r>
              <a:rPr lang="en-GB" sz="2700" dirty="0"/>
              <a:t>Transferable and soft employment skills</a:t>
            </a:r>
          </a:p>
          <a:p>
            <a:pPr>
              <a:lnSpc>
                <a:spcPct val="90000"/>
              </a:lnSpc>
            </a:pPr>
            <a:endParaRPr lang="en-GB" sz="24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4699860"/>
            <a:ext cx="3028950" cy="151447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4540059"/>
            <a:ext cx="2705900" cy="167427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Recap</a:t>
            </a:r>
          </a:p>
        </p:txBody>
      </p:sp>
      <p:sp>
        <p:nvSpPr>
          <p:cNvPr id="3" name="Content Placeholder 2"/>
          <p:cNvSpPr>
            <a:spLocks noGrp="1"/>
          </p:cNvSpPr>
          <p:nvPr>
            <p:ph idx="1"/>
          </p:nvPr>
        </p:nvSpPr>
        <p:spPr/>
        <p:txBody>
          <a:bodyPr/>
          <a:lstStyle/>
          <a:p>
            <a:r>
              <a:rPr lang="en-GB" dirty="0"/>
              <a:t>What have you learned so far???</a:t>
            </a:r>
          </a:p>
        </p:txBody>
      </p:sp>
    </p:spTree>
    <p:extLst>
      <p:ext uri="{BB962C8B-B14F-4D97-AF65-F5344CB8AC3E}">
        <p14:creationId xmlns:p14="http://schemas.microsoft.com/office/powerpoint/2010/main" val="2981992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Initial questions to consider…</a:t>
            </a:r>
          </a:p>
        </p:txBody>
      </p:sp>
      <p:sp>
        <p:nvSpPr>
          <p:cNvPr id="3" name="Content Placeholder 2"/>
          <p:cNvSpPr>
            <a:spLocks noGrp="1"/>
          </p:cNvSpPr>
          <p:nvPr>
            <p:ph idx="1"/>
          </p:nvPr>
        </p:nvSpPr>
        <p:spPr/>
        <p:txBody>
          <a:bodyPr/>
          <a:lstStyle/>
          <a:p>
            <a:r>
              <a:rPr lang="en-GB" sz="3200" dirty="0"/>
              <a:t>Why are you here?</a:t>
            </a:r>
          </a:p>
          <a:p>
            <a:r>
              <a:rPr lang="en-GB" sz="3200" dirty="0"/>
              <a:t>What motivates you to be here?</a:t>
            </a:r>
          </a:p>
          <a:p>
            <a:r>
              <a:rPr lang="en-GB" sz="3200" dirty="0"/>
              <a:t>What is your goal?</a:t>
            </a:r>
          </a:p>
          <a:p>
            <a:endParaRPr lang="en-GB" dirty="0"/>
          </a:p>
        </p:txBody>
      </p:sp>
    </p:spTree>
    <p:extLst>
      <p:ext uri="{BB962C8B-B14F-4D97-AF65-F5344CB8AC3E}">
        <p14:creationId xmlns:p14="http://schemas.microsoft.com/office/powerpoint/2010/main" val="24496711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Your motivation</a:t>
            </a:r>
          </a:p>
        </p:txBody>
      </p:sp>
      <p:sp>
        <p:nvSpPr>
          <p:cNvPr id="3" name="Content Placeholder 2"/>
          <p:cNvSpPr>
            <a:spLocks noGrp="1"/>
          </p:cNvSpPr>
          <p:nvPr>
            <p:ph idx="1"/>
          </p:nvPr>
        </p:nvSpPr>
        <p:spPr>
          <a:xfrm>
            <a:off x="1403648" y="1628800"/>
            <a:ext cx="7313612" cy="5040560"/>
          </a:xfrm>
        </p:spPr>
        <p:txBody>
          <a:bodyPr/>
          <a:lstStyle/>
          <a:p>
            <a:pPr algn="just"/>
            <a:r>
              <a:rPr lang="en-GB" sz="2500" dirty="0"/>
              <a:t>Cottrell (2008, p. 86) notes how ‘your level of motivation will affect your success’.</a:t>
            </a:r>
          </a:p>
          <a:p>
            <a:pPr algn="just"/>
            <a:r>
              <a:rPr lang="en-GB" sz="2500" dirty="0"/>
              <a:t>When you may feel that you are struggling, that you do not have the enthusiasm to complete a task, or that you feel at the point of maybe giving up altogether, Cottrell (2008, p. 86) states that ‘you will need clear motivation to keep yourself going even through such tough times’.</a:t>
            </a:r>
          </a:p>
        </p:txBody>
      </p:sp>
    </p:spTree>
    <p:extLst>
      <p:ext uri="{BB962C8B-B14F-4D97-AF65-F5344CB8AC3E}">
        <p14:creationId xmlns:p14="http://schemas.microsoft.com/office/powerpoint/2010/main" val="2719126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Why are you here?  What motivates you?</a:t>
            </a:r>
          </a:p>
        </p:txBody>
      </p:sp>
      <p:sp>
        <p:nvSpPr>
          <p:cNvPr id="3" name="Content Placeholder 2"/>
          <p:cNvSpPr>
            <a:spLocks noGrp="1"/>
          </p:cNvSpPr>
          <p:nvPr>
            <p:ph idx="1"/>
          </p:nvPr>
        </p:nvSpPr>
        <p:spPr/>
        <p:txBody>
          <a:bodyPr/>
          <a:lstStyle/>
          <a:p>
            <a:r>
              <a:rPr lang="en-GB" dirty="0"/>
              <a:t>Intrinsic motivation </a:t>
            </a:r>
          </a:p>
          <a:p>
            <a:pPr lvl="1"/>
            <a:r>
              <a:rPr lang="en-GB" dirty="0"/>
              <a:t>Motivation from within</a:t>
            </a:r>
          </a:p>
          <a:p>
            <a:pPr lvl="3"/>
            <a:r>
              <a:rPr lang="en-GB" dirty="0"/>
              <a:t>I enjoy learning new things, and by learning new things I will be better equipped to obtain my qualification.</a:t>
            </a:r>
          </a:p>
          <a:p>
            <a:r>
              <a:rPr lang="en-GB" dirty="0"/>
              <a:t>Extrinsic motivation </a:t>
            </a:r>
          </a:p>
          <a:p>
            <a:pPr lvl="1"/>
            <a:r>
              <a:rPr lang="en-GB" dirty="0"/>
              <a:t>Motivation from external forces</a:t>
            </a:r>
          </a:p>
          <a:p>
            <a:pPr lvl="3"/>
            <a:r>
              <a:rPr lang="en-GB" dirty="0"/>
              <a:t>If I get a good degree, I will get a pay rise.</a:t>
            </a:r>
          </a:p>
          <a:p>
            <a:pPr lvl="3"/>
            <a:r>
              <a:rPr lang="en-GB" dirty="0"/>
              <a:t>My family will be disappointed in me if I don’t do well.</a:t>
            </a:r>
          </a:p>
        </p:txBody>
      </p:sp>
    </p:spTree>
    <p:extLst>
      <p:ext uri="{BB962C8B-B14F-4D97-AF65-F5344CB8AC3E}">
        <p14:creationId xmlns:p14="http://schemas.microsoft.com/office/powerpoint/2010/main" val="506275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Self-evaluation		</a:t>
            </a:r>
          </a:p>
        </p:txBody>
      </p:sp>
      <p:sp>
        <p:nvSpPr>
          <p:cNvPr id="3" name="Content Placeholder 2"/>
          <p:cNvSpPr>
            <a:spLocks noGrp="1"/>
          </p:cNvSpPr>
          <p:nvPr>
            <p:ph idx="1"/>
          </p:nvPr>
        </p:nvSpPr>
        <p:spPr>
          <a:xfrm>
            <a:off x="1370013" y="1827212"/>
            <a:ext cx="7313612" cy="4626123"/>
          </a:xfrm>
        </p:spPr>
        <p:txBody>
          <a:bodyPr/>
          <a:lstStyle/>
          <a:p>
            <a:r>
              <a:rPr lang="en-GB" sz="2500" dirty="0"/>
              <a:t>Complete the self-evaluation as a means of reflecting upon your reasons for studying the BA Youth Work and Social Education </a:t>
            </a:r>
          </a:p>
          <a:p>
            <a:r>
              <a:rPr lang="en-GB" sz="2500" dirty="0"/>
              <a:t>Which are the two most important factors for you?  </a:t>
            </a:r>
          </a:p>
          <a:p>
            <a:r>
              <a:rPr lang="en-GB" sz="2500" dirty="0"/>
              <a:t>Why are they the most important?</a:t>
            </a:r>
          </a:p>
          <a:p>
            <a:r>
              <a:rPr lang="en-GB" sz="2500" dirty="0"/>
              <a:t>If your motivation ever needs boosting during your studies, look back over your answers to the self-evaluation</a:t>
            </a:r>
          </a:p>
          <a:p>
            <a:endParaRPr lang="en-GB" dirty="0"/>
          </a:p>
          <a:p>
            <a:endParaRPr lang="en-GB" dirty="0"/>
          </a:p>
          <a:p>
            <a:endParaRPr lang="en-GB" dirty="0"/>
          </a:p>
        </p:txBody>
      </p:sp>
    </p:spTree>
    <p:extLst>
      <p:ext uri="{BB962C8B-B14F-4D97-AF65-F5344CB8AC3E}">
        <p14:creationId xmlns:p14="http://schemas.microsoft.com/office/powerpoint/2010/main" val="243402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Goal Setting	</a:t>
            </a:r>
          </a:p>
        </p:txBody>
      </p:sp>
      <p:sp>
        <p:nvSpPr>
          <p:cNvPr id="3" name="Content Placeholder 2"/>
          <p:cNvSpPr>
            <a:spLocks noGrp="1"/>
          </p:cNvSpPr>
          <p:nvPr>
            <p:ph idx="1"/>
          </p:nvPr>
        </p:nvSpPr>
        <p:spPr/>
        <p:txBody>
          <a:bodyPr/>
          <a:lstStyle/>
          <a:p>
            <a:r>
              <a:rPr lang="en-GB" dirty="0"/>
              <a:t>According to Cottrell (2008, p. 86), goal setting helps ‘make tasks more manageable’.</a:t>
            </a:r>
          </a:p>
          <a:p>
            <a:r>
              <a:rPr lang="en-GB" dirty="0"/>
              <a:t>‘Set yourself small, short-term goals so that you are able to have lots of small successes.  In time these add up to greater achievements’ (Cottrell, 2008, p. 86).</a:t>
            </a:r>
          </a:p>
        </p:txBody>
      </p:sp>
    </p:spTree>
    <p:extLst>
      <p:ext uri="{BB962C8B-B14F-4D97-AF65-F5344CB8AC3E}">
        <p14:creationId xmlns:p14="http://schemas.microsoft.com/office/powerpoint/2010/main" val="3814649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Celebrate Success</a:t>
            </a:r>
          </a:p>
        </p:txBody>
      </p:sp>
      <p:sp>
        <p:nvSpPr>
          <p:cNvPr id="3" name="Content Placeholder 2"/>
          <p:cNvSpPr>
            <a:spLocks noGrp="1"/>
          </p:cNvSpPr>
          <p:nvPr>
            <p:ph idx="1"/>
          </p:nvPr>
        </p:nvSpPr>
        <p:spPr/>
        <p:txBody>
          <a:bodyPr/>
          <a:lstStyle/>
          <a:p>
            <a:r>
              <a:rPr lang="en-GB" dirty="0"/>
              <a:t>It is important that you ‘set targets and deadlines which are easy to meet’ (Cottrell, 2008, p.86).</a:t>
            </a:r>
          </a:p>
          <a:p>
            <a:r>
              <a:rPr lang="en-GB" dirty="0"/>
              <a:t>Doing this will increase your chances of success.</a:t>
            </a:r>
          </a:p>
          <a:p>
            <a:r>
              <a:rPr lang="en-GB" dirty="0"/>
              <a:t>Short term goal: </a:t>
            </a:r>
          </a:p>
          <a:p>
            <a:pPr lvl="1"/>
            <a:r>
              <a:rPr lang="en-GB" dirty="0"/>
              <a:t>Spend two hours working on your journal review assessment</a:t>
            </a:r>
          </a:p>
          <a:p>
            <a:pPr lvl="1"/>
            <a:r>
              <a:rPr lang="en-GB" dirty="0"/>
              <a:t>Reward yourself by having a 30 minute break and go for a walk/watch </a:t>
            </a:r>
            <a:r>
              <a:rPr lang="en-GB" dirty="0" err="1"/>
              <a:t>tv</a:t>
            </a:r>
            <a:r>
              <a:rPr lang="en-GB" dirty="0"/>
              <a:t>…</a:t>
            </a:r>
          </a:p>
        </p:txBody>
      </p:sp>
    </p:spTree>
    <p:extLst>
      <p:ext uri="{BB962C8B-B14F-4D97-AF65-F5344CB8AC3E}">
        <p14:creationId xmlns:p14="http://schemas.microsoft.com/office/powerpoint/2010/main" val="4100088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Aim higher…		</a:t>
            </a:r>
          </a:p>
        </p:txBody>
      </p:sp>
      <p:sp>
        <p:nvSpPr>
          <p:cNvPr id="3" name="Content Placeholder 2"/>
          <p:cNvSpPr>
            <a:spLocks noGrp="1"/>
          </p:cNvSpPr>
          <p:nvPr>
            <p:ph idx="1"/>
          </p:nvPr>
        </p:nvSpPr>
        <p:spPr/>
        <p:txBody>
          <a:bodyPr/>
          <a:lstStyle/>
          <a:p>
            <a:r>
              <a:rPr lang="en-GB" dirty="0"/>
              <a:t>Once you have met your small goals, set larger ones!</a:t>
            </a:r>
          </a:p>
          <a:p>
            <a:pPr lvl="1"/>
            <a:r>
              <a:rPr lang="en-GB" dirty="0"/>
              <a:t>Push yourself a little harder</a:t>
            </a:r>
          </a:p>
          <a:p>
            <a:pPr lvl="1"/>
            <a:r>
              <a:rPr lang="en-GB" dirty="0"/>
              <a:t>Step out of your comfort zone</a:t>
            </a:r>
          </a:p>
          <a:p>
            <a:pPr lvl="1"/>
            <a:r>
              <a:rPr lang="en-GB" dirty="0"/>
              <a:t>Challenge yourself!</a:t>
            </a:r>
          </a:p>
        </p:txBody>
      </p:sp>
    </p:spTree>
    <p:extLst>
      <p:ext uri="{BB962C8B-B14F-4D97-AF65-F5344CB8AC3E}">
        <p14:creationId xmlns:p14="http://schemas.microsoft.com/office/powerpoint/2010/main" val="35834226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Find support</a:t>
            </a:r>
          </a:p>
        </p:txBody>
      </p:sp>
      <p:sp>
        <p:nvSpPr>
          <p:cNvPr id="3" name="Content Placeholder 2"/>
          <p:cNvSpPr>
            <a:spLocks noGrp="1"/>
          </p:cNvSpPr>
          <p:nvPr>
            <p:ph idx="1"/>
          </p:nvPr>
        </p:nvSpPr>
        <p:spPr/>
        <p:txBody>
          <a:bodyPr/>
          <a:lstStyle/>
          <a:p>
            <a:r>
              <a:rPr lang="en-GB" dirty="0"/>
              <a:t>Someone who can encourage you</a:t>
            </a:r>
          </a:p>
          <a:p>
            <a:r>
              <a:rPr lang="en-GB" dirty="0"/>
              <a:t>Peer support</a:t>
            </a:r>
          </a:p>
          <a:p>
            <a:r>
              <a:rPr lang="en-GB" dirty="0"/>
              <a:t>Tutor support</a:t>
            </a:r>
          </a:p>
        </p:txBody>
      </p:sp>
    </p:spTree>
    <p:extLst>
      <p:ext uri="{BB962C8B-B14F-4D97-AF65-F5344CB8AC3E}">
        <p14:creationId xmlns:p14="http://schemas.microsoft.com/office/powerpoint/2010/main" val="2049949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Attitude	</a:t>
            </a:r>
          </a:p>
        </p:txBody>
      </p:sp>
      <p:sp>
        <p:nvSpPr>
          <p:cNvPr id="3" name="Content Placeholder 2"/>
          <p:cNvSpPr>
            <a:spLocks noGrp="1"/>
          </p:cNvSpPr>
          <p:nvPr>
            <p:ph idx="1"/>
          </p:nvPr>
        </p:nvSpPr>
        <p:spPr/>
        <p:txBody>
          <a:bodyPr/>
          <a:lstStyle/>
          <a:p>
            <a:r>
              <a:rPr lang="en-GB" sz="2400" dirty="0"/>
              <a:t>Cottrell (2008, p. 86) discusses how ‘attitude is very important.  Try to think of </a:t>
            </a:r>
            <a:r>
              <a:rPr lang="en-GB" sz="2400" i="1" dirty="0"/>
              <a:t>difficulties</a:t>
            </a:r>
            <a:r>
              <a:rPr lang="en-GB" sz="2400" dirty="0"/>
              <a:t> as </a:t>
            </a:r>
            <a:r>
              <a:rPr lang="en-GB" sz="2400" i="1" dirty="0"/>
              <a:t>challenges</a:t>
            </a:r>
            <a:r>
              <a:rPr lang="en-GB" sz="2400" dirty="0"/>
              <a:t>.  If there is something you have to learn which seems threatening, consider the ways in which it can also be an opportunity to do something new’.</a:t>
            </a:r>
          </a:p>
          <a:p>
            <a:r>
              <a:rPr lang="en-GB" sz="2400" dirty="0"/>
              <a:t>Cottrell (2008, p.86) asks you to consider ‘which aspects of being a student appear like ‘threats’ or ‘problems’ to you at the moment? How could these be seen as challenges and opportunities?</a:t>
            </a:r>
          </a:p>
        </p:txBody>
      </p:sp>
    </p:spTree>
    <p:extLst>
      <p:ext uri="{BB962C8B-B14F-4D97-AF65-F5344CB8AC3E}">
        <p14:creationId xmlns:p14="http://schemas.microsoft.com/office/powerpoint/2010/main" val="2230101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t>The links between study and employment</a:t>
            </a:r>
          </a:p>
        </p:txBody>
      </p:sp>
      <p:sp>
        <p:nvSpPr>
          <p:cNvPr id="4" name="Subtitle 3"/>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845112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b="1" dirty="0"/>
              <a:t>What are employers looking for?</a:t>
            </a:r>
            <a:br>
              <a:rPr lang="en-GB" sz="2800" b="1" dirty="0"/>
            </a:br>
            <a:r>
              <a:rPr lang="en-GB" sz="2800" b="1" dirty="0"/>
              <a:t>A task in pairs</a:t>
            </a:r>
          </a:p>
        </p:txBody>
      </p:sp>
      <p:sp>
        <p:nvSpPr>
          <p:cNvPr id="3" name="Content Placeholder 2"/>
          <p:cNvSpPr>
            <a:spLocks noGrp="1"/>
          </p:cNvSpPr>
          <p:nvPr>
            <p:ph idx="1"/>
          </p:nvPr>
        </p:nvSpPr>
        <p:spPr>
          <a:xfrm>
            <a:off x="1370013" y="1827212"/>
            <a:ext cx="7313612" cy="5030787"/>
          </a:xfrm>
        </p:spPr>
        <p:txBody>
          <a:bodyPr/>
          <a:lstStyle/>
          <a:p>
            <a:pPr algn="just"/>
            <a:r>
              <a:rPr lang="en-GB" sz="2200" dirty="0"/>
              <a:t>You are a group of training managers for a local Youth Service and you have been successful in obtaining some funding to employ one part time youth worker to work in a local project. </a:t>
            </a:r>
          </a:p>
          <a:p>
            <a:pPr algn="just"/>
            <a:r>
              <a:rPr lang="en-GB" sz="2200" dirty="0"/>
              <a:t>You have been asked by the Head of the Youth Service to write a job specification for the post but to also highlight what type of skills and qualities you require from the youth worker.</a:t>
            </a:r>
          </a:p>
          <a:p>
            <a:pPr algn="just"/>
            <a:r>
              <a:rPr lang="en-GB" sz="2200" dirty="0"/>
              <a:t>Spend 15 minutes preparing the job specification, outlining the skills and qualities required.</a:t>
            </a:r>
          </a:p>
          <a:p>
            <a:pPr algn="just"/>
            <a:r>
              <a:rPr lang="en-GB" sz="2200" dirty="0"/>
              <a:t>Feedback.</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0232" y="335404"/>
            <a:ext cx="2274962" cy="110922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4"/>
          <p:cNvSpPr>
            <a:spLocks noGrp="1" noChangeArrowheads="1"/>
          </p:cNvSpPr>
          <p:nvPr>
            <p:ph type="title"/>
          </p:nvPr>
        </p:nvSpPr>
        <p:spPr/>
        <p:txBody>
          <a:bodyPr/>
          <a:lstStyle/>
          <a:p>
            <a:r>
              <a:rPr lang="en-GB" sz="3200" b="1" dirty="0"/>
              <a:t>What are recruiters looking for?</a:t>
            </a:r>
            <a:endParaRPr lang="cy-GB" sz="3200" dirty="0"/>
          </a:p>
        </p:txBody>
      </p:sp>
      <p:sp>
        <p:nvSpPr>
          <p:cNvPr id="13317" name="Rectangle 5"/>
          <p:cNvSpPr>
            <a:spLocks noGrp="1" noChangeArrowheads="1"/>
          </p:cNvSpPr>
          <p:nvPr>
            <p:ph idx="1"/>
          </p:nvPr>
        </p:nvSpPr>
        <p:spPr>
          <a:xfrm>
            <a:off x="1370013" y="1827212"/>
            <a:ext cx="7313612" cy="4842147"/>
          </a:xfrm>
        </p:spPr>
        <p:txBody>
          <a:bodyPr/>
          <a:lstStyle/>
          <a:p>
            <a:pPr algn="just">
              <a:lnSpc>
                <a:spcPct val="90000"/>
              </a:lnSpc>
            </a:pPr>
            <a:r>
              <a:rPr lang="en-GB" sz="2400" dirty="0"/>
              <a:t>According to Cottrell (2008, p. 25) ‘the Association of Graduate Employers reports that 40 per cent of large employers find it difficult to find students with the skills they want.  Although employers still value academic and specialist skills, they also look for a wider range of experience and generic skills, especially ‘soft skills’’.</a:t>
            </a:r>
          </a:p>
          <a:p>
            <a:pPr algn="just">
              <a:lnSpc>
                <a:spcPct val="90000"/>
              </a:lnSpc>
            </a:pPr>
            <a:r>
              <a:rPr lang="en-GB" sz="2400" dirty="0"/>
              <a:t>Cottrell (2007, p. 35) continues and notes how ‘‘Soft skills’ are skills such as verbal communication and teamwork, which are less quantifiable than academic qualifications.</a:t>
            </a:r>
          </a:p>
          <a:p>
            <a:pPr marL="0" indent="0" algn="just">
              <a:lnSpc>
                <a:spcPct val="90000"/>
              </a:lnSpc>
              <a:buNone/>
            </a:pPr>
            <a:endParaRPr lang="en-GB" sz="1900" dirty="0"/>
          </a:p>
          <a:p>
            <a:pPr algn="just">
              <a:lnSpc>
                <a:spcPct val="90000"/>
              </a:lnSpc>
            </a:pPr>
            <a:endParaRPr lang="en-GB" sz="19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sp>
        <p:nvSpPr>
          <p:cNvPr id="17413" name="Rectangle 5"/>
          <p:cNvSpPr>
            <a:spLocks noGrp="1" noChangeArrowheads="1"/>
          </p:cNvSpPr>
          <p:nvPr>
            <p:ph idx="1"/>
          </p:nvPr>
        </p:nvSpPr>
        <p:spPr>
          <a:xfrm>
            <a:off x="1370013" y="1827212"/>
            <a:ext cx="7313612" cy="4914155"/>
          </a:xfrm>
        </p:spPr>
        <p:txBody>
          <a:bodyPr/>
          <a:lstStyle/>
          <a:p>
            <a:pPr marL="0" indent="0" algn="just">
              <a:lnSpc>
                <a:spcPct val="90000"/>
              </a:lnSpc>
              <a:buNone/>
            </a:pPr>
            <a:r>
              <a:rPr lang="en-GB" sz="2400" dirty="0"/>
              <a:t>Cottrell (2008, p. 35) notes how ‘employers value soft skills in the following areas:</a:t>
            </a:r>
          </a:p>
          <a:p>
            <a:pPr marL="0" indent="0" algn="just">
              <a:lnSpc>
                <a:spcPct val="90000"/>
              </a:lnSpc>
              <a:buNone/>
            </a:pPr>
            <a:endParaRPr lang="en-GB" sz="2400" dirty="0"/>
          </a:p>
          <a:p>
            <a:pPr>
              <a:lnSpc>
                <a:spcPct val="90000"/>
              </a:lnSpc>
            </a:pPr>
            <a:r>
              <a:rPr lang="en-GB" sz="2400" b="1" dirty="0"/>
              <a:t>Managing Yourself: intra-personal skills</a:t>
            </a:r>
          </a:p>
          <a:p>
            <a:pPr lvl="1" algn="just">
              <a:lnSpc>
                <a:spcPct val="90000"/>
              </a:lnSpc>
            </a:pPr>
            <a:r>
              <a:rPr lang="en-GB" sz="1800" dirty="0"/>
              <a:t>Self-reliance, self-awareness and focus; the capacity to learn, plan action and take initiative; resourcefulness, motivation and realism.</a:t>
            </a:r>
          </a:p>
          <a:p>
            <a:pPr>
              <a:lnSpc>
                <a:spcPct val="90000"/>
              </a:lnSpc>
            </a:pPr>
            <a:r>
              <a:rPr lang="en-GB" sz="2400" b="1" dirty="0"/>
              <a:t>Managing people: People skills</a:t>
            </a:r>
          </a:p>
          <a:p>
            <a:pPr lvl="1" algn="just">
              <a:lnSpc>
                <a:spcPct val="90000"/>
              </a:lnSpc>
            </a:pPr>
            <a:r>
              <a:rPr lang="en-GB" sz="1800" dirty="0"/>
              <a:t>Networking; team working; communication skills in negotiation, persuading and influencing; customer focus, leadership and ability to support and motivate others’.</a:t>
            </a:r>
          </a:p>
          <a:p>
            <a:pPr>
              <a:lnSpc>
                <a:spcPct val="90000"/>
              </a:lnSpc>
            </a:pPr>
            <a:endParaRPr lang="en-GB" sz="1900" dirty="0"/>
          </a:p>
          <a:p>
            <a:pPr lvl="1">
              <a:lnSpc>
                <a:spcPct val="90000"/>
              </a:lnSpc>
              <a:buFont typeface="Wingdings" pitchFamily="2" charset="2"/>
              <a:buNone/>
            </a:pPr>
            <a:endParaRPr lang="en-GB" sz="19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445224"/>
            <a:ext cx="2128658" cy="141910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19461" name="Rectangle 5"/>
          <p:cNvSpPr>
            <a:spLocks noGrp="1" noChangeArrowheads="1"/>
          </p:cNvSpPr>
          <p:nvPr>
            <p:ph idx="1"/>
          </p:nvPr>
        </p:nvSpPr>
        <p:spPr/>
        <p:txBody>
          <a:bodyPr/>
          <a:lstStyle/>
          <a:p>
            <a:pPr>
              <a:lnSpc>
                <a:spcPct val="90000"/>
              </a:lnSpc>
            </a:pPr>
            <a:r>
              <a:rPr lang="en-GB" sz="2400" b="1" dirty="0"/>
              <a:t>Managing projects: skills and qualities</a:t>
            </a:r>
          </a:p>
          <a:p>
            <a:pPr lvl="1" algn="just">
              <a:lnSpc>
                <a:spcPct val="90000"/>
              </a:lnSpc>
            </a:pPr>
            <a:r>
              <a:rPr lang="en-GB" sz="1800" dirty="0"/>
              <a:t>Business awareness; a strong work ethic, being able to get on with the task and achieve a result; application of IT skills, problem solving; managing projects; versatility, flexibility and multi-skilling; willingness to take risks; competitiveness, being logical, methodical and systematic; being practical and results-orientated. </a:t>
            </a:r>
          </a:p>
          <a:p>
            <a:pPr marL="0" indent="0">
              <a:lnSpc>
                <a:spcPct val="90000"/>
              </a:lnSpc>
              <a:buNone/>
            </a:pPr>
            <a:endParaRPr lang="en-GB" sz="21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37187"/>
            <a:ext cx="2127250" cy="142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Links to seminar question</a:t>
            </a:r>
          </a:p>
        </p:txBody>
      </p:sp>
      <p:sp>
        <p:nvSpPr>
          <p:cNvPr id="5" name="Content Placeholder 4"/>
          <p:cNvSpPr>
            <a:spLocks noGrp="1"/>
          </p:cNvSpPr>
          <p:nvPr>
            <p:ph idx="1"/>
          </p:nvPr>
        </p:nvSpPr>
        <p:spPr/>
        <p:txBody>
          <a:bodyPr/>
          <a:lstStyle/>
          <a:p>
            <a:pPr marL="0" indent="0" algn="just" eaLnBrk="1" hangingPunct="1">
              <a:lnSpc>
                <a:spcPct val="80000"/>
              </a:lnSpc>
              <a:buNone/>
            </a:pPr>
            <a:r>
              <a:rPr lang="en-GB" sz="2400" dirty="0"/>
              <a:t>Choose 3 study skills that you feel are important for future employability, and discuss how these can be transferred to a youth work setting. Discuss why they are important skills for the workplace.  Include action points for further personal development</a:t>
            </a:r>
          </a:p>
          <a:p>
            <a:pPr marL="0" indent="0" algn="just" eaLnBrk="1" hangingPunct="1">
              <a:lnSpc>
                <a:spcPct val="80000"/>
              </a:lnSpc>
              <a:buNone/>
            </a:pPr>
            <a:endParaRPr lang="en-GB" sz="2400" dirty="0"/>
          </a:p>
          <a:p>
            <a:pPr eaLnBrk="1" hangingPunct="1">
              <a:lnSpc>
                <a:spcPct val="80000"/>
              </a:lnSpc>
            </a:pPr>
            <a:r>
              <a:rPr lang="en-GB" sz="2400" dirty="0"/>
              <a:t>10 Minutes</a:t>
            </a:r>
          </a:p>
          <a:p>
            <a:pPr eaLnBrk="1" hangingPunct="1">
              <a:lnSpc>
                <a:spcPct val="80000"/>
              </a:lnSpc>
            </a:pPr>
            <a:endParaRPr lang="en-GB" sz="2400" dirty="0"/>
          </a:p>
          <a:p>
            <a:pPr eaLnBrk="1" hangingPunct="1">
              <a:lnSpc>
                <a:spcPct val="80000"/>
              </a:lnSpc>
            </a:pPr>
            <a:r>
              <a:rPr lang="en-GB" sz="2400" dirty="0"/>
              <a:t>Date for seminar: 24</a:t>
            </a:r>
            <a:r>
              <a:rPr lang="en-GB" sz="2400" baseline="30000" dirty="0"/>
              <a:t>th</a:t>
            </a:r>
            <a:r>
              <a:rPr lang="en-GB" sz="2400" dirty="0"/>
              <a:t> November 2021</a:t>
            </a:r>
            <a:endParaRPr lang="en-GB" dirty="0"/>
          </a:p>
        </p:txBody>
      </p:sp>
    </p:spTree>
    <p:extLst>
      <p:ext uri="{BB962C8B-B14F-4D97-AF65-F5344CB8AC3E}">
        <p14:creationId xmlns:p14="http://schemas.microsoft.com/office/powerpoint/2010/main" val="1738701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GB" sz="2800" b="1" dirty="0"/>
              <a:t>Transferable skills required for employment</a:t>
            </a:r>
            <a:endParaRPr lang="cy-GB" sz="2800" b="1" dirty="0"/>
          </a:p>
        </p:txBody>
      </p:sp>
      <p:sp>
        <p:nvSpPr>
          <p:cNvPr id="27651" name="Rectangle 3"/>
          <p:cNvSpPr>
            <a:spLocks noGrp="1" noChangeArrowheads="1"/>
          </p:cNvSpPr>
          <p:nvPr>
            <p:ph idx="1"/>
          </p:nvPr>
        </p:nvSpPr>
        <p:spPr/>
        <p:txBody>
          <a:bodyPr/>
          <a:lstStyle/>
          <a:p>
            <a:pPr>
              <a:lnSpc>
                <a:spcPct val="80000"/>
              </a:lnSpc>
              <a:buFont typeface="Wingdings" pitchFamily="2" charset="2"/>
              <a:buNone/>
            </a:pPr>
            <a:r>
              <a:rPr lang="en-GB" sz="2500" dirty="0"/>
              <a:t>Please see ‘handout’ provided</a:t>
            </a:r>
            <a:endParaRPr lang="en-GB" sz="1900" dirty="0"/>
          </a:p>
          <a:p>
            <a:pPr lvl="1">
              <a:lnSpc>
                <a:spcPct val="80000"/>
              </a:lnSpc>
              <a:buFont typeface="Wingdings" pitchFamily="2" charset="2"/>
              <a:buNone/>
            </a:pPr>
            <a:endParaRPr lang="en-GB" sz="19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GB" sz="3200" b="1" dirty="0"/>
              <a:t>Group Work     </a:t>
            </a:r>
            <a:r>
              <a:rPr lang="cy-GB" sz="3200" dirty="0"/>
              <a:t>	</a:t>
            </a:r>
            <a:endParaRPr lang="en-GB" sz="3200" dirty="0"/>
          </a:p>
        </p:txBody>
      </p:sp>
      <p:sp>
        <p:nvSpPr>
          <p:cNvPr id="39940" name="Rectangle 4"/>
          <p:cNvSpPr>
            <a:spLocks noGrp="1" noChangeArrowheads="1"/>
          </p:cNvSpPr>
          <p:nvPr>
            <p:ph idx="1"/>
          </p:nvPr>
        </p:nvSpPr>
        <p:spPr>
          <a:xfrm>
            <a:off x="1370013" y="1827212"/>
            <a:ext cx="7313612" cy="4770139"/>
          </a:xfrm>
        </p:spPr>
        <p:txBody>
          <a:bodyPr/>
          <a:lstStyle/>
          <a:p>
            <a:r>
              <a:rPr lang="en-GB" sz="2400" dirty="0"/>
              <a:t>The list below include the first four items that often appear at the top of employers lists. </a:t>
            </a:r>
          </a:p>
          <a:p>
            <a:pPr lvl="1"/>
            <a:r>
              <a:rPr lang="en-GB" sz="1600" dirty="0"/>
              <a:t>Self awareness and self-reliance</a:t>
            </a:r>
          </a:p>
          <a:p>
            <a:pPr lvl="1"/>
            <a:r>
              <a:rPr lang="en-GB" sz="1600" dirty="0"/>
              <a:t>Verbal skills</a:t>
            </a:r>
          </a:p>
          <a:p>
            <a:pPr lvl="1"/>
            <a:r>
              <a:rPr lang="en-GB" sz="1600" dirty="0"/>
              <a:t>Team working</a:t>
            </a:r>
          </a:p>
          <a:p>
            <a:pPr lvl="1"/>
            <a:r>
              <a:rPr lang="en-GB" sz="1600" dirty="0"/>
              <a:t>Practical Skills in managing projects </a:t>
            </a:r>
          </a:p>
          <a:p>
            <a:r>
              <a:rPr lang="en-GB" sz="2000" dirty="0"/>
              <a:t>In small groups consider how you would illustrate these skills in a job interview. Provide examples to demonstrate how you feel you have developed these skills and qualities (or how you feel you will develop these as a youth work student).</a:t>
            </a:r>
          </a:p>
          <a:p>
            <a:r>
              <a:rPr lang="en-GB" sz="2000" dirty="0"/>
              <a:t>Be prepared to feedback your discussions and examples. </a:t>
            </a:r>
          </a:p>
          <a:p>
            <a:pPr marL="0" indent="0">
              <a:buNone/>
            </a:pPr>
            <a:endParaRPr lang="en-GB" sz="1900" dirty="0"/>
          </a:p>
        </p:txBody>
      </p:sp>
    </p:spTree>
  </p:cSld>
  <p:clrMapOvr>
    <a:masterClrMapping/>
  </p:clrMapOvr>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2520</TotalTime>
  <Words>1050</Words>
  <Application>Microsoft Office PowerPoint</Application>
  <PresentationFormat>On-screen Show (4:3)</PresentationFormat>
  <Paragraphs>87</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Times New Roman</vt:lpstr>
      <vt:lpstr>Verdana</vt:lpstr>
      <vt:lpstr>Wingdings</vt:lpstr>
      <vt:lpstr>Eclipse</vt:lpstr>
      <vt:lpstr>1. Recap  3. Developing a Positive Attitude to Study 4. Making links to Employability</vt:lpstr>
      <vt:lpstr>Session Focus</vt:lpstr>
      <vt:lpstr>Recap</vt:lpstr>
      <vt:lpstr>Initial questions to consider…</vt:lpstr>
      <vt:lpstr>Your motivation</vt:lpstr>
      <vt:lpstr>Why are you here?  What motivates you?</vt:lpstr>
      <vt:lpstr>Self-evaluation  </vt:lpstr>
      <vt:lpstr>Goal Setting </vt:lpstr>
      <vt:lpstr>Celebrate Success</vt:lpstr>
      <vt:lpstr>Aim higher…  </vt:lpstr>
      <vt:lpstr>Find support</vt:lpstr>
      <vt:lpstr>Attitude </vt:lpstr>
      <vt:lpstr>The links between study and employment</vt:lpstr>
      <vt:lpstr>What are employers looking for? A task in pairs</vt:lpstr>
      <vt:lpstr>What are recruiters looking for?</vt:lpstr>
      <vt:lpstr>PowerPoint Presentation</vt:lpstr>
      <vt:lpstr>PowerPoint Presentation</vt:lpstr>
      <vt:lpstr>Links to seminar question</vt:lpstr>
      <vt:lpstr>Transferable skills required for employment</vt:lpstr>
      <vt:lpstr>Group Work      </vt:lpstr>
    </vt:vector>
  </TitlesOfParts>
  <Company>CYD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5</dc:title>
  <dc:creator>clientadmin</dc:creator>
  <cp:lastModifiedBy>Angharad Lewis</cp:lastModifiedBy>
  <cp:revision>67</cp:revision>
  <cp:lastPrinted>2014-11-19T16:02:34Z</cp:lastPrinted>
  <dcterms:created xsi:type="dcterms:W3CDTF">2011-10-31T14:32:01Z</dcterms:created>
  <dcterms:modified xsi:type="dcterms:W3CDTF">2021-11-15T10:01:43Z</dcterms:modified>
</cp:coreProperties>
</file>