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75" r:id="rId4"/>
    <p:sldId id="265" r:id="rId5"/>
    <p:sldId id="258" r:id="rId6"/>
    <p:sldId id="277" r:id="rId7"/>
    <p:sldId id="274" r:id="rId8"/>
    <p:sldId id="269" r:id="rId9"/>
    <p:sldId id="262" r:id="rId10"/>
    <p:sldId id="270" r:id="rId11"/>
    <p:sldId id="273" r:id="rId12"/>
    <p:sldId id="278"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666D3A2-5548-D877-7A7A-9DA9F5933311}" name="Lucy Boyt (2308345)" initials="LB" userId="S::2308345@student.uwtsd.ac.uk::a7f162ea-4ee0-4be0-9527-f322458b4ae7" providerId="AD"/>
  <p188:author id="{131427B7-A323-B64D-DC16-0E2F7C8EFE92}" name="Luke Davies (2315714)" initials="L(" userId="S::2315714@student.uwtsd.ac.uk::401bc2ea-c5dc-45e6-867e-27d29ee3a319" providerId="AD"/>
  <p188:author id="{25DCD9C5-E604-EE1E-0778-83AF0FCA9E34}" name="Victoria Price (2315903)" initials="V(" userId="S::2315903@student.uwtsd.ac.uk::47a79f1c-594c-4c6f-bbae-4a843f76c47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C13B05"/>
    <a:srgbClr val="7FBFBF"/>
    <a:srgbClr val="0D2137"/>
    <a:srgbClr val="438785"/>
    <a:srgbClr val="0D2D3F"/>
    <a:srgbClr val="028090"/>
    <a:srgbClr val="59AFAD"/>
    <a:srgbClr val="02C393"/>
    <a:srgbClr val="70BAB8"/>
    <a:srgbClr val="4382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29976" autoAdjust="0"/>
  </p:normalViewPr>
  <p:slideViewPr>
    <p:cSldViewPr snapToGrid="0">
      <p:cViewPr>
        <p:scale>
          <a:sx n="79" d="100"/>
          <a:sy n="79" d="100"/>
        </p:scale>
        <p:origin x="108" y="-8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19" Type="http://schemas.microsoft.com/office/2018/10/relationships/authors" Target="author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5626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Vic: </a:t>
            </a:r>
            <a:endParaRPr lang="en-US"/>
          </a:p>
          <a:p>
            <a:endParaRPr lang="en-US"/>
          </a:p>
          <a:p>
            <a:pPr marL="171450" indent="-171450">
              <a:buFont typeface="Calibri"/>
              <a:buChar char="-"/>
            </a:pPr>
            <a:r>
              <a:rPr lang="en-US"/>
              <a:t>Welcome to our presentation for Task 1 of the Geographical Information Systems Module.</a:t>
            </a:r>
          </a:p>
          <a:p>
            <a:pPr marL="171450" indent="-171450">
              <a:buFont typeface="Calibri"/>
              <a:buChar char="-"/>
            </a:pPr>
            <a:r>
              <a:rPr lang="en-US"/>
              <a:t>Today we'll talk you through our case study question for the module and data acquisition methods used. </a:t>
            </a:r>
          </a:p>
          <a:p>
            <a:pPr marL="171450" indent="-171450">
              <a:buFont typeface="Calibri"/>
              <a:buChar char="-"/>
            </a:pPr>
            <a:r>
              <a:rPr lang="en-US"/>
              <a:t>We'll also discuss the data we collected and reflections on the data gathering process.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a:t>Lucy:</a:t>
            </a:r>
          </a:p>
          <a:p>
            <a:pPr marL="171450" indent="-171450">
              <a:buFont typeface="Arial" panose="020B0604020202020204" pitchFamily="34" charset="0"/>
              <a:buChar char="•"/>
            </a:pPr>
            <a:r>
              <a:rPr lang="en-GB" b="0"/>
              <a:t>Providing an overview of the case study and the constraints agreed before obtaining data</a:t>
            </a:r>
          </a:p>
          <a:p>
            <a:pPr marL="171450" indent="-171450">
              <a:buFont typeface="Arial" panose="020B0604020202020204" pitchFamily="34" charset="0"/>
              <a:buChar char="•"/>
            </a:pPr>
            <a:r>
              <a:rPr lang="en-GB" b="0"/>
              <a:t>Study area narrowed to Wales, operating at MSOA level</a:t>
            </a:r>
          </a:p>
          <a:p>
            <a:pPr marL="171450" indent="-171450">
              <a:buFont typeface="Arial" panose="020B0604020202020204" pitchFamily="34" charset="0"/>
              <a:buChar char="•"/>
            </a:pPr>
            <a:r>
              <a:rPr lang="en-GB" b="0"/>
              <a:t>Coordinate system: British National Grid — uses the Ordnance Survey of Great Britain, commonly used for topographical mapping in the UK</a:t>
            </a:r>
          </a:p>
          <a:p>
            <a:pPr marL="171450" indent="-171450">
              <a:buFont typeface="Arial" panose="020B0604020202020204" pitchFamily="34" charset="0"/>
              <a:buChar char="•"/>
            </a:pPr>
            <a:r>
              <a:rPr lang="en-GB" b="0"/>
              <a:t>Research broken into two questions: </a:t>
            </a:r>
          </a:p>
          <a:p>
            <a:pPr marL="628650" lvl="1" indent="-171450">
              <a:buFont typeface="Arial" panose="020B0604020202020204" pitchFamily="34" charset="0"/>
              <a:buChar char="•"/>
            </a:pPr>
            <a:r>
              <a:rPr lang="en-GB" b="0"/>
              <a:t>Primary: Is lower income associated with reduced healthy behaviours and poorer mental health outcomes across Wales?</a:t>
            </a:r>
          </a:p>
          <a:p>
            <a:pPr marL="628650" lvl="1" indent="-171450">
              <a:buFont typeface="Arial" panose="020B0604020202020204" pitchFamily="34" charset="0"/>
              <a:buChar char="•"/>
            </a:pPr>
            <a:r>
              <a:rPr lang="en-GB" b="0"/>
              <a:t>Secondary: Are primary care and mental health services adequately distributed in the areas that need them most — is provision matching need?</a:t>
            </a:r>
          </a:p>
          <a:p>
            <a:pPr marL="171450" indent="-171450">
              <a:buFont typeface="Arial" panose="020B0604020202020204" pitchFamily="34" charset="0"/>
              <a:buChar char="•"/>
            </a:pPr>
            <a:r>
              <a:rPr lang="en-GB" b="0"/>
              <a:t>Everything we've done in terms of data acquisition and layer selection has been structured around researching these two questions, which we'll walk you through now</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A3176-AE1A-963A-E724-584CDBF60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4AA817-F045-AC83-9857-E97DDFC440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C95FE34-5439-AF12-B53A-3BE2D421CECC}"/>
              </a:ext>
            </a:extLst>
          </p:cNvPr>
          <p:cNvSpPr>
            <a:spLocks noGrp="1"/>
          </p:cNvSpPr>
          <p:nvPr>
            <p:ph type="body" idx="1"/>
          </p:nvPr>
        </p:nvSpPr>
        <p:spPr/>
        <p:txBody>
          <a:bodyPr/>
          <a:lstStyle/>
          <a:p>
            <a:r>
              <a:rPr lang="en-GB" b="1"/>
              <a:t>Luke: </a:t>
            </a:r>
          </a:p>
          <a:p>
            <a:endParaRPr lang="en-GB" b="1"/>
          </a:p>
          <a:p>
            <a:pPr marL="171450" indent="-171450">
              <a:buFont typeface="Calibri"/>
              <a:buChar char="-"/>
            </a:pPr>
            <a:r>
              <a:rPr lang="en-GB"/>
              <a:t>To focus our efforts as a team, we began by establishing a shared research methodology before any data was collected.</a:t>
            </a:r>
          </a:p>
          <a:p>
            <a:endParaRPr lang="en-GB"/>
          </a:p>
          <a:p>
            <a:pPr marL="171450" indent="-171450">
              <a:buFont typeface="Calibri"/>
              <a:buChar char="-"/>
            </a:pPr>
            <a:r>
              <a:rPr lang="en-GB"/>
              <a:t>Our first step was identifying reliable sources of open Welsh data. Drawing on class lectures and some additional research, we identified key depositories including the Office for National Statistics and the UK Data Service, both of which allow you to filter by Wales and by specific geographies relevant to our research questions. We also made efforts to find as recent data as possible and data which was complete and without missing values.</a:t>
            </a:r>
          </a:p>
          <a:p>
            <a:endParaRPr lang="en-GB"/>
          </a:p>
          <a:p>
            <a:pPr marL="171450" indent="-171450">
              <a:buFont typeface="Calibri"/>
              <a:buChar char="-"/>
            </a:pPr>
            <a:r>
              <a:rPr lang="en-GB"/>
              <a:t>Where datasets were only available at the Upper Super Output Area level, we used generative AI to produce dummy data at MSOA level, derived from those existing USOA sources, to maintain our common geographical key throughout.</a:t>
            </a:r>
          </a:p>
          <a:p>
            <a:endParaRPr lang="en-GB"/>
          </a:p>
          <a:p>
            <a:pPr marL="171450" indent="-171450">
              <a:buFont typeface="Calibri"/>
              <a:buChar char="-"/>
            </a:pPr>
            <a:r>
              <a:rPr lang="en-GB"/>
              <a:t>With sources identified, we wanted to ensure the data gathering process was collaborative and transparent across the team. We used Notion as a shared workspace to pool our sources, document what each dataset contained, and keep that information visible to all group members throughout — rather than working in silos and reconciling findings later.</a:t>
            </a:r>
          </a:p>
          <a:p>
            <a:endParaRPr lang="en-GB"/>
          </a:p>
          <a:p>
            <a:pPr marL="171450" indent="-171450">
              <a:buFont typeface="Calibri"/>
              <a:buChar char="-"/>
            </a:pPr>
            <a:r>
              <a:rPr lang="en-GB"/>
              <a:t>Before data collection began, we agreed on a common geographical key for spatial compatibility across the vector and attribute data obtained. We agreed that all datasets needed to include Middle Super Output Area codes so that each layer could be joined within QGIS. A link is provided in our slide to our shared platform. </a:t>
            </a:r>
          </a:p>
          <a:p>
            <a:endParaRPr lang="en-GB"/>
          </a:p>
          <a:p>
            <a:pPr marL="171450" indent="-171450">
              <a:buFont typeface="Calibri"/>
              <a:buChar char="-"/>
            </a:pPr>
            <a:r>
              <a:rPr lang="en-GB"/>
              <a:t>Finally, we utilised data cleaning within excel to further refine our data sets, including removing redundant title rows and columns. Further data cleansing could take place, for example within Power Query, to standardise column names for easier joining with the GIS system. </a:t>
            </a:r>
          </a:p>
          <a:p>
            <a:endParaRPr lang="en-GB"/>
          </a:p>
          <a:p>
            <a:pPr marL="171450" indent="-171450">
              <a:buFont typeface="Calibri"/>
              <a:buChar char="-"/>
            </a:pPr>
            <a:r>
              <a:rPr lang="en-GB"/>
              <a:t>This data gathering decisions we have made underpin the layered analysis you'll see in the following slides.</a:t>
            </a:r>
          </a:p>
          <a:p>
            <a:pPr marL="171450" indent="-171450">
              <a:buFont typeface="Calibri"/>
              <a:buChar char="-"/>
            </a:pPr>
            <a:endParaRPr lang="en-US"/>
          </a:p>
        </p:txBody>
      </p:sp>
      <p:sp>
        <p:nvSpPr>
          <p:cNvPr id="4" name="Slide Number Placeholder 3">
            <a:extLst>
              <a:ext uri="{FF2B5EF4-FFF2-40B4-BE49-F238E27FC236}">
                <a16:creationId xmlns:a16="http://schemas.microsoft.com/office/drawing/2014/main" id="{BD73246D-F8D3-2B8E-4E65-555FA292E8D4}"/>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472427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r>
              <a:rPr lang="en-GB" b="1" dirty="0"/>
              <a:t>Nate: </a:t>
            </a:r>
          </a:p>
          <a:p>
            <a:endParaRPr lang="en-GB" b="1" dirty="0"/>
          </a:p>
          <a:p>
            <a:pPr marL="171450" indent="-171450">
              <a:buFont typeface="Calibri"/>
              <a:buChar char="-"/>
            </a:pPr>
            <a:r>
              <a:rPr lang="en-GB" dirty="0"/>
              <a:t>Before we walk you through each dataset, this slide gives an overview of how we structured our GIS. Everything stems from the base layer of the MSOA map, which is the common thread running through all the data we'll detail.</a:t>
            </a:r>
          </a:p>
          <a:p>
            <a:r>
              <a:rPr lang="en-GB" dirty="0"/>
              <a:t>From there we have five thematic layers that follow a deliberate chain of analysis.</a:t>
            </a:r>
          </a:p>
          <a:p>
            <a:endParaRPr lang="en-GB" dirty="0"/>
          </a:p>
          <a:p>
            <a:pPr marL="171450" indent="-171450">
              <a:buFont typeface="Calibri"/>
              <a:buChar char="-"/>
            </a:pPr>
            <a:r>
              <a:rPr lang="en-GB" dirty="0"/>
              <a:t>We start with the economic foundation — income, to identify where the poorest areas are, then layer education attainment on top to ask whether those same areas also have lower qualification levels. These two layers give us a solid, objective baseline before we introduce anything more complex.</a:t>
            </a:r>
          </a:p>
          <a:p>
            <a:endParaRPr lang="en-GB" dirty="0"/>
          </a:p>
          <a:p>
            <a:pPr marL="171450" indent="-171450">
              <a:buFont typeface="Calibri"/>
              <a:buChar char="-"/>
            </a:pPr>
            <a:r>
              <a:rPr lang="en-GB" dirty="0"/>
              <a:t>Layer 3 is where we begin to enrich that picture with lifestyle factors. Physical activity levels, and BMI. </a:t>
            </a:r>
          </a:p>
          <a:p>
            <a:r>
              <a:rPr lang="en-GB" dirty="0"/>
              <a:t>This  allows us to ask whether the health behaviours we see follow the same spatial pattern as the economic deprivation in the prior layers.</a:t>
            </a:r>
          </a:p>
          <a:p>
            <a:r>
              <a:rPr lang="en-GB" dirty="0"/>
              <a:t>It's worth noting that some of this data is self-reported, so while it adds valuable texture, we've treated it as indicative rather than definitive.</a:t>
            </a:r>
          </a:p>
          <a:p>
            <a:endParaRPr lang="en-GB" dirty="0"/>
          </a:p>
          <a:p>
            <a:pPr marL="171450" indent="-171450">
              <a:buFont typeface="Calibri"/>
              <a:buChar char="-"/>
            </a:pPr>
            <a:r>
              <a:rPr lang="en-GB" dirty="0"/>
              <a:t>Layer 4 moves from behaviour to outcome. Self-rated general health and disability classification tell us how people perceive and experience their own wellbeing, while suicide data provides a harder numerical measure of where that wellbeing breaks down most severely. Together these give us both the qualitative signal and the quantitative weight giving us a more complete picture of health outcomes.</a:t>
            </a:r>
          </a:p>
          <a:p>
            <a:endParaRPr lang="en-GB" dirty="0"/>
          </a:p>
          <a:p>
            <a:pPr marL="171450" indent="-171450">
              <a:buFont typeface="Calibri"/>
              <a:buChar char="-"/>
            </a:pPr>
            <a:r>
              <a:rPr lang="en-GB" dirty="0"/>
              <a:t>Layer 5 looks at service locations — GP practices and similar provisions to ask whether access is concentrated where the need appears greatest.</a:t>
            </a:r>
          </a:p>
          <a:p>
            <a:endParaRPr lang="en-GB" dirty="0"/>
          </a:p>
          <a:p>
            <a:pPr marL="171450" indent="-171450">
              <a:buFont typeface="Calibri"/>
              <a:buChar char="-"/>
            </a:pPr>
            <a:r>
              <a:rPr lang="en-GB" dirty="0"/>
              <a:t>Each layer builds on the last, and by combining objective economic data with self-reported lifestyle and wellbeing measures, we get a richer spatial picture than any single source could give us alone — one that reflects both the structural conditions people live in and their lived experience within them.</a:t>
            </a:r>
          </a:p>
        </p:txBody>
      </p:sp>
    </p:spTree>
    <p:extLst>
      <p:ext uri="{BB962C8B-B14F-4D97-AF65-F5344CB8AC3E}">
        <p14:creationId xmlns:p14="http://schemas.microsoft.com/office/powerpoint/2010/main" val="245734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Lucy: </a:t>
            </a:r>
          </a:p>
          <a:p>
            <a:pPr marL="171450" indent="-171450">
              <a:buFont typeface="Arial" panose="020B0604020202020204" pitchFamily="34" charset="0"/>
              <a:buChar char="•"/>
            </a:pPr>
            <a:r>
              <a:rPr lang="en-GB" b="0"/>
              <a:t>Responsible for sourcing the base layer, income, and education datasets</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Base Layer — Wales MSOA Boundaries Downloaded from </a:t>
            </a:r>
            <a:r>
              <a:rPr lang="en-GB" b="0" err="1"/>
              <a:t>DataMapWales</a:t>
            </a:r>
            <a:r>
              <a:rPr lang="en-GB" b="0"/>
              <a:t>, available as Shapefile or </a:t>
            </a:r>
            <a:r>
              <a:rPr lang="en-GB" b="0" err="1"/>
              <a:t>GeoPackage</a:t>
            </a:r>
            <a:endParaRPr lang="en-GB" b="0"/>
          </a:p>
          <a:p>
            <a:pPr marL="171450" indent="-171450">
              <a:buFont typeface="Arial" panose="020B0604020202020204" pitchFamily="34" charset="0"/>
              <a:buChar char="•"/>
            </a:pPr>
            <a:r>
              <a:rPr lang="en-GB" b="0"/>
              <a:t>Acts as the foundation of the GIS project — every dataset is joined onto it using MSOA21CD as the primary key</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Layer 1 — Income Data</a:t>
            </a:r>
          </a:p>
          <a:p>
            <a:pPr marL="171450" indent="-171450">
              <a:buFont typeface="Arial" panose="020B0604020202020204" pitchFamily="34" charset="0"/>
              <a:buChar char="•"/>
            </a:pPr>
            <a:r>
              <a:rPr lang="en-GB" b="0"/>
              <a:t>Source: ONS Small Area Income Estimates, financial year ending 2023</a:t>
            </a:r>
          </a:p>
          <a:p>
            <a:pPr marL="171450" indent="-171450">
              <a:buFont typeface="Arial" panose="020B0604020202020204" pitchFamily="34" charset="0"/>
              <a:buChar char="•"/>
            </a:pPr>
            <a:r>
              <a:rPr lang="en-GB" b="0"/>
              <a:t>Gives us total annual household income at MSOA level across Wales</a:t>
            </a:r>
          </a:p>
          <a:p>
            <a:pPr marL="171450" indent="-171450">
              <a:buFont typeface="Arial" panose="020B0604020202020204" pitchFamily="34" charset="0"/>
              <a:buChar char="•"/>
            </a:pPr>
            <a:r>
              <a:rPr lang="en-GB" b="0"/>
              <a:t>Original data came as an .xlsx containing multiple income-related fields — relevant data was extracted, cleaned, and converted to .csv for compatibility with QGIS</a:t>
            </a:r>
          </a:p>
          <a:p>
            <a:pPr marL="171450" indent="-171450">
              <a:buFont typeface="Arial" panose="020B0604020202020204" pitchFamily="34" charset="0"/>
              <a:buChar char="•"/>
            </a:pPr>
            <a:r>
              <a:rPr lang="en-GB" b="0"/>
              <a:t>Used as our primary independent variable for measuring income deprivation</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Layer 2 — Education Data</a:t>
            </a:r>
          </a:p>
          <a:p>
            <a:pPr marL="171450" indent="-171450">
              <a:buFont typeface="Arial" panose="020B0604020202020204" pitchFamily="34" charset="0"/>
              <a:buChar char="•"/>
            </a:pPr>
            <a:r>
              <a:rPr lang="en-GB" b="0"/>
              <a:t>Source: ONS Census 2021, highest level of qualification</a:t>
            </a:r>
          </a:p>
          <a:p>
            <a:pPr marL="171450" indent="-171450">
              <a:buFont typeface="Arial" panose="020B0604020202020204" pitchFamily="34" charset="0"/>
              <a:buChar char="•"/>
            </a:pPr>
            <a:r>
              <a:rPr lang="en-GB" b="0"/>
              <a:t>Broken down into eight categories, from no qualifications through to degree level</a:t>
            </a:r>
          </a:p>
          <a:p>
            <a:pPr marL="171450" indent="-171450">
              <a:buFont typeface="Arial" panose="020B0604020202020204" pitchFamily="34" charset="0"/>
              <a:buChar char="•"/>
            </a:pPr>
            <a:r>
              <a:rPr lang="en-GB" b="0"/>
              <a:t>Provides a solid proxy for educational attainment across Wales</a:t>
            </a:r>
          </a:p>
          <a:p>
            <a:pPr marL="171450" indent="-171450">
              <a:buFont typeface="Arial" panose="020B0604020202020204" pitchFamily="34" charset="0"/>
              <a:buChar char="•"/>
            </a:pPr>
            <a:r>
              <a:rPr lang="en-GB" b="0"/>
              <a:t>Allows us to explore links between poor educational attainment and poor health outcomes</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Data Considered but Not Included</a:t>
            </a:r>
          </a:p>
          <a:p>
            <a:pPr marL="171450" indent="-171450">
              <a:buFont typeface="Arial" panose="020B0604020202020204" pitchFamily="34" charset="0"/>
              <a:buChar char="•"/>
            </a:pPr>
            <a:r>
              <a:rPr lang="en-GB" b="0"/>
              <a:t>Socio-economic classifications and industry breakdowns were reviewed but excluded</a:t>
            </a:r>
          </a:p>
          <a:p>
            <a:pPr marL="171450" indent="-171450">
              <a:buFont typeface="Arial" panose="020B0604020202020204" pitchFamily="34" charset="0"/>
              <a:buChar char="•"/>
            </a:pPr>
            <a:r>
              <a:rPr lang="en-GB" b="0"/>
              <a:t>Both could add further depth to the income picture — kept scope manageable by sticking to income and education</a:t>
            </a:r>
          </a:p>
          <a:p>
            <a:endParaRPr lang="en-US" b="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C22A6-6910-17AD-6487-9EE75EA935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FA26F3-B0FD-941E-82B8-999488E1477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CB3FD41-9EE8-0846-6E27-133F69CE76C2}"/>
              </a:ext>
            </a:extLst>
          </p:cNvPr>
          <p:cNvSpPr>
            <a:spLocks noGrp="1"/>
          </p:cNvSpPr>
          <p:nvPr>
            <p:ph type="body" idx="1"/>
          </p:nvPr>
        </p:nvSpPr>
        <p:spPr/>
        <p:txBody>
          <a:bodyPr/>
          <a:lstStyle/>
          <a:p>
            <a:r>
              <a:rPr lang="en-US" b="1"/>
              <a:t>Nate: </a:t>
            </a:r>
          </a:p>
          <a:p>
            <a:endParaRPr lang="en-US" b="1"/>
          </a:p>
          <a:p>
            <a:endParaRPr lang="en-US" b="1"/>
          </a:p>
          <a:p>
            <a:pPr marL="171450" indent="-171450">
              <a:buFont typeface="Calibri"/>
              <a:buChar char="-"/>
            </a:pPr>
            <a:r>
              <a:rPr lang="en-GB"/>
              <a:t>So this slide is showing where the BMI and physical activity data came from.</a:t>
            </a:r>
          </a:p>
          <a:p>
            <a:endParaRPr lang="en-GB"/>
          </a:p>
          <a:p>
            <a:pPr marL="171450" indent="-171450">
              <a:buFont typeface="Calibri"/>
              <a:buChar char="-"/>
            </a:pPr>
            <a:r>
              <a:rPr lang="en-GB"/>
              <a:t>The original source is the National Survey for Wales, specifically from their ad-hoc statistical requests page. The problem was it came at USOA level rather than MSOA, so it wasn't in the right format for what we needed. To get around that, I used Claude AI to simulate an MSOA geography and generate the MSOA codes, which then acts as the common link across all our datasets.</a:t>
            </a:r>
          </a:p>
          <a:p>
            <a:endParaRPr lang="en-GB"/>
          </a:p>
          <a:p>
            <a:pPr marL="171450" indent="-171450">
              <a:buFont typeface="Calibri"/>
              <a:buChar char="-"/>
            </a:pPr>
            <a:r>
              <a:rPr lang="en-GB"/>
              <a:t>From that original file I extracted the BMI and physical activity data and used Claude AI to build two separate CSVs — one covering adults' BMI categories, and one looking at physical activity levels, both combining 2021-22 and 2022-23 data.</a:t>
            </a:r>
          </a:p>
          <a:p>
            <a:endParaRPr lang="en-GB"/>
          </a:p>
          <a:p>
            <a:pPr marL="171450" indent="-171450">
              <a:buFont typeface="Calibri"/>
              <a:buChar char="-"/>
            </a:pPr>
            <a:r>
              <a:rPr lang="en-GB"/>
              <a:t>What this gives us is a more granular picture of healthy behaviours across Wales that we can line up against deprivation and the other indicators in our analysis.</a:t>
            </a:r>
          </a:p>
          <a:p>
            <a:endParaRPr lang="en-GB"/>
          </a:p>
          <a:p>
            <a:pPr marL="171450" indent="-171450">
              <a:buFont typeface="Calibri"/>
              <a:buChar char="-"/>
            </a:pPr>
            <a:r>
              <a:rPr lang="en-GB"/>
              <a:t>It is worth saying that the MSOA geography is simulated therefore it should be treated as indicative rather then precise.</a:t>
            </a:r>
          </a:p>
          <a:p>
            <a:endParaRPr lang="en-US" b="1"/>
          </a:p>
          <a:p>
            <a:endParaRPr lang="en-US"/>
          </a:p>
        </p:txBody>
      </p:sp>
      <p:sp>
        <p:nvSpPr>
          <p:cNvPr id="4" name="Slide Number Placeholder 3">
            <a:extLst>
              <a:ext uri="{FF2B5EF4-FFF2-40B4-BE49-F238E27FC236}">
                <a16:creationId xmlns:a16="http://schemas.microsoft.com/office/drawing/2014/main" id="{C6879D29-6FD1-2E26-6CD6-382E68592868}"/>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204935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EE1BF-68D1-A97A-4717-76A6C7262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260099-2C9F-C74E-445A-08307C13817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6397B00-93F0-1CFE-2535-2D7D6044CC2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Calibri"/>
              <a:buNone/>
              <a:tabLst/>
              <a:defRPr/>
            </a:pPr>
            <a:r>
              <a:rPr lang="en-GB" b="1"/>
              <a:t>Luke: </a:t>
            </a:r>
          </a:p>
          <a:p>
            <a:pPr marL="0" indent="0">
              <a:buFont typeface="Calibri"/>
              <a:buNone/>
            </a:pPr>
            <a:endParaRPr lang="en-US"/>
          </a:p>
          <a:p>
            <a:pPr marL="171450" indent="-171450">
              <a:buFont typeface="Calibri"/>
              <a:buChar char="-"/>
            </a:pPr>
            <a:r>
              <a:rPr lang="en-US"/>
              <a:t>My research focused on identifying health and disability data, aiming to link mental and physical health patterns to Welsh geography.</a:t>
            </a:r>
          </a:p>
          <a:p>
            <a:endParaRPr lang="en-US"/>
          </a:p>
          <a:p>
            <a:pPr marL="171450" indent="-171450">
              <a:buFont typeface="Calibri"/>
              <a:buChar char="-"/>
            </a:pPr>
            <a:r>
              <a:rPr lang="en-US"/>
              <a:t>Multiple datasets were used, covering both categorical and quantitative data.</a:t>
            </a:r>
          </a:p>
          <a:p>
            <a:endParaRPr lang="en-US"/>
          </a:p>
          <a:p>
            <a:pPr marL="171450" indent="-171450">
              <a:buFont typeface="Calibri"/>
              <a:buChar char="-"/>
            </a:pPr>
            <a:r>
              <a:rPr lang="en-US"/>
              <a:t>General health data was sourced from </a:t>
            </a:r>
            <a:r>
              <a:rPr lang="en-US" err="1"/>
              <a:t>InFuse</a:t>
            </a:r>
            <a:r>
              <a:rPr lang="en-US"/>
              <a:t> 2011 (Welsh Census), capturing self-reported health ranging from very bad to very good. This provides a qualitative perspective within the visualisations.</a:t>
            </a:r>
          </a:p>
          <a:p>
            <a:endParaRPr lang="en-US"/>
          </a:p>
          <a:p>
            <a:pPr marL="171450" indent="-171450">
              <a:buFont typeface="Calibri"/>
              <a:buChar char="-"/>
            </a:pPr>
            <a:r>
              <a:rPr lang="en-US"/>
              <a:t>Disability data from the Office for National Statistics (ONS) classifies individuals within MSOAs as disabled or not under the Equality Act 2010, including impact on daily activities. This offers a legally defined measure of disability.</a:t>
            </a:r>
          </a:p>
          <a:p>
            <a:endParaRPr lang="en-US"/>
          </a:p>
          <a:p>
            <a:pPr marL="171450" indent="-171450">
              <a:buFont typeface="Calibri"/>
              <a:buChar char="-"/>
            </a:pPr>
            <a:r>
              <a:rPr lang="en-US"/>
              <a:t>Finally, suicide rate data from the ONS provides the number of suicides per MSOA over time, helping to highlight areas of poorer mental wellbeing.</a:t>
            </a:r>
          </a:p>
          <a:p>
            <a:endParaRPr lang="en-US"/>
          </a:p>
          <a:p>
            <a:pPr marL="171450" indent="-171450">
              <a:buFont typeface="Calibri"/>
              <a:buChar char="-"/>
            </a:pPr>
            <a:r>
              <a:rPr lang="en-US"/>
              <a:t>Together, these datasets enable comparison between self-reported health, legally defined disability, and mental health outcomes across Welsh regions which develops on our research questions by identifying further areas of poorer physical and mental wellbeing within Wales. </a:t>
            </a:r>
          </a:p>
          <a:p>
            <a:pPr marL="171450" indent="-171450">
              <a:buFont typeface="Calibri"/>
              <a:buChar char="-"/>
            </a:pPr>
            <a:endParaRPr lang="en-US"/>
          </a:p>
          <a:p>
            <a:pPr marL="171450" indent="-171450">
              <a:buFont typeface="Calibri"/>
              <a:buChar char="-"/>
            </a:pPr>
            <a:endParaRPr lang="en-US"/>
          </a:p>
          <a:p>
            <a:endParaRPr lang="en-US"/>
          </a:p>
        </p:txBody>
      </p:sp>
      <p:sp>
        <p:nvSpPr>
          <p:cNvPr id="4" name="Slide Number Placeholder 3">
            <a:extLst>
              <a:ext uri="{FF2B5EF4-FFF2-40B4-BE49-F238E27FC236}">
                <a16:creationId xmlns:a16="http://schemas.microsoft.com/office/drawing/2014/main" id="{E9F41184-BDB7-62C1-E629-282A5E77AF50}"/>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07807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4580F-B648-73BF-E2F6-805EE97112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FF03DC-B832-3D2D-D0B6-801708D7DBA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C8EBB94-8959-7559-0AAE-412498077B9E}"/>
              </a:ext>
            </a:extLst>
          </p:cNvPr>
          <p:cNvSpPr>
            <a:spLocks noGrp="1"/>
          </p:cNvSpPr>
          <p:nvPr>
            <p:ph type="body" idx="1"/>
          </p:nvPr>
        </p:nvSpPr>
        <p:spPr/>
        <p:txBody>
          <a:bodyPr/>
          <a:lstStyle/>
          <a:p>
            <a:r>
              <a:rPr lang="en-US" b="1" dirty="0"/>
              <a:t>Vic:</a:t>
            </a:r>
          </a:p>
          <a:p>
            <a:endParaRPr lang="en-US" b="1" dirty="0"/>
          </a:p>
          <a:p>
            <a:pPr marL="171450" indent="-171450">
              <a:buFont typeface="Arial" panose="020B0604020202020204" pitchFamily="34" charset="0"/>
              <a:buChar char="•"/>
            </a:pPr>
            <a:r>
              <a:rPr lang="en-GB" b="0" dirty="0"/>
              <a:t>Responsible for identifying the primary care and additional deprivation data that could assist the research.  </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Primary Care — GPs in Wales</a:t>
            </a:r>
          </a:p>
          <a:p>
            <a:pPr marL="171450" indent="-171450">
              <a:buFont typeface="Arial" panose="020B0604020202020204" pitchFamily="34" charset="0"/>
              <a:buChar char="•"/>
            </a:pPr>
            <a:r>
              <a:rPr lang="en-GB" b="0" dirty="0"/>
              <a:t>Source: </a:t>
            </a:r>
            <a:r>
              <a:rPr lang="en-GB" b="0" dirty="0" err="1"/>
              <a:t>DataMapWales</a:t>
            </a:r>
            <a:r>
              <a:rPr lang="en-GB" b="0" dirty="0"/>
              <a:t>, January 2024</a:t>
            </a:r>
          </a:p>
          <a:p>
            <a:pPr marL="171450" indent="-171450">
              <a:buFont typeface="Arial" panose="020B0604020202020204" pitchFamily="34" charset="0"/>
              <a:buChar char="•"/>
            </a:pPr>
            <a:r>
              <a:rPr lang="en-GB" b="0" dirty="0"/>
              <a:t>The data provided actual coordinates for each GP surgery, giving us an accurate picture of service distribution. </a:t>
            </a:r>
          </a:p>
          <a:p>
            <a:pPr marL="171450" indent="-171450">
              <a:buFont typeface="Arial" panose="020B0604020202020204" pitchFamily="34" charset="0"/>
              <a:buChar char="•"/>
            </a:pPr>
            <a:r>
              <a:rPr lang="en-GB" b="0" dirty="0"/>
              <a:t>Gives us the location of primary care services across Wales — feeding directly into our secondary question around whether provision matches need in more deprived areas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Mental Health Services — Therapy Availability</a:t>
            </a:r>
          </a:p>
          <a:p>
            <a:pPr marL="171450" indent="-171450">
              <a:buFont typeface="Arial" panose="020B0604020202020204" pitchFamily="34" charset="0"/>
              <a:buChar char="•"/>
            </a:pPr>
            <a:r>
              <a:rPr lang="en-GB" b="0" dirty="0"/>
              <a:t>Source: </a:t>
            </a:r>
            <a:r>
              <a:rPr lang="en-GB" b="0" dirty="0" err="1"/>
              <a:t>StatsWales</a:t>
            </a:r>
            <a:r>
              <a:rPr lang="en-GB" b="0" dirty="0"/>
              <a:t>, February 2026</a:t>
            </a:r>
          </a:p>
          <a:p>
            <a:pPr marL="171450" indent="-171450">
              <a:buFont typeface="Arial" panose="020B0604020202020204" pitchFamily="34" charset="0"/>
              <a:buChar char="•"/>
            </a:pPr>
            <a:r>
              <a:rPr lang="en-GB" b="0" dirty="0"/>
              <a:t>Contained therapy waiting time data across Wales but had no MSOA or LSOA codes  just Local Health Board level making it impossible to join directly to our map data</a:t>
            </a:r>
          </a:p>
          <a:p>
            <a:pPr marL="171450" indent="-171450">
              <a:buFont typeface="Arial" panose="020B0604020202020204" pitchFamily="34" charset="0"/>
              <a:buChar char="•"/>
            </a:pPr>
            <a:r>
              <a:rPr lang="en-GB" b="0" dirty="0"/>
              <a:t>We've kept this dataset in the project it could be adapted and refined later to add more depth to the analysis</a:t>
            </a:r>
          </a:p>
          <a:p>
            <a:pPr marL="171450" indent="-171450">
              <a:buFont typeface="Arial" panose="020B0604020202020204" pitchFamily="34" charset="0"/>
              <a:buChar char="•"/>
            </a:pPr>
            <a:r>
              <a:rPr lang="en-GB" b="0" dirty="0"/>
              <a:t>This highlighted a key consideration geographic identifiers need to be consistent across all datasets before they can be meaningfully integrated into spatial analysis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Additional Deprivation Data — WIMD</a:t>
            </a:r>
          </a:p>
          <a:p>
            <a:pPr marL="171450" indent="-171450">
              <a:buFont typeface="Arial" panose="020B0604020202020204" pitchFamily="34" charset="0"/>
              <a:buChar char="•"/>
            </a:pPr>
            <a:r>
              <a:rPr lang="en-GB" b="0" dirty="0"/>
              <a:t>We also obtained data from the Welsh Index of Multiple Deprivation (WIMD)</a:t>
            </a:r>
          </a:p>
          <a:p>
            <a:pPr marL="171450" indent="-171450">
              <a:buFont typeface="Arial" panose="020B0604020202020204" pitchFamily="34" charset="0"/>
              <a:buChar char="•"/>
            </a:pPr>
            <a:r>
              <a:rPr lang="en-GB" b="0" dirty="0"/>
              <a:t>This gives us a broader picture of deprivation across Wales, covering income, employment, health, education and more</a:t>
            </a:r>
          </a:p>
          <a:p>
            <a:pPr marL="171450" indent="-171450">
              <a:buFont typeface="Arial" panose="020B0604020202020204" pitchFamily="34" charset="0"/>
              <a:buChar char="•"/>
            </a:pPr>
            <a:r>
              <a:rPr lang="en-GB" b="0" dirty="0"/>
              <a:t>Acts as a useful cross-reference layer — helping to validate patterns we see in our income and health outcome data and strengthening the overall analysis</a:t>
            </a:r>
          </a:p>
          <a:p>
            <a:endParaRPr lang="en-US" b="1" dirty="0"/>
          </a:p>
          <a:p>
            <a:endParaRPr lang="en-US" dirty="0"/>
          </a:p>
        </p:txBody>
      </p:sp>
      <p:sp>
        <p:nvSpPr>
          <p:cNvPr id="4" name="Slide Number Placeholder 3">
            <a:extLst>
              <a:ext uri="{FF2B5EF4-FFF2-40B4-BE49-F238E27FC236}">
                <a16:creationId xmlns:a16="http://schemas.microsoft.com/office/drawing/2014/main" id="{526E190D-E708-5DB1-3323-36DF62C8351F}"/>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410987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 Lucy</a:t>
            </a:r>
          </a:p>
          <a:p>
            <a:pPr marL="171450" indent="-171450">
              <a:buFont typeface="Calibri"/>
              <a:buChar char="-"/>
            </a:pPr>
            <a:r>
              <a:rPr lang="en-US" dirty="0"/>
              <a:t>You'll have seen from our earlier slides that we have sourced several types of data in our acquisition. </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US" dirty="0"/>
              <a:t>We're aware that several data types exist for geographical data. </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US" dirty="0"/>
              <a:t>Our base layer creates a polygon boundary within which we can join our point, or vector, data for analysis.</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GB" dirty="0"/>
              <a:t>Raster Data would typically be used for things like satellite imagery or elevation data, which weren't relevant to our analysis</a:t>
            </a:r>
          </a:p>
          <a:p>
            <a:pPr marL="0" marR="0" lvl="0" indent="0" algn="l" defTabSz="914400" rtl="0" eaLnBrk="1" fontAlgn="auto" latinLnBrk="0" hangingPunct="1">
              <a:lnSpc>
                <a:spcPct val="100000"/>
              </a:lnSpc>
              <a:spcBef>
                <a:spcPts val="0"/>
              </a:spcBef>
              <a:spcAft>
                <a:spcPts val="0"/>
              </a:spcAft>
              <a:buClrTx/>
              <a:buSzTx/>
              <a:buFont typeface="Calibri"/>
              <a:buNone/>
              <a:tabLst/>
              <a:defRPr/>
            </a:pPr>
            <a:r>
              <a:rPr lang="en-US" b="1" dirty="0"/>
              <a:t># Luke </a:t>
            </a:r>
            <a:endParaRPr lang="en-US" dirty="0"/>
          </a:p>
          <a:p>
            <a:pPr marL="171450" indent="-171450">
              <a:buFont typeface="Calibri"/>
              <a:buChar char="-"/>
            </a:pPr>
            <a:r>
              <a:rPr lang="en-US" dirty="0"/>
              <a:t>Our base layer is available in either a shapefile or </a:t>
            </a:r>
            <a:r>
              <a:rPr lang="en-US" dirty="0" err="1"/>
              <a:t>geopackage</a:t>
            </a:r>
            <a:r>
              <a:rPr lang="en-US" dirty="0"/>
              <a:t> format. Either format is suitable for furthering our case study, with </a:t>
            </a:r>
            <a:r>
              <a:rPr lang="en-US" dirty="0" err="1"/>
              <a:t>Geopackage</a:t>
            </a:r>
            <a:r>
              <a:rPr lang="en-US" dirty="0"/>
              <a:t> being a preferred QGIS format.</a:t>
            </a:r>
          </a:p>
          <a:p>
            <a:pPr marL="171450" indent="-171450">
              <a:buFont typeface="Calibri"/>
              <a:buChar char="-"/>
            </a:pPr>
            <a:r>
              <a:rPr lang="en-US" dirty="0"/>
              <a:t>Whilst we would have liked to have obtained a more varied array of data types, most data secured online was in either an excel format - .xlsx and csv. We are aware that csv files are more easily integrated into QGIS, and so any files in the former data type will be converted into csv to add into the QGIS environment.</a:t>
            </a:r>
          </a:p>
          <a:p>
            <a:pPr marL="171450" indent="-171450">
              <a:buFont typeface="Calibri"/>
              <a:buChar char="-"/>
            </a:pPr>
            <a:r>
              <a:rPr lang="en-US" dirty="0"/>
              <a:t>CSV served two purposes for our build. For all choropleth layers, the CSV was loaded as a non-spatial attribute table and joined to the boundary polygons by MSOA code. For the GP layer however, the same CSV format was loaded with point geometry enabled using the latitude and longitude columns to place individual surgery locations directly onto the map. While the file format is the same the loading </a:t>
            </a:r>
            <a:r>
              <a:rPr lang="en-US"/>
              <a:t>method differs. </a:t>
            </a:r>
            <a:endParaRPr lang="en-US" dirty="0"/>
          </a:p>
          <a:p>
            <a:pPr marL="0" indent="0">
              <a:buFont typeface="Calibri"/>
              <a:buNone/>
            </a:pPr>
            <a:endParaRPr lang="en-US" dirty="0"/>
          </a:p>
          <a:p>
            <a:endParaRPr lang="en-US" b="1" dirty="0"/>
          </a:p>
          <a:p>
            <a:endParaRPr lang="en-US" b="1" dirty="0"/>
          </a:p>
          <a:p>
            <a:endParaRPr lang="en-US" b="1" dirty="0"/>
          </a:p>
          <a:p>
            <a:endParaRPr lang="en-US" b="1"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r>
              <a:rPr lang="en-GB" b="1"/>
              <a:t>Vic: </a:t>
            </a:r>
          </a:p>
          <a:p>
            <a:r>
              <a:rPr lang="en-GB" b="1"/>
              <a:t>Collaborative Workflow</a:t>
            </a:r>
            <a:endParaRPr lang="en-GB"/>
          </a:p>
          <a:p>
            <a:r>
              <a:rPr lang="en-GB" b="0"/>
              <a:t>Using Notion as a shared workspace kept the whole team aligned — we could see each other's progress, flag issues early, and access everything from one place</a:t>
            </a:r>
          </a:p>
          <a:p>
            <a:r>
              <a:rPr lang="en-GB" b="0"/>
              <a:t>Meant we weren't duplicating effort or working in silos</a:t>
            </a:r>
          </a:p>
          <a:p>
            <a:r>
              <a:rPr lang="en-GB" b="1"/>
              <a:t>Multiple Perspectives</a:t>
            </a:r>
            <a:endParaRPr lang="en-GB"/>
          </a:p>
          <a:p>
            <a:r>
              <a:rPr lang="en-GB" b="0"/>
              <a:t>Working as a group meant each of us approached the tasks differently, which opened up discussion and brought ideas to the table that wouldn't have come from one person working alone A good example of this was when choosing our research topic — we debated between health-related research and weather, and collectively agreed health would give us a wider range of available data In practice, once we narrowed down our constraints, we found that data availability was more limited than expected — which shows the value of the group discussion, but also feeds directly into our reflection on interrogating data availability earlier in the process.</a:t>
            </a:r>
          </a:p>
          <a:p>
            <a:endParaRPr lang="en-GB" b="0">
              <a:latin typeface="Aptos"/>
              <a:ea typeface="Calibri"/>
              <a:cs typeface="Calibri"/>
            </a:endParaRPr>
          </a:p>
          <a:p>
            <a:endParaRPr lang="en-GB" b="0">
              <a:latin typeface="Aptos"/>
              <a:ea typeface="Calibri"/>
              <a:cs typeface="Calibri"/>
            </a:endParaRPr>
          </a:p>
          <a:p>
            <a:r>
              <a:rPr lang="en-GB" b="1">
                <a:latin typeface="Aptos"/>
                <a:ea typeface="Calibri"/>
                <a:cs typeface="Calibri"/>
              </a:rPr>
              <a:t>Nate: </a:t>
            </a:r>
          </a:p>
          <a:p>
            <a:r>
              <a:rPr lang="en-GB" b="0">
                <a:latin typeface="Aptos"/>
                <a:ea typeface="Calibri"/>
                <a:cs typeface="Calibri"/>
              </a:rPr>
              <a:t>Limited availability of suitable data was a challenge across the team, as it directly led us to adapt our research question. Where data wasn’t available in the right format or geographical level, we turned to Generative AI to bridge the gap, simulating MSOA geographies and restructuring datasets. The absence of fully up-to-date datasets also affects the relevance of some of our findings. Drawing from datasets across multiple years created consistency challenges, which is something worth being aware of from the outset. </a:t>
            </a:r>
          </a:p>
          <a:p>
            <a:endParaRPr lang="en-GB" b="0">
              <a:latin typeface="Aptos"/>
              <a:ea typeface="Calibri"/>
              <a:cs typeface="Calibri"/>
            </a:endParaRPr>
          </a:p>
          <a:p>
            <a:r>
              <a:rPr lang="en-GB" b="0">
                <a:latin typeface="Aptos"/>
                <a:ea typeface="Calibri"/>
                <a:cs typeface="Calibri"/>
              </a:rPr>
              <a:t>Moving forward, we would prioritise interrogating available data before defining the research question to ensure our aims are realistic and our data sets are compatible to avoid delays mid-project. </a:t>
            </a:r>
          </a:p>
        </p:txBody>
      </p:sp>
    </p:spTree>
    <p:extLst>
      <p:ext uri="{BB962C8B-B14F-4D97-AF65-F5344CB8AC3E}">
        <p14:creationId xmlns:p14="http://schemas.microsoft.com/office/powerpoint/2010/main" val="3560209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36438-42E1-7169-2260-C391FBA620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9DA1FE-878D-FDD3-0B19-CFFF7CF1FA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E01706B-60FE-BB3A-0AF9-2DAA85FCE4F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C8D4897-40CC-43FF-3005-37DF1EFA292D}"/>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103132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88CD6-82A0-606F-15D7-A49C729E7D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54157-4095-E849-3C50-ABC0E89909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9D18089-0755-F1AC-B516-9ABBE928EA33}"/>
              </a:ext>
            </a:extLst>
          </p:cNvPr>
          <p:cNvSpPr>
            <a:spLocks noGrp="1"/>
          </p:cNvSpPr>
          <p:nvPr>
            <p:ph type="body" idx="1"/>
          </p:nvPr>
        </p:nvSpPr>
        <p:spPr/>
        <p:txBody>
          <a:bodyPr/>
          <a:lstStyle/>
          <a:p>
            <a:pPr marL="0" indent="0">
              <a:buNone/>
            </a:pPr>
            <a:r>
              <a:rPr lang="en-US" b="1" dirty="0"/>
              <a:t>Nate</a:t>
            </a:r>
          </a:p>
          <a:p>
            <a:pPr marL="0" indent="0">
              <a:buNone/>
            </a:pPr>
            <a:r>
              <a:rPr lang="en-US" sz="1200" b="0" dirty="0">
                <a:solidFill>
                  <a:srgbClr val="FFFFFF"/>
                </a:solidFill>
                <a:latin typeface="Calibri" pitchFamily="34" charset="0"/>
                <a:ea typeface="Calibri" pitchFamily="34" charset="-122"/>
                <a:cs typeface="Calibri" pitchFamily="34" charset="-120"/>
              </a:rPr>
              <a:t>Any Questions?</a:t>
            </a:r>
            <a:endParaRPr lang="en-US" sz="1200" b="0" dirty="0"/>
          </a:p>
        </p:txBody>
      </p:sp>
      <p:sp>
        <p:nvSpPr>
          <p:cNvPr id="4" name="Slide Number Placeholder 3">
            <a:extLst>
              <a:ext uri="{FF2B5EF4-FFF2-40B4-BE49-F238E27FC236}">
                <a16:creationId xmlns:a16="http://schemas.microsoft.com/office/drawing/2014/main" id="{1B1D9630-D743-0B06-3D1A-4E42A339AC3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4225038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1.xml" /><Relationship Id="rId5" Type="http://schemas.openxmlformats.org/officeDocument/2006/relationships/image" Target="../media/image4.svg" /><Relationship Id="rId4" Type="http://schemas.openxmlformats.org/officeDocument/2006/relationships/image" Target="../media/image3.svg" /></Relationships>
</file>

<file path=ppt/slides/_rels/slide3.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3.xml" /><Relationship Id="rId1" Type="http://schemas.openxmlformats.org/officeDocument/2006/relationships/slideLayout" Target="../slideLayouts/slideLayout1.xml" /><Relationship Id="rId4" Type="http://schemas.openxmlformats.org/officeDocument/2006/relationships/hyperlink" Target="https://www.notion.so/GIS-Assignment-Group-work-30a3379ce1b7807186a3e38f13375364?source=copy_link" TargetMode="External" /></Relationships>
</file>

<file path=ppt/slides/_rels/slide4.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svg" /><Relationship Id="rId7" Type="http://schemas.openxmlformats.org/officeDocument/2006/relationships/image" Target="../media/image10.svg" /><Relationship Id="rId2" Type="http://schemas.openxmlformats.org/officeDocument/2006/relationships/notesSlide" Target="../notesSlides/notesSlide4.xml" /><Relationship Id="rId1" Type="http://schemas.openxmlformats.org/officeDocument/2006/relationships/slideLayout" Target="../slideLayouts/slideLayout1.xml" /><Relationship Id="rId6" Type="http://schemas.openxmlformats.org/officeDocument/2006/relationships/image" Target="../media/image9.svg" /><Relationship Id="rId5" Type="http://schemas.openxmlformats.org/officeDocument/2006/relationships/image" Target="../media/image8.svg" /><Relationship Id="rId4" Type="http://schemas.openxmlformats.org/officeDocument/2006/relationships/image" Target="../media/image7.svg" /><Relationship Id="rId9" Type="http://schemas.openxmlformats.org/officeDocument/2006/relationships/image" Target="../media/image12.svg" /></Relationships>
</file>

<file path=ppt/slides/_rels/slide5.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5.xml" /><Relationship Id="rId1" Type="http://schemas.openxmlformats.org/officeDocument/2006/relationships/slideLayout" Target="../slideLayouts/slideLayout1.xml" /><Relationship Id="rId6" Type="http://schemas.openxmlformats.org/officeDocument/2006/relationships/image" Target="../media/image15.svg" /><Relationship Id="rId5" Type="http://schemas.openxmlformats.org/officeDocument/2006/relationships/image" Target="../media/image14.svg" /><Relationship Id="rId4" Type="http://schemas.openxmlformats.org/officeDocument/2006/relationships/image" Target="../media/image1.png" /></Relationships>
</file>

<file path=ppt/slides/_rels/slide6.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6.xml" /><Relationship Id="rId1" Type="http://schemas.openxmlformats.org/officeDocument/2006/relationships/slideLayout" Target="../slideLayouts/slideLayout1.xml" /><Relationship Id="rId6" Type="http://schemas.openxmlformats.org/officeDocument/2006/relationships/image" Target="../media/image18.svg" /><Relationship Id="rId5" Type="http://schemas.openxmlformats.org/officeDocument/2006/relationships/image" Target="../media/image17.svg" /><Relationship Id="rId4" Type="http://schemas.openxmlformats.org/officeDocument/2006/relationships/image" Target="../media/image16.svg" /></Relationships>
</file>

<file path=ppt/slides/_rels/slide7.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7.xml" /><Relationship Id="rId1" Type="http://schemas.openxmlformats.org/officeDocument/2006/relationships/slideLayout" Target="../slideLayouts/slideLayout1.xml" /><Relationship Id="rId6" Type="http://schemas.openxmlformats.org/officeDocument/2006/relationships/image" Target="../media/image21.svg" /><Relationship Id="rId5" Type="http://schemas.openxmlformats.org/officeDocument/2006/relationships/image" Target="../media/image20.svg" /><Relationship Id="rId4" Type="http://schemas.openxmlformats.org/officeDocument/2006/relationships/image" Target="../media/image19.svg" /></Relationships>
</file>

<file path=ppt/slides/_rels/slide8.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8.xml" /><Relationship Id="rId1" Type="http://schemas.openxmlformats.org/officeDocument/2006/relationships/slideLayout" Target="../slideLayouts/slideLayout1.xml" /><Relationship Id="rId4" Type="http://schemas.openxmlformats.org/officeDocument/2006/relationships/image" Target="../media/image1.png" /></Relationships>
</file>

<file path=ppt/slides/_rels/slide9.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8" Type="http://schemas.openxmlformats.org/officeDocument/2006/relationships/hyperlink" Target="attachment:3163e33f-16d1-49c0-a8e9-8d71d1e4152c:4._Disabilities.csv" TargetMode="External" /><Relationship Id="rId13" Type="http://schemas.openxmlformats.org/officeDocument/2006/relationships/image" Target="../media/image22.png" /><Relationship Id="rId3" Type="http://schemas.openxmlformats.org/officeDocument/2006/relationships/image" Target="../media/image23.png" /><Relationship Id="rId7" Type="http://schemas.openxmlformats.org/officeDocument/2006/relationships/hyperlink" Target="attachment:3d96d6fb-5b2f-433b-88ba-d57a50c2b947:3.Healthy_Living_Physical_Activity.csv" TargetMode="External" /><Relationship Id="rId12" Type="http://schemas.openxmlformats.org/officeDocument/2006/relationships/hyperlink" Target="attachment:b2ee13ba-2df0-4dfb-98d5-1fba8659b91c:5.Therapy_Service_WaitTimes.csv" TargetMode="External" /><Relationship Id="rId2" Type="http://schemas.openxmlformats.org/officeDocument/2006/relationships/notesSlide" Target="../notesSlides/notesSlide11.xml" /><Relationship Id="rId1" Type="http://schemas.openxmlformats.org/officeDocument/2006/relationships/slideLayout" Target="../slideLayouts/slideLayout1.xml" /><Relationship Id="rId6" Type="http://schemas.openxmlformats.org/officeDocument/2006/relationships/hyperlink" Target="attachment:a8e369ed-fdc8-4105-85ad-55c4e4398738:3.Healthy_Living_BMI.csv" TargetMode="External" /><Relationship Id="rId11" Type="http://schemas.openxmlformats.org/officeDocument/2006/relationships/hyperlink" Target="attachment:26e67f36-a368-40ef-a52a-8a1686638efd:5.GPMainsites.csv" TargetMode="External" /><Relationship Id="rId5" Type="http://schemas.openxmlformats.org/officeDocument/2006/relationships/hyperlink" Target="attachment:76a298eb-e5dc-4aff-bd34-232261d9e31c:2.Education_Attainment.csv" TargetMode="External" /><Relationship Id="rId10" Type="http://schemas.openxmlformats.org/officeDocument/2006/relationships/hyperlink" Target="attachment:80ce2a92-7e22-43b3-887b-8820f94914c7:4.Suicide.xlsx" TargetMode="External" /><Relationship Id="rId4" Type="http://schemas.openxmlformats.org/officeDocument/2006/relationships/hyperlink" Target="attachment:719a41ed-8a14-4c08-a513-c0cb4d4e7703:1.Income_Deprivation.csv" TargetMode="External" /><Relationship Id="rId9" Type="http://schemas.openxmlformats.org/officeDocument/2006/relationships/hyperlink" Target="attachment:61edca35-cc99-4962-9ab0-f2e19daf6000:4._General_Health.csv" TargetMode="External" /></Relationships>
</file>

<file path=ppt/slides/_rels/slide12.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028090"/>
          </a:solidFill>
          <a:ln w="12700">
            <a:solidFill>
              <a:srgbClr val="028090"/>
            </a:solidFill>
            <a:prstDash val="solid"/>
          </a:ln>
        </p:spPr>
        <p:txBody>
          <a:bodyPr/>
          <a:lstStyle/>
          <a:p>
            <a:endParaRPr lang="en-GB"/>
          </a:p>
        </p:txBody>
      </p:sp>
      <p:sp>
        <p:nvSpPr>
          <p:cNvPr id="3" name="Shape 1"/>
          <p:cNvSpPr/>
          <p:nvPr/>
        </p:nvSpPr>
        <p:spPr>
          <a:xfrm>
            <a:off x="6918697" y="-1298093"/>
            <a:ext cx="4114800" cy="4114800"/>
          </a:xfrm>
          <a:prstGeom prst="ellipse">
            <a:avLst/>
          </a:prstGeom>
          <a:solidFill>
            <a:srgbClr val="028090">
              <a:alpha val="15000"/>
            </a:srgbClr>
          </a:solidFill>
          <a:ln w="12700">
            <a:solidFill>
              <a:srgbClr val="028090">
                <a:alpha val="30000"/>
              </a:srgbClr>
            </a:solidFill>
            <a:prstDash val="solid"/>
          </a:ln>
        </p:spPr>
        <p:txBody>
          <a:bodyPr/>
          <a:lstStyle/>
          <a:p>
            <a:endParaRPr lang="en-GB"/>
          </a:p>
        </p:txBody>
      </p:sp>
      <p:sp>
        <p:nvSpPr>
          <p:cNvPr id="4" name="Shape 2"/>
          <p:cNvSpPr/>
          <p:nvPr/>
        </p:nvSpPr>
        <p:spPr>
          <a:xfrm>
            <a:off x="7132320" y="2560320"/>
            <a:ext cx="2743200" cy="2743200"/>
          </a:xfrm>
          <a:prstGeom prst="ellipse">
            <a:avLst/>
          </a:prstGeom>
          <a:solidFill>
            <a:srgbClr val="00A896">
              <a:alpha val="12000"/>
            </a:srgbClr>
          </a:solidFill>
          <a:ln w="12700">
            <a:solidFill>
              <a:srgbClr val="00A896">
                <a:alpha val="25000"/>
              </a:srgbClr>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411480" y="457200"/>
            <a:ext cx="640080" cy="640080"/>
          </a:xfrm>
          <a:prstGeom prst="rect">
            <a:avLst/>
          </a:prstGeom>
        </p:spPr>
      </p:pic>
      <p:sp>
        <p:nvSpPr>
          <p:cNvPr id="6" name="Text 3"/>
          <p:cNvSpPr/>
          <p:nvPr/>
        </p:nvSpPr>
        <p:spPr>
          <a:xfrm>
            <a:off x="1188720" y="438912"/>
            <a:ext cx="6858000" cy="320040"/>
          </a:xfrm>
          <a:prstGeom prst="rect">
            <a:avLst/>
          </a:prstGeom>
          <a:noFill/>
          <a:ln/>
        </p:spPr>
        <p:txBody>
          <a:bodyPr wrap="square" lIns="0" tIns="0" rIns="0" bIns="0" rtlCol="0" anchor="ctr"/>
          <a:lstStyle/>
          <a:p>
            <a:pPr marL="0" indent="0">
              <a:buNone/>
            </a:pPr>
            <a:endParaRPr lang="en-US" sz="1100"/>
          </a:p>
        </p:txBody>
      </p:sp>
      <p:sp>
        <p:nvSpPr>
          <p:cNvPr id="7" name="Text 4"/>
          <p:cNvSpPr/>
          <p:nvPr/>
        </p:nvSpPr>
        <p:spPr>
          <a:xfrm>
            <a:off x="411480" y="1005840"/>
            <a:ext cx="7772400" cy="777240"/>
          </a:xfrm>
          <a:prstGeom prst="rect">
            <a:avLst/>
          </a:prstGeom>
          <a:noFill/>
          <a:ln/>
        </p:spPr>
        <p:txBody>
          <a:bodyPr wrap="square" lIns="0" tIns="0" rIns="0" bIns="0" rtlCol="0" anchor="ctr"/>
          <a:lstStyle/>
          <a:p>
            <a:pPr marL="0" indent="0">
              <a:buNone/>
            </a:pPr>
            <a:r>
              <a:rPr lang="en-US" sz="4000" b="1">
                <a:solidFill>
                  <a:srgbClr val="FFFFFF"/>
                </a:solidFill>
                <a:latin typeface="Calibri" pitchFamily="34" charset="0"/>
                <a:ea typeface="Calibri" pitchFamily="34" charset="-122"/>
                <a:cs typeface="Calibri" pitchFamily="34" charset="-120"/>
              </a:rPr>
              <a:t>GIS Data Acquisition</a:t>
            </a:r>
            <a:endParaRPr lang="en-US" sz="4000"/>
          </a:p>
        </p:txBody>
      </p:sp>
      <p:sp>
        <p:nvSpPr>
          <p:cNvPr id="8" name="Text 5"/>
          <p:cNvSpPr/>
          <p:nvPr/>
        </p:nvSpPr>
        <p:spPr>
          <a:xfrm>
            <a:off x="411480" y="1783080"/>
            <a:ext cx="7772400" cy="594360"/>
          </a:xfrm>
          <a:prstGeom prst="rect">
            <a:avLst/>
          </a:prstGeom>
          <a:noFill/>
          <a:ln/>
        </p:spPr>
        <p:txBody>
          <a:bodyPr wrap="square" lIns="0" tIns="0" rIns="0" bIns="0" rtlCol="0" anchor="ctr"/>
          <a:lstStyle/>
          <a:p>
            <a:pPr marL="0" indent="0">
              <a:buNone/>
            </a:pPr>
            <a:r>
              <a:rPr lang="en-US" sz="2800">
                <a:solidFill>
                  <a:srgbClr val="02C39A"/>
                </a:solidFill>
                <a:latin typeface="Calibri" pitchFamily="34" charset="0"/>
                <a:ea typeface="Calibri" pitchFamily="34" charset="-122"/>
                <a:cs typeface="Calibri" pitchFamily="34" charset="-120"/>
              </a:rPr>
              <a:t>Wales Health &amp; Deprivation Study</a:t>
            </a:r>
            <a:endParaRPr lang="en-US" sz="2800"/>
          </a:p>
        </p:txBody>
      </p:sp>
      <p:sp>
        <p:nvSpPr>
          <p:cNvPr id="9" name="Shape 6"/>
          <p:cNvSpPr/>
          <p:nvPr/>
        </p:nvSpPr>
        <p:spPr>
          <a:xfrm>
            <a:off x="411480" y="2514600"/>
            <a:ext cx="5029200" cy="36576"/>
          </a:xfrm>
          <a:prstGeom prst="rect">
            <a:avLst/>
          </a:prstGeom>
          <a:solidFill>
            <a:srgbClr val="028090"/>
          </a:solidFill>
          <a:ln w="12700">
            <a:solidFill>
              <a:srgbClr val="028090"/>
            </a:solidFill>
            <a:prstDash val="solid"/>
          </a:ln>
        </p:spPr>
        <p:txBody>
          <a:bodyPr/>
          <a:lstStyle/>
          <a:p>
            <a:endParaRPr lang="en-GB"/>
          </a:p>
        </p:txBody>
      </p:sp>
      <p:sp>
        <p:nvSpPr>
          <p:cNvPr id="10" name="Text 7"/>
          <p:cNvSpPr/>
          <p:nvPr/>
        </p:nvSpPr>
        <p:spPr>
          <a:xfrm>
            <a:off x="411480" y="2697480"/>
            <a:ext cx="6400800" cy="365760"/>
          </a:xfrm>
          <a:prstGeom prst="rect">
            <a:avLst/>
          </a:prstGeom>
          <a:noFill/>
          <a:ln/>
        </p:spPr>
        <p:txBody>
          <a:bodyPr wrap="square" lIns="0" tIns="0" rIns="0" bIns="0" rtlCol="0" anchor="ctr"/>
          <a:lstStyle/>
          <a:p>
            <a:r>
              <a:rPr lang="en-US" sz="1600">
                <a:solidFill>
                  <a:schemeClr val="bg1"/>
                </a:solidFill>
                <a:latin typeface="Calibri" pitchFamily="34" charset="0"/>
                <a:ea typeface="Calibri" pitchFamily="34" charset="-122"/>
                <a:cs typeface="Calibri" pitchFamily="34" charset="-120"/>
              </a:rPr>
              <a:t>ACCB5027 — Geographical Information Systems</a:t>
            </a:r>
            <a:endParaRPr lang="en-US" sz="1600">
              <a:solidFill>
                <a:schemeClr val="bg1"/>
              </a:solidFill>
            </a:endParaRPr>
          </a:p>
        </p:txBody>
      </p:sp>
      <p:sp>
        <p:nvSpPr>
          <p:cNvPr id="14" name="Text 11"/>
          <p:cNvSpPr/>
          <p:nvPr/>
        </p:nvSpPr>
        <p:spPr>
          <a:xfrm>
            <a:off x="411480" y="4800600"/>
            <a:ext cx="4572000" cy="228600"/>
          </a:xfrm>
          <a:prstGeom prst="rect">
            <a:avLst/>
          </a:prstGeom>
          <a:noFill/>
          <a:ln/>
        </p:spPr>
        <p:txBody>
          <a:bodyPr wrap="square" lIns="0" tIns="0" rIns="0" bIns="0" rtlCol="0" anchor="ctr"/>
          <a:lstStyle/>
          <a:p>
            <a:pPr marL="0" indent="0">
              <a:buNone/>
            </a:pPr>
            <a:r>
              <a:rPr lang="en-US" sz="1000">
                <a:solidFill>
                  <a:srgbClr val="8BB8BC"/>
                </a:solidFill>
                <a:latin typeface="Calibri" pitchFamily="34" charset="0"/>
                <a:ea typeface="Calibri" pitchFamily="34" charset="-122"/>
                <a:cs typeface="Calibri" pitchFamily="34" charset="-120"/>
              </a:rPr>
              <a:t>Presentation Date: 21st April 2026</a:t>
            </a:r>
            <a:endParaRPr lang="en-US" sz="1000"/>
          </a:p>
        </p:txBody>
      </p:sp>
      <p:grpSp>
        <p:nvGrpSpPr>
          <p:cNvPr id="15" name="Group 14">
            <a:extLst>
              <a:ext uri="{FF2B5EF4-FFF2-40B4-BE49-F238E27FC236}">
                <a16:creationId xmlns:a16="http://schemas.microsoft.com/office/drawing/2014/main" id="{AD4CD760-84F6-8392-E476-47E84DDA3CA5}"/>
              </a:ext>
            </a:extLst>
          </p:cNvPr>
          <p:cNvGrpSpPr/>
          <p:nvPr/>
        </p:nvGrpSpPr>
        <p:grpSpPr>
          <a:xfrm>
            <a:off x="7214059" y="-86867"/>
            <a:ext cx="3036922" cy="1051558"/>
            <a:chOff x="412531" y="2986238"/>
            <a:chExt cx="3036922" cy="1051558"/>
          </a:xfrm>
        </p:grpSpPr>
        <p:pic>
          <p:nvPicPr>
            <p:cNvPr id="11" name="Picture 10">
              <a:extLst>
                <a:ext uri="{FF2B5EF4-FFF2-40B4-BE49-F238E27FC236}">
                  <a16:creationId xmlns:a16="http://schemas.microsoft.com/office/drawing/2014/main" id="{B6426F19-72EF-17E1-9714-67151230B52C}"/>
                </a:ext>
              </a:extLst>
            </p:cNvPr>
            <p:cNvPicPr>
              <a:picLocks noChangeAspect="1"/>
            </p:cNvPicPr>
            <p:nvPr/>
          </p:nvPicPr>
          <p:blipFill>
            <a:blip r:embed="rId4"/>
            <a:srcRect r="75075" b="901"/>
            <a:stretch>
              <a:fillRect/>
            </a:stretch>
          </p:blipFill>
          <p:spPr>
            <a:xfrm>
              <a:off x="412531" y="3189847"/>
              <a:ext cx="492568" cy="646318"/>
            </a:xfrm>
            <a:prstGeom prst="rect">
              <a:avLst/>
            </a:prstGeom>
          </p:spPr>
        </p:pic>
        <p:sp>
          <p:nvSpPr>
            <p:cNvPr id="12" name="Text 7">
              <a:extLst>
                <a:ext uri="{FF2B5EF4-FFF2-40B4-BE49-F238E27FC236}">
                  <a16:creationId xmlns:a16="http://schemas.microsoft.com/office/drawing/2014/main" id="{FF1410DE-5893-1A71-41D5-382D50A4D279}"/>
                </a:ext>
              </a:extLst>
            </p:cNvPr>
            <p:cNvSpPr/>
            <p:nvPr/>
          </p:nvSpPr>
          <p:spPr>
            <a:xfrm>
              <a:off x="982979" y="2986238"/>
              <a:ext cx="2466474" cy="1051558"/>
            </a:xfrm>
            <a:prstGeom prst="rect">
              <a:avLst/>
            </a:prstGeom>
            <a:noFill/>
            <a:ln/>
          </p:spPr>
          <p:txBody>
            <a:bodyPr wrap="square" lIns="0" tIns="0" rIns="0" bIns="0" rtlCol="0" anchor="ctr"/>
            <a:lstStyle/>
            <a:p>
              <a:r>
                <a:rPr lang="en-US" sz="1200" b="1" err="1">
                  <a:solidFill>
                    <a:schemeClr val="bg1"/>
                  </a:solidFill>
                  <a:latin typeface="Calibri"/>
                  <a:ea typeface="Calibri"/>
                  <a:cs typeface="Calibri"/>
                </a:rPr>
                <a:t>Prifysgol</a:t>
              </a:r>
              <a:r>
                <a:rPr lang="en-US" sz="1200" b="1">
                  <a:solidFill>
                    <a:schemeClr val="bg1"/>
                  </a:solidFill>
                  <a:latin typeface="Calibri"/>
                  <a:ea typeface="Calibri"/>
                  <a:cs typeface="Calibri"/>
                </a:rPr>
                <a:t> Cymru</a:t>
              </a:r>
            </a:p>
            <a:p>
              <a:r>
                <a:rPr lang="en-US" sz="1050">
                  <a:solidFill>
                    <a:schemeClr val="bg1"/>
                  </a:solidFill>
                  <a:latin typeface="Calibri"/>
                  <a:ea typeface="Calibri"/>
                  <a:cs typeface="Calibri"/>
                </a:rPr>
                <a:t>Y </a:t>
              </a:r>
              <a:r>
                <a:rPr lang="en-US" sz="1050" err="1">
                  <a:solidFill>
                    <a:schemeClr val="bg1"/>
                  </a:solidFill>
                  <a:latin typeface="Calibri"/>
                  <a:ea typeface="Calibri"/>
                  <a:cs typeface="Calibri"/>
                </a:rPr>
                <a:t>Drindod</a:t>
              </a:r>
              <a:r>
                <a:rPr lang="en-US" sz="1050">
                  <a:solidFill>
                    <a:schemeClr val="bg1"/>
                  </a:solidFill>
                  <a:latin typeface="Calibri"/>
                  <a:ea typeface="Calibri"/>
                  <a:cs typeface="Calibri"/>
                </a:rPr>
                <a:t> Dewi Sant</a:t>
              </a:r>
            </a:p>
            <a:p>
              <a:r>
                <a:rPr lang="en-US" sz="1200" b="1">
                  <a:solidFill>
                    <a:schemeClr val="bg1"/>
                  </a:solidFill>
                  <a:latin typeface="Calibri"/>
                  <a:ea typeface="Calibri"/>
                  <a:cs typeface="Calibri"/>
                </a:rPr>
                <a:t>University of Wales</a:t>
              </a:r>
            </a:p>
            <a:p>
              <a:r>
                <a:rPr lang="en-US" sz="1050">
                  <a:solidFill>
                    <a:schemeClr val="bg1"/>
                  </a:solidFill>
                  <a:latin typeface="Calibri"/>
                  <a:ea typeface="Calibri"/>
                  <a:cs typeface="Calibri"/>
                </a:rPr>
                <a:t>Trinity saint David</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solidFill>
              <a:srgbClr val="0D2137"/>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37160"/>
            <a:ext cx="7315200" cy="384048"/>
          </a:xfrm>
          <a:prstGeom prst="rect">
            <a:avLst/>
          </a:prstGeom>
          <a:noFill/>
          <a:ln/>
        </p:spPr>
        <p:txBody>
          <a:bodyPr wrap="square" lIns="0" tIns="0" rIns="0" bIns="0" rtlCol="0" anchor="ctr"/>
          <a:lstStyle/>
          <a:p>
            <a:pPr marL="0" indent="0">
              <a:buNone/>
            </a:pPr>
            <a:r>
              <a:rPr lang="en-US" sz="2000" b="1">
                <a:solidFill>
                  <a:srgbClr val="FFFFFF"/>
                </a:solidFill>
                <a:latin typeface="Calibri" pitchFamily="34" charset="0"/>
                <a:ea typeface="Calibri" pitchFamily="34" charset="-122"/>
                <a:cs typeface="Calibri" pitchFamily="34" charset="-120"/>
              </a:rPr>
              <a:t>Study Overview</a:t>
            </a:r>
            <a:endParaRPr lang="en-US" sz="2000"/>
          </a:p>
        </p:txBody>
      </p:sp>
      <p:sp>
        <p:nvSpPr>
          <p:cNvPr id="5" name="Shape 2"/>
          <p:cNvSpPr/>
          <p:nvPr/>
        </p:nvSpPr>
        <p:spPr>
          <a:xfrm>
            <a:off x="112767" y="804672"/>
            <a:ext cx="2683771" cy="4201668"/>
          </a:xfrm>
          <a:prstGeom prst="rect">
            <a:avLst/>
          </a:prstGeom>
          <a:solidFill>
            <a:srgbClr val="0D2137"/>
          </a:solidFill>
          <a:ln w="12700">
            <a:solidFill>
              <a:srgbClr val="0D2137"/>
            </a:solidFill>
            <a:prstDash val="solid"/>
          </a:ln>
          <a:effectLst>
            <a:outerShdw blurRad="101600" dist="38100" dir="8100000" algn="bl" rotWithShape="0">
              <a:srgbClr val="000000">
                <a:alpha val="20000"/>
              </a:srgbClr>
            </a:outerShdw>
          </a:effectLst>
        </p:spPr>
        <p:txBody>
          <a:bodyPr/>
          <a:lstStyle/>
          <a:p>
            <a:endParaRPr lang="en-GB"/>
          </a:p>
        </p:txBody>
      </p:sp>
      <p:sp>
        <p:nvSpPr>
          <p:cNvPr id="6" name="Text 3"/>
          <p:cNvSpPr/>
          <p:nvPr/>
        </p:nvSpPr>
        <p:spPr>
          <a:xfrm>
            <a:off x="319026" y="836009"/>
            <a:ext cx="2294632" cy="365760"/>
          </a:xfrm>
          <a:prstGeom prst="rect">
            <a:avLst/>
          </a:prstGeom>
          <a:noFill/>
          <a:ln/>
        </p:spPr>
        <p:txBody>
          <a:bodyPr wrap="square" lIns="0" tIns="0" rIns="0" bIns="0" rtlCol="0" anchor="ctr"/>
          <a:lstStyle/>
          <a:p>
            <a:pPr marL="0" indent="0">
              <a:buNone/>
            </a:pPr>
            <a:r>
              <a:rPr lang="en-US" b="1">
                <a:solidFill>
                  <a:srgbClr val="02C39A"/>
                </a:solidFill>
                <a:latin typeface="Calibri" pitchFamily="34" charset="0"/>
                <a:ea typeface="Calibri" pitchFamily="34" charset="-122"/>
                <a:cs typeface="Calibri" pitchFamily="34" charset="-120"/>
              </a:rPr>
              <a:t>Project Parameters</a:t>
            </a:r>
            <a:endParaRPr lang="en-US"/>
          </a:p>
        </p:txBody>
      </p:sp>
      <p:sp>
        <p:nvSpPr>
          <p:cNvPr id="7" name="Text 4"/>
          <p:cNvSpPr/>
          <p:nvPr/>
        </p:nvSpPr>
        <p:spPr>
          <a:xfrm>
            <a:off x="319026" y="1521619"/>
            <a:ext cx="2294632" cy="3425952"/>
          </a:xfrm>
          <a:prstGeom prst="rect">
            <a:avLst/>
          </a:prstGeom>
          <a:noFill/>
          <a:ln/>
        </p:spPr>
        <p:txBody>
          <a:bodyPr wrap="square" lIns="0" tIns="0" rIns="0" bIns="0" rtlCol="0" anchor="ctr"/>
          <a:lstStyle/>
          <a:p>
            <a:r>
              <a:rPr lang="en-US" sz="1200" b="1">
                <a:solidFill>
                  <a:srgbClr val="7FBFBF"/>
                </a:solidFill>
                <a:latin typeface="Calibri" pitchFamily="34" charset="0"/>
                <a:ea typeface="Calibri" pitchFamily="34" charset="-122"/>
                <a:cs typeface="Calibri" pitchFamily="34" charset="-120"/>
              </a:rPr>
              <a:t>Geographic Area: </a:t>
            </a:r>
          </a:p>
          <a:p>
            <a:r>
              <a:rPr lang="en-US" sz="1200">
                <a:solidFill>
                  <a:srgbClr val="FFFFFF"/>
                </a:solidFill>
                <a:latin typeface="Calibri" pitchFamily="34" charset="0"/>
                <a:ea typeface="Calibri" pitchFamily="34" charset="-122"/>
                <a:cs typeface="Calibri" pitchFamily="34" charset="-120"/>
              </a:rPr>
              <a:t>Wales</a:t>
            </a:r>
          </a:p>
          <a:p>
            <a:pPr algn="ctr"/>
            <a:endParaRPr lang="en-US" sz="1200">
              <a:solidFill>
                <a:srgbClr val="FFFFFF"/>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Boundary Unit: </a:t>
            </a:r>
            <a:r>
              <a:rPr lang="en-US" sz="1200">
                <a:solidFill>
                  <a:srgbClr val="7FBFBF"/>
                </a:solidFill>
                <a:latin typeface="Calibri" pitchFamily="34" charset="0"/>
                <a:ea typeface="Calibri" pitchFamily="34" charset="-122"/>
                <a:cs typeface="Calibri" pitchFamily="34" charset="-120"/>
              </a:rPr>
              <a:t>	</a:t>
            </a:r>
          </a:p>
          <a:p>
            <a:r>
              <a:rPr lang="en-US" sz="1200">
                <a:solidFill>
                  <a:schemeClr val="bg1"/>
                </a:solidFill>
                <a:latin typeface="Calibri" pitchFamily="34" charset="0"/>
                <a:ea typeface="Calibri" pitchFamily="34" charset="-122"/>
                <a:cs typeface="Calibri" pitchFamily="34" charset="-120"/>
              </a:rPr>
              <a:t>MSOA</a:t>
            </a:r>
          </a:p>
          <a:p>
            <a:endParaRPr lang="en-US" sz="1200">
              <a:solidFill>
                <a:schemeClr val="bg1"/>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CRS:</a:t>
            </a:r>
          </a:p>
          <a:p>
            <a:r>
              <a:rPr lang="en-US" sz="1200">
                <a:solidFill>
                  <a:srgbClr val="FFFFFF"/>
                </a:solidFill>
                <a:latin typeface="Calibri" pitchFamily="34" charset="0"/>
                <a:ea typeface="Calibri" pitchFamily="34" charset="-122"/>
                <a:cs typeface="Calibri" pitchFamily="34" charset="-120"/>
              </a:rPr>
              <a:t>British National Grid EPSG:27700</a:t>
            </a:r>
            <a:endParaRPr lang="en-US" sz="1200"/>
          </a:p>
          <a:p>
            <a:endParaRPr lang="en-US" sz="1200"/>
          </a:p>
          <a:p>
            <a:r>
              <a:rPr lang="en-US" sz="1200" b="1">
                <a:solidFill>
                  <a:srgbClr val="7FBFBF"/>
                </a:solidFill>
                <a:latin typeface="Calibri" pitchFamily="34" charset="0"/>
                <a:ea typeface="Calibri" pitchFamily="34" charset="-122"/>
                <a:cs typeface="Calibri" pitchFamily="34" charset="-120"/>
              </a:rPr>
              <a:t>Team Members:</a:t>
            </a:r>
          </a:p>
          <a:p>
            <a:r>
              <a:rPr lang="en-US" sz="1200">
                <a:solidFill>
                  <a:srgbClr val="FFFFFF"/>
                </a:solidFill>
                <a:latin typeface="Calibri" pitchFamily="34" charset="0"/>
                <a:ea typeface="Calibri" pitchFamily="34" charset="-122"/>
                <a:cs typeface="Calibri" pitchFamily="34" charset="-120"/>
              </a:rPr>
              <a:t>Lucy</a:t>
            </a:r>
          </a:p>
          <a:p>
            <a:r>
              <a:rPr lang="en-US" sz="1200">
                <a:solidFill>
                  <a:srgbClr val="FFFFFF"/>
                </a:solidFill>
                <a:latin typeface="Calibri" pitchFamily="34" charset="0"/>
                <a:ea typeface="Calibri" pitchFamily="34" charset="-122"/>
                <a:cs typeface="Calibri" pitchFamily="34" charset="-120"/>
              </a:rPr>
              <a:t>Luke</a:t>
            </a:r>
          </a:p>
          <a:p>
            <a:r>
              <a:rPr lang="en-US" sz="1200">
                <a:solidFill>
                  <a:srgbClr val="FFFFFF"/>
                </a:solidFill>
                <a:latin typeface="Calibri" pitchFamily="34" charset="0"/>
                <a:ea typeface="Calibri" pitchFamily="34" charset="-122"/>
                <a:cs typeface="Calibri" pitchFamily="34" charset="-120"/>
              </a:rPr>
              <a:t>Nate</a:t>
            </a:r>
          </a:p>
          <a:p>
            <a:r>
              <a:rPr lang="en-US" sz="1200">
                <a:solidFill>
                  <a:srgbClr val="FFFFFF"/>
                </a:solidFill>
                <a:latin typeface="Calibri" pitchFamily="34" charset="0"/>
                <a:ea typeface="Calibri" pitchFamily="34" charset="-122"/>
                <a:cs typeface="Calibri" pitchFamily="34" charset="-120"/>
              </a:rPr>
              <a:t>Victoria</a:t>
            </a:r>
            <a:endParaRPr lang="en-US" sz="1200"/>
          </a:p>
          <a:p>
            <a:endParaRPr lang="en-US" sz="1200">
              <a:solidFill>
                <a:srgbClr val="7FBFBF"/>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Total Layers:</a:t>
            </a:r>
          </a:p>
          <a:p>
            <a:r>
              <a:rPr lang="en-US" sz="1200">
                <a:solidFill>
                  <a:srgbClr val="FFFFFF"/>
                </a:solidFill>
                <a:latin typeface="Calibri" pitchFamily="34" charset="0"/>
                <a:ea typeface="Calibri" pitchFamily="34" charset="-122"/>
                <a:cs typeface="Calibri" pitchFamily="34" charset="-120"/>
              </a:rPr>
              <a:t>1 base polygon</a:t>
            </a:r>
          </a:p>
          <a:p>
            <a:r>
              <a:rPr lang="en-US" sz="1200">
                <a:solidFill>
                  <a:srgbClr val="FFFFFF"/>
                </a:solidFill>
                <a:latin typeface="Calibri" pitchFamily="34" charset="0"/>
                <a:ea typeface="Calibri" pitchFamily="34" charset="-122"/>
                <a:cs typeface="Calibri" pitchFamily="34" charset="-120"/>
              </a:rPr>
              <a:t>~ 5 Layers based on theme </a:t>
            </a:r>
            <a:endParaRPr lang="en-US" sz="1200"/>
          </a:p>
          <a:p>
            <a:endParaRPr lang="en-US" sz="1000"/>
          </a:p>
          <a:p>
            <a:endParaRPr lang="en-US" sz="1000"/>
          </a:p>
          <a:p>
            <a:endParaRPr lang="en-US" sz="1000"/>
          </a:p>
        </p:txBody>
      </p:sp>
      <p:sp>
        <p:nvSpPr>
          <p:cNvPr id="8" name="Text 5"/>
          <p:cNvSpPr/>
          <p:nvPr/>
        </p:nvSpPr>
        <p:spPr>
          <a:xfrm>
            <a:off x="2194560" y="1554480"/>
            <a:ext cx="1737360" cy="292608"/>
          </a:xfrm>
          <a:prstGeom prst="rect">
            <a:avLst/>
          </a:prstGeom>
          <a:noFill/>
          <a:ln/>
        </p:spPr>
        <p:txBody>
          <a:bodyPr wrap="square" lIns="0" tIns="0" rIns="0" bIns="0" rtlCol="0" anchor="ctr"/>
          <a:lstStyle/>
          <a:p>
            <a:pPr marL="0" indent="0">
              <a:buNone/>
            </a:pPr>
            <a:endParaRPr lang="en-US" sz="1000"/>
          </a:p>
        </p:txBody>
      </p:sp>
      <p:sp>
        <p:nvSpPr>
          <p:cNvPr id="9" name="Text 6"/>
          <p:cNvSpPr/>
          <p:nvPr/>
        </p:nvSpPr>
        <p:spPr>
          <a:xfrm>
            <a:off x="457200" y="1901952"/>
            <a:ext cx="3040380" cy="292608"/>
          </a:xfrm>
          <a:prstGeom prst="rect">
            <a:avLst/>
          </a:prstGeom>
          <a:noFill/>
          <a:ln/>
        </p:spPr>
        <p:txBody>
          <a:bodyPr wrap="square" lIns="0" tIns="0" rIns="0" bIns="0" rtlCol="0" anchor="ctr"/>
          <a:lstStyle/>
          <a:p>
            <a:pPr marL="0" indent="0">
              <a:buNone/>
            </a:pPr>
            <a:endParaRPr lang="en-US" sz="1000" b="1">
              <a:solidFill>
                <a:schemeClr val="bg1"/>
              </a:solidFill>
            </a:endParaRPr>
          </a:p>
        </p:txBody>
      </p:sp>
      <p:sp>
        <p:nvSpPr>
          <p:cNvPr id="14" name="Text 11"/>
          <p:cNvSpPr/>
          <p:nvPr/>
        </p:nvSpPr>
        <p:spPr>
          <a:xfrm>
            <a:off x="2194560" y="2596896"/>
            <a:ext cx="1737360" cy="292608"/>
          </a:xfrm>
          <a:prstGeom prst="rect">
            <a:avLst/>
          </a:prstGeom>
          <a:noFill/>
          <a:ln/>
        </p:spPr>
        <p:txBody>
          <a:bodyPr wrap="square" lIns="0" tIns="0" rIns="0" bIns="0" rtlCol="0" anchor="ctr"/>
          <a:lstStyle/>
          <a:p>
            <a:pPr marL="0" indent="0">
              <a:buNone/>
            </a:pPr>
            <a:endParaRPr lang="en-US" sz="1000"/>
          </a:p>
        </p:txBody>
      </p:sp>
      <p:sp>
        <p:nvSpPr>
          <p:cNvPr id="16" name="Text 13"/>
          <p:cNvSpPr/>
          <p:nvPr/>
        </p:nvSpPr>
        <p:spPr>
          <a:xfrm>
            <a:off x="2194560" y="3057533"/>
            <a:ext cx="1737360" cy="673219"/>
          </a:xfrm>
          <a:prstGeom prst="rect">
            <a:avLst/>
          </a:prstGeom>
          <a:noFill/>
          <a:ln/>
        </p:spPr>
        <p:txBody>
          <a:bodyPr wrap="square" lIns="0" tIns="0" rIns="0" bIns="0" rtlCol="0" anchor="ctr"/>
          <a:lstStyle/>
          <a:p>
            <a:pPr marL="0" indent="0">
              <a:buNone/>
            </a:pPr>
            <a:endParaRPr lang="en-US" sz="1000"/>
          </a:p>
        </p:txBody>
      </p:sp>
      <p:sp>
        <p:nvSpPr>
          <p:cNvPr id="18" name="Text 15"/>
          <p:cNvSpPr/>
          <p:nvPr/>
        </p:nvSpPr>
        <p:spPr>
          <a:xfrm>
            <a:off x="2194560" y="3799332"/>
            <a:ext cx="1737360" cy="292608"/>
          </a:xfrm>
          <a:prstGeom prst="rect">
            <a:avLst/>
          </a:prstGeom>
          <a:noFill/>
          <a:ln/>
        </p:spPr>
        <p:txBody>
          <a:bodyPr wrap="square" lIns="0" tIns="0" rIns="0" bIns="0" rtlCol="0" anchor="ctr"/>
          <a:lstStyle/>
          <a:p>
            <a:pPr marL="0" indent="0">
              <a:buNone/>
            </a:pPr>
            <a:endParaRPr lang="en-US" sz="1000"/>
          </a:p>
        </p:txBody>
      </p:sp>
      <p:sp>
        <p:nvSpPr>
          <p:cNvPr id="51" name="Text 10"/>
          <p:cNvSpPr/>
          <p:nvPr/>
        </p:nvSpPr>
        <p:spPr>
          <a:xfrm>
            <a:off x="112767" y="1691640"/>
            <a:ext cx="3206532" cy="411480"/>
          </a:xfrm>
          <a:prstGeom prst="rect">
            <a:avLst/>
          </a:prstGeom>
          <a:noFill/>
          <a:ln/>
        </p:spPr>
        <p:txBody>
          <a:bodyPr wrap="square" lIns="0" tIns="0" rIns="0" bIns="0" rtlCol="0" anchor="ctr"/>
          <a:lstStyle/>
          <a:p>
            <a:endParaRPr lang="en-US" sz="1100">
              <a:solidFill>
                <a:srgbClr val="000000"/>
              </a:solidFill>
              <a:ea typeface="Calibri"/>
              <a:cs typeface="Calibri"/>
            </a:endParaRPr>
          </a:p>
        </p:txBody>
      </p:sp>
      <p:grpSp>
        <p:nvGrpSpPr>
          <p:cNvPr id="20" name="Group 19">
            <a:extLst>
              <a:ext uri="{FF2B5EF4-FFF2-40B4-BE49-F238E27FC236}">
                <a16:creationId xmlns:a16="http://schemas.microsoft.com/office/drawing/2014/main" id="{420F4A27-BD11-1124-C150-8D478C5F3BD3}"/>
              </a:ext>
            </a:extLst>
          </p:cNvPr>
          <p:cNvGrpSpPr/>
          <p:nvPr/>
        </p:nvGrpSpPr>
        <p:grpSpPr>
          <a:xfrm>
            <a:off x="6200157" y="1970971"/>
            <a:ext cx="2743200" cy="2176272"/>
            <a:chOff x="6093619" y="1623060"/>
            <a:chExt cx="2743200" cy="2176272"/>
          </a:xfrm>
          <a:solidFill>
            <a:srgbClr val="7FBFBF">
              <a:alpha val="50000"/>
            </a:srgbClr>
          </a:solidFill>
        </p:grpSpPr>
        <p:sp>
          <p:nvSpPr>
            <p:cNvPr id="12" name="Shape 2">
              <a:extLst>
                <a:ext uri="{FF2B5EF4-FFF2-40B4-BE49-F238E27FC236}">
                  <a16:creationId xmlns:a16="http://schemas.microsoft.com/office/drawing/2014/main" id="{E14D1442-DE1C-B1D3-860A-308CF5DF7A2A}"/>
                </a:ext>
              </a:extLst>
            </p:cNvPr>
            <p:cNvSpPr/>
            <p:nvPr/>
          </p:nvSpPr>
          <p:spPr>
            <a:xfrm>
              <a:off x="6093619" y="2212276"/>
              <a:ext cx="2743200" cy="1587056"/>
            </a:xfrm>
            <a:prstGeom prst="foldedCorner">
              <a:avLst/>
            </a:prstGeom>
            <a:grpFill/>
            <a:ln w="12700">
              <a:solidFill>
                <a:srgbClr val="0D2137"/>
              </a:solidFill>
              <a:prstDash val="solid"/>
            </a:ln>
          </p:spPr>
          <p:txBody>
            <a:bodyPr/>
            <a:lstStyle/>
            <a:p>
              <a:pPr algn="ctr"/>
              <a:r>
                <a:rPr lang="en-GB" sz="1600">
                  <a:solidFill>
                    <a:srgbClr val="0D2137"/>
                  </a:solidFill>
                  <a:ea typeface="Calibri"/>
                  <a:cs typeface="Calibri"/>
                </a:rPr>
                <a:t>Are Primary Care and mental health services adequately distributed in areas with lower income, poorer mental health, and reduced healthy behaviours?</a:t>
              </a:r>
            </a:p>
          </p:txBody>
        </p:sp>
        <p:sp>
          <p:nvSpPr>
            <p:cNvPr id="17" name="TextBox 16">
              <a:extLst>
                <a:ext uri="{FF2B5EF4-FFF2-40B4-BE49-F238E27FC236}">
                  <a16:creationId xmlns:a16="http://schemas.microsoft.com/office/drawing/2014/main" id="{39B7B40C-5AC7-42B6-7642-988B306CBF25}"/>
                </a:ext>
              </a:extLst>
            </p:cNvPr>
            <p:cNvSpPr txBox="1"/>
            <p:nvPr/>
          </p:nvSpPr>
          <p:spPr>
            <a:xfrm>
              <a:off x="6093619" y="1623060"/>
              <a:ext cx="2560389" cy="369332"/>
            </a:xfrm>
            <a:prstGeom prst="rect">
              <a:avLst/>
            </a:prstGeom>
            <a:grpFill/>
            <a:ln w="19050" cmpd="dbl">
              <a:solidFill>
                <a:srgbClr val="0D2137"/>
              </a:solidFill>
            </a:ln>
          </p:spPr>
          <p:txBody>
            <a:bodyPr wrap="square">
              <a:spAutoFit/>
            </a:bodyPr>
            <a:lstStyle/>
            <a:p>
              <a:pPr algn="ctr"/>
              <a:r>
                <a:rPr lang="en-US" b="1">
                  <a:solidFill>
                    <a:srgbClr val="0D2137"/>
                  </a:solidFill>
                  <a:ea typeface="Calibri"/>
                  <a:cs typeface="Calibri"/>
                </a:rPr>
                <a:t>SECONDARY</a:t>
              </a:r>
              <a:r>
                <a:rPr lang="en-US" sz="1800" b="1">
                  <a:solidFill>
                    <a:srgbClr val="0D2137"/>
                  </a:solidFill>
                  <a:ea typeface="Calibri"/>
                  <a:cs typeface="Calibri"/>
                </a:rPr>
                <a:t> QUESTION</a:t>
              </a:r>
            </a:p>
          </p:txBody>
        </p:sp>
      </p:grpSp>
      <p:grpSp>
        <p:nvGrpSpPr>
          <p:cNvPr id="19" name="Group 18">
            <a:extLst>
              <a:ext uri="{FF2B5EF4-FFF2-40B4-BE49-F238E27FC236}">
                <a16:creationId xmlns:a16="http://schemas.microsoft.com/office/drawing/2014/main" id="{F9595340-EF27-25EA-FBE8-89EE1D2080BA}"/>
              </a:ext>
            </a:extLst>
          </p:cNvPr>
          <p:cNvGrpSpPr/>
          <p:nvPr/>
        </p:nvGrpSpPr>
        <p:grpSpPr>
          <a:xfrm>
            <a:off x="3107768" y="1969729"/>
            <a:ext cx="2743200" cy="2176272"/>
            <a:chOff x="3200400" y="1623060"/>
            <a:chExt cx="2743200" cy="2176272"/>
          </a:xfrm>
          <a:solidFill>
            <a:srgbClr val="7FBFBF">
              <a:alpha val="50000"/>
            </a:srgbClr>
          </a:solidFill>
        </p:grpSpPr>
        <p:sp>
          <p:nvSpPr>
            <p:cNvPr id="10" name="Shape 2">
              <a:extLst>
                <a:ext uri="{FF2B5EF4-FFF2-40B4-BE49-F238E27FC236}">
                  <a16:creationId xmlns:a16="http://schemas.microsoft.com/office/drawing/2014/main" id="{13D652A3-A1A7-69B3-FFE1-F4C765AB445B}"/>
                </a:ext>
              </a:extLst>
            </p:cNvPr>
            <p:cNvSpPr/>
            <p:nvPr/>
          </p:nvSpPr>
          <p:spPr>
            <a:xfrm>
              <a:off x="3200400" y="2212276"/>
              <a:ext cx="2743200" cy="1587056"/>
            </a:xfrm>
            <a:prstGeom prst="foldedCorner">
              <a:avLst/>
            </a:prstGeom>
            <a:grpFill/>
            <a:ln w="12700">
              <a:solidFill>
                <a:srgbClr val="0D2137"/>
              </a:solidFill>
              <a:prstDash val="solid"/>
            </a:ln>
          </p:spPr>
          <p:txBody>
            <a:bodyPr lIns="91440" tIns="45720" rIns="91440" bIns="45720" anchor="t"/>
            <a:lstStyle/>
            <a:p>
              <a:pPr algn="ctr"/>
              <a:r>
                <a:rPr lang="en-US" sz="1600">
                  <a:solidFill>
                    <a:srgbClr val="0D2137"/>
                  </a:solidFill>
                  <a:ea typeface="Calibri"/>
                  <a:cs typeface="Calibri"/>
                </a:rPr>
                <a:t>Is lower income associated with a reduced adoption of healthier behaviors and poorer mental health outcomes?</a:t>
              </a:r>
            </a:p>
          </p:txBody>
        </p:sp>
        <p:sp>
          <p:nvSpPr>
            <p:cNvPr id="15" name="TextBox 14">
              <a:extLst>
                <a:ext uri="{FF2B5EF4-FFF2-40B4-BE49-F238E27FC236}">
                  <a16:creationId xmlns:a16="http://schemas.microsoft.com/office/drawing/2014/main" id="{FA5C44BD-43B4-C599-7C6C-52294CDE6A5A}"/>
                </a:ext>
              </a:extLst>
            </p:cNvPr>
            <p:cNvSpPr txBox="1"/>
            <p:nvPr/>
          </p:nvSpPr>
          <p:spPr>
            <a:xfrm>
              <a:off x="3442861" y="1623060"/>
              <a:ext cx="2203561" cy="369332"/>
            </a:xfrm>
            <a:prstGeom prst="rect">
              <a:avLst/>
            </a:prstGeom>
            <a:grpFill/>
            <a:ln w="19050" cmpd="dbl">
              <a:solidFill>
                <a:srgbClr val="0D2137"/>
              </a:solidFill>
            </a:ln>
          </p:spPr>
          <p:txBody>
            <a:bodyPr wrap="square">
              <a:spAutoFit/>
            </a:bodyPr>
            <a:lstStyle/>
            <a:p>
              <a:pPr algn="ctr"/>
              <a:r>
                <a:rPr lang="en-US" sz="1800" b="1">
                  <a:solidFill>
                    <a:srgbClr val="0D2137"/>
                  </a:solidFill>
                  <a:ea typeface="Calibri"/>
                  <a:cs typeface="Calibri"/>
                </a:rPr>
                <a:t>PRIMARY QUESTION</a:t>
              </a:r>
            </a:p>
          </p:txBody>
        </p:sp>
      </p:grpSp>
      <p:pic>
        <p:nvPicPr>
          <p:cNvPr id="31" name="Graphic 30" descr="Badge 1 with solid fill">
            <a:extLst>
              <a:ext uri="{FF2B5EF4-FFF2-40B4-BE49-F238E27FC236}">
                <a16:creationId xmlns:a16="http://schemas.microsoft.com/office/drawing/2014/main" id="{2D3F5DDE-8BC3-9A5D-8378-747D77E4094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94809" y="905684"/>
            <a:ext cx="914400" cy="914400"/>
          </a:xfrm>
          <a:prstGeom prst="rect">
            <a:avLst/>
          </a:prstGeom>
        </p:spPr>
      </p:pic>
      <p:pic>
        <p:nvPicPr>
          <p:cNvPr id="34" name="Graphic 33" descr="Badge with solid fill">
            <a:extLst>
              <a:ext uri="{FF2B5EF4-FFF2-40B4-BE49-F238E27FC236}">
                <a16:creationId xmlns:a16="http://schemas.microsoft.com/office/drawing/2014/main" id="{E2E29D42-2A5B-A75B-73ED-09DAD9A72865}"/>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023151" y="905684"/>
            <a:ext cx="914400" cy="914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009D1BFE-7BB6-152E-E596-690CC9E49A0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04EF652-197C-65D3-A191-B1872CBAC8C9}"/>
              </a:ext>
            </a:extLst>
          </p:cNvPr>
          <p:cNvSpPr/>
          <p:nvPr/>
        </p:nvSpPr>
        <p:spPr>
          <a:xfrm>
            <a:off x="0" y="0"/>
            <a:ext cx="9144000" cy="685800"/>
          </a:xfrm>
          <a:prstGeom prst="rect">
            <a:avLst/>
          </a:prstGeom>
          <a:solidFill>
            <a:srgbClr val="028090"/>
          </a:solidFill>
          <a:ln w="12700">
            <a:solidFill>
              <a:srgbClr val="0D2137"/>
            </a:solidFill>
            <a:prstDash val="solid"/>
          </a:ln>
        </p:spPr>
        <p:txBody>
          <a:bodyPr/>
          <a:lstStyle/>
          <a:p>
            <a:endParaRPr lang="en-GB"/>
          </a:p>
        </p:txBody>
      </p:sp>
      <p:pic>
        <p:nvPicPr>
          <p:cNvPr id="3" name="Image 0" descr="Magnifying glass with solid fill">
            <a:extLst>
              <a:ext uri="{FF2B5EF4-FFF2-40B4-BE49-F238E27FC236}">
                <a16:creationId xmlns:a16="http://schemas.microsoft.com/office/drawing/2014/main" id="{5B7A3F12-B4F6-1D94-9A49-C2327A71139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F764D4BE-7854-F78C-CABC-04CE97DFFCAA}"/>
              </a:ext>
            </a:extLst>
          </p:cNvPr>
          <p:cNvSpPr/>
          <p:nvPr/>
        </p:nvSpPr>
        <p:spPr>
          <a:xfrm>
            <a:off x="749808" y="137160"/>
            <a:ext cx="7315200" cy="384048"/>
          </a:xfrm>
          <a:prstGeom prst="rect">
            <a:avLst/>
          </a:prstGeom>
          <a:noFill/>
          <a:ln/>
        </p:spPr>
        <p:txBody>
          <a:bodyPr wrap="square" lIns="0" tIns="0" rIns="0" bIns="0" rtlCol="0" anchor="ctr"/>
          <a:lstStyle/>
          <a:p>
            <a:r>
              <a:rPr lang="en-GB" b="1">
                <a:solidFill>
                  <a:schemeClr val="bg1"/>
                </a:solidFill>
                <a:ea typeface="Calibri"/>
                <a:cs typeface="Calibri"/>
              </a:rPr>
              <a:t>Collaboration &amp; Data Gathering</a:t>
            </a:r>
            <a:endParaRPr lang="en-US" b="1">
              <a:solidFill>
                <a:schemeClr val="bg1"/>
              </a:solidFill>
            </a:endParaRPr>
          </a:p>
        </p:txBody>
      </p:sp>
      <p:sp>
        <p:nvSpPr>
          <p:cNvPr id="13" name="Text 10">
            <a:extLst>
              <a:ext uri="{FF2B5EF4-FFF2-40B4-BE49-F238E27FC236}">
                <a16:creationId xmlns:a16="http://schemas.microsoft.com/office/drawing/2014/main" id="{1D488FCF-63EA-0B7E-6A3A-48FF039E3EF8}"/>
              </a:ext>
            </a:extLst>
          </p:cNvPr>
          <p:cNvSpPr/>
          <p:nvPr/>
        </p:nvSpPr>
        <p:spPr>
          <a:xfrm>
            <a:off x="457200" y="2596896"/>
            <a:ext cx="1737360" cy="292608"/>
          </a:xfrm>
          <a:prstGeom prst="rect">
            <a:avLst/>
          </a:prstGeom>
          <a:noFill/>
          <a:ln/>
        </p:spPr>
        <p:txBody>
          <a:bodyPr wrap="square" lIns="0" tIns="0" rIns="0" bIns="0" rtlCol="0" anchor="ctr"/>
          <a:lstStyle/>
          <a:p>
            <a:pPr marL="0" indent="0">
              <a:buNone/>
            </a:pPr>
            <a:endParaRPr lang="en-US" sz="1000">
              <a:solidFill>
                <a:srgbClr val="7FBFBF"/>
              </a:solidFill>
              <a:ea typeface="Calibri"/>
              <a:cs typeface="Calibri"/>
            </a:endParaRPr>
          </a:p>
        </p:txBody>
      </p:sp>
      <p:sp>
        <p:nvSpPr>
          <p:cNvPr id="15" name="Text 12">
            <a:extLst>
              <a:ext uri="{FF2B5EF4-FFF2-40B4-BE49-F238E27FC236}">
                <a16:creationId xmlns:a16="http://schemas.microsoft.com/office/drawing/2014/main" id="{C17C5C04-4594-906F-99D1-0006E5E1F36F}"/>
              </a:ext>
            </a:extLst>
          </p:cNvPr>
          <p:cNvSpPr/>
          <p:nvPr/>
        </p:nvSpPr>
        <p:spPr>
          <a:xfrm>
            <a:off x="457200" y="2944368"/>
            <a:ext cx="1737360" cy="292608"/>
          </a:xfrm>
          <a:prstGeom prst="rect">
            <a:avLst/>
          </a:prstGeom>
          <a:noFill/>
          <a:ln/>
        </p:spPr>
        <p:txBody>
          <a:bodyPr wrap="square" lIns="0" tIns="0" rIns="0" bIns="0" rtlCol="0" anchor="ctr"/>
          <a:lstStyle/>
          <a:p>
            <a:pPr marL="0" indent="0">
              <a:buNone/>
            </a:pPr>
            <a:endParaRPr lang="en-US" sz="1000">
              <a:solidFill>
                <a:srgbClr val="7FBFBF"/>
              </a:solidFill>
              <a:ea typeface="Calibri"/>
              <a:cs typeface="Calibri"/>
            </a:endParaRPr>
          </a:p>
        </p:txBody>
      </p:sp>
      <p:sp>
        <p:nvSpPr>
          <p:cNvPr id="10" name="Freeform: Shape 36">
            <a:extLst>
              <a:ext uri="{FF2B5EF4-FFF2-40B4-BE49-F238E27FC236}">
                <a16:creationId xmlns:a16="http://schemas.microsoft.com/office/drawing/2014/main" id="{5FD1F644-1DAE-2770-7A5B-7322FBD279E0}"/>
              </a:ext>
            </a:extLst>
          </p:cNvPr>
          <p:cNvSpPr/>
          <p:nvPr/>
        </p:nvSpPr>
        <p:spPr>
          <a:xfrm>
            <a:off x="1833118" y="3362998"/>
            <a:ext cx="1939814" cy="1067867"/>
          </a:xfrm>
          <a:custGeom>
            <a:avLst/>
            <a:gdLst>
              <a:gd name="connsiteX0" fmla="*/ 0 w 2238375"/>
              <a:gd name="connsiteY0" fmla="*/ 0 h 1028700"/>
              <a:gd name="connsiteX1" fmla="*/ 185737 w 2238375"/>
              <a:gd name="connsiteY1" fmla="*/ 1028700 h 1028700"/>
              <a:gd name="connsiteX2" fmla="*/ 2062162 w 2238375"/>
              <a:gd name="connsiteY2" fmla="*/ 1028700 h 1028700"/>
              <a:gd name="connsiteX3" fmla="*/ 2238375 w 2238375"/>
              <a:gd name="connsiteY3" fmla="*/ 9525 h 1028700"/>
              <a:gd name="connsiteX4" fmla="*/ 0 w 2238375"/>
              <a:gd name="connsiteY4" fmla="*/ 0 h 1028700"/>
              <a:gd name="connsiteX0" fmla="*/ 0 w 2238375"/>
              <a:gd name="connsiteY0" fmla="*/ 0 h 1198033"/>
              <a:gd name="connsiteX1" fmla="*/ 185737 w 2238375"/>
              <a:gd name="connsiteY1" fmla="*/ 1028700 h 1198033"/>
              <a:gd name="connsiteX2" fmla="*/ 2062162 w 2238375"/>
              <a:gd name="connsiteY2" fmla="*/ 1028700 h 1198033"/>
              <a:gd name="connsiteX3" fmla="*/ 2238375 w 2238375"/>
              <a:gd name="connsiteY3" fmla="*/ 9525 h 1198033"/>
              <a:gd name="connsiteX4" fmla="*/ 0 w 2238375"/>
              <a:gd name="connsiteY4" fmla="*/ 0 h 1198033"/>
              <a:gd name="connsiteX0" fmla="*/ 0 w 2238375"/>
              <a:gd name="connsiteY0" fmla="*/ 0 h 1257686"/>
              <a:gd name="connsiteX1" fmla="*/ 185737 w 2238375"/>
              <a:gd name="connsiteY1" fmla="*/ 1028700 h 1257686"/>
              <a:gd name="connsiteX2" fmla="*/ 2062162 w 2238375"/>
              <a:gd name="connsiteY2" fmla="*/ 1028700 h 1257686"/>
              <a:gd name="connsiteX3" fmla="*/ 2238375 w 2238375"/>
              <a:gd name="connsiteY3" fmla="*/ 9525 h 1257686"/>
              <a:gd name="connsiteX4" fmla="*/ 0 w 2238375"/>
              <a:gd name="connsiteY4" fmla="*/ 0 h 1257686"/>
              <a:gd name="connsiteX0" fmla="*/ 0 w 2238375"/>
              <a:gd name="connsiteY0" fmla="*/ 0 h 1228370"/>
              <a:gd name="connsiteX1" fmla="*/ 185737 w 2238375"/>
              <a:gd name="connsiteY1" fmla="*/ 1028700 h 1228370"/>
              <a:gd name="connsiteX2" fmla="*/ 2062162 w 2238375"/>
              <a:gd name="connsiteY2" fmla="*/ 1028700 h 1228370"/>
              <a:gd name="connsiteX3" fmla="*/ 2238375 w 2238375"/>
              <a:gd name="connsiteY3" fmla="*/ 9525 h 1228370"/>
              <a:gd name="connsiteX4" fmla="*/ 0 w 2238375"/>
              <a:gd name="connsiteY4" fmla="*/ 0 h 1228370"/>
              <a:gd name="connsiteX0" fmla="*/ 0 w 2238375"/>
              <a:gd name="connsiteY0" fmla="*/ 0 h 1232224"/>
              <a:gd name="connsiteX1" fmla="*/ 185737 w 2238375"/>
              <a:gd name="connsiteY1" fmla="*/ 1028700 h 1232224"/>
              <a:gd name="connsiteX2" fmla="*/ 2062162 w 2238375"/>
              <a:gd name="connsiteY2" fmla="*/ 1028700 h 1232224"/>
              <a:gd name="connsiteX3" fmla="*/ 2238375 w 2238375"/>
              <a:gd name="connsiteY3" fmla="*/ 9525 h 1232224"/>
              <a:gd name="connsiteX4" fmla="*/ 0 w 2238375"/>
              <a:gd name="connsiteY4" fmla="*/ 0 h 12322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8375" h="1232224">
                <a:moveTo>
                  <a:pt x="0" y="0"/>
                </a:moveTo>
                <a:lnTo>
                  <a:pt x="185737" y="1028700"/>
                </a:lnTo>
                <a:cubicBezTo>
                  <a:pt x="592138" y="1347787"/>
                  <a:pt x="1798637" y="1247775"/>
                  <a:pt x="2062162" y="1028700"/>
                </a:cubicBezTo>
                <a:lnTo>
                  <a:pt x="2238375" y="9525"/>
                </a:lnTo>
                <a:lnTo>
                  <a:pt x="0" y="0"/>
                </a:lnTo>
                <a:close/>
              </a:path>
            </a:pathLst>
          </a:custGeom>
          <a:solidFill>
            <a:srgbClr val="7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894A6574-8DBD-375F-C174-37DEA8524FB2}"/>
              </a:ext>
            </a:extLst>
          </p:cNvPr>
          <p:cNvSpPr/>
          <p:nvPr/>
        </p:nvSpPr>
        <p:spPr>
          <a:xfrm>
            <a:off x="1831053" y="3155347"/>
            <a:ext cx="1943943" cy="411171"/>
          </a:xfrm>
          <a:prstGeom prst="ellipse">
            <a:avLst/>
          </a:prstGeom>
          <a:solidFill>
            <a:srgbClr val="59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DE55406-3587-2FD4-DD38-01BC3C122E4F}"/>
              </a:ext>
            </a:extLst>
          </p:cNvPr>
          <p:cNvSpPr/>
          <p:nvPr/>
        </p:nvSpPr>
        <p:spPr>
          <a:xfrm>
            <a:off x="1941797" y="3227329"/>
            <a:ext cx="1722453" cy="267207"/>
          </a:xfrm>
          <a:prstGeom prst="ellipse">
            <a:avLst/>
          </a:prstGeom>
          <a:solidFill>
            <a:srgbClr val="028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39">
            <a:extLst>
              <a:ext uri="{FF2B5EF4-FFF2-40B4-BE49-F238E27FC236}">
                <a16:creationId xmlns:a16="http://schemas.microsoft.com/office/drawing/2014/main" id="{DF68EC04-C50F-1899-E824-55A21D39D76D}"/>
              </a:ext>
            </a:extLst>
          </p:cNvPr>
          <p:cNvSpPr/>
          <p:nvPr/>
        </p:nvSpPr>
        <p:spPr>
          <a:xfrm>
            <a:off x="1585482" y="2302290"/>
            <a:ext cx="2443340" cy="973798"/>
          </a:xfrm>
          <a:custGeom>
            <a:avLst/>
            <a:gdLst>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1079508"/>
              <a:gd name="connsiteX1" fmla="*/ 280987 w 2819400"/>
              <a:gd name="connsiteY1" fmla="*/ 976313 h 1079508"/>
              <a:gd name="connsiteX2" fmla="*/ 2533650 w 2819400"/>
              <a:gd name="connsiteY2" fmla="*/ 981075 h 1079508"/>
              <a:gd name="connsiteX3" fmla="*/ 2819400 w 2819400"/>
              <a:gd name="connsiteY3" fmla="*/ 0 h 1079508"/>
              <a:gd name="connsiteX4" fmla="*/ 0 w 2819400"/>
              <a:gd name="connsiteY4" fmla="*/ 4763 h 1079508"/>
              <a:gd name="connsiteX0" fmla="*/ 0 w 2819400"/>
              <a:gd name="connsiteY0" fmla="*/ 4763 h 1129312"/>
              <a:gd name="connsiteX1" fmla="*/ 280987 w 2819400"/>
              <a:gd name="connsiteY1" fmla="*/ 976313 h 1129312"/>
              <a:gd name="connsiteX2" fmla="*/ 2533650 w 2819400"/>
              <a:gd name="connsiteY2" fmla="*/ 981075 h 1129312"/>
              <a:gd name="connsiteX3" fmla="*/ 2819400 w 2819400"/>
              <a:gd name="connsiteY3" fmla="*/ 0 h 1129312"/>
              <a:gd name="connsiteX4" fmla="*/ 0 w 2819400"/>
              <a:gd name="connsiteY4" fmla="*/ 4763 h 1129312"/>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9400" h="1123677">
                <a:moveTo>
                  <a:pt x="0" y="4763"/>
                </a:moveTo>
                <a:lnTo>
                  <a:pt x="280987" y="976313"/>
                </a:lnTo>
                <a:cubicBezTo>
                  <a:pt x="669925" y="1192212"/>
                  <a:pt x="2268537" y="1150938"/>
                  <a:pt x="2533650" y="981075"/>
                </a:cubicBezTo>
                <a:lnTo>
                  <a:pt x="2819400" y="0"/>
                </a:lnTo>
                <a:cubicBezTo>
                  <a:pt x="2384424" y="44449"/>
                  <a:pt x="530225" y="12699"/>
                  <a:pt x="0" y="4763"/>
                </a:cubicBezTo>
                <a:close/>
              </a:path>
            </a:pathLst>
          </a:custGeom>
          <a:solidFill>
            <a:srgbClr val="2D30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6C0796A-9689-BDEB-3564-D7572FDC6372}"/>
              </a:ext>
            </a:extLst>
          </p:cNvPr>
          <p:cNvSpPr/>
          <p:nvPr/>
        </p:nvSpPr>
        <p:spPr>
          <a:xfrm>
            <a:off x="1584106" y="2074168"/>
            <a:ext cx="2448843" cy="445239"/>
          </a:xfrm>
          <a:prstGeom prst="ellipse">
            <a:avLst/>
          </a:prstGeom>
          <a:solidFill>
            <a:srgbClr val="5859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4864217-D30A-AF48-2ECD-1D64FA5F07F4}"/>
              </a:ext>
            </a:extLst>
          </p:cNvPr>
          <p:cNvSpPr/>
          <p:nvPr/>
        </p:nvSpPr>
        <p:spPr>
          <a:xfrm>
            <a:off x="1744990" y="2150193"/>
            <a:ext cx="2127073" cy="287684"/>
          </a:xfrm>
          <a:prstGeom prst="ellipse">
            <a:avLst/>
          </a:prstGeom>
          <a:gradFill>
            <a:gsLst>
              <a:gs pos="0">
                <a:srgbClr val="1A1D22"/>
              </a:gs>
              <a:gs pos="100000">
                <a:srgbClr val="41444B"/>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42">
            <a:extLst>
              <a:ext uri="{FF2B5EF4-FFF2-40B4-BE49-F238E27FC236}">
                <a16:creationId xmlns:a16="http://schemas.microsoft.com/office/drawing/2014/main" id="{4EBCCB3A-DE3F-1426-43F9-D443672EAC8C}"/>
              </a:ext>
            </a:extLst>
          </p:cNvPr>
          <p:cNvSpPr/>
          <p:nvPr/>
        </p:nvSpPr>
        <p:spPr>
          <a:xfrm>
            <a:off x="1354355" y="1336511"/>
            <a:ext cx="2901466" cy="934313"/>
          </a:xfrm>
          <a:custGeom>
            <a:avLst/>
            <a:gdLst>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91658"/>
              <a:gd name="connsiteX1" fmla="*/ 280987 w 3348037"/>
              <a:gd name="connsiteY1" fmla="*/ 904875 h 991658"/>
              <a:gd name="connsiteX2" fmla="*/ 3067050 w 3348037"/>
              <a:gd name="connsiteY2" fmla="*/ 904875 h 991658"/>
              <a:gd name="connsiteX3" fmla="*/ 3348037 w 3348037"/>
              <a:gd name="connsiteY3" fmla="*/ 0 h 991658"/>
              <a:gd name="connsiteX4" fmla="*/ 0 w 3348037"/>
              <a:gd name="connsiteY4" fmla="*/ 0 h 991658"/>
              <a:gd name="connsiteX0" fmla="*/ 0 w 3348037"/>
              <a:gd name="connsiteY0" fmla="*/ 0 h 1062219"/>
              <a:gd name="connsiteX1" fmla="*/ 280987 w 3348037"/>
              <a:gd name="connsiteY1" fmla="*/ 904875 h 1062219"/>
              <a:gd name="connsiteX2" fmla="*/ 3067050 w 3348037"/>
              <a:gd name="connsiteY2" fmla="*/ 904875 h 1062219"/>
              <a:gd name="connsiteX3" fmla="*/ 3348037 w 3348037"/>
              <a:gd name="connsiteY3" fmla="*/ 0 h 1062219"/>
              <a:gd name="connsiteX4" fmla="*/ 0 w 3348037"/>
              <a:gd name="connsiteY4" fmla="*/ 0 h 1062219"/>
              <a:gd name="connsiteX0" fmla="*/ 0 w 3348037"/>
              <a:gd name="connsiteY0" fmla="*/ 0 h 1076343"/>
              <a:gd name="connsiteX1" fmla="*/ 280987 w 3348037"/>
              <a:gd name="connsiteY1" fmla="*/ 904875 h 1076343"/>
              <a:gd name="connsiteX2" fmla="*/ 3067050 w 3348037"/>
              <a:gd name="connsiteY2" fmla="*/ 904875 h 1076343"/>
              <a:gd name="connsiteX3" fmla="*/ 3348037 w 3348037"/>
              <a:gd name="connsiteY3" fmla="*/ 0 h 1076343"/>
              <a:gd name="connsiteX4" fmla="*/ 0 w 3348037"/>
              <a:gd name="connsiteY4" fmla="*/ 0 h 1076343"/>
              <a:gd name="connsiteX0" fmla="*/ 0 w 3348037"/>
              <a:gd name="connsiteY0" fmla="*/ 0 h 1078115"/>
              <a:gd name="connsiteX1" fmla="*/ 280987 w 3348037"/>
              <a:gd name="connsiteY1" fmla="*/ 904875 h 1078115"/>
              <a:gd name="connsiteX2" fmla="*/ 3067050 w 3348037"/>
              <a:gd name="connsiteY2" fmla="*/ 904875 h 1078115"/>
              <a:gd name="connsiteX3" fmla="*/ 3348037 w 3348037"/>
              <a:gd name="connsiteY3" fmla="*/ 0 h 1078115"/>
              <a:gd name="connsiteX4" fmla="*/ 0 w 3348037"/>
              <a:gd name="connsiteY4" fmla="*/ 0 h 1078115"/>
              <a:gd name="connsiteX0" fmla="*/ 0 w 3348037"/>
              <a:gd name="connsiteY0" fmla="*/ 839 h 1078954"/>
              <a:gd name="connsiteX1" fmla="*/ 280987 w 3348037"/>
              <a:gd name="connsiteY1" fmla="*/ 905714 h 1078954"/>
              <a:gd name="connsiteX2" fmla="*/ 3067050 w 3348037"/>
              <a:gd name="connsiteY2" fmla="*/ 905714 h 1078954"/>
              <a:gd name="connsiteX3" fmla="*/ 3348037 w 3348037"/>
              <a:gd name="connsiteY3" fmla="*/ 839 h 1078954"/>
              <a:gd name="connsiteX4" fmla="*/ 0 w 3348037"/>
              <a:gd name="connsiteY4" fmla="*/ 839 h 1078954"/>
              <a:gd name="connsiteX0" fmla="*/ 0 w 3348037"/>
              <a:gd name="connsiteY0" fmla="*/ 0 h 1078115"/>
              <a:gd name="connsiteX1" fmla="*/ 280987 w 3348037"/>
              <a:gd name="connsiteY1" fmla="*/ 904875 h 1078115"/>
              <a:gd name="connsiteX2" fmla="*/ 3067050 w 3348037"/>
              <a:gd name="connsiteY2" fmla="*/ 904875 h 1078115"/>
              <a:gd name="connsiteX3" fmla="*/ 3348037 w 3348037"/>
              <a:gd name="connsiteY3" fmla="*/ 0 h 1078115"/>
              <a:gd name="connsiteX4" fmla="*/ 0 w 3348037"/>
              <a:gd name="connsiteY4" fmla="*/ 0 h 10781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8037" h="1078115">
                <a:moveTo>
                  <a:pt x="0" y="0"/>
                </a:moveTo>
                <a:lnTo>
                  <a:pt x="280987" y="904875"/>
                </a:lnTo>
                <a:cubicBezTo>
                  <a:pt x="657225" y="1138237"/>
                  <a:pt x="2681287" y="1133476"/>
                  <a:pt x="3067050" y="904875"/>
                </a:cubicBezTo>
                <a:lnTo>
                  <a:pt x="3348037" y="0"/>
                </a:lnTo>
                <a:lnTo>
                  <a:pt x="0" y="0"/>
                </a:lnTo>
                <a:close/>
              </a:path>
            </a:pathLst>
          </a:custGeom>
          <a:solidFill>
            <a:srgbClr val="7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3020D14-6047-F1AF-6E06-6CE42834A833}"/>
              </a:ext>
            </a:extLst>
          </p:cNvPr>
          <p:cNvSpPr/>
          <p:nvPr/>
        </p:nvSpPr>
        <p:spPr>
          <a:xfrm>
            <a:off x="1349014" y="1077868"/>
            <a:ext cx="2907505" cy="509030"/>
          </a:xfrm>
          <a:prstGeom prst="ellipse">
            <a:avLst/>
          </a:prstGeom>
          <a:solidFill>
            <a:srgbClr val="59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D6839FC-B509-EE2C-3A12-9341B706A033}"/>
              </a:ext>
            </a:extLst>
          </p:cNvPr>
          <p:cNvSpPr/>
          <p:nvPr/>
        </p:nvSpPr>
        <p:spPr>
          <a:xfrm>
            <a:off x="1513302" y="1163130"/>
            <a:ext cx="2580820" cy="338506"/>
          </a:xfrm>
          <a:prstGeom prst="ellipse">
            <a:avLst/>
          </a:prstGeom>
          <a:solidFill>
            <a:srgbClr val="028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AC51B344-D6D7-7176-7170-8DE82319E092}"/>
              </a:ext>
            </a:extLst>
          </p:cNvPr>
          <p:cNvSpPr>
            <a:spLocks noEditPoints="1"/>
          </p:cNvSpPr>
          <p:nvPr/>
        </p:nvSpPr>
        <p:spPr bwMode="auto">
          <a:xfrm>
            <a:off x="1965411" y="1727984"/>
            <a:ext cx="296198" cy="296198"/>
          </a:xfrm>
          <a:custGeom>
            <a:avLst/>
            <a:gdLst>
              <a:gd name="T0" fmla="*/ 52 w 105"/>
              <a:gd name="T1" fmla="*/ 105 h 105"/>
              <a:gd name="T2" fmla="*/ 52 w 105"/>
              <a:gd name="T3" fmla="*/ 0 h 105"/>
              <a:gd name="T4" fmla="*/ 11 w 105"/>
              <a:gd name="T5" fmla="*/ 52 h 105"/>
              <a:gd name="T6" fmla="*/ 23 w 105"/>
              <a:gd name="T7" fmla="*/ 45 h 105"/>
              <a:gd name="T8" fmla="*/ 23 w 105"/>
              <a:gd name="T9" fmla="*/ 58 h 105"/>
              <a:gd name="T10" fmla="*/ 11 w 105"/>
              <a:gd name="T11" fmla="*/ 52 h 105"/>
              <a:gd name="T12" fmla="*/ 30 w 105"/>
              <a:gd name="T13" fmla="*/ 18 h 105"/>
              <a:gd name="T14" fmla="*/ 16 w 105"/>
              <a:gd name="T15" fmla="*/ 34 h 105"/>
              <a:gd name="T16" fmla="*/ 47 w 105"/>
              <a:gd name="T17" fmla="*/ 12 h 105"/>
              <a:gd name="T18" fmla="*/ 36 w 105"/>
              <a:gd name="T19" fmla="*/ 34 h 105"/>
              <a:gd name="T20" fmla="*/ 58 w 105"/>
              <a:gd name="T21" fmla="*/ 12 h 105"/>
              <a:gd name="T22" fmla="*/ 69 w 105"/>
              <a:gd name="T23" fmla="*/ 34 h 105"/>
              <a:gd name="T24" fmla="*/ 58 w 105"/>
              <a:gd name="T25" fmla="*/ 12 h 105"/>
              <a:gd name="T26" fmla="*/ 89 w 105"/>
              <a:gd name="T27" fmla="*/ 34 h 105"/>
              <a:gd name="T28" fmla="*/ 75 w 105"/>
              <a:gd name="T29" fmla="*/ 18 h 105"/>
              <a:gd name="T30" fmla="*/ 93 w 105"/>
              <a:gd name="T31" fmla="*/ 52 h 105"/>
              <a:gd name="T32" fmla="*/ 82 w 105"/>
              <a:gd name="T33" fmla="*/ 58 h 105"/>
              <a:gd name="T34" fmla="*/ 82 w 105"/>
              <a:gd name="T35" fmla="*/ 45 h 105"/>
              <a:gd name="T36" fmla="*/ 90 w 105"/>
              <a:gd name="T37" fmla="*/ 69 h 105"/>
              <a:gd name="T38" fmla="*/ 80 w 105"/>
              <a:gd name="T39" fmla="*/ 69 h 105"/>
              <a:gd name="T40" fmla="*/ 32 w 105"/>
              <a:gd name="T41" fmla="*/ 88 h 105"/>
              <a:gd name="T42" fmla="*/ 25 w 105"/>
              <a:gd name="T43" fmla="*/ 69 h 105"/>
              <a:gd name="T44" fmla="*/ 34 w 105"/>
              <a:gd name="T45" fmla="*/ 45 h 105"/>
              <a:gd name="T46" fmla="*/ 47 w 105"/>
              <a:gd name="T47" fmla="*/ 58 h 105"/>
              <a:gd name="T48" fmla="*/ 34 w 105"/>
              <a:gd name="T49" fmla="*/ 51 h 105"/>
              <a:gd name="T50" fmla="*/ 58 w 105"/>
              <a:gd name="T51" fmla="*/ 45 h 105"/>
              <a:gd name="T52" fmla="*/ 71 w 105"/>
              <a:gd name="T53" fmla="*/ 51 h 105"/>
              <a:gd name="T54" fmla="*/ 58 w 105"/>
              <a:gd name="T55" fmla="*/ 58 h 105"/>
              <a:gd name="T56" fmla="*/ 36 w 105"/>
              <a:gd name="T57" fmla="*/ 69 h 105"/>
              <a:gd name="T58" fmla="*/ 47 w 105"/>
              <a:gd name="T59" fmla="*/ 91 h 105"/>
              <a:gd name="T60" fmla="*/ 58 w 105"/>
              <a:gd name="T61" fmla="*/ 69 h 105"/>
              <a:gd name="T62" fmla="*/ 58 w 105"/>
              <a:gd name="T63" fmla="*/ 9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5" h="105">
                <a:moveTo>
                  <a:pt x="0" y="52"/>
                </a:moveTo>
                <a:cubicBezTo>
                  <a:pt x="0" y="81"/>
                  <a:pt x="24" y="105"/>
                  <a:pt x="52" y="105"/>
                </a:cubicBezTo>
                <a:cubicBezTo>
                  <a:pt x="81" y="105"/>
                  <a:pt x="105" y="81"/>
                  <a:pt x="105" y="52"/>
                </a:cubicBezTo>
                <a:cubicBezTo>
                  <a:pt x="105" y="24"/>
                  <a:pt x="81" y="0"/>
                  <a:pt x="52" y="0"/>
                </a:cubicBezTo>
                <a:cubicBezTo>
                  <a:pt x="24" y="0"/>
                  <a:pt x="0" y="24"/>
                  <a:pt x="0" y="52"/>
                </a:cubicBezTo>
                <a:close/>
                <a:moveTo>
                  <a:pt x="11" y="52"/>
                </a:moveTo>
                <a:cubicBezTo>
                  <a:pt x="11" y="50"/>
                  <a:pt x="12" y="47"/>
                  <a:pt x="12" y="45"/>
                </a:cubicBezTo>
                <a:cubicBezTo>
                  <a:pt x="23" y="45"/>
                  <a:pt x="23" y="45"/>
                  <a:pt x="23" y="45"/>
                </a:cubicBezTo>
                <a:cubicBezTo>
                  <a:pt x="23" y="47"/>
                  <a:pt x="23" y="49"/>
                  <a:pt x="23" y="51"/>
                </a:cubicBezTo>
                <a:cubicBezTo>
                  <a:pt x="23" y="54"/>
                  <a:pt x="23" y="56"/>
                  <a:pt x="23" y="58"/>
                </a:cubicBezTo>
                <a:cubicBezTo>
                  <a:pt x="12" y="58"/>
                  <a:pt x="12" y="58"/>
                  <a:pt x="12" y="58"/>
                </a:cubicBezTo>
                <a:cubicBezTo>
                  <a:pt x="12" y="56"/>
                  <a:pt x="11" y="54"/>
                  <a:pt x="11" y="52"/>
                </a:cubicBezTo>
                <a:close/>
                <a:moveTo>
                  <a:pt x="16" y="34"/>
                </a:moveTo>
                <a:cubicBezTo>
                  <a:pt x="19" y="27"/>
                  <a:pt x="24" y="22"/>
                  <a:pt x="30" y="18"/>
                </a:cubicBezTo>
                <a:cubicBezTo>
                  <a:pt x="28" y="23"/>
                  <a:pt x="26" y="28"/>
                  <a:pt x="25" y="34"/>
                </a:cubicBezTo>
                <a:lnTo>
                  <a:pt x="16" y="34"/>
                </a:lnTo>
                <a:close/>
                <a:moveTo>
                  <a:pt x="47" y="12"/>
                </a:moveTo>
                <a:cubicBezTo>
                  <a:pt x="47" y="12"/>
                  <a:pt x="47" y="12"/>
                  <a:pt x="47" y="12"/>
                </a:cubicBezTo>
                <a:cubicBezTo>
                  <a:pt x="47" y="34"/>
                  <a:pt x="47" y="34"/>
                  <a:pt x="47" y="34"/>
                </a:cubicBezTo>
                <a:cubicBezTo>
                  <a:pt x="36" y="34"/>
                  <a:pt x="36" y="34"/>
                  <a:pt x="36" y="34"/>
                </a:cubicBezTo>
                <a:cubicBezTo>
                  <a:pt x="38" y="26"/>
                  <a:pt x="42" y="18"/>
                  <a:pt x="47" y="12"/>
                </a:cubicBezTo>
                <a:close/>
                <a:moveTo>
                  <a:pt x="58" y="12"/>
                </a:moveTo>
                <a:cubicBezTo>
                  <a:pt x="58" y="12"/>
                  <a:pt x="58" y="12"/>
                  <a:pt x="58" y="12"/>
                </a:cubicBezTo>
                <a:cubicBezTo>
                  <a:pt x="63" y="18"/>
                  <a:pt x="67" y="26"/>
                  <a:pt x="69" y="34"/>
                </a:cubicBezTo>
                <a:cubicBezTo>
                  <a:pt x="58" y="34"/>
                  <a:pt x="58" y="34"/>
                  <a:pt x="58" y="34"/>
                </a:cubicBezTo>
                <a:lnTo>
                  <a:pt x="58" y="12"/>
                </a:lnTo>
                <a:close/>
                <a:moveTo>
                  <a:pt x="75" y="18"/>
                </a:moveTo>
                <a:cubicBezTo>
                  <a:pt x="81" y="22"/>
                  <a:pt x="86" y="27"/>
                  <a:pt x="89" y="34"/>
                </a:cubicBezTo>
                <a:cubicBezTo>
                  <a:pt x="80" y="34"/>
                  <a:pt x="80" y="34"/>
                  <a:pt x="80" y="34"/>
                </a:cubicBezTo>
                <a:cubicBezTo>
                  <a:pt x="79" y="28"/>
                  <a:pt x="77" y="23"/>
                  <a:pt x="75" y="18"/>
                </a:cubicBezTo>
                <a:close/>
                <a:moveTo>
                  <a:pt x="93" y="45"/>
                </a:moveTo>
                <a:cubicBezTo>
                  <a:pt x="93" y="47"/>
                  <a:pt x="93" y="50"/>
                  <a:pt x="93" y="52"/>
                </a:cubicBezTo>
                <a:cubicBezTo>
                  <a:pt x="93" y="54"/>
                  <a:pt x="93" y="56"/>
                  <a:pt x="93" y="58"/>
                </a:cubicBezTo>
                <a:cubicBezTo>
                  <a:pt x="82" y="58"/>
                  <a:pt x="82" y="58"/>
                  <a:pt x="82" y="58"/>
                </a:cubicBezTo>
                <a:cubicBezTo>
                  <a:pt x="82" y="56"/>
                  <a:pt x="82" y="54"/>
                  <a:pt x="82" y="51"/>
                </a:cubicBezTo>
                <a:cubicBezTo>
                  <a:pt x="82" y="49"/>
                  <a:pt x="82" y="47"/>
                  <a:pt x="82" y="45"/>
                </a:cubicBezTo>
                <a:lnTo>
                  <a:pt x="93" y="45"/>
                </a:lnTo>
                <a:close/>
                <a:moveTo>
                  <a:pt x="90" y="69"/>
                </a:moveTo>
                <a:cubicBezTo>
                  <a:pt x="86" y="77"/>
                  <a:pt x="81" y="83"/>
                  <a:pt x="73" y="88"/>
                </a:cubicBezTo>
                <a:cubicBezTo>
                  <a:pt x="76" y="82"/>
                  <a:pt x="79" y="76"/>
                  <a:pt x="80" y="69"/>
                </a:cubicBezTo>
                <a:lnTo>
                  <a:pt x="90" y="69"/>
                </a:lnTo>
                <a:close/>
                <a:moveTo>
                  <a:pt x="32" y="88"/>
                </a:moveTo>
                <a:cubicBezTo>
                  <a:pt x="24" y="83"/>
                  <a:pt x="18" y="77"/>
                  <a:pt x="15" y="69"/>
                </a:cubicBezTo>
                <a:cubicBezTo>
                  <a:pt x="25" y="69"/>
                  <a:pt x="25" y="69"/>
                  <a:pt x="25" y="69"/>
                </a:cubicBezTo>
                <a:cubicBezTo>
                  <a:pt x="26" y="76"/>
                  <a:pt x="28" y="82"/>
                  <a:pt x="32" y="88"/>
                </a:cubicBezTo>
                <a:close/>
                <a:moveTo>
                  <a:pt x="34" y="45"/>
                </a:moveTo>
                <a:cubicBezTo>
                  <a:pt x="47" y="45"/>
                  <a:pt x="47" y="45"/>
                  <a:pt x="47" y="45"/>
                </a:cubicBezTo>
                <a:cubicBezTo>
                  <a:pt x="47" y="58"/>
                  <a:pt x="47" y="58"/>
                  <a:pt x="47" y="58"/>
                </a:cubicBezTo>
                <a:cubicBezTo>
                  <a:pt x="34" y="58"/>
                  <a:pt x="34" y="58"/>
                  <a:pt x="34" y="58"/>
                </a:cubicBezTo>
                <a:cubicBezTo>
                  <a:pt x="34" y="56"/>
                  <a:pt x="34" y="54"/>
                  <a:pt x="34" y="51"/>
                </a:cubicBezTo>
                <a:cubicBezTo>
                  <a:pt x="34" y="49"/>
                  <a:pt x="34" y="47"/>
                  <a:pt x="34" y="45"/>
                </a:cubicBezTo>
                <a:close/>
                <a:moveTo>
                  <a:pt x="58" y="45"/>
                </a:moveTo>
                <a:cubicBezTo>
                  <a:pt x="71" y="45"/>
                  <a:pt x="71" y="45"/>
                  <a:pt x="71" y="45"/>
                </a:cubicBezTo>
                <a:cubicBezTo>
                  <a:pt x="71" y="47"/>
                  <a:pt x="71" y="49"/>
                  <a:pt x="71" y="51"/>
                </a:cubicBezTo>
                <a:cubicBezTo>
                  <a:pt x="71" y="54"/>
                  <a:pt x="71" y="56"/>
                  <a:pt x="71" y="58"/>
                </a:cubicBezTo>
                <a:cubicBezTo>
                  <a:pt x="58" y="58"/>
                  <a:pt x="58" y="58"/>
                  <a:pt x="58" y="58"/>
                </a:cubicBezTo>
                <a:lnTo>
                  <a:pt x="58" y="45"/>
                </a:lnTo>
                <a:close/>
                <a:moveTo>
                  <a:pt x="36" y="69"/>
                </a:moveTo>
                <a:cubicBezTo>
                  <a:pt x="47" y="69"/>
                  <a:pt x="47" y="69"/>
                  <a:pt x="47" y="69"/>
                </a:cubicBezTo>
                <a:cubicBezTo>
                  <a:pt x="47" y="91"/>
                  <a:pt x="47" y="91"/>
                  <a:pt x="47" y="91"/>
                </a:cubicBezTo>
                <a:cubicBezTo>
                  <a:pt x="42" y="85"/>
                  <a:pt x="38" y="77"/>
                  <a:pt x="36" y="69"/>
                </a:cubicBezTo>
                <a:close/>
                <a:moveTo>
                  <a:pt x="58" y="69"/>
                </a:moveTo>
                <a:cubicBezTo>
                  <a:pt x="69" y="69"/>
                  <a:pt x="69" y="69"/>
                  <a:pt x="69" y="69"/>
                </a:cubicBezTo>
                <a:cubicBezTo>
                  <a:pt x="67" y="77"/>
                  <a:pt x="63" y="85"/>
                  <a:pt x="58" y="91"/>
                </a:cubicBezTo>
                <a:lnTo>
                  <a:pt x="58" y="69"/>
                </a:ln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
            <a:extLst>
              <a:ext uri="{FF2B5EF4-FFF2-40B4-BE49-F238E27FC236}">
                <a16:creationId xmlns:a16="http://schemas.microsoft.com/office/drawing/2014/main" id="{C61DBADC-8618-8DB6-D6D6-6DC5B886A617}"/>
              </a:ext>
            </a:extLst>
          </p:cNvPr>
          <p:cNvSpPr>
            <a:spLocks noEditPoints="1"/>
          </p:cNvSpPr>
          <p:nvPr/>
        </p:nvSpPr>
        <p:spPr bwMode="auto">
          <a:xfrm>
            <a:off x="2038512" y="2710699"/>
            <a:ext cx="268935" cy="271638"/>
          </a:xfrm>
          <a:custGeom>
            <a:avLst/>
            <a:gdLst>
              <a:gd name="T0" fmla="*/ 52 w 104"/>
              <a:gd name="T1" fmla="*/ 47 h 105"/>
              <a:gd name="T2" fmla="*/ 52 w 104"/>
              <a:gd name="T3" fmla="*/ 58 h 105"/>
              <a:gd name="T4" fmla="*/ 52 w 104"/>
              <a:gd name="T5" fmla="*/ 38 h 105"/>
              <a:gd name="T6" fmla="*/ 52 w 104"/>
              <a:gd name="T7" fmla="*/ 67 h 105"/>
              <a:gd name="T8" fmla="*/ 52 w 104"/>
              <a:gd name="T9" fmla="*/ 38 h 105"/>
              <a:gd name="T10" fmla="*/ 18 w 104"/>
              <a:gd name="T11" fmla="*/ 71 h 105"/>
              <a:gd name="T12" fmla="*/ 12 w 104"/>
              <a:gd name="T13" fmla="*/ 86 h 105"/>
              <a:gd name="T14" fmla="*/ 26 w 104"/>
              <a:gd name="T15" fmla="*/ 93 h 105"/>
              <a:gd name="T16" fmla="*/ 42 w 104"/>
              <a:gd name="T17" fmla="*/ 90 h 105"/>
              <a:gd name="T18" fmla="*/ 47 w 104"/>
              <a:gd name="T19" fmla="*/ 105 h 105"/>
              <a:gd name="T20" fmla="*/ 62 w 104"/>
              <a:gd name="T21" fmla="*/ 100 h 105"/>
              <a:gd name="T22" fmla="*/ 71 w 104"/>
              <a:gd name="T23" fmla="*/ 86 h 105"/>
              <a:gd name="T24" fmla="*/ 85 w 104"/>
              <a:gd name="T25" fmla="*/ 93 h 105"/>
              <a:gd name="T26" fmla="*/ 93 w 104"/>
              <a:gd name="T27" fmla="*/ 79 h 105"/>
              <a:gd name="T28" fmla="*/ 90 w 104"/>
              <a:gd name="T29" fmla="*/ 63 h 105"/>
              <a:gd name="T30" fmla="*/ 104 w 104"/>
              <a:gd name="T31" fmla="*/ 58 h 105"/>
              <a:gd name="T32" fmla="*/ 99 w 104"/>
              <a:gd name="T33" fmla="*/ 42 h 105"/>
              <a:gd name="T34" fmla="*/ 86 w 104"/>
              <a:gd name="T35" fmla="*/ 33 h 105"/>
              <a:gd name="T36" fmla="*/ 93 w 104"/>
              <a:gd name="T37" fmla="*/ 19 h 105"/>
              <a:gd name="T38" fmla="*/ 79 w 104"/>
              <a:gd name="T39" fmla="*/ 12 h 105"/>
              <a:gd name="T40" fmla="*/ 63 w 104"/>
              <a:gd name="T41" fmla="*/ 15 h 105"/>
              <a:gd name="T42" fmla="*/ 57 w 104"/>
              <a:gd name="T43" fmla="*/ 0 h 105"/>
              <a:gd name="T44" fmla="*/ 42 w 104"/>
              <a:gd name="T45" fmla="*/ 5 h 105"/>
              <a:gd name="T46" fmla="*/ 33 w 104"/>
              <a:gd name="T47" fmla="*/ 19 h 105"/>
              <a:gd name="T48" fmla="*/ 19 w 104"/>
              <a:gd name="T49" fmla="*/ 12 h 105"/>
              <a:gd name="T50" fmla="*/ 12 w 104"/>
              <a:gd name="T51" fmla="*/ 26 h 105"/>
              <a:gd name="T52" fmla="*/ 15 w 104"/>
              <a:gd name="T53" fmla="*/ 42 h 105"/>
              <a:gd name="T54" fmla="*/ 0 w 104"/>
              <a:gd name="T55" fmla="*/ 47 h 105"/>
              <a:gd name="T56" fmla="*/ 5 w 104"/>
              <a:gd name="T57" fmla="*/ 62 h 105"/>
              <a:gd name="T58" fmla="*/ 52 w 104"/>
              <a:gd name="T59" fmla="*/ 29 h 105"/>
              <a:gd name="T60" fmla="*/ 52 w 104"/>
              <a:gd name="T61" fmla="*/ 76 h 105"/>
              <a:gd name="T62" fmla="*/ 52 w 104"/>
              <a:gd name="T63" fmla="*/ 29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4" h="105">
                <a:moveTo>
                  <a:pt x="47" y="52"/>
                </a:moveTo>
                <a:cubicBezTo>
                  <a:pt x="47" y="49"/>
                  <a:pt x="49" y="47"/>
                  <a:pt x="52" y="47"/>
                </a:cubicBezTo>
                <a:cubicBezTo>
                  <a:pt x="55" y="47"/>
                  <a:pt x="58" y="49"/>
                  <a:pt x="58" y="52"/>
                </a:cubicBezTo>
                <a:cubicBezTo>
                  <a:pt x="58" y="55"/>
                  <a:pt x="55" y="58"/>
                  <a:pt x="52" y="58"/>
                </a:cubicBezTo>
                <a:cubicBezTo>
                  <a:pt x="49" y="58"/>
                  <a:pt x="47" y="55"/>
                  <a:pt x="47" y="52"/>
                </a:cubicBezTo>
                <a:close/>
                <a:moveTo>
                  <a:pt x="52" y="38"/>
                </a:moveTo>
                <a:cubicBezTo>
                  <a:pt x="44" y="38"/>
                  <a:pt x="38" y="44"/>
                  <a:pt x="38" y="52"/>
                </a:cubicBezTo>
                <a:cubicBezTo>
                  <a:pt x="38" y="60"/>
                  <a:pt x="44" y="67"/>
                  <a:pt x="52" y="67"/>
                </a:cubicBezTo>
                <a:cubicBezTo>
                  <a:pt x="60" y="67"/>
                  <a:pt x="67" y="60"/>
                  <a:pt x="67" y="52"/>
                </a:cubicBezTo>
                <a:cubicBezTo>
                  <a:pt x="67" y="44"/>
                  <a:pt x="60" y="38"/>
                  <a:pt x="52" y="38"/>
                </a:cubicBezTo>
                <a:close/>
                <a:moveTo>
                  <a:pt x="15" y="63"/>
                </a:moveTo>
                <a:cubicBezTo>
                  <a:pt x="16" y="66"/>
                  <a:pt x="17" y="69"/>
                  <a:pt x="18" y="71"/>
                </a:cubicBezTo>
                <a:cubicBezTo>
                  <a:pt x="12" y="79"/>
                  <a:pt x="12" y="79"/>
                  <a:pt x="12" y="79"/>
                </a:cubicBezTo>
                <a:cubicBezTo>
                  <a:pt x="10" y="81"/>
                  <a:pt x="10" y="84"/>
                  <a:pt x="12" y="86"/>
                </a:cubicBezTo>
                <a:cubicBezTo>
                  <a:pt x="19" y="93"/>
                  <a:pt x="19" y="93"/>
                  <a:pt x="19" y="93"/>
                </a:cubicBezTo>
                <a:cubicBezTo>
                  <a:pt x="21" y="95"/>
                  <a:pt x="24" y="95"/>
                  <a:pt x="26" y="93"/>
                </a:cubicBezTo>
                <a:cubicBezTo>
                  <a:pt x="33" y="86"/>
                  <a:pt x="33" y="86"/>
                  <a:pt x="33" y="86"/>
                </a:cubicBezTo>
                <a:cubicBezTo>
                  <a:pt x="36" y="88"/>
                  <a:pt x="39" y="89"/>
                  <a:pt x="42" y="90"/>
                </a:cubicBezTo>
                <a:cubicBezTo>
                  <a:pt x="42" y="100"/>
                  <a:pt x="42" y="100"/>
                  <a:pt x="42" y="100"/>
                </a:cubicBezTo>
                <a:cubicBezTo>
                  <a:pt x="42" y="102"/>
                  <a:pt x="44" y="105"/>
                  <a:pt x="47" y="105"/>
                </a:cubicBezTo>
                <a:cubicBezTo>
                  <a:pt x="57" y="105"/>
                  <a:pt x="57" y="105"/>
                  <a:pt x="57" y="105"/>
                </a:cubicBezTo>
                <a:cubicBezTo>
                  <a:pt x="60" y="105"/>
                  <a:pt x="62" y="102"/>
                  <a:pt x="62" y="100"/>
                </a:cubicBezTo>
                <a:cubicBezTo>
                  <a:pt x="63" y="90"/>
                  <a:pt x="63" y="90"/>
                  <a:pt x="63" y="90"/>
                </a:cubicBezTo>
                <a:cubicBezTo>
                  <a:pt x="66" y="89"/>
                  <a:pt x="69" y="88"/>
                  <a:pt x="71" y="86"/>
                </a:cubicBezTo>
                <a:cubicBezTo>
                  <a:pt x="79" y="93"/>
                  <a:pt x="79" y="93"/>
                  <a:pt x="79" y="93"/>
                </a:cubicBezTo>
                <a:cubicBezTo>
                  <a:pt x="80" y="95"/>
                  <a:pt x="84" y="95"/>
                  <a:pt x="85" y="93"/>
                </a:cubicBezTo>
                <a:cubicBezTo>
                  <a:pt x="93" y="86"/>
                  <a:pt x="93" y="86"/>
                  <a:pt x="93" y="86"/>
                </a:cubicBezTo>
                <a:cubicBezTo>
                  <a:pt x="95" y="84"/>
                  <a:pt x="95" y="81"/>
                  <a:pt x="93" y="79"/>
                </a:cubicBezTo>
                <a:cubicBezTo>
                  <a:pt x="86" y="71"/>
                  <a:pt x="86" y="71"/>
                  <a:pt x="86" y="71"/>
                </a:cubicBezTo>
                <a:cubicBezTo>
                  <a:pt x="88" y="69"/>
                  <a:pt x="89" y="66"/>
                  <a:pt x="90" y="63"/>
                </a:cubicBezTo>
                <a:cubicBezTo>
                  <a:pt x="99" y="62"/>
                  <a:pt x="99" y="62"/>
                  <a:pt x="99" y="62"/>
                </a:cubicBezTo>
                <a:cubicBezTo>
                  <a:pt x="102" y="62"/>
                  <a:pt x="104" y="60"/>
                  <a:pt x="104" y="58"/>
                </a:cubicBezTo>
                <a:cubicBezTo>
                  <a:pt x="104" y="47"/>
                  <a:pt x="104" y="47"/>
                  <a:pt x="104" y="47"/>
                </a:cubicBezTo>
                <a:cubicBezTo>
                  <a:pt x="104" y="45"/>
                  <a:pt x="102" y="42"/>
                  <a:pt x="99" y="42"/>
                </a:cubicBezTo>
                <a:cubicBezTo>
                  <a:pt x="90" y="42"/>
                  <a:pt x="90" y="42"/>
                  <a:pt x="90" y="42"/>
                </a:cubicBezTo>
                <a:cubicBezTo>
                  <a:pt x="89" y="39"/>
                  <a:pt x="88" y="36"/>
                  <a:pt x="86" y="33"/>
                </a:cubicBezTo>
                <a:cubicBezTo>
                  <a:pt x="93" y="26"/>
                  <a:pt x="93" y="26"/>
                  <a:pt x="93" y="26"/>
                </a:cubicBezTo>
                <a:cubicBezTo>
                  <a:pt x="95" y="24"/>
                  <a:pt x="95" y="21"/>
                  <a:pt x="93" y="19"/>
                </a:cubicBezTo>
                <a:cubicBezTo>
                  <a:pt x="85" y="12"/>
                  <a:pt x="85" y="12"/>
                  <a:pt x="85" y="12"/>
                </a:cubicBezTo>
                <a:cubicBezTo>
                  <a:pt x="84" y="10"/>
                  <a:pt x="80" y="10"/>
                  <a:pt x="79" y="12"/>
                </a:cubicBezTo>
                <a:cubicBezTo>
                  <a:pt x="71" y="19"/>
                  <a:pt x="71" y="19"/>
                  <a:pt x="71" y="19"/>
                </a:cubicBezTo>
                <a:cubicBezTo>
                  <a:pt x="69" y="17"/>
                  <a:pt x="66" y="16"/>
                  <a:pt x="63" y="15"/>
                </a:cubicBezTo>
                <a:cubicBezTo>
                  <a:pt x="62" y="5"/>
                  <a:pt x="62" y="5"/>
                  <a:pt x="62" y="5"/>
                </a:cubicBezTo>
                <a:cubicBezTo>
                  <a:pt x="62" y="2"/>
                  <a:pt x="60" y="0"/>
                  <a:pt x="57" y="0"/>
                </a:cubicBezTo>
                <a:cubicBezTo>
                  <a:pt x="47" y="0"/>
                  <a:pt x="47" y="0"/>
                  <a:pt x="47" y="0"/>
                </a:cubicBezTo>
                <a:cubicBezTo>
                  <a:pt x="44" y="0"/>
                  <a:pt x="42" y="2"/>
                  <a:pt x="42" y="5"/>
                </a:cubicBezTo>
                <a:cubicBezTo>
                  <a:pt x="42" y="15"/>
                  <a:pt x="42" y="15"/>
                  <a:pt x="42" y="15"/>
                </a:cubicBezTo>
                <a:cubicBezTo>
                  <a:pt x="39" y="16"/>
                  <a:pt x="36" y="17"/>
                  <a:pt x="33" y="19"/>
                </a:cubicBezTo>
                <a:cubicBezTo>
                  <a:pt x="26" y="12"/>
                  <a:pt x="26" y="12"/>
                  <a:pt x="26" y="12"/>
                </a:cubicBezTo>
                <a:cubicBezTo>
                  <a:pt x="24" y="10"/>
                  <a:pt x="21" y="10"/>
                  <a:pt x="19" y="12"/>
                </a:cubicBezTo>
                <a:cubicBezTo>
                  <a:pt x="12" y="19"/>
                  <a:pt x="12" y="19"/>
                  <a:pt x="12" y="19"/>
                </a:cubicBezTo>
                <a:cubicBezTo>
                  <a:pt x="10" y="21"/>
                  <a:pt x="10" y="24"/>
                  <a:pt x="12" y="26"/>
                </a:cubicBezTo>
                <a:cubicBezTo>
                  <a:pt x="18" y="33"/>
                  <a:pt x="18" y="33"/>
                  <a:pt x="18" y="33"/>
                </a:cubicBezTo>
                <a:cubicBezTo>
                  <a:pt x="17" y="36"/>
                  <a:pt x="16" y="39"/>
                  <a:pt x="15" y="42"/>
                </a:cubicBezTo>
                <a:cubicBezTo>
                  <a:pt x="5" y="42"/>
                  <a:pt x="5" y="42"/>
                  <a:pt x="5" y="42"/>
                </a:cubicBezTo>
                <a:cubicBezTo>
                  <a:pt x="2" y="42"/>
                  <a:pt x="0" y="45"/>
                  <a:pt x="0" y="47"/>
                </a:cubicBezTo>
                <a:cubicBezTo>
                  <a:pt x="0" y="58"/>
                  <a:pt x="0" y="58"/>
                  <a:pt x="0" y="58"/>
                </a:cubicBezTo>
                <a:cubicBezTo>
                  <a:pt x="0" y="60"/>
                  <a:pt x="2" y="62"/>
                  <a:pt x="5" y="62"/>
                </a:cubicBezTo>
                <a:lnTo>
                  <a:pt x="15" y="63"/>
                </a:lnTo>
                <a:close/>
                <a:moveTo>
                  <a:pt x="52" y="29"/>
                </a:moveTo>
                <a:cubicBezTo>
                  <a:pt x="65" y="29"/>
                  <a:pt x="75" y="40"/>
                  <a:pt x="75" y="52"/>
                </a:cubicBezTo>
                <a:cubicBezTo>
                  <a:pt x="75" y="65"/>
                  <a:pt x="65" y="76"/>
                  <a:pt x="52" y="76"/>
                </a:cubicBezTo>
                <a:cubicBezTo>
                  <a:pt x="39" y="76"/>
                  <a:pt x="29" y="65"/>
                  <a:pt x="29" y="52"/>
                </a:cubicBezTo>
                <a:cubicBezTo>
                  <a:pt x="29" y="40"/>
                  <a:pt x="39" y="29"/>
                  <a:pt x="52" y="29"/>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
            <a:extLst>
              <a:ext uri="{FF2B5EF4-FFF2-40B4-BE49-F238E27FC236}">
                <a16:creationId xmlns:a16="http://schemas.microsoft.com/office/drawing/2014/main" id="{E95B4C11-4987-7952-D5DA-8000F2167CE4}"/>
              </a:ext>
            </a:extLst>
          </p:cNvPr>
          <p:cNvSpPr>
            <a:spLocks noEditPoints="1"/>
          </p:cNvSpPr>
          <p:nvPr/>
        </p:nvSpPr>
        <p:spPr bwMode="auto">
          <a:xfrm>
            <a:off x="2102110" y="3706752"/>
            <a:ext cx="258098" cy="261895"/>
          </a:xfrm>
          <a:custGeom>
            <a:avLst/>
            <a:gdLst>
              <a:gd name="T0" fmla="*/ 107 w 107"/>
              <a:gd name="T1" fmla="*/ 48 h 108"/>
              <a:gd name="T2" fmla="*/ 104 w 107"/>
              <a:gd name="T3" fmla="*/ 40 h 108"/>
              <a:gd name="T4" fmla="*/ 62 w 107"/>
              <a:gd name="T5" fmla="*/ 5 h 108"/>
              <a:gd name="T6" fmla="*/ 46 w 107"/>
              <a:gd name="T7" fmla="*/ 5 h 108"/>
              <a:gd name="T8" fmla="*/ 4 w 107"/>
              <a:gd name="T9" fmla="*/ 40 h 108"/>
              <a:gd name="T10" fmla="*/ 0 w 107"/>
              <a:gd name="T11" fmla="*/ 48 h 108"/>
              <a:gd name="T12" fmla="*/ 0 w 107"/>
              <a:gd name="T13" fmla="*/ 99 h 108"/>
              <a:gd name="T14" fmla="*/ 9 w 107"/>
              <a:gd name="T15" fmla="*/ 108 h 108"/>
              <a:gd name="T16" fmla="*/ 98 w 107"/>
              <a:gd name="T17" fmla="*/ 108 h 108"/>
              <a:gd name="T18" fmla="*/ 107 w 107"/>
              <a:gd name="T19" fmla="*/ 99 h 108"/>
              <a:gd name="T20" fmla="*/ 107 w 107"/>
              <a:gd name="T21" fmla="*/ 48 h 108"/>
              <a:gd name="T22" fmla="*/ 23 w 107"/>
              <a:gd name="T23" fmla="*/ 39 h 108"/>
              <a:gd name="T24" fmla="*/ 84 w 107"/>
              <a:gd name="T25" fmla="*/ 39 h 108"/>
              <a:gd name="T26" fmla="*/ 89 w 107"/>
              <a:gd name="T27" fmla="*/ 44 h 108"/>
              <a:gd name="T28" fmla="*/ 89 w 107"/>
              <a:gd name="T29" fmla="*/ 52 h 108"/>
              <a:gd name="T30" fmla="*/ 88 w 107"/>
              <a:gd name="T31" fmla="*/ 55 h 108"/>
              <a:gd name="T32" fmla="*/ 74 w 107"/>
              <a:gd name="T33" fmla="*/ 69 h 108"/>
              <a:gd name="T34" fmla="*/ 95 w 107"/>
              <a:gd name="T35" fmla="*/ 89 h 108"/>
              <a:gd name="T36" fmla="*/ 95 w 107"/>
              <a:gd name="T37" fmla="*/ 95 h 108"/>
              <a:gd name="T38" fmla="*/ 88 w 107"/>
              <a:gd name="T39" fmla="*/ 95 h 108"/>
              <a:gd name="T40" fmla="*/ 68 w 107"/>
              <a:gd name="T41" fmla="*/ 74 h 108"/>
              <a:gd name="T42" fmla="*/ 40 w 107"/>
              <a:gd name="T43" fmla="*/ 74 h 108"/>
              <a:gd name="T44" fmla="*/ 19 w 107"/>
              <a:gd name="T45" fmla="*/ 95 h 108"/>
              <a:gd name="T46" fmla="*/ 13 w 107"/>
              <a:gd name="T47" fmla="*/ 95 h 108"/>
              <a:gd name="T48" fmla="*/ 13 w 107"/>
              <a:gd name="T49" fmla="*/ 89 h 108"/>
              <a:gd name="T50" fmla="*/ 33 w 107"/>
              <a:gd name="T51" fmla="*/ 69 h 108"/>
              <a:gd name="T52" fmla="*/ 19 w 107"/>
              <a:gd name="T53" fmla="*/ 55 h 108"/>
              <a:gd name="T54" fmla="*/ 18 w 107"/>
              <a:gd name="T55" fmla="*/ 52 h 108"/>
              <a:gd name="T56" fmla="*/ 18 w 107"/>
              <a:gd name="T57" fmla="*/ 44 h 108"/>
              <a:gd name="T58" fmla="*/ 23 w 107"/>
              <a:gd name="T59" fmla="*/ 39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7" h="108">
                <a:moveTo>
                  <a:pt x="107" y="48"/>
                </a:moveTo>
                <a:cubicBezTo>
                  <a:pt x="107" y="45"/>
                  <a:pt x="106" y="42"/>
                  <a:pt x="104" y="40"/>
                </a:cubicBezTo>
                <a:cubicBezTo>
                  <a:pt x="62" y="5"/>
                  <a:pt x="62" y="5"/>
                  <a:pt x="62" y="5"/>
                </a:cubicBezTo>
                <a:cubicBezTo>
                  <a:pt x="57" y="0"/>
                  <a:pt x="50" y="0"/>
                  <a:pt x="46" y="5"/>
                </a:cubicBezTo>
                <a:cubicBezTo>
                  <a:pt x="4" y="40"/>
                  <a:pt x="4" y="40"/>
                  <a:pt x="4" y="40"/>
                </a:cubicBezTo>
                <a:cubicBezTo>
                  <a:pt x="2" y="42"/>
                  <a:pt x="0" y="45"/>
                  <a:pt x="0" y="48"/>
                </a:cubicBezTo>
                <a:cubicBezTo>
                  <a:pt x="0" y="99"/>
                  <a:pt x="0" y="99"/>
                  <a:pt x="0" y="99"/>
                </a:cubicBezTo>
                <a:cubicBezTo>
                  <a:pt x="0" y="104"/>
                  <a:pt x="4" y="108"/>
                  <a:pt x="9" y="108"/>
                </a:cubicBezTo>
                <a:cubicBezTo>
                  <a:pt x="98" y="108"/>
                  <a:pt x="98" y="108"/>
                  <a:pt x="98" y="108"/>
                </a:cubicBezTo>
                <a:cubicBezTo>
                  <a:pt x="103" y="108"/>
                  <a:pt x="107" y="104"/>
                  <a:pt x="107" y="99"/>
                </a:cubicBezTo>
                <a:lnTo>
                  <a:pt x="107" y="48"/>
                </a:lnTo>
                <a:close/>
                <a:moveTo>
                  <a:pt x="23" y="39"/>
                </a:moveTo>
                <a:cubicBezTo>
                  <a:pt x="84" y="39"/>
                  <a:pt x="84" y="39"/>
                  <a:pt x="84" y="39"/>
                </a:cubicBezTo>
                <a:cubicBezTo>
                  <a:pt x="87" y="39"/>
                  <a:pt x="89" y="41"/>
                  <a:pt x="89" y="44"/>
                </a:cubicBezTo>
                <a:cubicBezTo>
                  <a:pt x="89" y="52"/>
                  <a:pt x="89" y="52"/>
                  <a:pt x="89" y="52"/>
                </a:cubicBezTo>
                <a:cubicBezTo>
                  <a:pt x="89" y="53"/>
                  <a:pt x="89" y="54"/>
                  <a:pt x="88" y="55"/>
                </a:cubicBezTo>
                <a:cubicBezTo>
                  <a:pt x="74" y="69"/>
                  <a:pt x="74" y="69"/>
                  <a:pt x="74" y="69"/>
                </a:cubicBezTo>
                <a:cubicBezTo>
                  <a:pt x="95" y="89"/>
                  <a:pt x="95" y="89"/>
                  <a:pt x="95" y="89"/>
                </a:cubicBezTo>
                <a:cubicBezTo>
                  <a:pt x="96" y="91"/>
                  <a:pt x="96" y="94"/>
                  <a:pt x="95" y="95"/>
                </a:cubicBezTo>
                <a:cubicBezTo>
                  <a:pt x="93" y="97"/>
                  <a:pt x="90" y="97"/>
                  <a:pt x="88" y="95"/>
                </a:cubicBezTo>
                <a:cubicBezTo>
                  <a:pt x="68" y="74"/>
                  <a:pt x="68" y="74"/>
                  <a:pt x="68" y="74"/>
                </a:cubicBezTo>
                <a:cubicBezTo>
                  <a:pt x="40" y="74"/>
                  <a:pt x="40" y="74"/>
                  <a:pt x="40" y="74"/>
                </a:cubicBezTo>
                <a:cubicBezTo>
                  <a:pt x="19" y="95"/>
                  <a:pt x="19" y="95"/>
                  <a:pt x="19" y="95"/>
                </a:cubicBezTo>
                <a:cubicBezTo>
                  <a:pt x="17" y="97"/>
                  <a:pt x="14" y="97"/>
                  <a:pt x="13" y="95"/>
                </a:cubicBezTo>
                <a:cubicBezTo>
                  <a:pt x="11" y="94"/>
                  <a:pt x="11" y="91"/>
                  <a:pt x="13" y="89"/>
                </a:cubicBezTo>
                <a:cubicBezTo>
                  <a:pt x="33" y="69"/>
                  <a:pt x="33" y="69"/>
                  <a:pt x="33" y="69"/>
                </a:cubicBezTo>
                <a:cubicBezTo>
                  <a:pt x="19" y="55"/>
                  <a:pt x="19" y="55"/>
                  <a:pt x="19" y="55"/>
                </a:cubicBezTo>
                <a:cubicBezTo>
                  <a:pt x="19" y="54"/>
                  <a:pt x="18" y="53"/>
                  <a:pt x="18" y="52"/>
                </a:cubicBezTo>
                <a:cubicBezTo>
                  <a:pt x="18" y="44"/>
                  <a:pt x="18" y="44"/>
                  <a:pt x="18" y="44"/>
                </a:cubicBezTo>
                <a:cubicBezTo>
                  <a:pt x="18" y="41"/>
                  <a:pt x="20" y="39"/>
                  <a:pt x="23" y="39"/>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TextBox 25">
            <a:extLst>
              <a:ext uri="{FF2B5EF4-FFF2-40B4-BE49-F238E27FC236}">
                <a16:creationId xmlns:a16="http://schemas.microsoft.com/office/drawing/2014/main" id="{B6D35DC6-7E7B-5741-06A0-D7BC33E0FCA9}"/>
              </a:ext>
            </a:extLst>
          </p:cNvPr>
          <p:cNvSpPr txBox="1"/>
          <p:nvPr/>
        </p:nvSpPr>
        <p:spPr>
          <a:xfrm>
            <a:off x="2360189" y="1730718"/>
            <a:ext cx="891591" cy="307777"/>
          </a:xfrm>
          <a:prstGeom prst="rect">
            <a:avLst/>
          </a:prstGeom>
          <a:noFill/>
        </p:spPr>
        <p:txBody>
          <a:bodyPr wrap="none" rtlCol="0">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r>
              <a:rPr lang="en-GB" sz="1400">
                <a:solidFill>
                  <a:schemeClr val="bg1">
                    <a:lumMod val="95000"/>
                  </a:schemeClr>
                </a:solidFill>
              </a:rPr>
              <a:t>Sources</a:t>
            </a:r>
            <a:endParaRPr lang="en-US" sz="1400">
              <a:solidFill>
                <a:schemeClr val="bg1">
                  <a:lumMod val="95000"/>
                </a:schemeClr>
              </a:solidFill>
            </a:endParaRPr>
          </a:p>
        </p:txBody>
      </p:sp>
      <p:sp>
        <p:nvSpPr>
          <p:cNvPr id="27" name="TextBox 26">
            <a:extLst>
              <a:ext uri="{FF2B5EF4-FFF2-40B4-BE49-F238E27FC236}">
                <a16:creationId xmlns:a16="http://schemas.microsoft.com/office/drawing/2014/main" id="{45A2419B-EB79-28F1-3EC6-914617E281FF}"/>
              </a:ext>
            </a:extLst>
          </p:cNvPr>
          <p:cNvSpPr txBox="1"/>
          <p:nvPr/>
        </p:nvSpPr>
        <p:spPr>
          <a:xfrm>
            <a:off x="2406527" y="2683647"/>
            <a:ext cx="830677" cy="307777"/>
          </a:xfrm>
          <a:prstGeom prst="rect">
            <a:avLst/>
          </a:prstGeom>
          <a:noFill/>
        </p:spPr>
        <p:txBody>
          <a:bodyPr wrap="none" rtlCol="0">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r>
              <a:rPr lang="en-GB" sz="1400">
                <a:solidFill>
                  <a:schemeClr val="bg1">
                    <a:lumMod val="95000"/>
                  </a:schemeClr>
                </a:solidFill>
              </a:rPr>
              <a:t>Results</a:t>
            </a:r>
            <a:endParaRPr lang="en-US" sz="1400">
              <a:solidFill>
                <a:schemeClr val="bg1">
                  <a:lumMod val="95000"/>
                </a:schemeClr>
              </a:solidFill>
            </a:endParaRPr>
          </a:p>
        </p:txBody>
      </p:sp>
      <p:sp>
        <p:nvSpPr>
          <p:cNvPr id="28" name="TextBox 27">
            <a:extLst>
              <a:ext uri="{FF2B5EF4-FFF2-40B4-BE49-F238E27FC236}">
                <a16:creationId xmlns:a16="http://schemas.microsoft.com/office/drawing/2014/main" id="{8182B832-34D7-8029-7989-CD06241E4877}"/>
              </a:ext>
            </a:extLst>
          </p:cNvPr>
          <p:cNvSpPr txBox="1"/>
          <p:nvPr/>
        </p:nvSpPr>
        <p:spPr>
          <a:xfrm>
            <a:off x="2405708" y="3705997"/>
            <a:ext cx="938768" cy="307777"/>
          </a:xfrm>
          <a:prstGeom prst="rect">
            <a:avLst/>
          </a:prstGeom>
          <a:noFill/>
        </p:spPr>
        <p:txBody>
          <a:bodyPr wrap="square" lIns="91440" tIns="45720" rIns="91440" bIns="45720" rtlCol="0" anchor="t">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pPr algn="ctr"/>
            <a:r>
              <a:rPr lang="en-GB" sz="1400">
                <a:solidFill>
                  <a:schemeClr val="bg1">
                    <a:lumMod val="95000"/>
                  </a:schemeClr>
                </a:solidFill>
                <a:latin typeface="Arial"/>
                <a:cs typeface="Arial"/>
              </a:rPr>
              <a:t>Filtering</a:t>
            </a:r>
            <a:endParaRPr lang="en-US" sz="1400">
              <a:solidFill>
                <a:schemeClr val="bg1">
                  <a:lumMod val="95000"/>
                </a:schemeClr>
              </a:solidFill>
            </a:endParaRPr>
          </a:p>
        </p:txBody>
      </p:sp>
      <p:sp>
        <p:nvSpPr>
          <p:cNvPr id="30" name="Rectangle 76">
            <a:extLst>
              <a:ext uri="{FF2B5EF4-FFF2-40B4-BE49-F238E27FC236}">
                <a16:creationId xmlns:a16="http://schemas.microsoft.com/office/drawing/2014/main" id="{CC4B526D-588C-610F-0F99-9286903E5478}"/>
              </a:ext>
            </a:extLst>
          </p:cNvPr>
          <p:cNvSpPr/>
          <p:nvPr/>
        </p:nvSpPr>
        <p:spPr>
          <a:xfrm>
            <a:off x="4404753" y="1320027"/>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76">
            <a:extLst>
              <a:ext uri="{FF2B5EF4-FFF2-40B4-BE49-F238E27FC236}">
                <a16:creationId xmlns:a16="http://schemas.microsoft.com/office/drawing/2014/main" id="{F689E593-8D97-0544-6E98-53428F1BE47F}"/>
              </a:ext>
            </a:extLst>
          </p:cNvPr>
          <p:cNvSpPr/>
          <p:nvPr/>
        </p:nvSpPr>
        <p:spPr>
          <a:xfrm>
            <a:off x="4404753" y="2384180"/>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76">
            <a:extLst>
              <a:ext uri="{FF2B5EF4-FFF2-40B4-BE49-F238E27FC236}">
                <a16:creationId xmlns:a16="http://schemas.microsoft.com/office/drawing/2014/main" id="{7DD9FFFD-CA42-C89D-71FC-5170E606F889}"/>
              </a:ext>
            </a:extLst>
          </p:cNvPr>
          <p:cNvSpPr/>
          <p:nvPr/>
        </p:nvSpPr>
        <p:spPr>
          <a:xfrm>
            <a:off x="4404753" y="3482875"/>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8A0A893-3D11-56E8-A621-3DF2D7415D8D}"/>
              </a:ext>
            </a:extLst>
          </p:cNvPr>
          <p:cNvSpPr/>
          <p:nvPr/>
        </p:nvSpPr>
        <p:spPr>
          <a:xfrm>
            <a:off x="5151686" y="1208054"/>
            <a:ext cx="3212757" cy="1062770"/>
          </a:xfrm>
          <a:prstGeom prst="rect">
            <a:avLst/>
          </a:prstGeom>
          <a:noFill/>
          <a:ln w="12700" cap="flat" cmpd="sng" algn="ctr">
            <a:noFill/>
            <a:prstDash val="solid"/>
          </a:ln>
          <a:effectLst/>
        </p:spPr>
        <p:txBody>
          <a:bodyPr lIns="91440" tIns="0" rIns="91440" bIns="0" rtlCol="0" anchor="t"/>
          <a:lstStyle/>
          <a:p>
            <a:pPr lvl="0" algn="ctr">
              <a:defRPr/>
            </a:pPr>
            <a:r>
              <a:rPr lang="en-GB" sz="1400">
                <a:solidFill>
                  <a:srgbClr val="0D2137"/>
                </a:solidFill>
                <a:ea typeface="Arial"/>
                <a:cs typeface="Arial"/>
              </a:rPr>
              <a:t>Various data sources: </a:t>
            </a:r>
          </a:p>
          <a:p>
            <a:pPr lvl="0" algn="ctr">
              <a:defRPr/>
            </a:pPr>
            <a:r>
              <a:rPr lang="en-GB" sz="1400">
                <a:solidFill>
                  <a:srgbClr val="0D2137"/>
                </a:solidFill>
                <a:ea typeface="Arial"/>
                <a:cs typeface="Arial"/>
              </a:rPr>
              <a:t>ONS, UK Data Service etc </a:t>
            </a:r>
          </a:p>
          <a:p>
            <a:pPr lvl="0" algn="ctr">
              <a:defRPr/>
            </a:pPr>
            <a:r>
              <a:rPr lang="en-GB" sz="1400">
                <a:solidFill>
                  <a:srgbClr val="0D2137"/>
                </a:solidFill>
                <a:ea typeface="Arial"/>
                <a:cs typeface="Arial"/>
              </a:rPr>
              <a:t>Generative AI for creating &amp; sourcing data (Claude &amp; ChatGPT) </a:t>
            </a:r>
          </a:p>
          <a:p>
            <a:pPr lvl="0" algn="ctr">
              <a:defRPr/>
            </a:pPr>
            <a:endParaRPr kumimoji="0" lang="en-US" sz="1400" b="0" i="0" u="none" strike="noStrike" kern="0" cap="none" spc="0" normalizeH="0" baseline="0" noProof="0">
              <a:ln>
                <a:noFill/>
              </a:ln>
              <a:solidFill>
                <a:srgbClr val="0D2137"/>
              </a:solidFill>
              <a:effectLst/>
              <a:uLnTx/>
              <a:uFillTx/>
              <a:latin typeface="Arial" pitchFamily="34" charset="0"/>
              <a:cs typeface="Arial" pitchFamily="34" charset="0"/>
            </a:endParaRPr>
          </a:p>
        </p:txBody>
      </p:sp>
      <p:sp>
        <p:nvSpPr>
          <p:cNvPr id="35" name="Rectangle 34">
            <a:extLst>
              <a:ext uri="{FF2B5EF4-FFF2-40B4-BE49-F238E27FC236}">
                <a16:creationId xmlns:a16="http://schemas.microsoft.com/office/drawing/2014/main" id="{E0ED2F16-3EEA-EE19-F9EF-207D29B88C78}"/>
              </a:ext>
            </a:extLst>
          </p:cNvPr>
          <p:cNvSpPr/>
          <p:nvPr/>
        </p:nvSpPr>
        <p:spPr>
          <a:xfrm>
            <a:off x="4957181" y="2529451"/>
            <a:ext cx="3212757" cy="531012"/>
          </a:xfrm>
          <a:prstGeom prst="rect">
            <a:avLst/>
          </a:prstGeom>
          <a:noFill/>
          <a:ln w="12700" cap="flat" cmpd="sng" algn="ctr">
            <a:noFill/>
            <a:prstDash val="solid"/>
          </a:ln>
          <a:effectLst/>
        </p:spPr>
        <p:txBody>
          <a:bodyPr lIns="91440" tIns="0" rIns="91440" bIns="0" rtlCol="0" anchor="t"/>
          <a:lstStyle/>
          <a:p>
            <a:pPr algn="ctr"/>
            <a:r>
              <a:rPr lang="en-GB" sz="1400">
                <a:solidFill>
                  <a:srgbClr val="0D2137"/>
                </a:solidFill>
                <a:ea typeface="Arial"/>
                <a:cs typeface="Arial"/>
              </a:rPr>
              <a:t>Results of data gathering posted to Notion, a file collaboration platform - </a:t>
            </a:r>
            <a:r>
              <a:rPr lang="en-GB" sz="1400">
                <a:solidFill>
                  <a:srgbClr val="0D2137"/>
                </a:solidFill>
                <a:ea typeface="Arial"/>
                <a:cs typeface="Arial"/>
                <a:hlinkClick r:id="rId4"/>
              </a:rPr>
              <a:t>Notion</a:t>
            </a:r>
            <a:endParaRPr lang="en-GB" sz="1400">
              <a:solidFill>
                <a:srgbClr val="0D2137"/>
              </a:solidFill>
              <a:ea typeface="Arial"/>
              <a:cs typeface="Arial"/>
            </a:endParaRPr>
          </a:p>
        </p:txBody>
      </p:sp>
      <p:sp>
        <p:nvSpPr>
          <p:cNvPr id="36" name="Rectangle 35">
            <a:extLst>
              <a:ext uri="{FF2B5EF4-FFF2-40B4-BE49-F238E27FC236}">
                <a16:creationId xmlns:a16="http://schemas.microsoft.com/office/drawing/2014/main" id="{05BD8FA2-AB72-5762-72CF-F5D4E1137A4B}"/>
              </a:ext>
            </a:extLst>
          </p:cNvPr>
          <p:cNvSpPr/>
          <p:nvPr/>
        </p:nvSpPr>
        <p:spPr>
          <a:xfrm>
            <a:off x="5115179" y="3666504"/>
            <a:ext cx="3212757" cy="1044459"/>
          </a:xfrm>
          <a:prstGeom prst="rect">
            <a:avLst/>
          </a:prstGeom>
          <a:noFill/>
          <a:ln w="12700" cap="flat" cmpd="sng" algn="ctr">
            <a:noFill/>
            <a:prstDash val="solid"/>
          </a:ln>
          <a:effectLst/>
        </p:spPr>
        <p:txBody>
          <a:bodyPr lIns="91440" tIns="0" rIns="91440" bIns="0" rtlCol="0" anchor="t"/>
          <a:lstStyle/>
          <a:p>
            <a:pPr algn="ctr"/>
            <a:r>
              <a:rPr lang="en-GB" sz="1400">
                <a:solidFill>
                  <a:srgbClr val="0D2137"/>
                </a:solidFill>
                <a:ea typeface="Calibri"/>
                <a:cs typeface="Calibri"/>
              </a:rPr>
              <a:t>Variety of data mapping keys noted in sources, e.g. LSOA/MSOA. Data gathered with keeping a shared primary regional key in mind.</a:t>
            </a:r>
            <a:endParaRPr lang="en-GB" sz="1400">
              <a:solidFill>
                <a:srgbClr val="0D2137"/>
              </a:solidFill>
            </a:endParaRPr>
          </a:p>
        </p:txBody>
      </p:sp>
      <p:sp>
        <p:nvSpPr>
          <p:cNvPr id="43" name="Shape 17">
            <a:extLst>
              <a:ext uri="{FF2B5EF4-FFF2-40B4-BE49-F238E27FC236}">
                <a16:creationId xmlns:a16="http://schemas.microsoft.com/office/drawing/2014/main" id="{C7995ACB-DADF-4A28-AD98-595BF10BBB80}"/>
              </a:ext>
            </a:extLst>
          </p:cNvPr>
          <p:cNvSpPr/>
          <p:nvPr/>
        </p:nvSpPr>
        <p:spPr>
          <a:xfrm>
            <a:off x="5094008" y="1077868"/>
            <a:ext cx="3285769" cy="1169400"/>
          </a:xfrm>
          <a:prstGeom prst="rect">
            <a:avLst/>
          </a:prstGeom>
          <a:solidFill>
            <a:schemeClr val="tx1">
              <a:lumMod val="85000"/>
              <a:lumOff val="15000"/>
              <a:alpha val="12000"/>
            </a:schemeClr>
          </a:solidFill>
          <a:ln w="12700">
            <a:solidFill>
              <a:srgbClr val="028090">
                <a:alpha val="40000"/>
              </a:srgbClr>
            </a:solidFill>
            <a:prstDash val="solid"/>
          </a:ln>
        </p:spPr>
        <p:txBody>
          <a:bodyPr/>
          <a:lstStyle/>
          <a:p>
            <a:pPr algn="ctr"/>
            <a:endParaRPr lang="en-GB">
              <a:solidFill>
                <a:schemeClr val="bg1"/>
              </a:solidFill>
            </a:endParaRPr>
          </a:p>
        </p:txBody>
      </p:sp>
      <p:sp>
        <p:nvSpPr>
          <p:cNvPr id="44" name="Shape 17">
            <a:extLst>
              <a:ext uri="{FF2B5EF4-FFF2-40B4-BE49-F238E27FC236}">
                <a16:creationId xmlns:a16="http://schemas.microsoft.com/office/drawing/2014/main" id="{713B4672-78F9-D518-332D-F483BE708EC2}"/>
              </a:ext>
            </a:extLst>
          </p:cNvPr>
          <p:cNvSpPr/>
          <p:nvPr/>
        </p:nvSpPr>
        <p:spPr>
          <a:xfrm>
            <a:off x="5115179" y="3506219"/>
            <a:ext cx="3285769" cy="1169400"/>
          </a:xfrm>
          <a:prstGeom prst="rect">
            <a:avLst/>
          </a:prstGeom>
          <a:solidFill>
            <a:schemeClr val="tx1">
              <a:lumMod val="85000"/>
              <a:lumOff val="15000"/>
              <a:alpha val="12000"/>
            </a:schemeClr>
          </a:solidFill>
          <a:ln w="12700">
            <a:solidFill>
              <a:srgbClr val="028090">
                <a:alpha val="40000"/>
              </a:srgbClr>
            </a:solidFill>
            <a:prstDash val="solid"/>
          </a:ln>
        </p:spPr>
        <p:txBody>
          <a:bodyPr/>
          <a:lstStyle/>
          <a:p>
            <a:pPr algn="ctr"/>
            <a:endParaRPr lang="en-GB">
              <a:solidFill>
                <a:schemeClr val="bg1"/>
              </a:solidFill>
            </a:endParaRPr>
          </a:p>
        </p:txBody>
      </p:sp>
      <p:sp>
        <p:nvSpPr>
          <p:cNvPr id="45" name="Shape 17">
            <a:extLst>
              <a:ext uri="{FF2B5EF4-FFF2-40B4-BE49-F238E27FC236}">
                <a16:creationId xmlns:a16="http://schemas.microsoft.com/office/drawing/2014/main" id="{3C995160-AAAE-9E61-6AC6-7F2B1691180C}"/>
              </a:ext>
            </a:extLst>
          </p:cNvPr>
          <p:cNvSpPr/>
          <p:nvPr/>
        </p:nvSpPr>
        <p:spPr>
          <a:xfrm>
            <a:off x="5092777" y="2405746"/>
            <a:ext cx="3286999" cy="870342"/>
          </a:xfrm>
          <a:prstGeom prst="rect">
            <a:avLst/>
          </a:prstGeom>
          <a:solidFill>
            <a:schemeClr val="tx1">
              <a:lumMod val="85000"/>
              <a:lumOff val="15000"/>
              <a:alpha val="12000"/>
            </a:schemeClr>
          </a:solidFill>
          <a:ln w="12700">
            <a:solidFill>
              <a:srgbClr val="028090">
                <a:alpha val="40000"/>
              </a:srgbClr>
            </a:solidFill>
            <a:prstDash val="solid"/>
          </a:ln>
        </p:spPr>
        <p:txBody>
          <a:bodyPr lIns="91440" tIns="45720" rIns="91440" bIns="45720" anchor="t"/>
          <a:lstStyle/>
          <a:p>
            <a:pPr algn="ctr"/>
            <a:endParaRPr lang="en-GB">
              <a:solidFill>
                <a:schemeClr val="bg1"/>
              </a:solidFill>
              <a:ea typeface="Calibri"/>
              <a:cs typeface="Calibri"/>
            </a:endParaRPr>
          </a:p>
        </p:txBody>
      </p:sp>
    </p:spTree>
    <p:extLst>
      <p:ext uri="{BB962C8B-B14F-4D97-AF65-F5344CB8AC3E}">
        <p14:creationId xmlns:p14="http://schemas.microsoft.com/office/powerpoint/2010/main" val="769546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CED62327-3353-F454-5995-EEBF58E6918C}"/>
              </a:ext>
            </a:extLst>
          </p:cNvPr>
          <p:cNvSpPr/>
          <p:nvPr/>
        </p:nvSpPr>
        <p:spPr>
          <a:xfrm>
            <a:off x="0" y="0"/>
            <a:ext cx="109728" cy="5143500"/>
          </a:xfrm>
          <a:prstGeom prst="rect">
            <a:avLst/>
          </a:prstGeom>
          <a:solidFill>
            <a:srgbClr val="7FBFBF"/>
          </a:solidFill>
          <a:ln w="12700">
            <a:solidFill>
              <a:srgbClr val="028090"/>
            </a:solidFill>
            <a:prstDash val="solid"/>
          </a:ln>
        </p:spPr>
        <p:txBody>
          <a:bodyPr/>
          <a:lstStyle/>
          <a:p>
            <a:endParaRPr lang="en-GB"/>
          </a:p>
        </p:txBody>
      </p:sp>
      <p:sp>
        <p:nvSpPr>
          <p:cNvPr id="3" name="Shape 0">
            <a:extLst>
              <a:ext uri="{FF2B5EF4-FFF2-40B4-BE49-F238E27FC236}">
                <a16:creationId xmlns:a16="http://schemas.microsoft.com/office/drawing/2014/main" id="{9106EB48-759E-C2E0-3AAD-8A33C7BCA18E}"/>
              </a:ext>
            </a:extLst>
          </p:cNvPr>
          <p:cNvSpPr/>
          <p:nvPr/>
        </p:nvSpPr>
        <p:spPr>
          <a:xfrm>
            <a:off x="9023998" y="0"/>
            <a:ext cx="109728" cy="5143500"/>
          </a:xfrm>
          <a:prstGeom prst="rect">
            <a:avLst/>
          </a:prstGeom>
          <a:solidFill>
            <a:srgbClr val="7FBFBF"/>
          </a:solidFill>
          <a:ln w="12700">
            <a:solidFill>
              <a:srgbClr val="028090"/>
            </a:solidFill>
            <a:prstDash val="solid"/>
          </a:ln>
        </p:spPr>
        <p:txBody>
          <a:bodyPr/>
          <a:lstStyle/>
          <a:p>
            <a:endParaRPr lang="en-GB"/>
          </a:p>
        </p:txBody>
      </p:sp>
      <p:grpSp>
        <p:nvGrpSpPr>
          <p:cNvPr id="14" name="Group 13">
            <a:extLst>
              <a:ext uri="{FF2B5EF4-FFF2-40B4-BE49-F238E27FC236}">
                <a16:creationId xmlns:a16="http://schemas.microsoft.com/office/drawing/2014/main" id="{BBCBA4C7-BFDC-ABEF-55E3-B5D52E6C3AC7}"/>
              </a:ext>
            </a:extLst>
          </p:cNvPr>
          <p:cNvGrpSpPr/>
          <p:nvPr/>
        </p:nvGrpSpPr>
        <p:grpSpPr>
          <a:xfrm rot="18962979">
            <a:off x="928610" y="-3727503"/>
            <a:ext cx="5972265" cy="12875942"/>
            <a:chOff x="8743423" y="-1535939"/>
            <a:chExt cx="5972265" cy="12875942"/>
          </a:xfrm>
        </p:grpSpPr>
        <p:sp>
          <p:nvSpPr>
            <p:cNvPr id="4" name="Shape 1">
              <a:extLst>
                <a:ext uri="{FF2B5EF4-FFF2-40B4-BE49-F238E27FC236}">
                  <a16:creationId xmlns:a16="http://schemas.microsoft.com/office/drawing/2014/main" id="{600FA33B-BADD-3BAE-9B4D-E9BC86D81659}"/>
                </a:ext>
              </a:extLst>
            </p:cNvPr>
            <p:cNvSpPr/>
            <p:nvPr/>
          </p:nvSpPr>
          <p:spPr>
            <a:xfrm>
              <a:off x="8743423" y="-1535939"/>
              <a:ext cx="4114800" cy="4114800"/>
            </a:xfrm>
            <a:prstGeom prst="ellipse">
              <a:avLst/>
            </a:prstGeom>
            <a:solidFill>
              <a:srgbClr val="028090">
                <a:alpha val="15000"/>
              </a:srgbClr>
            </a:solidFill>
            <a:ln w="12700">
              <a:solidFill>
                <a:srgbClr val="028090">
                  <a:alpha val="30000"/>
                </a:srgbClr>
              </a:solidFill>
              <a:prstDash val="solid"/>
            </a:ln>
          </p:spPr>
          <p:txBody>
            <a:bodyPr/>
            <a:lstStyle/>
            <a:p>
              <a:endParaRPr lang="en-GB"/>
            </a:p>
          </p:txBody>
        </p:sp>
        <p:sp>
          <p:nvSpPr>
            <p:cNvPr id="5" name="Shape 2">
              <a:extLst>
                <a:ext uri="{FF2B5EF4-FFF2-40B4-BE49-F238E27FC236}">
                  <a16:creationId xmlns:a16="http://schemas.microsoft.com/office/drawing/2014/main" id="{99B67004-F1A8-1AAC-CEF2-4352B3F37DAD}"/>
                </a:ext>
              </a:extLst>
            </p:cNvPr>
            <p:cNvSpPr/>
            <p:nvPr/>
          </p:nvSpPr>
          <p:spPr>
            <a:xfrm>
              <a:off x="11972488" y="8596803"/>
              <a:ext cx="2743200" cy="2743200"/>
            </a:xfrm>
            <a:prstGeom prst="ellipse">
              <a:avLst/>
            </a:prstGeom>
            <a:solidFill>
              <a:srgbClr val="00A896">
                <a:alpha val="12000"/>
              </a:srgbClr>
            </a:solidFill>
            <a:ln w="12700">
              <a:solidFill>
                <a:srgbClr val="00A896">
                  <a:alpha val="25000"/>
                </a:srgbClr>
              </a:solidFill>
              <a:prstDash val="solid"/>
            </a:ln>
          </p:spPr>
          <p:txBody>
            <a:bodyPr/>
            <a:lstStyle/>
            <a:p>
              <a:endParaRPr lang="en-GB"/>
            </a:p>
          </p:txBody>
        </p:sp>
      </p:grpSp>
      <p:grpSp>
        <p:nvGrpSpPr>
          <p:cNvPr id="57" name="Group 56">
            <a:extLst>
              <a:ext uri="{FF2B5EF4-FFF2-40B4-BE49-F238E27FC236}">
                <a16:creationId xmlns:a16="http://schemas.microsoft.com/office/drawing/2014/main" id="{61B0A22A-79FB-CF9D-35ED-9E9BC0200579}"/>
              </a:ext>
            </a:extLst>
          </p:cNvPr>
          <p:cNvGrpSpPr/>
          <p:nvPr/>
        </p:nvGrpSpPr>
        <p:grpSpPr>
          <a:xfrm>
            <a:off x="2025253" y="881917"/>
            <a:ext cx="5083219" cy="3965211"/>
            <a:chOff x="1766155" y="638331"/>
            <a:chExt cx="5601416" cy="4254399"/>
          </a:xfrm>
        </p:grpSpPr>
        <p:grpSp>
          <p:nvGrpSpPr>
            <p:cNvPr id="13" name="Group 12">
              <a:extLst>
                <a:ext uri="{FF2B5EF4-FFF2-40B4-BE49-F238E27FC236}">
                  <a16:creationId xmlns:a16="http://schemas.microsoft.com/office/drawing/2014/main" id="{8CAFB86D-4068-E50D-D09C-1520786172D5}"/>
                </a:ext>
              </a:extLst>
            </p:cNvPr>
            <p:cNvGrpSpPr/>
            <p:nvPr/>
          </p:nvGrpSpPr>
          <p:grpSpPr>
            <a:xfrm>
              <a:off x="1776428" y="1351656"/>
              <a:ext cx="5591143" cy="3541074"/>
              <a:chOff x="640080" y="1137060"/>
              <a:chExt cx="4389120" cy="3163824"/>
            </a:xfrm>
          </p:grpSpPr>
          <p:sp>
            <p:nvSpPr>
              <p:cNvPr id="20" name="Shape 17"/>
              <p:cNvSpPr/>
              <p:nvPr/>
            </p:nvSpPr>
            <p:spPr>
              <a:xfrm>
                <a:off x="640080" y="1137060"/>
                <a:ext cx="4389120" cy="530352"/>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21" name="Shape 18"/>
              <p:cNvSpPr/>
              <p:nvPr/>
            </p:nvSpPr>
            <p:spPr>
              <a:xfrm>
                <a:off x="685800" y="1191924"/>
                <a:ext cx="402336" cy="402336"/>
              </a:xfrm>
              <a:prstGeom prst="ellipse">
                <a:avLst/>
              </a:prstGeom>
              <a:solidFill>
                <a:srgbClr val="028090"/>
              </a:solidFill>
              <a:ln w="12700">
                <a:solidFill>
                  <a:srgbClr val="028090"/>
                </a:solidFill>
                <a:prstDash val="solid"/>
              </a:ln>
            </p:spPr>
            <p:txBody>
              <a:bodyPr/>
              <a:lstStyle/>
              <a:p>
                <a:endParaRPr lang="en-GB">
                  <a:solidFill>
                    <a:schemeClr val="bg1"/>
                  </a:solidFill>
                </a:endParaRPr>
              </a:p>
            </p:txBody>
          </p:sp>
          <p:pic>
            <p:nvPicPr>
              <p:cNvPr id="22" name="Image 1" descr="Pound with solid fill"/>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1631" y="1225984"/>
                <a:ext cx="285640" cy="316543"/>
              </a:xfrm>
              <a:prstGeom prst="rect">
                <a:avLst/>
              </a:prstGeom>
              <a:noFill/>
              <a:ln>
                <a:noFill/>
              </a:ln>
            </p:spPr>
          </p:pic>
          <p:sp>
            <p:nvSpPr>
              <p:cNvPr id="23" name="Text 19"/>
              <p:cNvSpPr/>
              <p:nvPr/>
            </p:nvSpPr>
            <p:spPr>
              <a:xfrm>
                <a:off x="1188720" y="1173636"/>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Layer 1: Income Deprivation</a:t>
                </a:r>
                <a:endParaRPr lang="en-US" sz="1100">
                  <a:solidFill>
                    <a:schemeClr val="bg1"/>
                  </a:solidFill>
                </a:endParaRPr>
              </a:p>
            </p:txBody>
          </p:sp>
          <p:sp>
            <p:nvSpPr>
              <p:cNvPr id="24" name="Text 20"/>
              <p:cNvSpPr/>
              <p:nvPr/>
            </p:nvSpPr>
            <p:spPr>
              <a:xfrm>
                <a:off x="1188720" y="1393092"/>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Where are the poorest areas?</a:t>
                </a:r>
              </a:p>
            </p:txBody>
          </p:sp>
          <p:sp>
            <p:nvSpPr>
              <p:cNvPr id="25" name="Shape 21"/>
              <p:cNvSpPr/>
              <p:nvPr/>
            </p:nvSpPr>
            <p:spPr>
              <a:xfrm>
                <a:off x="1005840" y="1685700"/>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26" name="Shape 22"/>
              <p:cNvSpPr/>
              <p:nvPr/>
            </p:nvSpPr>
            <p:spPr>
              <a:xfrm>
                <a:off x="640080" y="1795428"/>
                <a:ext cx="4389120" cy="530352"/>
              </a:xfrm>
              <a:prstGeom prst="rect">
                <a:avLst/>
              </a:prstGeom>
              <a:solidFill>
                <a:srgbClr val="00A896">
                  <a:alpha val="12000"/>
                </a:srgbClr>
              </a:solidFill>
              <a:ln w="12700">
                <a:solidFill>
                  <a:srgbClr val="00A896">
                    <a:alpha val="40000"/>
                  </a:srgbClr>
                </a:solidFill>
                <a:prstDash val="solid"/>
              </a:ln>
            </p:spPr>
            <p:txBody>
              <a:bodyPr/>
              <a:lstStyle/>
              <a:p>
                <a:endParaRPr lang="en-GB">
                  <a:solidFill>
                    <a:schemeClr val="bg1"/>
                  </a:solidFill>
                </a:endParaRPr>
              </a:p>
            </p:txBody>
          </p:sp>
          <p:sp>
            <p:nvSpPr>
              <p:cNvPr id="27" name="Shape 23"/>
              <p:cNvSpPr/>
              <p:nvPr/>
            </p:nvSpPr>
            <p:spPr>
              <a:xfrm>
                <a:off x="685800" y="1850292"/>
                <a:ext cx="402336" cy="402336"/>
              </a:xfrm>
              <a:prstGeom prst="ellipse">
                <a:avLst/>
              </a:prstGeom>
              <a:solidFill>
                <a:srgbClr val="00A896"/>
              </a:solidFill>
              <a:ln w="12700">
                <a:solidFill>
                  <a:srgbClr val="00A896"/>
                </a:solidFill>
                <a:prstDash val="solid"/>
              </a:ln>
            </p:spPr>
            <p:txBody>
              <a:bodyPr/>
              <a:lstStyle/>
              <a:p>
                <a:endParaRPr lang="en-GB">
                  <a:solidFill>
                    <a:schemeClr val="bg1"/>
                  </a:solidFill>
                </a:endParaRPr>
              </a:p>
            </p:txBody>
          </p:sp>
          <p:sp>
            <p:nvSpPr>
              <p:cNvPr id="29" name="Text 24"/>
              <p:cNvSpPr/>
              <p:nvPr/>
            </p:nvSpPr>
            <p:spPr>
              <a:xfrm>
                <a:off x="1188720" y="1832004"/>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a:ea typeface="Calibri"/>
                    <a:cs typeface="Calibri"/>
                  </a:rPr>
                  <a:t>Layer 2: Educational Attainment</a:t>
                </a:r>
                <a:endParaRPr lang="en-US" sz="1100">
                  <a:solidFill>
                    <a:schemeClr val="bg1"/>
                  </a:solidFill>
                  <a:latin typeface="Calibri"/>
                  <a:ea typeface="Calibri"/>
                  <a:cs typeface="Calibri"/>
                </a:endParaRPr>
              </a:p>
            </p:txBody>
          </p:sp>
          <p:sp>
            <p:nvSpPr>
              <p:cNvPr id="30" name="Text 25"/>
              <p:cNvSpPr/>
              <p:nvPr/>
            </p:nvSpPr>
            <p:spPr>
              <a:xfrm>
                <a:off x="1188720" y="2051460"/>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poor areas have worse education?</a:t>
                </a:r>
              </a:p>
            </p:txBody>
          </p:sp>
          <p:sp>
            <p:nvSpPr>
              <p:cNvPr id="31" name="Shape 26"/>
              <p:cNvSpPr/>
              <p:nvPr/>
            </p:nvSpPr>
            <p:spPr>
              <a:xfrm>
                <a:off x="1005840" y="2344068"/>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32" name="Shape 27"/>
              <p:cNvSpPr/>
              <p:nvPr/>
            </p:nvSpPr>
            <p:spPr>
              <a:xfrm>
                <a:off x="640080" y="2453796"/>
                <a:ext cx="4389120" cy="530352"/>
              </a:xfrm>
              <a:prstGeom prst="rect">
                <a:avLst/>
              </a:prstGeom>
              <a:solidFill>
                <a:srgbClr val="02C39A">
                  <a:alpha val="12000"/>
                </a:srgbClr>
              </a:solidFill>
              <a:ln w="12700">
                <a:solidFill>
                  <a:srgbClr val="02C39A">
                    <a:alpha val="40000"/>
                  </a:srgbClr>
                </a:solidFill>
                <a:prstDash val="solid"/>
              </a:ln>
            </p:spPr>
            <p:txBody>
              <a:bodyPr/>
              <a:lstStyle/>
              <a:p>
                <a:endParaRPr lang="en-GB">
                  <a:solidFill>
                    <a:schemeClr val="bg1"/>
                  </a:solidFill>
                </a:endParaRPr>
              </a:p>
            </p:txBody>
          </p:sp>
          <p:sp>
            <p:nvSpPr>
              <p:cNvPr id="33" name="Shape 28"/>
              <p:cNvSpPr/>
              <p:nvPr/>
            </p:nvSpPr>
            <p:spPr>
              <a:xfrm>
                <a:off x="685800" y="2508660"/>
                <a:ext cx="402336" cy="402336"/>
              </a:xfrm>
              <a:prstGeom prst="ellipse">
                <a:avLst/>
              </a:prstGeom>
              <a:solidFill>
                <a:srgbClr val="02C39A"/>
              </a:solidFill>
              <a:ln w="12700">
                <a:solidFill>
                  <a:srgbClr val="02C39A"/>
                </a:solidFill>
                <a:prstDash val="solid"/>
              </a:ln>
            </p:spPr>
            <p:txBody>
              <a:bodyPr/>
              <a:lstStyle/>
              <a:p>
                <a:endParaRPr lang="en-GB">
                  <a:solidFill>
                    <a:schemeClr val="bg1"/>
                  </a:solidFill>
                </a:endParaRPr>
              </a:p>
            </p:txBody>
          </p:sp>
          <p:sp>
            <p:nvSpPr>
              <p:cNvPr id="35" name="Text 29"/>
              <p:cNvSpPr/>
              <p:nvPr/>
            </p:nvSpPr>
            <p:spPr>
              <a:xfrm>
                <a:off x="1188720" y="2490372"/>
                <a:ext cx="3657600" cy="219456"/>
              </a:xfrm>
              <a:prstGeom prst="rect">
                <a:avLst/>
              </a:prstGeom>
              <a:noFill/>
              <a:ln/>
            </p:spPr>
            <p:txBody>
              <a:bodyPr wrap="square" lIns="0" tIns="0" rIns="0" bIns="0" rtlCol="0" anchor="ctr"/>
              <a:lstStyle/>
              <a:p>
                <a:r>
                  <a:rPr lang="en-US" sz="1100" b="1">
                    <a:solidFill>
                      <a:schemeClr val="bg1"/>
                    </a:solidFill>
                    <a:latin typeface="Calibri"/>
                    <a:ea typeface="Calibri"/>
                    <a:cs typeface="Calibri"/>
                  </a:rPr>
                  <a:t>Layer 3: Healthy Lifestyle Behaviors</a:t>
                </a:r>
                <a:endParaRPr lang="en-US" sz="1100" err="1">
                  <a:solidFill>
                    <a:schemeClr val="bg1"/>
                  </a:solidFill>
                  <a:latin typeface="Calibri"/>
                  <a:ea typeface="Calibri"/>
                  <a:cs typeface="Calibri"/>
                </a:endParaRPr>
              </a:p>
            </p:txBody>
          </p:sp>
          <p:sp>
            <p:nvSpPr>
              <p:cNvPr id="36" name="Text 30"/>
              <p:cNvSpPr/>
              <p:nvPr/>
            </p:nvSpPr>
            <p:spPr>
              <a:xfrm>
                <a:off x="1188720" y="2709828"/>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those areas show worse lifestyle behaviors?</a:t>
                </a:r>
              </a:p>
            </p:txBody>
          </p:sp>
          <p:sp>
            <p:nvSpPr>
              <p:cNvPr id="37" name="Shape 31"/>
              <p:cNvSpPr/>
              <p:nvPr/>
            </p:nvSpPr>
            <p:spPr>
              <a:xfrm>
                <a:off x="1005840" y="3002436"/>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38" name="Shape 32"/>
              <p:cNvSpPr/>
              <p:nvPr/>
            </p:nvSpPr>
            <p:spPr>
              <a:xfrm>
                <a:off x="640080" y="3112164"/>
                <a:ext cx="4389120" cy="530352"/>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39" name="Shape 33"/>
              <p:cNvSpPr/>
              <p:nvPr/>
            </p:nvSpPr>
            <p:spPr>
              <a:xfrm>
                <a:off x="685800" y="3167028"/>
                <a:ext cx="402336" cy="402336"/>
              </a:xfrm>
              <a:prstGeom prst="ellipse">
                <a:avLst/>
              </a:prstGeom>
              <a:solidFill>
                <a:srgbClr val="028090"/>
              </a:solidFill>
              <a:ln w="12700">
                <a:solidFill>
                  <a:srgbClr val="028090"/>
                </a:solidFill>
                <a:prstDash val="solid"/>
              </a:ln>
            </p:spPr>
            <p:txBody>
              <a:bodyPr/>
              <a:lstStyle/>
              <a:p>
                <a:endParaRPr lang="en-GB">
                  <a:solidFill>
                    <a:schemeClr val="bg1"/>
                  </a:solidFill>
                </a:endParaRPr>
              </a:p>
            </p:txBody>
          </p:sp>
          <p:sp>
            <p:nvSpPr>
              <p:cNvPr id="41" name="Text 34"/>
              <p:cNvSpPr/>
              <p:nvPr/>
            </p:nvSpPr>
            <p:spPr>
              <a:xfrm>
                <a:off x="1188720" y="3148740"/>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a:ea typeface="Calibri"/>
                    <a:cs typeface="Calibri"/>
                  </a:rPr>
                  <a:t>Layer 4: Health &amp; Disability Outcomes</a:t>
                </a:r>
                <a:endParaRPr lang="en-US" sz="1100">
                  <a:solidFill>
                    <a:schemeClr val="bg1"/>
                  </a:solidFill>
                </a:endParaRPr>
              </a:p>
            </p:txBody>
          </p:sp>
          <p:sp>
            <p:nvSpPr>
              <p:cNvPr id="42" name="Text 35"/>
              <p:cNvSpPr/>
              <p:nvPr/>
            </p:nvSpPr>
            <p:spPr>
              <a:xfrm>
                <a:off x="1188720" y="3368196"/>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those areas have poorer health outcomes?</a:t>
                </a:r>
              </a:p>
            </p:txBody>
          </p:sp>
          <p:sp>
            <p:nvSpPr>
              <p:cNvPr id="43" name="Shape 36"/>
              <p:cNvSpPr/>
              <p:nvPr/>
            </p:nvSpPr>
            <p:spPr>
              <a:xfrm>
                <a:off x="1005840" y="3660804"/>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44" name="Shape 37"/>
              <p:cNvSpPr/>
              <p:nvPr/>
            </p:nvSpPr>
            <p:spPr>
              <a:xfrm>
                <a:off x="640080" y="3770532"/>
                <a:ext cx="4389120" cy="530352"/>
              </a:xfrm>
              <a:prstGeom prst="rect">
                <a:avLst/>
              </a:prstGeom>
              <a:solidFill>
                <a:srgbClr val="00A896">
                  <a:alpha val="12000"/>
                </a:srgbClr>
              </a:solidFill>
              <a:ln w="12700">
                <a:solidFill>
                  <a:srgbClr val="00A896">
                    <a:alpha val="40000"/>
                  </a:srgbClr>
                </a:solidFill>
                <a:prstDash val="solid"/>
              </a:ln>
            </p:spPr>
            <p:txBody>
              <a:bodyPr/>
              <a:lstStyle/>
              <a:p>
                <a:endParaRPr lang="en-GB">
                  <a:solidFill>
                    <a:schemeClr val="bg1"/>
                  </a:solidFill>
                </a:endParaRPr>
              </a:p>
            </p:txBody>
          </p:sp>
          <p:sp>
            <p:nvSpPr>
              <p:cNvPr id="45" name="Shape 38"/>
              <p:cNvSpPr/>
              <p:nvPr/>
            </p:nvSpPr>
            <p:spPr>
              <a:xfrm>
                <a:off x="685800" y="3825396"/>
                <a:ext cx="402336" cy="402336"/>
              </a:xfrm>
              <a:prstGeom prst="ellipse">
                <a:avLst/>
              </a:prstGeom>
              <a:solidFill>
                <a:srgbClr val="00A896"/>
              </a:solidFill>
              <a:ln w="12700">
                <a:solidFill>
                  <a:srgbClr val="00A896"/>
                </a:solidFill>
                <a:prstDash val="solid"/>
              </a:ln>
            </p:spPr>
            <p:txBody>
              <a:bodyPr/>
              <a:lstStyle/>
              <a:p>
                <a:endParaRPr lang="en-GB">
                  <a:solidFill>
                    <a:schemeClr val="bg1"/>
                  </a:solidFill>
                </a:endParaRPr>
              </a:p>
            </p:txBody>
          </p:sp>
          <p:sp>
            <p:nvSpPr>
              <p:cNvPr id="47" name="Text 39"/>
              <p:cNvSpPr/>
              <p:nvPr/>
            </p:nvSpPr>
            <p:spPr>
              <a:xfrm>
                <a:off x="1188720" y="3807108"/>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Layer 5: Primary Care Locations</a:t>
                </a:r>
                <a:endParaRPr lang="en-US" sz="1100">
                  <a:solidFill>
                    <a:schemeClr val="bg1"/>
                  </a:solidFill>
                </a:endParaRPr>
              </a:p>
            </p:txBody>
          </p:sp>
          <p:sp>
            <p:nvSpPr>
              <p:cNvPr id="48" name="Text 40"/>
              <p:cNvSpPr/>
              <p:nvPr/>
            </p:nvSpPr>
            <p:spPr>
              <a:xfrm>
                <a:off x="1188720" y="4026564"/>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Are primary care services located where most needed?</a:t>
                </a:r>
              </a:p>
            </p:txBody>
          </p:sp>
        </p:grpSp>
        <p:sp>
          <p:nvSpPr>
            <p:cNvPr id="17" name="Shape 17">
              <a:extLst>
                <a:ext uri="{FF2B5EF4-FFF2-40B4-BE49-F238E27FC236}">
                  <a16:creationId xmlns:a16="http://schemas.microsoft.com/office/drawing/2014/main" id="{C894D406-0A8C-E1F7-878C-BA66B1252218}"/>
                </a:ext>
              </a:extLst>
            </p:cNvPr>
            <p:cNvSpPr/>
            <p:nvPr/>
          </p:nvSpPr>
          <p:spPr>
            <a:xfrm>
              <a:off x="1766155" y="638331"/>
              <a:ext cx="5591143" cy="593589"/>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18" name="Shape 21">
              <a:extLst>
                <a:ext uri="{FF2B5EF4-FFF2-40B4-BE49-F238E27FC236}">
                  <a16:creationId xmlns:a16="http://schemas.microsoft.com/office/drawing/2014/main" id="{98B37C9E-261D-91AA-CE35-E16EEEB1A7EC}"/>
                </a:ext>
              </a:extLst>
            </p:cNvPr>
            <p:cNvSpPr/>
            <p:nvPr/>
          </p:nvSpPr>
          <p:spPr>
            <a:xfrm>
              <a:off x="2241861" y="1244782"/>
              <a:ext cx="23296" cy="102343"/>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49" name="Shape 17">
              <a:extLst>
                <a:ext uri="{FF2B5EF4-FFF2-40B4-BE49-F238E27FC236}">
                  <a16:creationId xmlns:a16="http://schemas.microsoft.com/office/drawing/2014/main" id="{886ECA88-5589-B228-1DB1-1C2609B0F7E0}"/>
                </a:ext>
              </a:extLst>
            </p:cNvPr>
            <p:cNvSpPr/>
            <p:nvPr/>
          </p:nvSpPr>
          <p:spPr>
            <a:xfrm>
              <a:off x="1776428" y="640959"/>
              <a:ext cx="5591143" cy="593589"/>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50" name="Shape 18">
              <a:extLst>
                <a:ext uri="{FF2B5EF4-FFF2-40B4-BE49-F238E27FC236}">
                  <a16:creationId xmlns:a16="http://schemas.microsoft.com/office/drawing/2014/main" id="{F71C4BE4-FB73-E1E5-C401-72EA37232F46}"/>
                </a:ext>
              </a:extLst>
            </p:cNvPr>
            <p:cNvSpPr/>
            <p:nvPr/>
          </p:nvSpPr>
          <p:spPr>
            <a:xfrm>
              <a:off x="1834669" y="702365"/>
              <a:ext cx="512521" cy="450309"/>
            </a:xfrm>
            <a:prstGeom prst="ellipse">
              <a:avLst/>
            </a:prstGeom>
            <a:solidFill>
              <a:srgbClr val="02C39A"/>
            </a:solidFill>
            <a:ln w="12700">
              <a:solidFill>
                <a:srgbClr val="028090"/>
              </a:solidFill>
              <a:prstDash val="solid"/>
            </a:ln>
          </p:spPr>
          <p:txBody>
            <a:bodyPr/>
            <a:lstStyle/>
            <a:p>
              <a:endParaRPr lang="en-GB">
                <a:solidFill>
                  <a:schemeClr val="bg1"/>
                </a:solidFill>
              </a:endParaRPr>
            </a:p>
          </p:txBody>
        </p:sp>
        <p:pic>
          <p:nvPicPr>
            <p:cNvPr id="51" name="Image 1" descr="Africa with solid fill">
              <a:extLst>
                <a:ext uri="{FF2B5EF4-FFF2-40B4-BE49-F238E27FC236}">
                  <a16:creationId xmlns:a16="http://schemas.microsoft.com/office/drawing/2014/main" id="{2585046C-D9E1-6380-BB4D-27F91746B19B}"/>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874890" y="763771"/>
              <a:ext cx="426807" cy="364877"/>
            </a:xfrm>
            <a:prstGeom prst="rect">
              <a:avLst/>
            </a:prstGeom>
          </p:spPr>
        </p:pic>
        <p:sp>
          <p:nvSpPr>
            <p:cNvPr id="52" name="Text 19">
              <a:extLst>
                <a:ext uri="{FF2B5EF4-FFF2-40B4-BE49-F238E27FC236}">
                  <a16:creationId xmlns:a16="http://schemas.microsoft.com/office/drawing/2014/main" id="{26670143-096D-78D3-7412-8B53E6FA2F0B}"/>
                </a:ext>
              </a:extLst>
            </p:cNvPr>
            <p:cNvSpPr/>
            <p:nvPr/>
          </p:nvSpPr>
          <p:spPr>
            <a:xfrm>
              <a:off x="2475321" y="681896"/>
              <a:ext cx="4659286" cy="245623"/>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Base Layer: MSOA Map</a:t>
              </a:r>
              <a:endParaRPr lang="en-US" sz="1100">
                <a:solidFill>
                  <a:schemeClr val="bg1"/>
                </a:solidFill>
              </a:endParaRPr>
            </a:p>
          </p:txBody>
        </p:sp>
        <p:sp>
          <p:nvSpPr>
            <p:cNvPr id="53" name="Text 20">
              <a:extLst>
                <a:ext uri="{FF2B5EF4-FFF2-40B4-BE49-F238E27FC236}">
                  <a16:creationId xmlns:a16="http://schemas.microsoft.com/office/drawing/2014/main" id="{1A811553-CAA0-06F5-654D-FB970BE2BBA0}"/>
                </a:ext>
              </a:extLst>
            </p:cNvPr>
            <p:cNvSpPr/>
            <p:nvPr/>
          </p:nvSpPr>
          <p:spPr>
            <a:xfrm>
              <a:off x="2475321" y="927519"/>
              <a:ext cx="4659286" cy="225154"/>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What demographic is the study focusing on?</a:t>
              </a:r>
            </a:p>
          </p:txBody>
        </p:sp>
      </p:grpSp>
      <p:sp>
        <p:nvSpPr>
          <p:cNvPr id="54" name="Shape 0">
            <a:extLst>
              <a:ext uri="{FF2B5EF4-FFF2-40B4-BE49-F238E27FC236}">
                <a16:creationId xmlns:a16="http://schemas.microsoft.com/office/drawing/2014/main" id="{1938FF39-104B-1287-615D-4B06E5D3A4D3}"/>
              </a:ext>
            </a:extLst>
          </p:cNvPr>
          <p:cNvSpPr/>
          <p:nvPr/>
        </p:nvSpPr>
        <p:spPr>
          <a:xfrm>
            <a:off x="0" y="-8803"/>
            <a:ext cx="9144000" cy="731747"/>
          </a:xfrm>
          <a:prstGeom prst="rect">
            <a:avLst/>
          </a:prstGeom>
          <a:solidFill>
            <a:srgbClr val="028090"/>
          </a:solidFill>
          <a:ln w="12700">
            <a:solidFill>
              <a:srgbClr val="0D2137"/>
            </a:solidFill>
            <a:prstDash val="solid"/>
          </a:ln>
        </p:spPr>
        <p:txBody>
          <a:bodyPr/>
          <a:lstStyle/>
          <a:p>
            <a:endParaRPr lang="en-GB"/>
          </a:p>
        </p:txBody>
      </p:sp>
      <p:pic>
        <p:nvPicPr>
          <p:cNvPr id="55" name="Image 0" descr="Layers Design with solid fill">
            <a:extLst>
              <a:ext uri="{FF2B5EF4-FFF2-40B4-BE49-F238E27FC236}">
                <a16:creationId xmlns:a16="http://schemas.microsoft.com/office/drawing/2014/main" id="{7DC2D044-E8F5-05E3-5BD9-8AABC287F0AA}"/>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228600" y="118872"/>
            <a:ext cx="411480" cy="411480"/>
          </a:xfrm>
          <a:prstGeom prst="rect">
            <a:avLst/>
          </a:prstGeom>
        </p:spPr>
      </p:pic>
      <p:sp>
        <p:nvSpPr>
          <p:cNvPr id="56" name="Text 1">
            <a:extLst>
              <a:ext uri="{FF2B5EF4-FFF2-40B4-BE49-F238E27FC236}">
                <a16:creationId xmlns:a16="http://schemas.microsoft.com/office/drawing/2014/main" id="{76E2DABF-63A5-C453-3FF5-209A314257D3}"/>
              </a:ext>
            </a:extLst>
          </p:cNvPr>
          <p:cNvSpPr/>
          <p:nvPr/>
        </p:nvSpPr>
        <p:spPr>
          <a:xfrm>
            <a:off x="749808" y="137160"/>
            <a:ext cx="7315200" cy="384048"/>
          </a:xfrm>
          <a:prstGeom prst="rect">
            <a:avLst/>
          </a:prstGeom>
          <a:noFill/>
          <a:ln/>
        </p:spPr>
        <p:txBody>
          <a:bodyPr wrap="square" lIns="0" tIns="0" rIns="0" bIns="0" rtlCol="0" anchor="ctr"/>
          <a:lstStyle/>
          <a:p>
            <a:pPr marL="0" indent="0">
              <a:buNone/>
            </a:pPr>
            <a:r>
              <a:rPr lang="en-US" sz="2000" b="1">
                <a:solidFill>
                  <a:schemeClr val="bg1"/>
                </a:solidFill>
              </a:rPr>
              <a:t>Layers</a:t>
            </a:r>
          </a:p>
        </p:txBody>
      </p:sp>
      <p:pic>
        <p:nvPicPr>
          <p:cNvPr id="7" name="Graphic 6" descr="Graduation cap with solid fill">
            <a:extLst>
              <a:ext uri="{FF2B5EF4-FFF2-40B4-BE49-F238E27FC236}">
                <a16:creationId xmlns:a16="http://schemas.microsoft.com/office/drawing/2014/main" id="{036A472E-4439-1CD5-4352-28F2A9B629E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098675" y="2336800"/>
            <a:ext cx="446087" cy="374650"/>
          </a:xfrm>
          <a:prstGeom prst="rect">
            <a:avLst/>
          </a:prstGeom>
        </p:spPr>
      </p:pic>
      <p:pic>
        <p:nvPicPr>
          <p:cNvPr id="8" name="Graphic 7" descr="Apple with solid fill">
            <a:extLst>
              <a:ext uri="{FF2B5EF4-FFF2-40B4-BE49-F238E27FC236}">
                <a16:creationId xmlns:a16="http://schemas.microsoft.com/office/drawing/2014/main" id="{BAEE80EC-8E4D-8EAE-C076-9C6124900E8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158206" y="3015456"/>
            <a:ext cx="327026" cy="327026"/>
          </a:xfrm>
          <a:prstGeom prst="rect">
            <a:avLst/>
          </a:prstGeom>
        </p:spPr>
      </p:pic>
      <p:pic>
        <p:nvPicPr>
          <p:cNvPr id="9" name="Graphic 8" descr="Right Brain with solid fill">
            <a:extLst>
              <a:ext uri="{FF2B5EF4-FFF2-40B4-BE49-F238E27FC236}">
                <a16:creationId xmlns:a16="http://schemas.microsoft.com/office/drawing/2014/main" id="{70A7A8A1-59E0-857E-E22C-C77417A8ABAF}"/>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110581" y="3686175"/>
            <a:ext cx="374650" cy="398463"/>
          </a:xfrm>
          <a:prstGeom prst="rect">
            <a:avLst/>
          </a:prstGeom>
        </p:spPr>
      </p:pic>
      <p:pic>
        <p:nvPicPr>
          <p:cNvPr id="10" name="Graphic 9" descr="Hospital with solid fill">
            <a:extLst>
              <a:ext uri="{FF2B5EF4-FFF2-40B4-BE49-F238E27FC236}">
                <a16:creationId xmlns:a16="http://schemas.microsoft.com/office/drawing/2014/main" id="{88F5D485-110E-D6D3-A223-79BEBDFAC5FE}"/>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126456" y="4348956"/>
            <a:ext cx="390525" cy="402432"/>
          </a:xfrm>
          <a:prstGeom prst="rect">
            <a:avLst/>
          </a:prstGeom>
        </p:spPr>
      </p:pic>
    </p:spTree>
    <p:extLst>
      <p:ext uri="{BB962C8B-B14F-4D97-AF65-F5344CB8AC3E}">
        <p14:creationId xmlns:p14="http://schemas.microsoft.com/office/powerpoint/2010/main" val="1002923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Base Layer, Income Deprivation &amp; Education</a:t>
            </a:r>
            <a:endParaRPr lang="en-US" sz="1800"/>
          </a:p>
        </p:txBody>
      </p:sp>
      <p:grpSp>
        <p:nvGrpSpPr>
          <p:cNvPr id="109" name="Group 108">
            <a:extLst>
              <a:ext uri="{FF2B5EF4-FFF2-40B4-BE49-F238E27FC236}">
                <a16:creationId xmlns:a16="http://schemas.microsoft.com/office/drawing/2014/main" id="{07E2FC9A-771B-D080-3FD6-7A83EC5B9892}"/>
              </a:ext>
            </a:extLst>
          </p:cNvPr>
          <p:cNvGrpSpPr/>
          <p:nvPr/>
        </p:nvGrpSpPr>
        <p:grpSpPr>
          <a:xfrm>
            <a:off x="456408" y="832104"/>
            <a:ext cx="2512080" cy="4023360"/>
            <a:chOff x="274320" y="822960"/>
            <a:chExt cx="2512080" cy="4023360"/>
          </a:xfrm>
        </p:grpSpPr>
        <p:sp>
          <p:nvSpPr>
            <p:cNvPr id="5" name="Shape 2"/>
            <p:cNvSpPr/>
            <p:nvPr/>
          </p:nvSpPr>
          <p:spPr>
            <a:xfrm>
              <a:off x="27432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p:cNvSpPr/>
            <p:nvPr/>
          </p:nvSpPr>
          <p:spPr>
            <a:xfrm>
              <a:off x="411480"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preencoded.png"/>
            <p:cNvPicPr>
              <a:picLocks noChangeAspect="1"/>
            </p:cNvPicPr>
            <p:nvPr/>
          </p:nvPicPr>
          <p:blipFill>
            <a:blip r:embed="rId4"/>
            <a:stretch>
              <a:fillRect/>
            </a:stretch>
          </p:blipFill>
          <p:spPr>
            <a:xfrm>
              <a:off x="502920" y="1005840"/>
              <a:ext cx="283464" cy="274320"/>
            </a:xfrm>
            <a:prstGeom prst="rect">
              <a:avLst/>
            </a:prstGeom>
          </p:spPr>
        </p:pic>
        <p:sp>
          <p:nvSpPr>
            <p:cNvPr id="8" name="Text 4"/>
            <p:cNvSpPr/>
            <p:nvPr/>
          </p:nvSpPr>
          <p:spPr>
            <a:xfrm>
              <a:off x="960120" y="932688"/>
              <a:ext cx="171223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Base Layer —</a:t>
              </a:r>
            </a:p>
            <a:p>
              <a:pPr marL="0" indent="0">
                <a:buNone/>
              </a:pPr>
              <a:r>
                <a:rPr lang="en-US" sz="1200" b="1">
                  <a:solidFill>
                    <a:srgbClr val="FFFFFF"/>
                  </a:solidFill>
                  <a:latin typeface="Calibri" pitchFamily="34" charset="0"/>
                  <a:ea typeface="Calibri" pitchFamily="34" charset="-122"/>
                  <a:cs typeface="Calibri" pitchFamily="34" charset="-120"/>
                </a:rPr>
                <a:t>Wales MSOA Boundaries</a:t>
              </a:r>
              <a:endParaRPr lang="en-US" sz="1200"/>
            </a:p>
          </p:txBody>
        </p:sp>
        <p:sp>
          <p:nvSpPr>
            <p:cNvPr id="9" name="Text 5"/>
            <p:cNvSpPr/>
            <p:nvPr/>
          </p:nvSpPr>
          <p:spPr>
            <a:xfrm>
              <a:off x="457200" y="1463040"/>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p:cNvSpPr/>
            <p:nvPr/>
          </p:nvSpPr>
          <p:spPr>
            <a:xfrm>
              <a:off x="1043640" y="146304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ONS Open Geography Portal</a:t>
              </a:r>
              <a:endParaRPr lang="en-US" sz="1000"/>
            </a:p>
          </p:txBody>
        </p:sp>
        <p:sp>
          <p:nvSpPr>
            <p:cNvPr id="11" name="Shape 7"/>
            <p:cNvSpPr/>
            <p:nvPr/>
          </p:nvSpPr>
          <p:spPr>
            <a:xfrm>
              <a:off x="457200"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p:cNvSpPr/>
            <p:nvPr/>
          </p:nvSpPr>
          <p:spPr>
            <a:xfrm>
              <a:off x="457200" y="1865376"/>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p:cNvSpPr/>
            <p:nvPr/>
          </p:nvSpPr>
          <p:spPr>
            <a:xfrm>
              <a:off x="1043640" y="1837944"/>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Shapefile (.</a:t>
              </a:r>
              <a:r>
                <a:rPr lang="en-US" sz="1000" b="1" err="1">
                  <a:solidFill>
                    <a:srgbClr val="E8F4F5"/>
                  </a:solidFill>
                  <a:latin typeface="Calibri" pitchFamily="34" charset="0"/>
                  <a:ea typeface="Calibri" pitchFamily="34" charset="-122"/>
                  <a:cs typeface="Calibri" pitchFamily="34" charset="-120"/>
                </a:rPr>
                <a:t>shp</a:t>
              </a:r>
              <a:r>
                <a:rPr lang="en-US" sz="1000" b="1">
                  <a:solidFill>
                    <a:srgbClr val="E8F4F5"/>
                  </a:solidFill>
                  <a:latin typeface="Calibri" pitchFamily="34" charset="0"/>
                  <a:ea typeface="Calibri" pitchFamily="34" charset="-122"/>
                  <a:cs typeface="Calibri" pitchFamily="34" charset="-120"/>
                </a:rPr>
                <a:t>) or GeoPackage (.</a:t>
              </a:r>
              <a:r>
                <a:rPr lang="en-US" sz="1000" b="1" err="1">
                  <a:solidFill>
                    <a:srgbClr val="E8F4F5"/>
                  </a:solidFill>
                  <a:latin typeface="Calibri" pitchFamily="34" charset="0"/>
                  <a:ea typeface="Calibri" pitchFamily="34" charset="-122"/>
                  <a:cs typeface="Calibri" pitchFamily="34" charset="-120"/>
                </a:rPr>
                <a:t>gpkg</a:t>
              </a:r>
              <a:r>
                <a:rPr lang="en-US" sz="1000" b="1">
                  <a:solidFill>
                    <a:srgbClr val="E8F4F5"/>
                  </a:solidFill>
                  <a:latin typeface="Calibri" pitchFamily="34" charset="0"/>
                  <a:ea typeface="Calibri" pitchFamily="34" charset="-122"/>
                  <a:cs typeface="Calibri" pitchFamily="34" charset="-120"/>
                </a:rPr>
                <a:t>)</a:t>
              </a:r>
              <a:endParaRPr lang="en-US" sz="1000"/>
            </a:p>
          </p:txBody>
        </p:sp>
        <p:sp>
          <p:nvSpPr>
            <p:cNvPr id="14" name="Shape 10"/>
            <p:cNvSpPr/>
            <p:nvPr/>
          </p:nvSpPr>
          <p:spPr>
            <a:xfrm>
              <a:off x="457200"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p:cNvSpPr/>
            <p:nvPr/>
          </p:nvSpPr>
          <p:spPr>
            <a:xfrm>
              <a:off x="457200" y="2267712"/>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p:cNvSpPr/>
            <p:nvPr/>
          </p:nvSpPr>
          <p:spPr>
            <a:xfrm>
              <a:off x="1043640" y="2253024"/>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datamap.gov.wales</a:t>
              </a:r>
              <a:endParaRPr lang="en-US" sz="1000"/>
            </a:p>
          </p:txBody>
        </p:sp>
        <p:sp>
          <p:nvSpPr>
            <p:cNvPr id="17" name="Shape 13"/>
            <p:cNvSpPr/>
            <p:nvPr/>
          </p:nvSpPr>
          <p:spPr>
            <a:xfrm>
              <a:off x="457200"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p:cNvSpPr/>
            <p:nvPr/>
          </p:nvSpPr>
          <p:spPr>
            <a:xfrm>
              <a:off x="457200" y="2670048"/>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p:cNvSpPr/>
            <p:nvPr/>
          </p:nvSpPr>
          <p:spPr>
            <a:xfrm>
              <a:off x="1043640" y="265536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2021 Census MSOAs</a:t>
              </a:r>
              <a:endParaRPr lang="en-US" sz="1000"/>
            </a:p>
          </p:txBody>
        </p:sp>
        <p:sp>
          <p:nvSpPr>
            <p:cNvPr id="20" name="Shape 16"/>
            <p:cNvSpPr/>
            <p:nvPr/>
          </p:nvSpPr>
          <p:spPr>
            <a:xfrm>
              <a:off x="457200"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p:cNvSpPr/>
            <p:nvPr/>
          </p:nvSpPr>
          <p:spPr>
            <a:xfrm>
              <a:off x="457200" y="3072384"/>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Key</a:t>
              </a:r>
              <a:r>
                <a:rPr lang="en-US" sz="950">
                  <a:solidFill>
                    <a:srgbClr val="7FBFBF"/>
                  </a:solidFill>
                  <a:latin typeface="Calibri" pitchFamily="34" charset="0"/>
                  <a:ea typeface="Calibri" pitchFamily="34" charset="-122"/>
                  <a:cs typeface="Calibri" pitchFamily="34" charset="-120"/>
                </a:rPr>
                <a:t> </a:t>
              </a:r>
              <a:r>
                <a:rPr lang="en-US" sz="1000">
                  <a:solidFill>
                    <a:srgbClr val="7FBFBF"/>
                  </a:solidFill>
                  <a:latin typeface="Calibri" pitchFamily="34" charset="0"/>
                  <a:ea typeface="Calibri" pitchFamily="34" charset="-122"/>
                  <a:cs typeface="Calibri" pitchFamily="34" charset="-120"/>
                </a:rPr>
                <a:t>field</a:t>
              </a:r>
              <a:endParaRPr lang="en-US" sz="1000"/>
            </a:p>
          </p:txBody>
        </p:sp>
        <p:sp>
          <p:nvSpPr>
            <p:cNvPr id="22" name="Text 18"/>
            <p:cNvSpPr/>
            <p:nvPr/>
          </p:nvSpPr>
          <p:spPr>
            <a:xfrm>
              <a:off x="1043640" y="315468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MSOA21CD — used to join all other datasets</a:t>
              </a:r>
              <a:endParaRPr lang="en-US" sz="1000"/>
            </a:p>
          </p:txBody>
        </p:sp>
        <p:sp>
          <p:nvSpPr>
            <p:cNvPr id="23" name="Shape 19"/>
            <p:cNvSpPr/>
            <p:nvPr/>
          </p:nvSpPr>
          <p:spPr>
            <a:xfrm>
              <a:off x="411480"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p:cNvSpPr/>
            <p:nvPr/>
          </p:nvSpPr>
          <p:spPr>
            <a:xfrm>
              <a:off x="486949" y="4025646"/>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The Boundary polygons for all Welsh MSOAs, forming the spatial framework the other data sets will be joined.  </a:t>
              </a:r>
              <a:endParaRPr lang="en-US" sz="1000"/>
            </a:p>
          </p:txBody>
        </p:sp>
      </p:grpSp>
      <p:grpSp>
        <p:nvGrpSpPr>
          <p:cNvPr id="105" name="Group 104">
            <a:extLst>
              <a:ext uri="{FF2B5EF4-FFF2-40B4-BE49-F238E27FC236}">
                <a16:creationId xmlns:a16="http://schemas.microsoft.com/office/drawing/2014/main" id="{A0A694F1-3056-FA59-BE5C-671B493CE0D3}"/>
              </a:ext>
            </a:extLst>
          </p:cNvPr>
          <p:cNvGrpSpPr/>
          <p:nvPr/>
        </p:nvGrpSpPr>
        <p:grpSpPr>
          <a:xfrm>
            <a:off x="3370428" y="832104"/>
            <a:ext cx="2512080" cy="4023360"/>
            <a:chOff x="2965482" y="832104"/>
            <a:chExt cx="2512080" cy="4023360"/>
          </a:xfrm>
        </p:grpSpPr>
        <p:sp>
          <p:nvSpPr>
            <p:cNvPr id="64" name="Shape 2">
              <a:extLst>
                <a:ext uri="{FF2B5EF4-FFF2-40B4-BE49-F238E27FC236}">
                  <a16:creationId xmlns:a16="http://schemas.microsoft.com/office/drawing/2014/main" id="{6A77CD8C-90E1-CDE2-750F-779203B43239}"/>
                </a:ext>
              </a:extLst>
            </p:cNvPr>
            <p:cNvSpPr/>
            <p:nvPr/>
          </p:nvSpPr>
          <p:spPr>
            <a:xfrm>
              <a:off x="2965482" y="832104"/>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E3C234FC-DBB3-BBC4-1512-EA912D78828E}"/>
                </a:ext>
              </a:extLst>
            </p:cNvPr>
            <p:cNvSpPr/>
            <p:nvPr/>
          </p:nvSpPr>
          <p:spPr>
            <a:xfrm>
              <a:off x="3091086" y="923544"/>
              <a:ext cx="472440"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Money with solid fill">
              <a:extLst>
                <a:ext uri="{FF2B5EF4-FFF2-40B4-BE49-F238E27FC236}">
                  <a16:creationId xmlns:a16="http://schemas.microsoft.com/office/drawing/2014/main" id="{BDD05C51-9949-459F-6DC5-6838D4163C41}"/>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3132126" y="934212"/>
              <a:ext cx="410064" cy="410064"/>
            </a:xfrm>
            <a:prstGeom prst="rect">
              <a:avLst/>
            </a:prstGeom>
          </p:spPr>
        </p:pic>
        <p:sp>
          <p:nvSpPr>
            <p:cNvPr id="67" name="Text 4">
              <a:extLst>
                <a:ext uri="{FF2B5EF4-FFF2-40B4-BE49-F238E27FC236}">
                  <a16:creationId xmlns:a16="http://schemas.microsoft.com/office/drawing/2014/main" id="{EB787AD0-637D-4985-6A1C-99014F17E45C}"/>
                </a:ext>
              </a:extLst>
            </p:cNvPr>
            <p:cNvSpPr/>
            <p:nvPr/>
          </p:nvSpPr>
          <p:spPr>
            <a:xfrm>
              <a:off x="3639726" y="941832"/>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Layer 1 —</a:t>
              </a:r>
            </a:p>
            <a:p>
              <a:pPr marL="0" indent="0">
                <a:buNone/>
              </a:pPr>
              <a:r>
                <a:rPr lang="en-US" sz="1200" b="1">
                  <a:solidFill>
                    <a:srgbClr val="FFFFFF"/>
                  </a:solidFill>
                  <a:latin typeface="Calibri" pitchFamily="34" charset="0"/>
                  <a:ea typeface="Calibri" pitchFamily="34" charset="-122"/>
                  <a:cs typeface="Calibri" pitchFamily="34" charset="-120"/>
                </a:rPr>
                <a:t>Income Data</a:t>
              </a:r>
              <a:endParaRPr lang="en-US" sz="1200"/>
            </a:p>
          </p:txBody>
        </p:sp>
        <p:sp>
          <p:nvSpPr>
            <p:cNvPr id="68" name="Text 5">
              <a:extLst>
                <a:ext uri="{FF2B5EF4-FFF2-40B4-BE49-F238E27FC236}">
                  <a16:creationId xmlns:a16="http://schemas.microsoft.com/office/drawing/2014/main" id="{EA065D48-9E64-229B-61B0-55AA8BACF7DE}"/>
                </a:ext>
              </a:extLst>
            </p:cNvPr>
            <p:cNvSpPr/>
            <p:nvPr/>
          </p:nvSpPr>
          <p:spPr>
            <a:xfrm>
              <a:off x="3136806" y="14721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69" name="Text 6">
              <a:extLst>
                <a:ext uri="{FF2B5EF4-FFF2-40B4-BE49-F238E27FC236}">
                  <a16:creationId xmlns:a16="http://schemas.microsoft.com/office/drawing/2014/main" id="{9E9FA52E-C5EC-44CC-3C87-FC7560970FE5}"/>
                </a:ext>
              </a:extLst>
            </p:cNvPr>
            <p:cNvSpPr/>
            <p:nvPr/>
          </p:nvSpPr>
          <p:spPr>
            <a:xfrm>
              <a:off x="3723246" y="147218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a:t>
              </a:r>
              <a:endParaRPr lang="en-US" sz="950"/>
            </a:p>
          </p:txBody>
        </p:sp>
        <p:sp>
          <p:nvSpPr>
            <p:cNvPr id="70" name="Shape 7">
              <a:extLst>
                <a:ext uri="{FF2B5EF4-FFF2-40B4-BE49-F238E27FC236}">
                  <a16:creationId xmlns:a16="http://schemas.microsoft.com/office/drawing/2014/main" id="{1E7FFD2C-C662-25D1-A2F2-8BDC7F4BD305}"/>
                </a:ext>
              </a:extLst>
            </p:cNvPr>
            <p:cNvSpPr/>
            <p:nvPr/>
          </p:nvSpPr>
          <p:spPr>
            <a:xfrm>
              <a:off x="3136806" y="1801368"/>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1" name="Text 8">
              <a:extLst>
                <a:ext uri="{FF2B5EF4-FFF2-40B4-BE49-F238E27FC236}">
                  <a16:creationId xmlns:a16="http://schemas.microsoft.com/office/drawing/2014/main" id="{2392D3BD-5422-A803-4180-2E7EA08AA46C}"/>
                </a:ext>
              </a:extLst>
            </p:cNvPr>
            <p:cNvSpPr/>
            <p:nvPr/>
          </p:nvSpPr>
          <p:spPr>
            <a:xfrm>
              <a:off x="3136806" y="187452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5AA47A4F-C4D0-4455-D6B0-4D42AB831E4C}"/>
                </a:ext>
              </a:extLst>
            </p:cNvPr>
            <p:cNvSpPr/>
            <p:nvPr/>
          </p:nvSpPr>
          <p:spPr>
            <a:xfrm>
              <a:off x="3723246" y="184708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.xlsx (converted required sheet to (.csv) </a:t>
              </a:r>
              <a:endParaRPr lang="en-US" sz="950"/>
            </a:p>
          </p:txBody>
        </p:sp>
        <p:sp>
          <p:nvSpPr>
            <p:cNvPr id="73" name="Shape 10">
              <a:extLst>
                <a:ext uri="{FF2B5EF4-FFF2-40B4-BE49-F238E27FC236}">
                  <a16:creationId xmlns:a16="http://schemas.microsoft.com/office/drawing/2014/main" id="{3EC37CFA-4EB6-5541-C597-FCB2FF2162EC}"/>
                </a:ext>
              </a:extLst>
            </p:cNvPr>
            <p:cNvSpPr/>
            <p:nvPr/>
          </p:nvSpPr>
          <p:spPr>
            <a:xfrm>
              <a:off x="3136806" y="220370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EA55551C-789C-6FD9-5B25-6D7BD5BCDE7E}"/>
                </a:ext>
              </a:extLst>
            </p:cNvPr>
            <p:cNvSpPr/>
            <p:nvPr/>
          </p:nvSpPr>
          <p:spPr>
            <a:xfrm>
              <a:off x="3136806" y="227685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75" name="Text 12">
              <a:extLst>
                <a:ext uri="{FF2B5EF4-FFF2-40B4-BE49-F238E27FC236}">
                  <a16:creationId xmlns:a16="http://schemas.microsoft.com/office/drawing/2014/main" id="{BF9FF5C7-8B2D-D86E-60EA-0E7C83A098A6}"/>
                </a:ext>
              </a:extLst>
            </p:cNvPr>
            <p:cNvSpPr/>
            <p:nvPr/>
          </p:nvSpPr>
          <p:spPr>
            <a:xfrm>
              <a:off x="3723246" y="226216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76" name="Shape 13">
              <a:extLst>
                <a:ext uri="{FF2B5EF4-FFF2-40B4-BE49-F238E27FC236}">
                  <a16:creationId xmlns:a16="http://schemas.microsoft.com/office/drawing/2014/main" id="{3AE2327C-85EA-950B-1664-6699DC518678}"/>
                </a:ext>
              </a:extLst>
            </p:cNvPr>
            <p:cNvSpPr/>
            <p:nvPr/>
          </p:nvSpPr>
          <p:spPr>
            <a:xfrm>
              <a:off x="3136806" y="260604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F4D2DDB9-A70E-0CC3-413A-751AC83160F4}"/>
                </a:ext>
              </a:extLst>
            </p:cNvPr>
            <p:cNvSpPr/>
            <p:nvPr/>
          </p:nvSpPr>
          <p:spPr>
            <a:xfrm>
              <a:off x="3136806" y="267919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91327DC5-D4D3-22C2-B3B4-47EF7A36E9D0}"/>
                </a:ext>
              </a:extLst>
            </p:cNvPr>
            <p:cNvSpPr/>
            <p:nvPr/>
          </p:nvSpPr>
          <p:spPr>
            <a:xfrm>
              <a:off x="3723246" y="266450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2023 Income estimates for small areas England and Wales</a:t>
              </a:r>
              <a:endParaRPr lang="en-US" sz="950"/>
            </a:p>
          </p:txBody>
        </p:sp>
        <p:sp>
          <p:nvSpPr>
            <p:cNvPr id="79" name="Shape 16">
              <a:extLst>
                <a:ext uri="{FF2B5EF4-FFF2-40B4-BE49-F238E27FC236}">
                  <a16:creationId xmlns:a16="http://schemas.microsoft.com/office/drawing/2014/main" id="{CC8A2774-799D-11ED-213F-61BF4A7F6B98}"/>
                </a:ext>
              </a:extLst>
            </p:cNvPr>
            <p:cNvSpPr/>
            <p:nvPr/>
          </p:nvSpPr>
          <p:spPr>
            <a:xfrm>
              <a:off x="3136806" y="300837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CCDBBE49-AFD7-48F8-7EAF-F5A60026EEB5}"/>
                </a:ext>
              </a:extLst>
            </p:cNvPr>
            <p:cNvSpPr/>
            <p:nvPr/>
          </p:nvSpPr>
          <p:spPr>
            <a:xfrm>
              <a:off x="3136806" y="308152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4B10A574-C30F-767D-A546-7AB8AE97C672}"/>
                </a:ext>
              </a:extLst>
            </p:cNvPr>
            <p:cNvSpPr/>
            <p:nvPr/>
          </p:nvSpPr>
          <p:spPr>
            <a:xfrm>
              <a:off x="3759654" y="3092365"/>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MSOA Code </a:t>
              </a:r>
              <a:endParaRPr lang="en-US" sz="950"/>
            </a:p>
          </p:txBody>
        </p:sp>
        <p:sp>
          <p:nvSpPr>
            <p:cNvPr id="82" name="Shape 19">
              <a:extLst>
                <a:ext uri="{FF2B5EF4-FFF2-40B4-BE49-F238E27FC236}">
                  <a16:creationId xmlns:a16="http://schemas.microsoft.com/office/drawing/2014/main" id="{337B852E-9CB4-6EF6-247D-48AA61C9F545}"/>
                </a:ext>
              </a:extLst>
            </p:cNvPr>
            <p:cNvSpPr/>
            <p:nvPr/>
          </p:nvSpPr>
          <p:spPr>
            <a:xfrm>
              <a:off x="3091086" y="3781045"/>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grpSp>
        <p:nvGrpSpPr>
          <p:cNvPr id="106" name="Group 105">
            <a:extLst>
              <a:ext uri="{FF2B5EF4-FFF2-40B4-BE49-F238E27FC236}">
                <a16:creationId xmlns:a16="http://schemas.microsoft.com/office/drawing/2014/main" id="{19909A19-1ABC-C694-8306-33FF59EFFBCB}"/>
              </a:ext>
            </a:extLst>
          </p:cNvPr>
          <p:cNvGrpSpPr/>
          <p:nvPr/>
        </p:nvGrpSpPr>
        <p:grpSpPr>
          <a:xfrm>
            <a:off x="6284448" y="832104"/>
            <a:ext cx="2512080" cy="4023360"/>
            <a:chOff x="6357600" y="822960"/>
            <a:chExt cx="2512080" cy="4023360"/>
          </a:xfrm>
        </p:grpSpPr>
        <p:sp>
          <p:nvSpPr>
            <p:cNvPr id="85" name="Shape 2">
              <a:extLst>
                <a:ext uri="{FF2B5EF4-FFF2-40B4-BE49-F238E27FC236}">
                  <a16:creationId xmlns:a16="http://schemas.microsoft.com/office/drawing/2014/main" id="{04E37154-F782-B918-185E-6AE743ED4F19}"/>
                </a:ext>
              </a:extLst>
            </p:cNvPr>
            <p:cNvSpPr/>
            <p:nvPr/>
          </p:nvSpPr>
          <p:spPr>
            <a:xfrm>
              <a:off x="635760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86" name="Shape 3">
              <a:extLst>
                <a:ext uri="{FF2B5EF4-FFF2-40B4-BE49-F238E27FC236}">
                  <a16:creationId xmlns:a16="http://schemas.microsoft.com/office/drawing/2014/main" id="{95A18B07-C788-97A4-1C1E-F3F00C059E83}"/>
                </a:ext>
              </a:extLst>
            </p:cNvPr>
            <p:cNvSpPr/>
            <p:nvPr/>
          </p:nvSpPr>
          <p:spPr>
            <a:xfrm>
              <a:off x="6483204"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87" name="Image 1" descr="Graduation cap with solid fill">
              <a:extLst>
                <a:ext uri="{FF2B5EF4-FFF2-40B4-BE49-F238E27FC236}">
                  <a16:creationId xmlns:a16="http://schemas.microsoft.com/office/drawing/2014/main" id="{70B0D1E1-3D54-B6B8-284B-C6F18DAD8DBF}"/>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524244" y="918972"/>
              <a:ext cx="416160" cy="416160"/>
            </a:xfrm>
            <a:prstGeom prst="rect">
              <a:avLst/>
            </a:prstGeom>
          </p:spPr>
        </p:pic>
        <p:sp>
          <p:nvSpPr>
            <p:cNvPr id="88" name="Text 4">
              <a:extLst>
                <a:ext uri="{FF2B5EF4-FFF2-40B4-BE49-F238E27FC236}">
                  <a16:creationId xmlns:a16="http://schemas.microsoft.com/office/drawing/2014/main" id="{604FB2B7-F368-385F-F579-F9CF2A7AEE84}"/>
                </a:ext>
              </a:extLst>
            </p:cNvPr>
            <p:cNvSpPr/>
            <p:nvPr/>
          </p:nvSpPr>
          <p:spPr>
            <a:xfrm>
              <a:off x="7031844" y="932688"/>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Layer 2 —</a:t>
              </a:r>
            </a:p>
            <a:p>
              <a:pPr marL="0" indent="0">
                <a:buNone/>
              </a:pPr>
              <a:r>
                <a:rPr lang="en-US" sz="1200" b="1">
                  <a:solidFill>
                    <a:srgbClr val="FFFFFF"/>
                  </a:solidFill>
                  <a:latin typeface="Calibri" pitchFamily="34" charset="0"/>
                  <a:ea typeface="Calibri" pitchFamily="34" charset="-122"/>
                  <a:cs typeface="Calibri" pitchFamily="34" charset="-120"/>
                </a:rPr>
                <a:t>Education Data</a:t>
              </a:r>
              <a:endParaRPr lang="en-US" sz="1200"/>
            </a:p>
          </p:txBody>
        </p:sp>
        <p:sp>
          <p:nvSpPr>
            <p:cNvPr id="89" name="Text 5">
              <a:extLst>
                <a:ext uri="{FF2B5EF4-FFF2-40B4-BE49-F238E27FC236}">
                  <a16:creationId xmlns:a16="http://schemas.microsoft.com/office/drawing/2014/main" id="{0E5786CC-FCF8-2B42-A40E-8665FA777D26}"/>
                </a:ext>
              </a:extLst>
            </p:cNvPr>
            <p:cNvSpPr/>
            <p:nvPr/>
          </p:nvSpPr>
          <p:spPr>
            <a:xfrm>
              <a:off x="6528924" y="146304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90" name="Text 6">
              <a:extLst>
                <a:ext uri="{FF2B5EF4-FFF2-40B4-BE49-F238E27FC236}">
                  <a16:creationId xmlns:a16="http://schemas.microsoft.com/office/drawing/2014/main" id="{C1C2F414-2B73-A034-24FD-DED6E2DE9565}"/>
                </a:ext>
              </a:extLst>
            </p:cNvPr>
            <p:cNvSpPr/>
            <p:nvPr/>
          </p:nvSpPr>
          <p:spPr>
            <a:xfrm>
              <a:off x="7115364" y="146304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 Census 2021</a:t>
              </a:r>
              <a:endParaRPr lang="en-US" sz="950"/>
            </a:p>
          </p:txBody>
        </p:sp>
        <p:sp>
          <p:nvSpPr>
            <p:cNvPr id="91" name="Shape 7">
              <a:extLst>
                <a:ext uri="{FF2B5EF4-FFF2-40B4-BE49-F238E27FC236}">
                  <a16:creationId xmlns:a16="http://schemas.microsoft.com/office/drawing/2014/main" id="{000B4E9F-88C3-683B-CF96-0022C408F04A}"/>
                </a:ext>
              </a:extLst>
            </p:cNvPr>
            <p:cNvSpPr/>
            <p:nvPr/>
          </p:nvSpPr>
          <p:spPr>
            <a:xfrm>
              <a:off x="6528924"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2" name="Text 8">
              <a:extLst>
                <a:ext uri="{FF2B5EF4-FFF2-40B4-BE49-F238E27FC236}">
                  <a16:creationId xmlns:a16="http://schemas.microsoft.com/office/drawing/2014/main" id="{BC959FAE-DD5E-317D-5FC1-A3380046391A}"/>
                </a:ext>
              </a:extLst>
            </p:cNvPr>
            <p:cNvSpPr/>
            <p:nvPr/>
          </p:nvSpPr>
          <p:spPr>
            <a:xfrm>
              <a:off x="6528924" y="186537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93" name="Text 9">
              <a:extLst>
                <a:ext uri="{FF2B5EF4-FFF2-40B4-BE49-F238E27FC236}">
                  <a16:creationId xmlns:a16="http://schemas.microsoft.com/office/drawing/2014/main" id="{FCAE2EE8-D44C-D598-9D6E-9A3C38E731E7}"/>
                </a:ext>
              </a:extLst>
            </p:cNvPr>
            <p:cNvSpPr/>
            <p:nvPr/>
          </p:nvSpPr>
          <p:spPr>
            <a:xfrm>
              <a:off x="7115364" y="183794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.csv</a:t>
              </a:r>
              <a:endParaRPr lang="en-US" sz="950"/>
            </a:p>
          </p:txBody>
        </p:sp>
        <p:sp>
          <p:nvSpPr>
            <p:cNvPr id="94" name="Shape 10">
              <a:extLst>
                <a:ext uri="{FF2B5EF4-FFF2-40B4-BE49-F238E27FC236}">
                  <a16:creationId xmlns:a16="http://schemas.microsoft.com/office/drawing/2014/main" id="{CF2E9DC8-0AAA-D465-C032-86C288414E81}"/>
                </a:ext>
              </a:extLst>
            </p:cNvPr>
            <p:cNvSpPr/>
            <p:nvPr/>
          </p:nvSpPr>
          <p:spPr>
            <a:xfrm>
              <a:off x="6528924"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5" name="Text 11">
              <a:extLst>
                <a:ext uri="{FF2B5EF4-FFF2-40B4-BE49-F238E27FC236}">
                  <a16:creationId xmlns:a16="http://schemas.microsoft.com/office/drawing/2014/main" id="{4C32C149-4414-06EE-8A60-C633201DCC1D}"/>
                </a:ext>
              </a:extLst>
            </p:cNvPr>
            <p:cNvSpPr/>
            <p:nvPr/>
          </p:nvSpPr>
          <p:spPr>
            <a:xfrm>
              <a:off x="6528924" y="226771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96" name="Text 12">
              <a:extLst>
                <a:ext uri="{FF2B5EF4-FFF2-40B4-BE49-F238E27FC236}">
                  <a16:creationId xmlns:a16="http://schemas.microsoft.com/office/drawing/2014/main" id="{069E78C8-C256-53EF-2536-5FF5A617249C}"/>
                </a:ext>
              </a:extLst>
            </p:cNvPr>
            <p:cNvSpPr/>
            <p:nvPr/>
          </p:nvSpPr>
          <p:spPr>
            <a:xfrm>
              <a:off x="7115364" y="225302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97" name="Shape 13">
              <a:extLst>
                <a:ext uri="{FF2B5EF4-FFF2-40B4-BE49-F238E27FC236}">
                  <a16:creationId xmlns:a16="http://schemas.microsoft.com/office/drawing/2014/main" id="{952144ED-8F31-170C-4CCA-D5698F31F3EC}"/>
                </a:ext>
              </a:extLst>
            </p:cNvPr>
            <p:cNvSpPr/>
            <p:nvPr/>
          </p:nvSpPr>
          <p:spPr>
            <a:xfrm>
              <a:off x="6528924"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8" name="Text 14">
              <a:extLst>
                <a:ext uri="{FF2B5EF4-FFF2-40B4-BE49-F238E27FC236}">
                  <a16:creationId xmlns:a16="http://schemas.microsoft.com/office/drawing/2014/main" id="{F5036286-8323-C1FB-1580-97E4AD0CF58A}"/>
                </a:ext>
              </a:extLst>
            </p:cNvPr>
            <p:cNvSpPr/>
            <p:nvPr/>
          </p:nvSpPr>
          <p:spPr>
            <a:xfrm>
              <a:off x="6528924" y="267004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99" name="Text 15">
              <a:extLst>
                <a:ext uri="{FF2B5EF4-FFF2-40B4-BE49-F238E27FC236}">
                  <a16:creationId xmlns:a16="http://schemas.microsoft.com/office/drawing/2014/main" id="{A1330F3B-83FB-A4A0-55E1-F96FD0520184}"/>
                </a:ext>
              </a:extLst>
            </p:cNvPr>
            <p:cNvSpPr/>
            <p:nvPr/>
          </p:nvSpPr>
          <p:spPr>
            <a:xfrm>
              <a:off x="7115364" y="265536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2021 Census Highest level of qualification</a:t>
              </a:r>
              <a:endParaRPr lang="en-US" sz="950"/>
            </a:p>
          </p:txBody>
        </p:sp>
        <p:sp>
          <p:nvSpPr>
            <p:cNvPr id="100" name="Shape 16">
              <a:extLst>
                <a:ext uri="{FF2B5EF4-FFF2-40B4-BE49-F238E27FC236}">
                  <a16:creationId xmlns:a16="http://schemas.microsoft.com/office/drawing/2014/main" id="{83A11908-EBD5-5B39-7105-5B701A107A88}"/>
                </a:ext>
              </a:extLst>
            </p:cNvPr>
            <p:cNvSpPr/>
            <p:nvPr/>
          </p:nvSpPr>
          <p:spPr>
            <a:xfrm>
              <a:off x="6528924"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01" name="Text 17">
              <a:extLst>
                <a:ext uri="{FF2B5EF4-FFF2-40B4-BE49-F238E27FC236}">
                  <a16:creationId xmlns:a16="http://schemas.microsoft.com/office/drawing/2014/main" id="{2DB2DD28-FE8B-E782-4267-BE3CDB707CD6}"/>
                </a:ext>
              </a:extLst>
            </p:cNvPr>
            <p:cNvSpPr/>
            <p:nvPr/>
          </p:nvSpPr>
          <p:spPr>
            <a:xfrm>
              <a:off x="6528924" y="30723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102" name="Text 18">
              <a:extLst>
                <a:ext uri="{FF2B5EF4-FFF2-40B4-BE49-F238E27FC236}">
                  <a16:creationId xmlns:a16="http://schemas.microsoft.com/office/drawing/2014/main" id="{80CDB86F-A165-6419-FD9B-C701AB9ABEE0}"/>
                </a:ext>
              </a:extLst>
            </p:cNvPr>
            <p:cNvSpPr/>
            <p:nvPr/>
          </p:nvSpPr>
          <p:spPr>
            <a:xfrm>
              <a:off x="7151772" y="3083221"/>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MSOA Code</a:t>
              </a:r>
              <a:endParaRPr lang="en-US" sz="950"/>
            </a:p>
          </p:txBody>
        </p:sp>
        <p:sp>
          <p:nvSpPr>
            <p:cNvPr id="103" name="Shape 19">
              <a:extLst>
                <a:ext uri="{FF2B5EF4-FFF2-40B4-BE49-F238E27FC236}">
                  <a16:creationId xmlns:a16="http://schemas.microsoft.com/office/drawing/2014/main" id="{5C8216FB-37FE-66C6-E5B0-4B156A09DC10}"/>
                </a:ext>
              </a:extLst>
            </p:cNvPr>
            <p:cNvSpPr/>
            <p:nvPr/>
          </p:nvSpPr>
          <p:spPr>
            <a:xfrm>
              <a:off x="6483204"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sp>
        <p:nvSpPr>
          <p:cNvPr id="112" name="Text 20">
            <a:extLst>
              <a:ext uri="{FF2B5EF4-FFF2-40B4-BE49-F238E27FC236}">
                <a16:creationId xmlns:a16="http://schemas.microsoft.com/office/drawing/2014/main" id="{5E9A76F3-B3C2-BE33-B4FB-B9B48199CFB1}"/>
              </a:ext>
            </a:extLst>
          </p:cNvPr>
          <p:cNvSpPr/>
          <p:nvPr/>
        </p:nvSpPr>
        <p:spPr>
          <a:xfrm>
            <a:off x="3583057" y="4034790"/>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Estimates total annual household income per MSOA across Wales, used as the primary independent variable to measure income deprivation.</a:t>
            </a:r>
            <a:endParaRPr lang="en-US" sz="1000"/>
          </a:p>
        </p:txBody>
      </p:sp>
      <p:sp>
        <p:nvSpPr>
          <p:cNvPr id="113" name="Text 20">
            <a:extLst>
              <a:ext uri="{FF2B5EF4-FFF2-40B4-BE49-F238E27FC236}">
                <a16:creationId xmlns:a16="http://schemas.microsoft.com/office/drawing/2014/main" id="{B74A04FD-7758-7F87-6A47-AD853E1358E3}"/>
              </a:ext>
            </a:extLst>
          </p:cNvPr>
          <p:cNvSpPr/>
          <p:nvPr/>
        </p:nvSpPr>
        <p:spPr>
          <a:xfrm>
            <a:off x="6542797" y="4034790"/>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Records the proportion of residents at each qualification level per MSOA, used as a proxy for educational attainment and deprivation.</a:t>
            </a:r>
            <a:endParaRPr lang="en-US"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a:extLst>
            <a:ext uri="{FF2B5EF4-FFF2-40B4-BE49-F238E27FC236}">
              <a16:creationId xmlns:a16="http://schemas.microsoft.com/office/drawing/2014/main" id="{0B036B68-3F36-F066-1877-51CDB8A5026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AB6A39E-139A-18C1-A3AF-48BAD32C3868}"/>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5E222236-A4D6-F6B2-C82F-929E7C9CA68C}"/>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EA5BDAB8-1F19-F896-094F-AE7723C26B15}"/>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ea typeface="Calibri"/>
                <a:cs typeface="Calibri"/>
              </a:rPr>
              <a:t>Healthy Lifestyle Behaviours: BMI &amp; Physical Activities</a:t>
            </a:r>
            <a:endParaRPr lang="en-US" sz="1800" b="1">
              <a:solidFill>
                <a:srgbClr val="FFFFFF"/>
              </a:solidFill>
              <a:ea typeface="Calibri"/>
              <a:cs typeface="Calibri"/>
            </a:endParaRPr>
          </a:p>
        </p:txBody>
      </p:sp>
      <p:sp>
        <p:nvSpPr>
          <p:cNvPr id="5" name="Shape 2">
            <a:extLst>
              <a:ext uri="{FF2B5EF4-FFF2-40B4-BE49-F238E27FC236}">
                <a16:creationId xmlns:a16="http://schemas.microsoft.com/office/drawing/2014/main" id="{B6EB9532-3C8F-DE22-BA69-7DB0DC1F3052}"/>
              </a:ext>
            </a:extLst>
          </p:cNvPr>
          <p:cNvSpPr/>
          <p:nvPr/>
        </p:nvSpPr>
        <p:spPr>
          <a:xfrm>
            <a:off x="490650" y="890199"/>
            <a:ext cx="8364285" cy="1022687"/>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grpSp>
        <p:nvGrpSpPr>
          <p:cNvPr id="43" name="Group 42">
            <a:extLst>
              <a:ext uri="{FF2B5EF4-FFF2-40B4-BE49-F238E27FC236}">
                <a16:creationId xmlns:a16="http://schemas.microsoft.com/office/drawing/2014/main" id="{371B76FD-8220-65E1-0B0D-242AE4531950}"/>
              </a:ext>
            </a:extLst>
          </p:cNvPr>
          <p:cNvGrpSpPr/>
          <p:nvPr/>
        </p:nvGrpSpPr>
        <p:grpSpPr>
          <a:xfrm>
            <a:off x="615241" y="969578"/>
            <a:ext cx="8052278" cy="818323"/>
            <a:chOff x="594163" y="970102"/>
            <a:chExt cx="8052278" cy="818323"/>
          </a:xfrm>
        </p:grpSpPr>
        <p:grpSp>
          <p:nvGrpSpPr>
            <p:cNvPr id="37" name="Group 36">
              <a:extLst>
                <a:ext uri="{FF2B5EF4-FFF2-40B4-BE49-F238E27FC236}">
                  <a16:creationId xmlns:a16="http://schemas.microsoft.com/office/drawing/2014/main" id="{713FC241-B542-2B2E-4CA1-E94E18DE4273}"/>
                </a:ext>
              </a:extLst>
            </p:cNvPr>
            <p:cNvGrpSpPr/>
            <p:nvPr/>
          </p:nvGrpSpPr>
          <p:grpSpPr>
            <a:xfrm>
              <a:off x="594163" y="1118500"/>
              <a:ext cx="2263828" cy="488179"/>
              <a:chOff x="593141" y="1118500"/>
              <a:chExt cx="2263828" cy="488179"/>
            </a:xfrm>
          </p:grpSpPr>
          <p:grpSp>
            <p:nvGrpSpPr>
              <p:cNvPr id="36" name="Group 35">
                <a:extLst>
                  <a:ext uri="{FF2B5EF4-FFF2-40B4-BE49-F238E27FC236}">
                    <a16:creationId xmlns:a16="http://schemas.microsoft.com/office/drawing/2014/main" id="{3582E303-47E1-2DB7-5118-65DB60BF09E7}"/>
                  </a:ext>
                </a:extLst>
              </p:cNvPr>
              <p:cNvGrpSpPr/>
              <p:nvPr/>
            </p:nvGrpSpPr>
            <p:grpSpPr>
              <a:xfrm>
                <a:off x="593141" y="1149479"/>
                <a:ext cx="476146" cy="457200"/>
                <a:chOff x="574938" y="923544"/>
                <a:chExt cx="476146" cy="457200"/>
              </a:xfrm>
            </p:grpSpPr>
            <p:sp>
              <p:nvSpPr>
                <p:cNvPr id="6" name="Shape 3">
                  <a:extLst>
                    <a:ext uri="{FF2B5EF4-FFF2-40B4-BE49-F238E27FC236}">
                      <a16:creationId xmlns:a16="http://schemas.microsoft.com/office/drawing/2014/main" id="{4FD5BF56-7DDE-B47E-AB4A-3705DDC93EFB}"/>
                    </a:ext>
                  </a:extLst>
                </p:cNvPr>
                <p:cNvSpPr/>
                <p:nvPr/>
              </p:nvSpPr>
              <p:spPr>
                <a:xfrm>
                  <a:off x="574938" y="923544"/>
                  <a:ext cx="476146"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Dragon with solid fill">
                  <a:extLst>
                    <a:ext uri="{FF2B5EF4-FFF2-40B4-BE49-F238E27FC236}">
                      <a16:creationId xmlns:a16="http://schemas.microsoft.com/office/drawing/2014/main" id="{018450CF-20BC-E983-69C8-B1117C2A7B7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4084" y="973312"/>
                  <a:ext cx="363616" cy="363616"/>
                </a:xfrm>
                <a:prstGeom prst="rect">
                  <a:avLst/>
                </a:prstGeom>
              </p:spPr>
            </p:pic>
          </p:grpSp>
          <p:sp>
            <p:nvSpPr>
              <p:cNvPr id="8" name="Text 4">
                <a:extLst>
                  <a:ext uri="{FF2B5EF4-FFF2-40B4-BE49-F238E27FC236}">
                    <a16:creationId xmlns:a16="http://schemas.microsoft.com/office/drawing/2014/main" id="{7277C899-801D-8F1B-EA9B-C6B518260BAC}"/>
                  </a:ext>
                </a:extLst>
              </p:cNvPr>
              <p:cNvSpPr/>
              <p:nvPr/>
            </p:nvSpPr>
            <p:spPr>
              <a:xfrm>
                <a:off x="1131305" y="1118500"/>
                <a:ext cx="1725664" cy="402336"/>
              </a:xfrm>
              <a:prstGeom prst="rect">
                <a:avLst/>
              </a:prstGeom>
              <a:noFill/>
              <a:ln/>
            </p:spPr>
            <p:txBody>
              <a:bodyPr wrap="square" lIns="0" tIns="0" rIns="0" bIns="0" rtlCol="0" anchor="ctr"/>
              <a:lstStyle/>
              <a:p>
                <a:r>
                  <a:rPr lang="en-US" sz="1200">
                    <a:solidFill>
                      <a:srgbClr val="FFFFFF"/>
                    </a:solidFill>
                    <a:ea typeface="+mn-lt"/>
                    <a:cs typeface="+mn-lt"/>
                  </a:rPr>
                  <a:t>Layer 3: Simulate USOA</a:t>
                </a:r>
                <a:endParaRPr lang="en-US" sz="1200">
                  <a:solidFill>
                    <a:srgbClr val="FFFFFF"/>
                  </a:solidFill>
                  <a:ea typeface="Calibri" panose="020F0502020204030204"/>
                  <a:cs typeface="Calibri" panose="020F0502020204030204"/>
                </a:endParaRPr>
              </a:p>
            </p:txBody>
          </p:sp>
        </p:grpSp>
        <p:sp>
          <p:nvSpPr>
            <p:cNvPr id="9" name="Text 5">
              <a:extLst>
                <a:ext uri="{FF2B5EF4-FFF2-40B4-BE49-F238E27FC236}">
                  <a16:creationId xmlns:a16="http://schemas.microsoft.com/office/drawing/2014/main" id="{2F351BB5-75D7-3E45-7BBC-75244A6E7AFA}"/>
                </a:ext>
              </a:extLst>
            </p:cNvPr>
            <p:cNvSpPr/>
            <p:nvPr/>
          </p:nvSpPr>
          <p:spPr>
            <a:xfrm>
              <a:off x="2947796" y="970102"/>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a:extLst>
                <a:ext uri="{FF2B5EF4-FFF2-40B4-BE49-F238E27FC236}">
                  <a16:creationId xmlns:a16="http://schemas.microsoft.com/office/drawing/2014/main" id="{D8428442-9F8B-643B-7AC3-54091BF0EE4C}"/>
                </a:ext>
              </a:extLst>
            </p:cNvPr>
            <p:cNvSpPr/>
            <p:nvPr/>
          </p:nvSpPr>
          <p:spPr>
            <a:xfrm>
              <a:off x="3447082" y="989019"/>
              <a:ext cx="2001242" cy="329184"/>
            </a:xfrm>
            <a:prstGeom prst="rect">
              <a:avLst/>
            </a:prstGeom>
            <a:noFill/>
            <a:ln/>
          </p:spPr>
          <p:txBody>
            <a:bodyPr wrap="square" lIns="0" tIns="0" rIns="0" bIns="0" rtlCol="0" anchor="ctr"/>
            <a:lstStyle/>
            <a:p>
              <a:r>
                <a:rPr lang="en-US" sz="1000">
                  <a:solidFill>
                    <a:srgbClr val="E8F4F5"/>
                  </a:solidFill>
                  <a:ea typeface="Calibri"/>
                  <a:cs typeface="Calibri"/>
                </a:rPr>
                <a:t>Welsh</a:t>
              </a:r>
              <a:r>
                <a:rPr lang="en-US" sz="1000">
                  <a:solidFill>
                    <a:srgbClr val="E8F4F5"/>
                  </a:solidFill>
                  <a:ea typeface="+mn-lt"/>
                  <a:cs typeface="+mn-lt"/>
                </a:rPr>
                <a:t> Government: National Survey for Wales</a:t>
              </a:r>
              <a:endParaRPr lang="en-US" sz="1000">
                <a:solidFill>
                  <a:srgbClr val="E8F4F5"/>
                </a:solidFill>
                <a:ea typeface="Calibri"/>
                <a:cs typeface="Calibri"/>
              </a:endParaRPr>
            </a:p>
          </p:txBody>
        </p:sp>
        <p:sp>
          <p:nvSpPr>
            <p:cNvPr id="11" name="Shape 7">
              <a:extLst>
                <a:ext uri="{FF2B5EF4-FFF2-40B4-BE49-F238E27FC236}">
                  <a16:creationId xmlns:a16="http://schemas.microsoft.com/office/drawing/2014/main" id="{B3C1F587-DD9E-39EB-765E-2245DC3A795C}"/>
                </a:ext>
              </a:extLst>
            </p:cNvPr>
            <p:cNvSpPr/>
            <p:nvPr/>
          </p:nvSpPr>
          <p:spPr>
            <a:xfrm>
              <a:off x="2971356" y="1379757"/>
              <a:ext cx="478800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F04FA442-ED14-5292-8CAD-7344428EF6AB}"/>
                </a:ext>
              </a:extLst>
            </p:cNvPr>
            <p:cNvSpPr/>
            <p:nvPr/>
          </p:nvSpPr>
          <p:spPr>
            <a:xfrm>
              <a:off x="5716930" y="971032"/>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a:extLst>
                <a:ext uri="{FF2B5EF4-FFF2-40B4-BE49-F238E27FC236}">
                  <a16:creationId xmlns:a16="http://schemas.microsoft.com/office/drawing/2014/main" id="{FDB83C1F-99BD-9FFB-F88F-4B4B8A03BC32}"/>
                </a:ext>
              </a:extLst>
            </p:cNvPr>
            <p:cNvSpPr/>
            <p:nvPr/>
          </p:nvSpPr>
          <p:spPr>
            <a:xfrm>
              <a:off x="6498237" y="970102"/>
              <a:ext cx="1498656" cy="329184"/>
            </a:xfrm>
            <a:prstGeom prst="rect">
              <a:avLst/>
            </a:prstGeom>
            <a:noFill/>
            <a:ln/>
          </p:spPr>
          <p:txBody>
            <a:bodyPr wrap="square" lIns="0" tIns="0" rIns="0" bIns="0" rtlCol="0" anchor="ctr"/>
            <a:lstStyle/>
            <a:p>
              <a:r>
                <a:rPr lang="en-US" sz="1000">
                  <a:solidFill>
                    <a:srgbClr val="E8F4F5"/>
                  </a:solidFill>
                  <a:ea typeface="+mn-lt"/>
                  <a:cs typeface="+mn-lt"/>
                </a:rPr>
                <a:t>OpenDocument Spreadsheet (.</a:t>
              </a:r>
              <a:r>
                <a:rPr lang="en-US" sz="1000" err="1">
                  <a:solidFill>
                    <a:srgbClr val="E8F4F5"/>
                  </a:solidFill>
                  <a:ea typeface="+mn-lt"/>
                  <a:cs typeface="+mn-lt"/>
                </a:rPr>
                <a:t>ods</a:t>
              </a:r>
              <a:r>
                <a:rPr lang="en-US" sz="1000">
                  <a:solidFill>
                    <a:srgbClr val="E8F4F5"/>
                  </a:solidFill>
                  <a:ea typeface="+mn-lt"/>
                  <a:cs typeface="+mn-lt"/>
                </a:rPr>
                <a:t>)</a:t>
              </a:r>
              <a:endParaRPr lang="en-US"/>
            </a:p>
          </p:txBody>
        </p:sp>
        <p:sp>
          <p:nvSpPr>
            <p:cNvPr id="15" name="Text 11">
              <a:extLst>
                <a:ext uri="{FF2B5EF4-FFF2-40B4-BE49-F238E27FC236}">
                  <a16:creationId xmlns:a16="http://schemas.microsoft.com/office/drawing/2014/main" id="{58795EDE-EAF1-E525-9860-34FA5561CD52}"/>
                </a:ext>
              </a:extLst>
            </p:cNvPr>
            <p:cNvSpPr/>
            <p:nvPr/>
          </p:nvSpPr>
          <p:spPr>
            <a:xfrm>
              <a:off x="2957401" y="1440324"/>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a:extLst>
                <a:ext uri="{FF2B5EF4-FFF2-40B4-BE49-F238E27FC236}">
                  <a16:creationId xmlns:a16="http://schemas.microsoft.com/office/drawing/2014/main" id="{2C20BBF7-1452-01D2-DBA7-3BD6E6506128}"/>
                </a:ext>
              </a:extLst>
            </p:cNvPr>
            <p:cNvSpPr/>
            <p:nvPr/>
          </p:nvSpPr>
          <p:spPr>
            <a:xfrm>
              <a:off x="3447082" y="1459241"/>
              <a:ext cx="1985584" cy="329184"/>
            </a:xfrm>
            <a:prstGeom prst="rect">
              <a:avLst/>
            </a:prstGeom>
            <a:noFill/>
            <a:ln/>
          </p:spPr>
          <p:txBody>
            <a:bodyPr wrap="square" lIns="0" tIns="0" rIns="0" bIns="0" rtlCol="0" anchor="ctr"/>
            <a:lstStyle/>
            <a:p>
              <a:pPr marL="0" indent="0">
                <a:buNone/>
              </a:pPr>
              <a:r>
                <a:rPr lang="en-US" sz="1000" err="1">
                  <a:solidFill>
                    <a:srgbClr val="E8F4F5"/>
                  </a:solidFill>
                  <a:ea typeface="+mn-lt"/>
                  <a:cs typeface="+mn-lt"/>
                </a:rPr>
                <a:t>gov.wales</a:t>
              </a:r>
              <a:r>
                <a:rPr lang="en-US" sz="1000">
                  <a:solidFill>
                    <a:srgbClr val="E8F4F5"/>
                  </a:solidFill>
                  <a:ea typeface="+mn-lt"/>
                  <a:cs typeface="+mn-lt"/>
                </a:rPr>
                <a:t>/ad-hoc-statistical-requests</a:t>
              </a:r>
              <a:endParaRPr lang="en-US"/>
            </a:p>
          </p:txBody>
        </p:sp>
        <p:sp>
          <p:nvSpPr>
            <p:cNvPr id="18" name="Text 14">
              <a:extLst>
                <a:ext uri="{FF2B5EF4-FFF2-40B4-BE49-F238E27FC236}">
                  <a16:creationId xmlns:a16="http://schemas.microsoft.com/office/drawing/2014/main" id="{B9750D26-5F44-9A39-1E66-46DD547C1D98}"/>
                </a:ext>
              </a:extLst>
            </p:cNvPr>
            <p:cNvSpPr/>
            <p:nvPr/>
          </p:nvSpPr>
          <p:spPr>
            <a:xfrm>
              <a:off x="5728154" y="1440324"/>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a:extLst>
                <a:ext uri="{FF2B5EF4-FFF2-40B4-BE49-F238E27FC236}">
                  <a16:creationId xmlns:a16="http://schemas.microsoft.com/office/drawing/2014/main" id="{A0D13082-6439-8E92-2347-863AE0BB6E38}"/>
                </a:ext>
              </a:extLst>
            </p:cNvPr>
            <p:cNvSpPr/>
            <p:nvPr/>
          </p:nvSpPr>
          <p:spPr>
            <a:xfrm>
              <a:off x="6486441" y="1440324"/>
              <a:ext cx="2160000" cy="329184"/>
            </a:xfrm>
            <a:prstGeom prst="rect">
              <a:avLst/>
            </a:prstGeom>
            <a:noFill/>
            <a:ln/>
          </p:spPr>
          <p:txBody>
            <a:bodyPr wrap="square" lIns="0" tIns="0" rIns="0" bIns="0" rtlCol="0" anchor="ctr"/>
            <a:lstStyle/>
            <a:p>
              <a:r>
                <a:rPr lang="en-GB" sz="1000">
                  <a:solidFill>
                    <a:srgbClr val="E8F4F5"/>
                  </a:solidFill>
                  <a:ea typeface="+mn-lt"/>
                  <a:cs typeface="+mn-lt"/>
                </a:rPr>
                <a:t>Physical activity, food consumption and BMI by USOA – 2021 - 2022</a:t>
              </a:r>
              <a:endParaRPr lang="en-US"/>
            </a:p>
          </p:txBody>
        </p:sp>
      </p:grpSp>
      <p:grpSp>
        <p:nvGrpSpPr>
          <p:cNvPr id="42" name="Group 41">
            <a:extLst>
              <a:ext uri="{FF2B5EF4-FFF2-40B4-BE49-F238E27FC236}">
                <a16:creationId xmlns:a16="http://schemas.microsoft.com/office/drawing/2014/main" id="{DE4DD870-DA10-E5FA-440D-631CB664F4B2}"/>
              </a:ext>
            </a:extLst>
          </p:cNvPr>
          <p:cNvGrpSpPr/>
          <p:nvPr/>
        </p:nvGrpSpPr>
        <p:grpSpPr>
          <a:xfrm>
            <a:off x="489745" y="2117285"/>
            <a:ext cx="8365190" cy="2669050"/>
            <a:chOff x="489745" y="2117285"/>
            <a:chExt cx="8365190" cy="2669050"/>
          </a:xfrm>
        </p:grpSpPr>
        <p:sp>
          <p:nvSpPr>
            <p:cNvPr id="64" name="Shape 2">
              <a:extLst>
                <a:ext uri="{FF2B5EF4-FFF2-40B4-BE49-F238E27FC236}">
                  <a16:creationId xmlns:a16="http://schemas.microsoft.com/office/drawing/2014/main" id="{4528681D-BAE7-03AF-BBC4-C059389D618F}"/>
                </a:ext>
              </a:extLst>
            </p:cNvPr>
            <p:cNvSpPr/>
            <p:nvPr/>
          </p:nvSpPr>
          <p:spPr>
            <a:xfrm>
              <a:off x="489745" y="2117285"/>
              <a:ext cx="3997062" cy="2669050"/>
            </a:xfrm>
            <a:prstGeom prst="rect">
              <a:avLst/>
            </a:prstGeom>
            <a:solidFill>
              <a:srgbClr val="0D2D3F"/>
            </a:solidFill>
            <a:ln w="12700">
              <a:solidFill>
                <a:srgbClr val="028090">
                  <a:alpha val="40000"/>
                </a:srgbClr>
              </a:solidFill>
              <a:prstDash val="lgDash"/>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D99BF42D-CF1E-5452-808B-BD41922D3824}"/>
                </a:ext>
              </a:extLst>
            </p:cNvPr>
            <p:cNvSpPr/>
            <p:nvPr/>
          </p:nvSpPr>
          <p:spPr>
            <a:xfrm>
              <a:off x="693176" y="2223133"/>
              <a:ext cx="710819"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Weight Gain with solid fill">
              <a:extLst>
                <a:ext uri="{FF2B5EF4-FFF2-40B4-BE49-F238E27FC236}">
                  <a16:creationId xmlns:a16="http://schemas.microsoft.com/office/drawing/2014/main" id="{B8CCE459-A51A-C10B-4794-4E8704F60EEB}"/>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54924" y="2233801"/>
              <a:ext cx="616970" cy="410064"/>
            </a:xfrm>
            <a:prstGeom prst="rect">
              <a:avLst/>
            </a:prstGeom>
          </p:spPr>
        </p:pic>
        <p:sp>
          <p:nvSpPr>
            <p:cNvPr id="67" name="Text 4">
              <a:extLst>
                <a:ext uri="{FF2B5EF4-FFF2-40B4-BE49-F238E27FC236}">
                  <a16:creationId xmlns:a16="http://schemas.microsoft.com/office/drawing/2014/main" id="{AE3187DE-760C-4AEA-55FA-983D08AB3946}"/>
                </a:ext>
              </a:extLst>
            </p:cNvPr>
            <p:cNvSpPr/>
            <p:nvPr/>
          </p:nvSpPr>
          <p:spPr>
            <a:xfrm>
              <a:off x="1518644" y="2241421"/>
              <a:ext cx="2477414" cy="402336"/>
            </a:xfrm>
            <a:prstGeom prst="rect">
              <a:avLst/>
            </a:prstGeom>
            <a:noFill/>
            <a:ln/>
          </p:spPr>
          <p:txBody>
            <a:bodyPr wrap="square" lIns="0" tIns="0" rIns="0" bIns="0" rtlCol="0" anchor="ctr"/>
            <a:lstStyle/>
            <a:p>
              <a:pPr algn="ctr"/>
              <a:r>
                <a:rPr lang="en-US" sz="1200">
                  <a:solidFill>
                    <a:srgbClr val="FFFFFF"/>
                  </a:solidFill>
                  <a:ea typeface="+mn-lt"/>
                  <a:cs typeface="+mn-lt"/>
                </a:rPr>
                <a:t>BMI Data</a:t>
              </a:r>
              <a:endParaRPr lang="en-US"/>
            </a:p>
          </p:txBody>
        </p:sp>
        <p:sp>
          <p:nvSpPr>
            <p:cNvPr id="71" name="Text 8">
              <a:extLst>
                <a:ext uri="{FF2B5EF4-FFF2-40B4-BE49-F238E27FC236}">
                  <a16:creationId xmlns:a16="http://schemas.microsoft.com/office/drawing/2014/main" id="{0BF8DC04-F327-10ED-29D1-ECAC3CE87879}"/>
                </a:ext>
              </a:extLst>
            </p:cNvPr>
            <p:cNvSpPr/>
            <p:nvPr/>
          </p:nvSpPr>
          <p:spPr>
            <a:xfrm>
              <a:off x="763247" y="2812921"/>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08F17984-DEEB-9A9D-B121-C22518D7F150}"/>
                </a:ext>
              </a:extLst>
            </p:cNvPr>
            <p:cNvSpPr/>
            <p:nvPr/>
          </p:nvSpPr>
          <p:spPr>
            <a:xfrm>
              <a:off x="1630981" y="2785489"/>
              <a:ext cx="2351752" cy="329184"/>
            </a:xfrm>
            <a:prstGeom prst="rect">
              <a:avLst/>
            </a:prstGeom>
            <a:noFill/>
            <a:ln/>
          </p:spPr>
          <p:txBody>
            <a:bodyPr wrap="square" lIns="0" tIns="0" rIns="0" bIns="0" rtlCol="0" anchor="ctr"/>
            <a:lstStyle/>
            <a:p>
              <a:r>
                <a:rPr lang="en-US" sz="950">
                  <a:solidFill>
                    <a:schemeClr val="bg1"/>
                  </a:solidFill>
                  <a:ea typeface="+mn-lt"/>
                  <a:cs typeface="+mn-lt"/>
                </a:rPr>
                <a:t>Comma-Separated Value File (CSV)</a:t>
              </a:r>
              <a:endParaRPr lang="en-US"/>
            </a:p>
          </p:txBody>
        </p:sp>
        <p:sp>
          <p:nvSpPr>
            <p:cNvPr id="73" name="Shape 10">
              <a:extLst>
                <a:ext uri="{FF2B5EF4-FFF2-40B4-BE49-F238E27FC236}">
                  <a16:creationId xmlns:a16="http://schemas.microsoft.com/office/drawing/2014/main" id="{F2F0DDA8-DF42-2CE9-CC7A-BCA2AA3B6A9A}"/>
                </a:ext>
              </a:extLst>
            </p:cNvPr>
            <p:cNvSpPr/>
            <p:nvPr/>
          </p:nvSpPr>
          <p:spPr>
            <a:xfrm>
              <a:off x="796480" y="3169537"/>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2411DE05-AA17-07C0-4A9B-E7E83D38F213}"/>
                </a:ext>
              </a:extLst>
            </p:cNvPr>
            <p:cNvSpPr/>
            <p:nvPr/>
          </p:nvSpPr>
          <p:spPr>
            <a:xfrm>
              <a:off x="763247" y="3233859"/>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Tool</a:t>
              </a:r>
              <a:endParaRPr lang="en-US" sz="950"/>
            </a:p>
          </p:txBody>
        </p:sp>
        <p:sp>
          <p:nvSpPr>
            <p:cNvPr id="75" name="Text 12">
              <a:extLst>
                <a:ext uri="{FF2B5EF4-FFF2-40B4-BE49-F238E27FC236}">
                  <a16:creationId xmlns:a16="http://schemas.microsoft.com/office/drawing/2014/main" id="{1DF27D83-AB55-F733-A12A-1C7EB38D3A92}"/>
                </a:ext>
              </a:extLst>
            </p:cNvPr>
            <p:cNvSpPr/>
            <p:nvPr/>
          </p:nvSpPr>
          <p:spPr>
            <a:xfrm>
              <a:off x="1630981" y="3219171"/>
              <a:ext cx="2351752" cy="329184"/>
            </a:xfrm>
            <a:prstGeom prst="rect">
              <a:avLst/>
            </a:prstGeom>
            <a:noFill/>
            <a:ln/>
          </p:spPr>
          <p:txBody>
            <a:bodyPr wrap="square" lIns="0" tIns="0" rIns="0" bIns="0" rtlCol="0" anchor="ctr"/>
            <a:lstStyle/>
            <a:p>
              <a:pPr marL="0" indent="0">
                <a:buNone/>
              </a:pPr>
              <a:r>
                <a:rPr lang="en-US" sz="950">
                  <a:solidFill>
                    <a:srgbClr val="E8F4F5"/>
                  </a:solidFill>
                  <a:ea typeface="+mn-lt"/>
                  <a:cs typeface="+mn-lt"/>
                </a:rPr>
                <a:t>Claude.ai</a:t>
              </a:r>
              <a:endParaRPr lang="en-US"/>
            </a:p>
          </p:txBody>
        </p:sp>
        <p:sp>
          <p:nvSpPr>
            <p:cNvPr id="76" name="Shape 13">
              <a:extLst>
                <a:ext uri="{FF2B5EF4-FFF2-40B4-BE49-F238E27FC236}">
                  <a16:creationId xmlns:a16="http://schemas.microsoft.com/office/drawing/2014/main" id="{B9796621-90DA-2CB0-6077-727AEABBB218}"/>
                </a:ext>
              </a:extLst>
            </p:cNvPr>
            <p:cNvSpPr/>
            <p:nvPr/>
          </p:nvSpPr>
          <p:spPr>
            <a:xfrm>
              <a:off x="761965" y="3581331"/>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24C2A50B-CABB-161D-E3EE-11B7D99FF25E}"/>
                </a:ext>
              </a:extLst>
            </p:cNvPr>
            <p:cNvSpPr/>
            <p:nvPr/>
          </p:nvSpPr>
          <p:spPr>
            <a:xfrm>
              <a:off x="763247" y="3673569"/>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48279C1B-5CEF-08B2-245D-D96C540F0528}"/>
                </a:ext>
              </a:extLst>
            </p:cNvPr>
            <p:cNvSpPr/>
            <p:nvPr/>
          </p:nvSpPr>
          <p:spPr>
            <a:xfrm>
              <a:off x="1630981" y="3658881"/>
              <a:ext cx="2351752" cy="329184"/>
            </a:xfrm>
            <a:prstGeom prst="rect">
              <a:avLst/>
            </a:prstGeom>
            <a:noFill/>
            <a:ln/>
          </p:spPr>
          <p:txBody>
            <a:bodyPr wrap="square" lIns="0" tIns="0" rIns="0" bIns="0" rtlCol="0" anchor="ctr"/>
            <a:lstStyle/>
            <a:p>
              <a:r>
                <a:rPr lang="en-US" sz="950">
                  <a:solidFill>
                    <a:srgbClr val="E8F4F5"/>
                  </a:solidFill>
                  <a:ea typeface="+mn-lt"/>
                  <a:cs typeface="+mn-lt"/>
                </a:rPr>
                <a:t>Adults’ Body Mass Index (BMI), </a:t>
              </a:r>
            </a:p>
            <a:p>
              <a:r>
                <a:rPr lang="en-US" sz="950">
                  <a:solidFill>
                    <a:srgbClr val="E8F4F5"/>
                  </a:solidFill>
                  <a:ea typeface="+mn-lt"/>
                  <a:cs typeface="+mn-lt"/>
                </a:rPr>
                <a:t>2021–22 &amp; 2022–23 combined</a:t>
              </a:r>
              <a:endParaRPr lang="en-US"/>
            </a:p>
          </p:txBody>
        </p:sp>
        <p:sp>
          <p:nvSpPr>
            <p:cNvPr id="79" name="Shape 16">
              <a:extLst>
                <a:ext uri="{FF2B5EF4-FFF2-40B4-BE49-F238E27FC236}">
                  <a16:creationId xmlns:a16="http://schemas.microsoft.com/office/drawing/2014/main" id="{C25CE0A0-1B73-EDD3-E2A8-73A4C1D9195B}"/>
                </a:ext>
              </a:extLst>
            </p:cNvPr>
            <p:cNvSpPr/>
            <p:nvPr/>
          </p:nvSpPr>
          <p:spPr>
            <a:xfrm>
              <a:off x="761965" y="3983527"/>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026DD854-5E27-061A-D76A-DCFC4536EF22}"/>
                </a:ext>
              </a:extLst>
            </p:cNvPr>
            <p:cNvSpPr/>
            <p:nvPr/>
          </p:nvSpPr>
          <p:spPr>
            <a:xfrm>
              <a:off x="763247" y="4064891"/>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EC9D7806-138F-430D-8A23-AF59D3877EBC}"/>
                </a:ext>
              </a:extLst>
            </p:cNvPr>
            <p:cNvSpPr/>
            <p:nvPr/>
          </p:nvSpPr>
          <p:spPr>
            <a:xfrm>
              <a:off x="1630981" y="4064891"/>
              <a:ext cx="2351752" cy="329184"/>
            </a:xfrm>
            <a:prstGeom prst="rect">
              <a:avLst/>
            </a:prstGeom>
            <a:noFill/>
            <a:ln/>
          </p:spPr>
          <p:txBody>
            <a:bodyPr wrap="square" lIns="0" tIns="0" rIns="0" bIns="0" rtlCol="0" anchor="ctr"/>
            <a:lstStyle/>
            <a:p>
              <a:pPr marL="0" indent="0">
                <a:buNone/>
              </a:pPr>
              <a:r>
                <a:rPr lang="en-US" sz="950" err="1">
                  <a:solidFill>
                    <a:srgbClr val="E8F4F5"/>
                  </a:solidFill>
                  <a:ea typeface="+mn-lt"/>
                  <a:cs typeface="+mn-lt"/>
                </a:rPr>
                <a:t>MSOA_Code</a:t>
              </a:r>
              <a:r>
                <a:rPr lang="en-US" sz="950">
                  <a:solidFill>
                    <a:srgbClr val="E8F4F5"/>
                  </a:solidFill>
                  <a:ea typeface="+mn-lt"/>
                  <a:cs typeface="+mn-lt"/>
                </a:rPr>
                <a:t> (Artificially generated using USOA)</a:t>
              </a:r>
              <a:endParaRPr lang="en-US"/>
            </a:p>
          </p:txBody>
        </p:sp>
        <p:sp>
          <p:nvSpPr>
            <p:cNvPr id="17" name="Shape 2">
              <a:extLst>
                <a:ext uri="{FF2B5EF4-FFF2-40B4-BE49-F238E27FC236}">
                  <a16:creationId xmlns:a16="http://schemas.microsoft.com/office/drawing/2014/main" id="{D63922CC-DCB2-B5A9-357A-0DB2DF24C9E2}"/>
                </a:ext>
              </a:extLst>
            </p:cNvPr>
            <p:cNvSpPr/>
            <p:nvPr/>
          </p:nvSpPr>
          <p:spPr>
            <a:xfrm>
              <a:off x="4857873" y="2117285"/>
              <a:ext cx="3997062" cy="2669050"/>
            </a:xfrm>
            <a:prstGeom prst="rect">
              <a:avLst/>
            </a:prstGeom>
            <a:solidFill>
              <a:srgbClr val="0D2D3F"/>
            </a:solidFill>
            <a:ln w="12700">
              <a:solidFill>
                <a:srgbClr val="028090">
                  <a:alpha val="40000"/>
                </a:srgbClr>
              </a:solidFill>
              <a:prstDash val="lgDash"/>
            </a:ln>
            <a:effectLst>
              <a:outerShdw blurRad="101600" dist="38100" dir="8100000" algn="bl" rotWithShape="0">
                <a:srgbClr val="000000">
                  <a:alpha val="20000"/>
                </a:srgbClr>
              </a:outerShdw>
            </a:effectLst>
          </p:spPr>
          <p:txBody>
            <a:bodyPr/>
            <a:lstStyle/>
            <a:p>
              <a:endParaRPr lang="en-GB"/>
            </a:p>
          </p:txBody>
        </p:sp>
        <p:sp>
          <p:nvSpPr>
            <p:cNvPr id="20" name="Shape 3">
              <a:extLst>
                <a:ext uri="{FF2B5EF4-FFF2-40B4-BE49-F238E27FC236}">
                  <a16:creationId xmlns:a16="http://schemas.microsoft.com/office/drawing/2014/main" id="{A684A856-DE26-2AB6-8A60-FC15A4C867DD}"/>
                </a:ext>
              </a:extLst>
            </p:cNvPr>
            <p:cNvSpPr/>
            <p:nvPr/>
          </p:nvSpPr>
          <p:spPr>
            <a:xfrm>
              <a:off x="5011821" y="2203606"/>
              <a:ext cx="710819" cy="457200"/>
            </a:xfrm>
            <a:prstGeom prst="ellipse">
              <a:avLst/>
            </a:prstGeom>
            <a:solidFill>
              <a:srgbClr val="028090"/>
            </a:solidFill>
            <a:ln w="12700">
              <a:solidFill>
                <a:srgbClr val="028090"/>
              </a:solidFill>
              <a:prstDash val="solid"/>
            </a:ln>
          </p:spPr>
          <p:txBody>
            <a:bodyPr/>
            <a:lstStyle/>
            <a:p>
              <a:endParaRPr lang="en-GB"/>
            </a:p>
          </p:txBody>
        </p:sp>
        <p:pic>
          <p:nvPicPr>
            <p:cNvPr id="21" name="Image 1" descr="Yoga with solid fill">
              <a:extLst>
                <a:ext uri="{FF2B5EF4-FFF2-40B4-BE49-F238E27FC236}">
                  <a16:creationId xmlns:a16="http://schemas.microsoft.com/office/drawing/2014/main" id="{D6BCCD74-8423-3547-6C4D-EB06FE0F9A8E}"/>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5177022" y="2214274"/>
              <a:ext cx="410064" cy="410064"/>
            </a:xfrm>
            <a:prstGeom prst="rect">
              <a:avLst/>
            </a:prstGeom>
          </p:spPr>
        </p:pic>
        <p:sp>
          <p:nvSpPr>
            <p:cNvPr id="22" name="Text 4">
              <a:extLst>
                <a:ext uri="{FF2B5EF4-FFF2-40B4-BE49-F238E27FC236}">
                  <a16:creationId xmlns:a16="http://schemas.microsoft.com/office/drawing/2014/main" id="{DD6FD8BC-D1E7-1D0F-F90C-4052D8726A53}"/>
                </a:ext>
              </a:extLst>
            </p:cNvPr>
            <p:cNvSpPr/>
            <p:nvPr/>
          </p:nvSpPr>
          <p:spPr>
            <a:xfrm>
              <a:off x="5837289" y="2221894"/>
              <a:ext cx="2477414" cy="402336"/>
            </a:xfrm>
            <a:prstGeom prst="rect">
              <a:avLst/>
            </a:prstGeom>
            <a:noFill/>
            <a:ln/>
          </p:spPr>
          <p:txBody>
            <a:bodyPr wrap="square" lIns="0" tIns="0" rIns="0" bIns="0" rtlCol="0" anchor="ctr"/>
            <a:lstStyle/>
            <a:p>
              <a:pPr algn="ctr"/>
              <a:r>
                <a:rPr lang="en-US" sz="1200">
                  <a:solidFill>
                    <a:srgbClr val="FFFFFF"/>
                  </a:solidFill>
                  <a:ea typeface="+mn-lt"/>
                  <a:cs typeface="+mn-lt"/>
                </a:rPr>
                <a:t>Physical Activity Data </a:t>
              </a:r>
              <a:endParaRPr lang="en-US"/>
            </a:p>
          </p:txBody>
        </p:sp>
        <p:sp>
          <p:nvSpPr>
            <p:cNvPr id="23" name="Text 8">
              <a:extLst>
                <a:ext uri="{FF2B5EF4-FFF2-40B4-BE49-F238E27FC236}">
                  <a16:creationId xmlns:a16="http://schemas.microsoft.com/office/drawing/2014/main" id="{19A8C940-5423-6352-683E-C2F2433CD187}"/>
                </a:ext>
              </a:extLst>
            </p:cNvPr>
            <p:cNvSpPr/>
            <p:nvPr/>
          </p:nvSpPr>
          <p:spPr>
            <a:xfrm>
              <a:off x="5081892" y="2793394"/>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24" name="Text 9">
              <a:extLst>
                <a:ext uri="{FF2B5EF4-FFF2-40B4-BE49-F238E27FC236}">
                  <a16:creationId xmlns:a16="http://schemas.microsoft.com/office/drawing/2014/main" id="{7DB07DA9-8D00-510D-CB94-C1A32205DFE5}"/>
                </a:ext>
              </a:extLst>
            </p:cNvPr>
            <p:cNvSpPr/>
            <p:nvPr/>
          </p:nvSpPr>
          <p:spPr>
            <a:xfrm>
              <a:off x="5949626" y="2765962"/>
              <a:ext cx="2351752" cy="329184"/>
            </a:xfrm>
            <a:prstGeom prst="rect">
              <a:avLst/>
            </a:prstGeom>
            <a:noFill/>
            <a:ln/>
          </p:spPr>
          <p:txBody>
            <a:bodyPr wrap="square" lIns="0" tIns="0" rIns="0" bIns="0" rtlCol="0" anchor="ctr"/>
            <a:lstStyle/>
            <a:p>
              <a:r>
                <a:rPr lang="en-US" sz="950">
                  <a:solidFill>
                    <a:schemeClr val="bg1"/>
                  </a:solidFill>
                  <a:ea typeface="+mn-lt"/>
                  <a:cs typeface="+mn-lt"/>
                </a:rPr>
                <a:t>Comma-Separated Value File (CSV)</a:t>
              </a:r>
              <a:endParaRPr lang="en-US"/>
            </a:p>
          </p:txBody>
        </p:sp>
        <p:sp>
          <p:nvSpPr>
            <p:cNvPr id="25" name="Shape 10">
              <a:extLst>
                <a:ext uri="{FF2B5EF4-FFF2-40B4-BE49-F238E27FC236}">
                  <a16:creationId xmlns:a16="http://schemas.microsoft.com/office/drawing/2014/main" id="{176E9F2D-578E-2D0C-C91C-EB57867BDD9B}"/>
                </a:ext>
              </a:extLst>
            </p:cNvPr>
            <p:cNvSpPr/>
            <p:nvPr/>
          </p:nvSpPr>
          <p:spPr>
            <a:xfrm>
              <a:off x="5115125" y="3150010"/>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8" name="Text 11">
              <a:extLst>
                <a:ext uri="{FF2B5EF4-FFF2-40B4-BE49-F238E27FC236}">
                  <a16:creationId xmlns:a16="http://schemas.microsoft.com/office/drawing/2014/main" id="{35C15DB7-6A13-2B26-2800-BAD4CE1A9031}"/>
                </a:ext>
              </a:extLst>
            </p:cNvPr>
            <p:cNvSpPr/>
            <p:nvPr/>
          </p:nvSpPr>
          <p:spPr>
            <a:xfrm>
              <a:off x="5081892" y="3214332"/>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Tool</a:t>
              </a:r>
              <a:endParaRPr lang="en-US" sz="950"/>
            </a:p>
          </p:txBody>
        </p:sp>
        <p:sp>
          <p:nvSpPr>
            <p:cNvPr id="29" name="Text 12">
              <a:extLst>
                <a:ext uri="{FF2B5EF4-FFF2-40B4-BE49-F238E27FC236}">
                  <a16:creationId xmlns:a16="http://schemas.microsoft.com/office/drawing/2014/main" id="{8062F07E-0A3A-DA38-C817-62F703DE1C04}"/>
                </a:ext>
              </a:extLst>
            </p:cNvPr>
            <p:cNvSpPr/>
            <p:nvPr/>
          </p:nvSpPr>
          <p:spPr>
            <a:xfrm>
              <a:off x="5949626" y="3199644"/>
              <a:ext cx="2351752" cy="329184"/>
            </a:xfrm>
            <a:prstGeom prst="rect">
              <a:avLst/>
            </a:prstGeom>
            <a:noFill/>
            <a:ln/>
          </p:spPr>
          <p:txBody>
            <a:bodyPr wrap="square" lIns="0" tIns="0" rIns="0" bIns="0" rtlCol="0" anchor="ctr"/>
            <a:lstStyle/>
            <a:p>
              <a:pPr marL="0" indent="0">
                <a:buNone/>
              </a:pPr>
              <a:r>
                <a:rPr lang="en-US" sz="950">
                  <a:solidFill>
                    <a:srgbClr val="E8F4F5"/>
                  </a:solidFill>
                  <a:ea typeface="+mn-lt"/>
                  <a:cs typeface="+mn-lt"/>
                </a:rPr>
                <a:t>Claude.ai</a:t>
              </a:r>
              <a:endParaRPr lang="en-US"/>
            </a:p>
          </p:txBody>
        </p:sp>
        <p:sp>
          <p:nvSpPr>
            <p:cNvPr id="31" name="Shape 13">
              <a:extLst>
                <a:ext uri="{FF2B5EF4-FFF2-40B4-BE49-F238E27FC236}">
                  <a16:creationId xmlns:a16="http://schemas.microsoft.com/office/drawing/2014/main" id="{68773064-36D9-EBB2-6315-EFCE6F6ED99F}"/>
                </a:ext>
              </a:extLst>
            </p:cNvPr>
            <p:cNvSpPr/>
            <p:nvPr/>
          </p:nvSpPr>
          <p:spPr>
            <a:xfrm>
              <a:off x="5080610" y="3561804"/>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2" name="Text 14">
              <a:extLst>
                <a:ext uri="{FF2B5EF4-FFF2-40B4-BE49-F238E27FC236}">
                  <a16:creationId xmlns:a16="http://schemas.microsoft.com/office/drawing/2014/main" id="{A3332D99-7765-FDE0-D957-4FA698EA1075}"/>
                </a:ext>
              </a:extLst>
            </p:cNvPr>
            <p:cNvSpPr/>
            <p:nvPr/>
          </p:nvSpPr>
          <p:spPr>
            <a:xfrm>
              <a:off x="5081892" y="3654042"/>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38" name="Text 15">
              <a:extLst>
                <a:ext uri="{FF2B5EF4-FFF2-40B4-BE49-F238E27FC236}">
                  <a16:creationId xmlns:a16="http://schemas.microsoft.com/office/drawing/2014/main" id="{CDE8BE24-66B5-39FC-C827-7892818E7D1A}"/>
                </a:ext>
              </a:extLst>
            </p:cNvPr>
            <p:cNvSpPr/>
            <p:nvPr/>
          </p:nvSpPr>
          <p:spPr>
            <a:xfrm>
              <a:off x="5949626" y="3639354"/>
              <a:ext cx="2351752" cy="329184"/>
            </a:xfrm>
            <a:prstGeom prst="rect">
              <a:avLst/>
            </a:prstGeom>
            <a:noFill/>
            <a:ln/>
          </p:spPr>
          <p:txBody>
            <a:bodyPr wrap="square" lIns="0" tIns="0" rIns="0" bIns="0" rtlCol="0" anchor="ctr"/>
            <a:lstStyle/>
            <a:p>
              <a:r>
                <a:rPr lang="en-US" sz="950">
                  <a:solidFill>
                    <a:srgbClr val="E8F4F5"/>
                  </a:solidFill>
                  <a:ea typeface="+mn-lt"/>
                  <a:cs typeface="+mn-lt"/>
                </a:rPr>
                <a:t>Adult physical activity levels,</a:t>
              </a:r>
            </a:p>
            <a:p>
              <a:r>
                <a:rPr lang="en-US" sz="950">
                  <a:solidFill>
                    <a:srgbClr val="E8F4F5"/>
                  </a:solidFill>
                  <a:ea typeface="+mn-lt"/>
                  <a:cs typeface="+mn-lt"/>
                </a:rPr>
                <a:t> 2021–22 &amp; 2022–23 combined</a:t>
              </a:r>
              <a:endParaRPr lang="en-US" sz="1000"/>
            </a:p>
          </p:txBody>
        </p:sp>
        <p:sp>
          <p:nvSpPr>
            <p:cNvPr id="39" name="Shape 16">
              <a:extLst>
                <a:ext uri="{FF2B5EF4-FFF2-40B4-BE49-F238E27FC236}">
                  <a16:creationId xmlns:a16="http://schemas.microsoft.com/office/drawing/2014/main" id="{E65256A7-BCB7-208E-0FC1-F3FF0B41A0A1}"/>
                </a:ext>
              </a:extLst>
            </p:cNvPr>
            <p:cNvSpPr/>
            <p:nvPr/>
          </p:nvSpPr>
          <p:spPr>
            <a:xfrm>
              <a:off x="5080610" y="3964000"/>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40" name="Text 17">
              <a:extLst>
                <a:ext uri="{FF2B5EF4-FFF2-40B4-BE49-F238E27FC236}">
                  <a16:creationId xmlns:a16="http://schemas.microsoft.com/office/drawing/2014/main" id="{D9A101A0-6ACC-1D28-56CA-BAFF2F4778B6}"/>
                </a:ext>
              </a:extLst>
            </p:cNvPr>
            <p:cNvSpPr/>
            <p:nvPr/>
          </p:nvSpPr>
          <p:spPr>
            <a:xfrm>
              <a:off x="5081892" y="4045364"/>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41" name="Text 18">
              <a:extLst>
                <a:ext uri="{FF2B5EF4-FFF2-40B4-BE49-F238E27FC236}">
                  <a16:creationId xmlns:a16="http://schemas.microsoft.com/office/drawing/2014/main" id="{C29E2176-5147-6647-722F-9E351C898CD7}"/>
                </a:ext>
              </a:extLst>
            </p:cNvPr>
            <p:cNvSpPr/>
            <p:nvPr/>
          </p:nvSpPr>
          <p:spPr>
            <a:xfrm>
              <a:off x="5949626" y="4045364"/>
              <a:ext cx="2351752" cy="329184"/>
            </a:xfrm>
            <a:prstGeom prst="rect">
              <a:avLst/>
            </a:prstGeom>
            <a:noFill/>
            <a:ln/>
          </p:spPr>
          <p:txBody>
            <a:bodyPr wrap="square" lIns="0" tIns="0" rIns="0" bIns="0" rtlCol="0" anchor="ctr"/>
            <a:lstStyle/>
            <a:p>
              <a:pPr marL="0" indent="0">
                <a:buNone/>
              </a:pPr>
              <a:r>
                <a:rPr lang="en-US" sz="950" err="1">
                  <a:solidFill>
                    <a:srgbClr val="E8F4F5"/>
                  </a:solidFill>
                  <a:ea typeface="+mn-lt"/>
                  <a:cs typeface="+mn-lt"/>
                </a:rPr>
                <a:t>MSOA_Code</a:t>
              </a:r>
              <a:r>
                <a:rPr lang="en-US" sz="950">
                  <a:solidFill>
                    <a:srgbClr val="E8F4F5"/>
                  </a:solidFill>
                  <a:ea typeface="+mn-lt"/>
                  <a:cs typeface="+mn-lt"/>
                </a:rPr>
                <a:t> (Artificially generated using USOA)</a:t>
              </a:r>
              <a:endParaRPr lang="en-US"/>
            </a:p>
          </p:txBody>
        </p:sp>
      </p:grpSp>
      <p:sp>
        <p:nvSpPr>
          <p:cNvPr id="53" name="TextBox 52">
            <a:extLst>
              <a:ext uri="{FF2B5EF4-FFF2-40B4-BE49-F238E27FC236}">
                <a16:creationId xmlns:a16="http://schemas.microsoft.com/office/drawing/2014/main" id="{EF4FC369-C913-E9EE-4F60-B2386EF412E8}"/>
              </a:ext>
            </a:extLst>
          </p:cNvPr>
          <p:cNvSpPr txBox="1"/>
          <p:nvPr/>
        </p:nvSpPr>
        <p:spPr>
          <a:xfrm>
            <a:off x="1478018" y="1384411"/>
            <a:ext cx="136470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Calibri"/>
              </a:rPr>
              <a:t>  </a:t>
            </a:r>
            <a:r>
              <a:rPr lang="en-US" sz="1200" baseline="0">
                <a:solidFill>
                  <a:srgbClr val="FFFFFF"/>
                </a:solidFill>
                <a:latin typeface="Calibri"/>
              </a:rPr>
              <a:t>Geography</a:t>
            </a:r>
            <a:endParaRPr lang="en-GB"/>
          </a:p>
          <a:p>
            <a:pPr algn="ctr"/>
            <a:endParaRPr lang="en-GB"/>
          </a:p>
        </p:txBody>
      </p:sp>
    </p:spTree>
    <p:extLst>
      <p:ext uri="{BB962C8B-B14F-4D97-AF65-F5344CB8AC3E}">
        <p14:creationId xmlns:p14="http://schemas.microsoft.com/office/powerpoint/2010/main" val="1570723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5E0305A0-6350-DBD0-9753-F71D1418CE5B}"/>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DE0CD6C5-70D7-3990-A42E-2260EAF3EA01}"/>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971DD921-42AC-DA43-61B3-E25917427921}"/>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A0262CAA-0425-BFF2-1F8D-ED5B5618566F}"/>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ea typeface="Calibri"/>
                <a:cs typeface="Calibri"/>
              </a:rPr>
              <a:t>Health &amp; Disability</a:t>
            </a:r>
            <a:endParaRPr lang="en-US" sz="1800" b="1">
              <a:solidFill>
                <a:srgbClr val="FFFFFF"/>
              </a:solidFill>
              <a:ea typeface="Calibri"/>
              <a:cs typeface="Calibri"/>
            </a:endParaRPr>
          </a:p>
        </p:txBody>
      </p:sp>
      <p:grpSp>
        <p:nvGrpSpPr>
          <p:cNvPr id="109" name="Group 108">
            <a:extLst>
              <a:ext uri="{FF2B5EF4-FFF2-40B4-BE49-F238E27FC236}">
                <a16:creationId xmlns:a16="http://schemas.microsoft.com/office/drawing/2014/main" id="{D2088BC9-17B3-9CF1-8D4A-5FEF71EC76E8}"/>
              </a:ext>
            </a:extLst>
          </p:cNvPr>
          <p:cNvGrpSpPr/>
          <p:nvPr/>
        </p:nvGrpSpPr>
        <p:grpSpPr>
          <a:xfrm>
            <a:off x="436355" y="832104"/>
            <a:ext cx="2512080" cy="4023360"/>
            <a:chOff x="274320" y="822960"/>
            <a:chExt cx="2512080" cy="4023360"/>
          </a:xfrm>
        </p:grpSpPr>
        <p:sp>
          <p:nvSpPr>
            <p:cNvPr id="5" name="Shape 2">
              <a:extLst>
                <a:ext uri="{FF2B5EF4-FFF2-40B4-BE49-F238E27FC236}">
                  <a16:creationId xmlns:a16="http://schemas.microsoft.com/office/drawing/2014/main" id="{EE875620-3B73-599F-E355-570D66CCFCDD}"/>
                </a:ext>
              </a:extLst>
            </p:cNvPr>
            <p:cNvSpPr/>
            <p:nvPr/>
          </p:nvSpPr>
          <p:spPr>
            <a:xfrm>
              <a:off x="27432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a:extLst>
                <a:ext uri="{FF2B5EF4-FFF2-40B4-BE49-F238E27FC236}">
                  <a16:creationId xmlns:a16="http://schemas.microsoft.com/office/drawing/2014/main" id="{20A3FFF5-BC9B-6EE0-473C-F538CC6528AE}"/>
                </a:ext>
              </a:extLst>
            </p:cNvPr>
            <p:cNvSpPr/>
            <p:nvPr/>
          </p:nvSpPr>
          <p:spPr>
            <a:xfrm>
              <a:off x="411480"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Medical with solid fill">
              <a:extLst>
                <a:ext uri="{FF2B5EF4-FFF2-40B4-BE49-F238E27FC236}">
                  <a16:creationId xmlns:a16="http://schemas.microsoft.com/office/drawing/2014/main" id="{FCC694E7-2781-DC02-7859-05CB30089DA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7492" y="1005840"/>
              <a:ext cx="274320" cy="274320"/>
            </a:xfrm>
            <a:prstGeom prst="rect">
              <a:avLst/>
            </a:prstGeom>
          </p:spPr>
        </p:pic>
        <p:sp>
          <p:nvSpPr>
            <p:cNvPr id="8" name="Text 4">
              <a:extLst>
                <a:ext uri="{FF2B5EF4-FFF2-40B4-BE49-F238E27FC236}">
                  <a16:creationId xmlns:a16="http://schemas.microsoft.com/office/drawing/2014/main" id="{AF0868B9-B564-5AE1-E9CF-C78C570F4662}"/>
                </a:ext>
              </a:extLst>
            </p:cNvPr>
            <p:cNvSpPr/>
            <p:nvPr/>
          </p:nvSpPr>
          <p:spPr>
            <a:xfrm>
              <a:off x="960120" y="932688"/>
              <a:ext cx="1712232"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Layer 4  — </a:t>
              </a:r>
              <a:r>
                <a:rPr lang="en-US" sz="1200" b="1" err="1">
                  <a:solidFill>
                    <a:srgbClr val="FFFFFF"/>
                  </a:solidFill>
                  <a:latin typeface="Calibri"/>
                  <a:ea typeface="Calibri"/>
                  <a:cs typeface="Calibri"/>
                </a:rPr>
                <a:t>InFuse</a:t>
              </a:r>
              <a:r>
                <a:rPr lang="en-US" sz="1200" b="1">
                  <a:solidFill>
                    <a:srgbClr val="FFFFFF"/>
                  </a:solidFill>
                  <a:latin typeface="Calibri"/>
                  <a:ea typeface="Calibri"/>
                  <a:cs typeface="Calibri"/>
                </a:rPr>
                <a:t> 2011 General Health Statistics</a:t>
              </a:r>
              <a:endParaRPr lang="en-US">
                <a:ea typeface="Calibri" panose="020F0502020204030204"/>
                <a:cs typeface="Calibri" panose="020F0502020204030204"/>
              </a:endParaRPr>
            </a:p>
          </p:txBody>
        </p:sp>
        <p:sp>
          <p:nvSpPr>
            <p:cNvPr id="9" name="Text 5">
              <a:extLst>
                <a:ext uri="{FF2B5EF4-FFF2-40B4-BE49-F238E27FC236}">
                  <a16:creationId xmlns:a16="http://schemas.microsoft.com/office/drawing/2014/main" id="{AE1EFE31-D13C-90E5-C396-432A29AA8FA2}"/>
                </a:ext>
              </a:extLst>
            </p:cNvPr>
            <p:cNvSpPr/>
            <p:nvPr/>
          </p:nvSpPr>
          <p:spPr>
            <a:xfrm>
              <a:off x="457200" y="1463040"/>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a:extLst>
                <a:ext uri="{FF2B5EF4-FFF2-40B4-BE49-F238E27FC236}">
                  <a16:creationId xmlns:a16="http://schemas.microsoft.com/office/drawing/2014/main" id="{63F5CAA5-23B4-617C-163F-7E365E94107F}"/>
                </a:ext>
              </a:extLst>
            </p:cNvPr>
            <p:cNvSpPr/>
            <p:nvPr/>
          </p:nvSpPr>
          <p:spPr>
            <a:xfrm>
              <a:off x="1043640" y="1463040"/>
              <a:ext cx="1563072" cy="329184"/>
            </a:xfrm>
            <a:prstGeom prst="rect">
              <a:avLst/>
            </a:prstGeom>
            <a:noFill/>
            <a:ln/>
          </p:spPr>
          <p:txBody>
            <a:bodyPr wrap="square" lIns="0" tIns="0" rIns="0" bIns="0" rtlCol="0" anchor="ctr"/>
            <a:lstStyle/>
            <a:p>
              <a:r>
                <a:rPr lang="en-US" sz="1000" b="1" err="1">
                  <a:solidFill>
                    <a:srgbClr val="E8F4F5"/>
                  </a:solidFill>
                  <a:ea typeface="Calibri"/>
                  <a:cs typeface="Calibri"/>
                </a:rPr>
                <a:t>InFuse</a:t>
              </a:r>
              <a:r>
                <a:rPr lang="en-US" sz="1000" b="1">
                  <a:solidFill>
                    <a:srgbClr val="E8F4F5"/>
                  </a:solidFill>
                  <a:ea typeface="Calibri"/>
                  <a:cs typeface="Calibri"/>
                </a:rPr>
                <a:t> 2011</a:t>
              </a:r>
              <a:endParaRPr lang="en-US"/>
            </a:p>
          </p:txBody>
        </p:sp>
        <p:sp>
          <p:nvSpPr>
            <p:cNvPr id="11" name="Shape 7">
              <a:extLst>
                <a:ext uri="{FF2B5EF4-FFF2-40B4-BE49-F238E27FC236}">
                  <a16:creationId xmlns:a16="http://schemas.microsoft.com/office/drawing/2014/main" id="{3A6BD1CB-7692-0812-9951-3768D026D720}"/>
                </a:ext>
              </a:extLst>
            </p:cNvPr>
            <p:cNvSpPr/>
            <p:nvPr/>
          </p:nvSpPr>
          <p:spPr>
            <a:xfrm>
              <a:off x="457200"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045D3510-0F69-BA1D-D661-95A88E59D796}"/>
                </a:ext>
              </a:extLst>
            </p:cNvPr>
            <p:cNvSpPr/>
            <p:nvPr/>
          </p:nvSpPr>
          <p:spPr>
            <a:xfrm>
              <a:off x="457200" y="1865376"/>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a:extLst>
                <a:ext uri="{FF2B5EF4-FFF2-40B4-BE49-F238E27FC236}">
                  <a16:creationId xmlns:a16="http://schemas.microsoft.com/office/drawing/2014/main" id="{D3352657-6666-A8D3-17FE-703B0F708916}"/>
                </a:ext>
              </a:extLst>
            </p:cNvPr>
            <p:cNvSpPr/>
            <p:nvPr/>
          </p:nvSpPr>
          <p:spPr>
            <a:xfrm>
              <a:off x="1043640" y="1837944"/>
              <a:ext cx="1563072" cy="329184"/>
            </a:xfrm>
            <a:prstGeom prst="rect">
              <a:avLst/>
            </a:prstGeom>
            <a:noFill/>
            <a:ln/>
          </p:spPr>
          <p:txBody>
            <a:bodyPr wrap="square" lIns="0" tIns="0" rIns="0" bIns="0" rtlCol="0" anchor="ctr"/>
            <a:lstStyle/>
            <a:p>
              <a:r>
                <a:rPr lang="en-US" sz="1000" b="1">
                  <a:solidFill>
                    <a:srgbClr val="E8F4F5"/>
                  </a:solidFill>
                  <a:ea typeface="Calibri"/>
                  <a:cs typeface="Calibri"/>
                </a:rPr>
                <a:t>Comma-Separated Value File</a:t>
              </a:r>
              <a:endParaRPr lang="en-US"/>
            </a:p>
          </p:txBody>
        </p:sp>
        <p:sp>
          <p:nvSpPr>
            <p:cNvPr id="14" name="Shape 10">
              <a:extLst>
                <a:ext uri="{FF2B5EF4-FFF2-40B4-BE49-F238E27FC236}">
                  <a16:creationId xmlns:a16="http://schemas.microsoft.com/office/drawing/2014/main" id="{8D12576B-B209-1687-C1D7-73110D7F2242}"/>
                </a:ext>
              </a:extLst>
            </p:cNvPr>
            <p:cNvSpPr/>
            <p:nvPr/>
          </p:nvSpPr>
          <p:spPr>
            <a:xfrm>
              <a:off x="457200"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a:extLst>
                <a:ext uri="{FF2B5EF4-FFF2-40B4-BE49-F238E27FC236}">
                  <a16:creationId xmlns:a16="http://schemas.microsoft.com/office/drawing/2014/main" id="{A9BA67BD-7771-532B-C273-596D71003A48}"/>
                </a:ext>
              </a:extLst>
            </p:cNvPr>
            <p:cNvSpPr/>
            <p:nvPr/>
          </p:nvSpPr>
          <p:spPr>
            <a:xfrm>
              <a:off x="457200" y="2267712"/>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a:extLst>
                <a:ext uri="{FF2B5EF4-FFF2-40B4-BE49-F238E27FC236}">
                  <a16:creationId xmlns:a16="http://schemas.microsoft.com/office/drawing/2014/main" id="{D11F590A-F35F-E921-6BB8-BB6D58C2836D}"/>
                </a:ext>
              </a:extLst>
            </p:cNvPr>
            <p:cNvSpPr/>
            <p:nvPr/>
          </p:nvSpPr>
          <p:spPr>
            <a:xfrm>
              <a:off x="1043640" y="2253024"/>
              <a:ext cx="1563072" cy="329184"/>
            </a:xfrm>
            <a:prstGeom prst="rect">
              <a:avLst/>
            </a:prstGeom>
            <a:noFill/>
            <a:ln/>
          </p:spPr>
          <p:txBody>
            <a:bodyPr wrap="square" lIns="0" tIns="0" rIns="0" bIns="0" rtlCol="0" anchor="ctr"/>
            <a:lstStyle/>
            <a:p>
              <a:pPr marL="0" indent="0">
                <a:buNone/>
              </a:pPr>
              <a:r>
                <a:rPr lang="en-US" sz="1000" b="1">
                  <a:solidFill>
                    <a:srgbClr val="E8F4F5"/>
                  </a:solidFill>
                  <a:ea typeface="+mn-lt"/>
                  <a:cs typeface="+mn-lt"/>
                </a:rPr>
                <a:t>https://infuse.ukdataservice.ac.uk/</a:t>
              </a:r>
              <a:endParaRPr lang="en-US" b="1">
                <a:ea typeface="+mn-lt"/>
                <a:cs typeface="+mn-lt"/>
              </a:endParaRPr>
            </a:p>
          </p:txBody>
        </p:sp>
        <p:sp>
          <p:nvSpPr>
            <p:cNvPr id="17" name="Shape 13">
              <a:extLst>
                <a:ext uri="{FF2B5EF4-FFF2-40B4-BE49-F238E27FC236}">
                  <a16:creationId xmlns:a16="http://schemas.microsoft.com/office/drawing/2014/main" id="{495206DC-A0E0-D048-43BB-E387F68CF62D}"/>
                </a:ext>
              </a:extLst>
            </p:cNvPr>
            <p:cNvSpPr/>
            <p:nvPr/>
          </p:nvSpPr>
          <p:spPr>
            <a:xfrm>
              <a:off x="457200"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a:extLst>
                <a:ext uri="{FF2B5EF4-FFF2-40B4-BE49-F238E27FC236}">
                  <a16:creationId xmlns:a16="http://schemas.microsoft.com/office/drawing/2014/main" id="{27A28685-54BB-AF1B-89EB-0521EF52FFD1}"/>
                </a:ext>
              </a:extLst>
            </p:cNvPr>
            <p:cNvSpPr/>
            <p:nvPr/>
          </p:nvSpPr>
          <p:spPr>
            <a:xfrm>
              <a:off x="457200" y="2670048"/>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a:extLst>
                <a:ext uri="{FF2B5EF4-FFF2-40B4-BE49-F238E27FC236}">
                  <a16:creationId xmlns:a16="http://schemas.microsoft.com/office/drawing/2014/main" id="{2108DF54-AB4F-26BF-4285-820DD97AF11E}"/>
                </a:ext>
              </a:extLst>
            </p:cNvPr>
            <p:cNvSpPr/>
            <p:nvPr/>
          </p:nvSpPr>
          <p:spPr>
            <a:xfrm>
              <a:off x="1043640" y="2655360"/>
              <a:ext cx="1563072" cy="329184"/>
            </a:xfrm>
            <a:prstGeom prst="rect">
              <a:avLst/>
            </a:prstGeom>
            <a:noFill/>
            <a:ln/>
          </p:spPr>
          <p:txBody>
            <a:bodyPr wrap="square" lIns="0" tIns="0" rIns="0" bIns="0" rtlCol="0" anchor="ctr"/>
            <a:lstStyle/>
            <a:p>
              <a:r>
                <a:rPr lang="en-US" sz="1000" b="1">
                  <a:solidFill>
                    <a:srgbClr val="E8F4F5"/>
                  </a:solidFill>
                  <a:ea typeface="Calibri"/>
                  <a:cs typeface="Calibri"/>
                </a:rPr>
                <a:t>2021 </a:t>
              </a:r>
              <a:r>
                <a:rPr lang="en-US" sz="1000" b="1" err="1">
                  <a:solidFill>
                    <a:srgbClr val="E8F4F5"/>
                  </a:solidFill>
                  <a:ea typeface="Calibri"/>
                  <a:cs typeface="Calibri"/>
                </a:rPr>
                <a:t>InFuse</a:t>
              </a:r>
              <a:r>
                <a:rPr lang="en-US" sz="1000" b="1">
                  <a:solidFill>
                    <a:srgbClr val="E8F4F5"/>
                  </a:solidFill>
                  <a:ea typeface="Calibri"/>
                  <a:cs typeface="Calibri"/>
                </a:rPr>
                <a:t> Population General Health Statistics</a:t>
              </a:r>
            </a:p>
          </p:txBody>
        </p:sp>
        <p:sp>
          <p:nvSpPr>
            <p:cNvPr id="20" name="Shape 16">
              <a:extLst>
                <a:ext uri="{FF2B5EF4-FFF2-40B4-BE49-F238E27FC236}">
                  <a16:creationId xmlns:a16="http://schemas.microsoft.com/office/drawing/2014/main" id="{94F56115-E360-5BBF-535B-0A9104FB7AB2}"/>
                </a:ext>
              </a:extLst>
            </p:cNvPr>
            <p:cNvSpPr/>
            <p:nvPr/>
          </p:nvSpPr>
          <p:spPr>
            <a:xfrm>
              <a:off x="457200"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a:extLst>
                <a:ext uri="{FF2B5EF4-FFF2-40B4-BE49-F238E27FC236}">
                  <a16:creationId xmlns:a16="http://schemas.microsoft.com/office/drawing/2014/main" id="{8FBA8CCD-4752-95FD-77CA-E69FF9E02341}"/>
                </a:ext>
              </a:extLst>
            </p:cNvPr>
            <p:cNvSpPr/>
            <p:nvPr/>
          </p:nvSpPr>
          <p:spPr>
            <a:xfrm>
              <a:off x="457200" y="3072384"/>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Key</a:t>
              </a:r>
              <a:r>
                <a:rPr lang="en-US" sz="950">
                  <a:solidFill>
                    <a:srgbClr val="7FBFBF"/>
                  </a:solidFill>
                  <a:latin typeface="Calibri" pitchFamily="34" charset="0"/>
                  <a:ea typeface="Calibri" pitchFamily="34" charset="-122"/>
                  <a:cs typeface="Calibri" pitchFamily="34" charset="-120"/>
                </a:rPr>
                <a:t> </a:t>
              </a:r>
              <a:r>
                <a:rPr lang="en-US" sz="1000">
                  <a:solidFill>
                    <a:srgbClr val="7FBFBF"/>
                  </a:solidFill>
                  <a:latin typeface="Calibri" pitchFamily="34" charset="0"/>
                  <a:ea typeface="Calibri" pitchFamily="34" charset="-122"/>
                  <a:cs typeface="Calibri" pitchFamily="34" charset="-120"/>
                </a:rPr>
                <a:t>field</a:t>
              </a:r>
              <a:endParaRPr lang="en-US" sz="1000"/>
            </a:p>
          </p:txBody>
        </p:sp>
        <p:sp>
          <p:nvSpPr>
            <p:cNvPr id="22" name="Text 18">
              <a:extLst>
                <a:ext uri="{FF2B5EF4-FFF2-40B4-BE49-F238E27FC236}">
                  <a16:creationId xmlns:a16="http://schemas.microsoft.com/office/drawing/2014/main" id="{7E382E25-AAA5-6498-FCA1-F7F49217597F}"/>
                </a:ext>
              </a:extLst>
            </p:cNvPr>
            <p:cNvSpPr/>
            <p:nvPr/>
          </p:nvSpPr>
          <p:spPr>
            <a:xfrm>
              <a:off x="1073719" y="3084496"/>
              <a:ext cx="1563072" cy="329184"/>
            </a:xfrm>
            <a:prstGeom prst="rect">
              <a:avLst/>
            </a:prstGeom>
            <a:noFill/>
            <a:ln/>
          </p:spPr>
          <p:txBody>
            <a:bodyPr wrap="square" lIns="0" tIns="0" rIns="0" bIns="0" rtlCol="0" anchor="ctr"/>
            <a:lstStyle/>
            <a:p>
              <a:r>
                <a:rPr lang="en-US" sz="1000" b="1">
                  <a:solidFill>
                    <a:srgbClr val="E8F4F5"/>
                  </a:solidFill>
                  <a:latin typeface="Calibri"/>
                  <a:ea typeface="Calibri"/>
                  <a:cs typeface="Calibri"/>
                </a:rPr>
                <a:t>GEO_CODE (MSOA)</a:t>
              </a:r>
            </a:p>
          </p:txBody>
        </p:sp>
        <p:sp>
          <p:nvSpPr>
            <p:cNvPr id="23" name="Shape 19">
              <a:extLst>
                <a:ext uri="{FF2B5EF4-FFF2-40B4-BE49-F238E27FC236}">
                  <a16:creationId xmlns:a16="http://schemas.microsoft.com/office/drawing/2014/main" id="{8D88434B-C625-4C49-C246-9E1B05208BA6}"/>
                </a:ext>
              </a:extLst>
            </p:cNvPr>
            <p:cNvSpPr/>
            <p:nvPr/>
          </p:nvSpPr>
          <p:spPr>
            <a:xfrm>
              <a:off x="411480"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a:extLst>
                <a:ext uri="{FF2B5EF4-FFF2-40B4-BE49-F238E27FC236}">
                  <a16:creationId xmlns:a16="http://schemas.microsoft.com/office/drawing/2014/main" id="{ABA9F028-28FC-A4D2-F1C2-34F894F98369}"/>
                </a:ext>
              </a:extLst>
            </p:cNvPr>
            <p:cNvSpPr/>
            <p:nvPr/>
          </p:nvSpPr>
          <p:spPr>
            <a:xfrm>
              <a:off x="486949" y="4025646"/>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Self-ratings per MSOA of general health on a categorical scale from very good to very bad. </a:t>
              </a:r>
            </a:p>
          </p:txBody>
        </p:sp>
      </p:grpSp>
      <p:grpSp>
        <p:nvGrpSpPr>
          <p:cNvPr id="105" name="Group 104">
            <a:extLst>
              <a:ext uri="{FF2B5EF4-FFF2-40B4-BE49-F238E27FC236}">
                <a16:creationId xmlns:a16="http://schemas.microsoft.com/office/drawing/2014/main" id="{D939A9EF-2B52-AD58-20F2-55D351AF6575}"/>
              </a:ext>
            </a:extLst>
          </p:cNvPr>
          <p:cNvGrpSpPr/>
          <p:nvPr/>
        </p:nvGrpSpPr>
        <p:grpSpPr>
          <a:xfrm>
            <a:off x="3370428" y="832104"/>
            <a:ext cx="2512080" cy="4023360"/>
            <a:chOff x="2965482" y="832104"/>
            <a:chExt cx="2512080" cy="4023360"/>
          </a:xfrm>
        </p:grpSpPr>
        <p:sp>
          <p:nvSpPr>
            <p:cNvPr id="64" name="Shape 2">
              <a:extLst>
                <a:ext uri="{FF2B5EF4-FFF2-40B4-BE49-F238E27FC236}">
                  <a16:creationId xmlns:a16="http://schemas.microsoft.com/office/drawing/2014/main" id="{B417440A-E2B3-0B01-68EB-10A2F1C7AC9A}"/>
                </a:ext>
              </a:extLst>
            </p:cNvPr>
            <p:cNvSpPr/>
            <p:nvPr/>
          </p:nvSpPr>
          <p:spPr>
            <a:xfrm>
              <a:off x="2965482" y="832104"/>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D6E0787B-7CD8-5E65-D9DC-1AE4C55423DD}"/>
                </a:ext>
              </a:extLst>
            </p:cNvPr>
            <p:cNvSpPr/>
            <p:nvPr/>
          </p:nvSpPr>
          <p:spPr>
            <a:xfrm>
              <a:off x="3091086" y="923544"/>
              <a:ext cx="472440"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Person in wheelchair with solid fill">
              <a:extLst>
                <a:ext uri="{FF2B5EF4-FFF2-40B4-BE49-F238E27FC236}">
                  <a16:creationId xmlns:a16="http://schemas.microsoft.com/office/drawing/2014/main" id="{5CD36511-6AF7-FCD4-709E-8E0EF8991C42}"/>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3132126" y="934212"/>
              <a:ext cx="410064" cy="410064"/>
            </a:xfrm>
            <a:prstGeom prst="rect">
              <a:avLst/>
            </a:prstGeom>
          </p:spPr>
        </p:pic>
        <p:sp>
          <p:nvSpPr>
            <p:cNvPr id="67" name="Text 4">
              <a:extLst>
                <a:ext uri="{FF2B5EF4-FFF2-40B4-BE49-F238E27FC236}">
                  <a16:creationId xmlns:a16="http://schemas.microsoft.com/office/drawing/2014/main" id="{3A485C67-09A1-138C-405D-37D5404BDB95}"/>
                </a:ext>
              </a:extLst>
            </p:cNvPr>
            <p:cNvSpPr/>
            <p:nvPr/>
          </p:nvSpPr>
          <p:spPr>
            <a:xfrm>
              <a:off x="3639726" y="941832"/>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a:ea typeface="Calibri"/>
                  <a:cs typeface="Calibri"/>
                </a:rPr>
                <a:t>Layer 4 —</a:t>
              </a:r>
            </a:p>
            <a:p>
              <a:r>
                <a:rPr lang="en-US" sz="1200" b="1">
                  <a:solidFill>
                    <a:srgbClr val="FFFFFF"/>
                  </a:solidFill>
                  <a:latin typeface="Calibri"/>
                  <a:ea typeface="Calibri"/>
                  <a:cs typeface="Calibri"/>
                </a:rPr>
                <a:t>Office for National Statistics Disability Data</a:t>
              </a:r>
              <a:endParaRPr lang="en-US" sz="1200"/>
            </a:p>
          </p:txBody>
        </p:sp>
        <p:sp>
          <p:nvSpPr>
            <p:cNvPr id="68" name="Text 5">
              <a:extLst>
                <a:ext uri="{FF2B5EF4-FFF2-40B4-BE49-F238E27FC236}">
                  <a16:creationId xmlns:a16="http://schemas.microsoft.com/office/drawing/2014/main" id="{C94F0558-FE51-F235-EE48-93EAC40CAF79}"/>
                </a:ext>
              </a:extLst>
            </p:cNvPr>
            <p:cNvSpPr/>
            <p:nvPr/>
          </p:nvSpPr>
          <p:spPr>
            <a:xfrm>
              <a:off x="3136806" y="14721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69" name="Text 6">
              <a:extLst>
                <a:ext uri="{FF2B5EF4-FFF2-40B4-BE49-F238E27FC236}">
                  <a16:creationId xmlns:a16="http://schemas.microsoft.com/office/drawing/2014/main" id="{2D3471B8-0A92-673A-98C7-10A3A153063A}"/>
                </a:ext>
              </a:extLst>
            </p:cNvPr>
            <p:cNvSpPr/>
            <p:nvPr/>
          </p:nvSpPr>
          <p:spPr>
            <a:xfrm>
              <a:off x="3723246" y="1472184"/>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ONS 2021</a:t>
              </a:r>
              <a:endParaRPr lang="en-US" sz="950"/>
            </a:p>
          </p:txBody>
        </p:sp>
        <p:sp>
          <p:nvSpPr>
            <p:cNvPr id="70" name="Shape 7">
              <a:extLst>
                <a:ext uri="{FF2B5EF4-FFF2-40B4-BE49-F238E27FC236}">
                  <a16:creationId xmlns:a16="http://schemas.microsoft.com/office/drawing/2014/main" id="{77B0A84F-9789-A1B6-C205-C53C80952994}"/>
                </a:ext>
              </a:extLst>
            </p:cNvPr>
            <p:cNvSpPr/>
            <p:nvPr/>
          </p:nvSpPr>
          <p:spPr>
            <a:xfrm>
              <a:off x="3136806" y="1801368"/>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1" name="Text 8">
              <a:extLst>
                <a:ext uri="{FF2B5EF4-FFF2-40B4-BE49-F238E27FC236}">
                  <a16:creationId xmlns:a16="http://schemas.microsoft.com/office/drawing/2014/main" id="{215CF2ED-E7EC-0C0D-34E7-8D3F3562C5ED}"/>
                </a:ext>
              </a:extLst>
            </p:cNvPr>
            <p:cNvSpPr/>
            <p:nvPr/>
          </p:nvSpPr>
          <p:spPr>
            <a:xfrm>
              <a:off x="3136806" y="187452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26E5FB1D-6BD8-43E8-9E5F-7C679749B449}"/>
                </a:ext>
              </a:extLst>
            </p:cNvPr>
            <p:cNvSpPr/>
            <p:nvPr/>
          </p:nvSpPr>
          <p:spPr>
            <a:xfrm>
              <a:off x="3723246" y="1847088"/>
              <a:ext cx="1563072" cy="329184"/>
            </a:xfrm>
            <a:prstGeom prst="rect">
              <a:avLst/>
            </a:prstGeom>
            <a:noFill/>
            <a:ln/>
          </p:spPr>
          <p:txBody>
            <a:bodyPr wrap="square" lIns="0" tIns="0" rIns="0" bIns="0" rtlCol="0" anchor="ctr"/>
            <a:lstStyle/>
            <a:p>
              <a:r>
                <a:rPr lang="en-US" sz="950" b="1">
                  <a:solidFill>
                    <a:schemeClr val="bg1"/>
                  </a:solidFill>
                  <a:latin typeface="Calibri"/>
                  <a:ea typeface="Calibri"/>
                  <a:cs typeface="Calibri"/>
                </a:rPr>
                <a:t>Comma-Separated Value File</a:t>
              </a:r>
            </a:p>
          </p:txBody>
        </p:sp>
        <p:sp>
          <p:nvSpPr>
            <p:cNvPr id="73" name="Shape 10">
              <a:extLst>
                <a:ext uri="{FF2B5EF4-FFF2-40B4-BE49-F238E27FC236}">
                  <a16:creationId xmlns:a16="http://schemas.microsoft.com/office/drawing/2014/main" id="{C18C6757-E999-2338-B087-70F437BEC9FB}"/>
                </a:ext>
              </a:extLst>
            </p:cNvPr>
            <p:cNvSpPr/>
            <p:nvPr/>
          </p:nvSpPr>
          <p:spPr>
            <a:xfrm>
              <a:off x="3136806" y="220370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85BCBD55-555E-08A7-B527-43C1E03DB6DC}"/>
                </a:ext>
              </a:extLst>
            </p:cNvPr>
            <p:cNvSpPr/>
            <p:nvPr/>
          </p:nvSpPr>
          <p:spPr>
            <a:xfrm>
              <a:off x="3136806" y="227685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75" name="Text 12">
              <a:extLst>
                <a:ext uri="{FF2B5EF4-FFF2-40B4-BE49-F238E27FC236}">
                  <a16:creationId xmlns:a16="http://schemas.microsoft.com/office/drawing/2014/main" id="{B9CE4746-3634-1A5C-37F0-9B07B80EE082}"/>
                </a:ext>
              </a:extLst>
            </p:cNvPr>
            <p:cNvSpPr/>
            <p:nvPr/>
          </p:nvSpPr>
          <p:spPr>
            <a:xfrm>
              <a:off x="3723246" y="226216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76" name="Shape 13">
              <a:extLst>
                <a:ext uri="{FF2B5EF4-FFF2-40B4-BE49-F238E27FC236}">
                  <a16:creationId xmlns:a16="http://schemas.microsoft.com/office/drawing/2014/main" id="{23E72704-5AAA-4A20-4B73-8B8B52FD5561}"/>
                </a:ext>
              </a:extLst>
            </p:cNvPr>
            <p:cNvSpPr/>
            <p:nvPr/>
          </p:nvSpPr>
          <p:spPr>
            <a:xfrm>
              <a:off x="3136806" y="260604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D1CBC17F-D43B-EDE3-7F9E-3DE11D4AE493}"/>
                </a:ext>
              </a:extLst>
            </p:cNvPr>
            <p:cNvSpPr/>
            <p:nvPr/>
          </p:nvSpPr>
          <p:spPr>
            <a:xfrm>
              <a:off x="3136806" y="267919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30B57C1A-D6EB-91E8-E460-36AFAC2BDEF2}"/>
                </a:ext>
              </a:extLst>
            </p:cNvPr>
            <p:cNvSpPr/>
            <p:nvPr/>
          </p:nvSpPr>
          <p:spPr>
            <a:xfrm>
              <a:off x="3723246" y="2664504"/>
              <a:ext cx="1563072" cy="329184"/>
            </a:xfrm>
            <a:prstGeom prst="rect">
              <a:avLst/>
            </a:prstGeom>
            <a:noFill/>
            <a:ln/>
          </p:spPr>
          <p:txBody>
            <a:bodyPr wrap="square" lIns="0" tIns="0" rIns="0" bIns="0" rtlCol="0" anchor="ctr"/>
            <a:lstStyle/>
            <a:p>
              <a:r>
                <a:rPr lang="en-US" sz="950" b="1">
                  <a:solidFill>
                    <a:srgbClr val="E8F4F5"/>
                  </a:solidFill>
                  <a:ea typeface="Calibri"/>
                  <a:cs typeface="Calibri"/>
                </a:rPr>
                <a:t>Disability Classifications: Census 2021</a:t>
              </a:r>
            </a:p>
          </p:txBody>
        </p:sp>
        <p:sp>
          <p:nvSpPr>
            <p:cNvPr id="79" name="Shape 16">
              <a:extLst>
                <a:ext uri="{FF2B5EF4-FFF2-40B4-BE49-F238E27FC236}">
                  <a16:creationId xmlns:a16="http://schemas.microsoft.com/office/drawing/2014/main" id="{53FFD01D-8790-CF6D-E3D7-7B297DB33AF0}"/>
                </a:ext>
              </a:extLst>
            </p:cNvPr>
            <p:cNvSpPr/>
            <p:nvPr/>
          </p:nvSpPr>
          <p:spPr>
            <a:xfrm>
              <a:off x="3136806" y="300837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15ADAA1A-17E8-AE8E-F3F5-D3B699B9F8FC}"/>
                </a:ext>
              </a:extLst>
            </p:cNvPr>
            <p:cNvSpPr/>
            <p:nvPr/>
          </p:nvSpPr>
          <p:spPr>
            <a:xfrm>
              <a:off x="3136806" y="308152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2DF2EA62-6AEC-6F12-CF2F-E920A234E0F0}"/>
                </a:ext>
              </a:extLst>
            </p:cNvPr>
            <p:cNvSpPr/>
            <p:nvPr/>
          </p:nvSpPr>
          <p:spPr>
            <a:xfrm>
              <a:off x="3759654" y="3092365"/>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GEO_CODE (MSOA)</a:t>
              </a:r>
              <a:endParaRPr lang="en-US" sz="950"/>
            </a:p>
          </p:txBody>
        </p:sp>
        <p:sp>
          <p:nvSpPr>
            <p:cNvPr id="82" name="Shape 19">
              <a:extLst>
                <a:ext uri="{FF2B5EF4-FFF2-40B4-BE49-F238E27FC236}">
                  <a16:creationId xmlns:a16="http://schemas.microsoft.com/office/drawing/2014/main" id="{A78698AD-1E07-BFE0-04C2-57CA65433738}"/>
                </a:ext>
              </a:extLst>
            </p:cNvPr>
            <p:cNvSpPr/>
            <p:nvPr/>
          </p:nvSpPr>
          <p:spPr>
            <a:xfrm>
              <a:off x="3091086" y="3781045"/>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grpSp>
        <p:nvGrpSpPr>
          <p:cNvPr id="106" name="Group 105">
            <a:extLst>
              <a:ext uri="{FF2B5EF4-FFF2-40B4-BE49-F238E27FC236}">
                <a16:creationId xmlns:a16="http://schemas.microsoft.com/office/drawing/2014/main" id="{08AB83DA-323E-0088-597A-AC5B3B19DDD2}"/>
              </a:ext>
            </a:extLst>
          </p:cNvPr>
          <p:cNvGrpSpPr/>
          <p:nvPr/>
        </p:nvGrpSpPr>
        <p:grpSpPr>
          <a:xfrm>
            <a:off x="6284448" y="832104"/>
            <a:ext cx="2512080" cy="4023360"/>
            <a:chOff x="6357600" y="822960"/>
            <a:chExt cx="2512080" cy="4023360"/>
          </a:xfrm>
        </p:grpSpPr>
        <p:sp>
          <p:nvSpPr>
            <p:cNvPr id="85" name="Shape 2">
              <a:extLst>
                <a:ext uri="{FF2B5EF4-FFF2-40B4-BE49-F238E27FC236}">
                  <a16:creationId xmlns:a16="http://schemas.microsoft.com/office/drawing/2014/main" id="{E484CD5D-D616-4083-3496-9F9AD36DFF46}"/>
                </a:ext>
              </a:extLst>
            </p:cNvPr>
            <p:cNvSpPr/>
            <p:nvPr/>
          </p:nvSpPr>
          <p:spPr>
            <a:xfrm>
              <a:off x="635760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86" name="Shape 3">
              <a:extLst>
                <a:ext uri="{FF2B5EF4-FFF2-40B4-BE49-F238E27FC236}">
                  <a16:creationId xmlns:a16="http://schemas.microsoft.com/office/drawing/2014/main" id="{AD4B8518-A465-B3BA-B830-7E24112701FF}"/>
                </a:ext>
              </a:extLst>
            </p:cNvPr>
            <p:cNvSpPr/>
            <p:nvPr/>
          </p:nvSpPr>
          <p:spPr>
            <a:xfrm>
              <a:off x="6483204"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87" name="Image 1" descr="Heartbeat with solid fill">
              <a:extLst>
                <a:ext uri="{FF2B5EF4-FFF2-40B4-BE49-F238E27FC236}">
                  <a16:creationId xmlns:a16="http://schemas.microsoft.com/office/drawing/2014/main" id="{F39C0C98-944E-0487-2472-05237F7271D0}"/>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524244" y="918972"/>
              <a:ext cx="416160" cy="416160"/>
            </a:xfrm>
            <a:prstGeom prst="rect">
              <a:avLst/>
            </a:prstGeom>
          </p:spPr>
        </p:pic>
        <p:sp>
          <p:nvSpPr>
            <p:cNvPr id="88" name="Text 4">
              <a:extLst>
                <a:ext uri="{FF2B5EF4-FFF2-40B4-BE49-F238E27FC236}">
                  <a16:creationId xmlns:a16="http://schemas.microsoft.com/office/drawing/2014/main" id="{3015CD5C-15F3-E64C-6955-1E436ED3C646}"/>
                </a:ext>
              </a:extLst>
            </p:cNvPr>
            <p:cNvSpPr/>
            <p:nvPr/>
          </p:nvSpPr>
          <p:spPr>
            <a:xfrm>
              <a:off x="7031844" y="932688"/>
              <a:ext cx="1646592"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Layer 4 —</a:t>
              </a:r>
            </a:p>
            <a:p>
              <a:r>
                <a:rPr lang="en-US" sz="1200" b="1">
                  <a:solidFill>
                    <a:srgbClr val="FFFFFF"/>
                  </a:solidFill>
                  <a:latin typeface="Calibri"/>
                  <a:ea typeface="Calibri"/>
                  <a:cs typeface="Calibri"/>
                </a:rPr>
                <a:t>Office for National Statistics Suicide Data</a:t>
              </a:r>
              <a:endParaRPr lang="en-US" sz="1200" b="1">
                <a:solidFill>
                  <a:srgbClr val="FFFFFF"/>
                </a:solidFill>
                <a:ea typeface="Calibri"/>
                <a:cs typeface="Calibri"/>
              </a:endParaRPr>
            </a:p>
          </p:txBody>
        </p:sp>
        <p:sp>
          <p:nvSpPr>
            <p:cNvPr id="89" name="Text 5">
              <a:extLst>
                <a:ext uri="{FF2B5EF4-FFF2-40B4-BE49-F238E27FC236}">
                  <a16:creationId xmlns:a16="http://schemas.microsoft.com/office/drawing/2014/main" id="{00CB801D-E53F-D17D-E257-5A82C7BA5C51}"/>
                </a:ext>
              </a:extLst>
            </p:cNvPr>
            <p:cNvSpPr/>
            <p:nvPr/>
          </p:nvSpPr>
          <p:spPr>
            <a:xfrm>
              <a:off x="6528924" y="146304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90" name="Text 6">
              <a:extLst>
                <a:ext uri="{FF2B5EF4-FFF2-40B4-BE49-F238E27FC236}">
                  <a16:creationId xmlns:a16="http://schemas.microsoft.com/office/drawing/2014/main" id="{6658E758-0677-8E27-CD34-3CCF412CBAF5}"/>
                </a:ext>
              </a:extLst>
            </p:cNvPr>
            <p:cNvSpPr/>
            <p:nvPr/>
          </p:nvSpPr>
          <p:spPr>
            <a:xfrm>
              <a:off x="7115364" y="146304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ONS 2017-2021</a:t>
              </a:r>
              <a:endParaRPr lang="en-US" sz="950"/>
            </a:p>
          </p:txBody>
        </p:sp>
        <p:sp>
          <p:nvSpPr>
            <p:cNvPr id="91" name="Shape 7">
              <a:extLst>
                <a:ext uri="{FF2B5EF4-FFF2-40B4-BE49-F238E27FC236}">
                  <a16:creationId xmlns:a16="http://schemas.microsoft.com/office/drawing/2014/main" id="{F50B6D3E-4C26-7C1E-E73F-212934BA4F14}"/>
                </a:ext>
              </a:extLst>
            </p:cNvPr>
            <p:cNvSpPr/>
            <p:nvPr/>
          </p:nvSpPr>
          <p:spPr>
            <a:xfrm>
              <a:off x="6528924"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2" name="Text 8">
              <a:extLst>
                <a:ext uri="{FF2B5EF4-FFF2-40B4-BE49-F238E27FC236}">
                  <a16:creationId xmlns:a16="http://schemas.microsoft.com/office/drawing/2014/main" id="{425034FD-FE2A-C2D3-BD43-0FE54B733D2C}"/>
                </a:ext>
              </a:extLst>
            </p:cNvPr>
            <p:cNvSpPr/>
            <p:nvPr/>
          </p:nvSpPr>
          <p:spPr>
            <a:xfrm>
              <a:off x="6528924" y="186537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93" name="Text 9">
              <a:extLst>
                <a:ext uri="{FF2B5EF4-FFF2-40B4-BE49-F238E27FC236}">
                  <a16:creationId xmlns:a16="http://schemas.microsoft.com/office/drawing/2014/main" id="{4E8CC58D-C3F8-2AD1-7726-64A1050596C1}"/>
                </a:ext>
              </a:extLst>
            </p:cNvPr>
            <p:cNvSpPr/>
            <p:nvPr/>
          </p:nvSpPr>
          <p:spPr>
            <a:xfrm>
              <a:off x="7115364" y="1837944"/>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.xlsx, converted to Comma-</a:t>
              </a:r>
              <a:r>
                <a:rPr lang="en-US" sz="950" b="1" err="1">
                  <a:solidFill>
                    <a:srgbClr val="E8F4F5"/>
                  </a:solidFill>
                  <a:latin typeface="Calibri"/>
                  <a:ea typeface="Calibri"/>
                  <a:cs typeface="Calibri"/>
                </a:rPr>
                <a:t>Seperated</a:t>
              </a:r>
              <a:r>
                <a:rPr lang="en-US" sz="950" b="1">
                  <a:solidFill>
                    <a:srgbClr val="E8F4F5"/>
                  </a:solidFill>
                  <a:latin typeface="Calibri"/>
                  <a:ea typeface="Calibri"/>
                  <a:cs typeface="Calibri"/>
                </a:rPr>
                <a:t> Value File</a:t>
              </a:r>
              <a:endParaRPr lang="en-US" sz="950"/>
            </a:p>
          </p:txBody>
        </p:sp>
        <p:sp>
          <p:nvSpPr>
            <p:cNvPr id="94" name="Shape 10">
              <a:extLst>
                <a:ext uri="{FF2B5EF4-FFF2-40B4-BE49-F238E27FC236}">
                  <a16:creationId xmlns:a16="http://schemas.microsoft.com/office/drawing/2014/main" id="{3E2E3D26-477C-9F46-5230-09282C46094E}"/>
                </a:ext>
              </a:extLst>
            </p:cNvPr>
            <p:cNvSpPr/>
            <p:nvPr/>
          </p:nvSpPr>
          <p:spPr>
            <a:xfrm>
              <a:off x="6528924"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5" name="Text 11">
              <a:extLst>
                <a:ext uri="{FF2B5EF4-FFF2-40B4-BE49-F238E27FC236}">
                  <a16:creationId xmlns:a16="http://schemas.microsoft.com/office/drawing/2014/main" id="{6B1AB453-A29B-9A54-7AAD-DE2063C66527}"/>
                </a:ext>
              </a:extLst>
            </p:cNvPr>
            <p:cNvSpPr/>
            <p:nvPr/>
          </p:nvSpPr>
          <p:spPr>
            <a:xfrm>
              <a:off x="6528924" y="226771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96" name="Text 12">
              <a:extLst>
                <a:ext uri="{FF2B5EF4-FFF2-40B4-BE49-F238E27FC236}">
                  <a16:creationId xmlns:a16="http://schemas.microsoft.com/office/drawing/2014/main" id="{FD9DACE5-0C23-AF67-8C4F-FA3636C02BA6}"/>
                </a:ext>
              </a:extLst>
            </p:cNvPr>
            <p:cNvSpPr/>
            <p:nvPr/>
          </p:nvSpPr>
          <p:spPr>
            <a:xfrm>
              <a:off x="7115364" y="225302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ons.gov.uk</a:t>
              </a:r>
              <a:endParaRPr lang="en-US" sz="950">
                <a:latin typeface="Calibri"/>
                <a:ea typeface="Calibri"/>
                <a:cs typeface="Calibri"/>
              </a:endParaRPr>
            </a:p>
          </p:txBody>
        </p:sp>
        <p:sp>
          <p:nvSpPr>
            <p:cNvPr id="97" name="Shape 13">
              <a:extLst>
                <a:ext uri="{FF2B5EF4-FFF2-40B4-BE49-F238E27FC236}">
                  <a16:creationId xmlns:a16="http://schemas.microsoft.com/office/drawing/2014/main" id="{728EAE15-9BAF-6B7A-B013-564A6E703F74}"/>
                </a:ext>
              </a:extLst>
            </p:cNvPr>
            <p:cNvSpPr/>
            <p:nvPr/>
          </p:nvSpPr>
          <p:spPr>
            <a:xfrm>
              <a:off x="6528924"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8" name="Text 14">
              <a:extLst>
                <a:ext uri="{FF2B5EF4-FFF2-40B4-BE49-F238E27FC236}">
                  <a16:creationId xmlns:a16="http://schemas.microsoft.com/office/drawing/2014/main" id="{158578B2-D8C4-2E7B-881A-682872F29577}"/>
                </a:ext>
              </a:extLst>
            </p:cNvPr>
            <p:cNvSpPr/>
            <p:nvPr/>
          </p:nvSpPr>
          <p:spPr>
            <a:xfrm>
              <a:off x="6528924" y="267004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99" name="Text 15">
              <a:extLst>
                <a:ext uri="{FF2B5EF4-FFF2-40B4-BE49-F238E27FC236}">
                  <a16:creationId xmlns:a16="http://schemas.microsoft.com/office/drawing/2014/main" id="{E75F3BC0-0A3E-0B7F-E089-8B0853238A28}"/>
                </a:ext>
              </a:extLst>
            </p:cNvPr>
            <p:cNvSpPr/>
            <p:nvPr/>
          </p:nvSpPr>
          <p:spPr>
            <a:xfrm>
              <a:off x="7115364" y="2655360"/>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Number of Suicides by MSOA between 2017-2021 combined</a:t>
              </a:r>
              <a:endParaRPr lang="en-US" sz="950" b="1">
                <a:solidFill>
                  <a:srgbClr val="E8F4F5"/>
                </a:solidFill>
                <a:ea typeface="Calibri"/>
                <a:cs typeface="Calibri"/>
              </a:endParaRPr>
            </a:p>
          </p:txBody>
        </p:sp>
        <p:sp>
          <p:nvSpPr>
            <p:cNvPr id="100" name="Shape 16">
              <a:extLst>
                <a:ext uri="{FF2B5EF4-FFF2-40B4-BE49-F238E27FC236}">
                  <a16:creationId xmlns:a16="http://schemas.microsoft.com/office/drawing/2014/main" id="{D415CA7C-E60C-03E8-1FDA-414FF5C68A53}"/>
                </a:ext>
              </a:extLst>
            </p:cNvPr>
            <p:cNvSpPr/>
            <p:nvPr/>
          </p:nvSpPr>
          <p:spPr>
            <a:xfrm>
              <a:off x="6528924"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01" name="Text 17">
              <a:extLst>
                <a:ext uri="{FF2B5EF4-FFF2-40B4-BE49-F238E27FC236}">
                  <a16:creationId xmlns:a16="http://schemas.microsoft.com/office/drawing/2014/main" id="{584344AC-9A97-0281-B746-B7C9D504E356}"/>
                </a:ext>
              </a:extLst>
            </p:cNvPr>
            <p:cNvSpPr/>
            <p:nvPr/>
          </p:nvSpPr>
          <p:spPr>
            <a:xfrm>
              <a:off x="6528924" y="30723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102" name="Text 18">
              <a:extLst>
                <a:ext uri="{FF2B5EF4-FFF2-40B4-BE49-F238E27FC236}">
                  <a16:creationId xmlns:a16="http://schemas.microsoft.com/office/drawing/2014/main" id="{EFBE4EB0-C32F-4D6C-6A8B-F118E3F0CE55}"/>
                </a:ext>
              </a:extLst>
            </p:cNvPr>
            <p:cNvSpPr/>
            <p:nvPr/>
          </p:nvSpPr>
          <p:spPr>
            <a:xfrm>
              <a:off x="7151772" y="3083221"/>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Middle Layers Super Output Areas Code (MSOA)</a:t>
              </a:r>
              <a:endParaRPr lang="en-US" sz="950"/>
            </a:p>
          </p:txBody>
        </p:sp>
        <p:sp>
          <p:nvSpPr>
            <p:cNvPr id="103" name="Shape 19">
              <a:extLst>
                <a:ext uri="{FF2B5EF4-FFF2-40B4-BE49-F238E27FC236}">
                  <a16:creationId xmlns:a16="http://schemas.microsoft.com/office/drawing/2014/main" id="{A818B121-180F-326A-DB00-024180CDE649}"/>
                </a:ext>
              </a:extLst>
            </p:cNvPr>
            <p:cNvSpPr/>
            <p:nvPr/>
          </p:nvSpPr>
          <p:spPr>
            <a:xfrm>
              <a:off x="6483204"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sp>
        <p:nvSpPr>
          <p:cNvPr id="112" name="Text 20">
            <a:extLst>
              <a:ext uri="{FF2B5EF4-FFF2-40B4-BE49-F238E27FC236}">
                <a16:creationId xmlns:a16="http://schemas.microsoft.com/office/drawing/2014/main" id="{A6A1E763-4225-B601-0837-A1348218F2E9}"/>
              </a:ext>
            </a:extLst>
          </p:cNvPr>
          <p:cNvSpPr/>
          <p:nvPr/>
        </p:nvSpPr>
        <p:spPr>
          <a:xfrm>
            <a:off x="3583057" y="4034790"/>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Classifications per MSOA of long –term disability and whether activities are limited according to the Equality Act 2010.</a:t>
            </a:r>
          </a:p>
        </p:txBody>
      </p:sp>
      <p:sp>
        <p:nvSpPr>
          <p:cNvPr id="113" name="Text 20">
            <a:extLst>
              <a:ext uri="{FF2B5EF4-FFF2-40B4-BE49-F238E27FC236}">
                <a16:creationId xmlns:a16="http://schemas.microsoft.com/office/drawing/2014/main" id="{692BEE49-6F3E-3718-F5D1-21B952E0A6C2}"/>
              </a:ext>
            </a:extLst>
          </p:cNvPr>
          <p:cNvSpPr/>
          <p:nvPr/>
        </p:nvSpPr>
        <p:spPr>
          <a:xfrm>
            <a:off x="6542797" y="4034790"/>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Number of suicides per MSOA in England and Wales registered between 2017 and 2021 combined.</a:t>
            </a:r>
            <a:endParaRPr lang="en-US" sz="1000" i="1">
              <a:solidFill>
                <a:srgbClr val="E8F4F5"/>
              </a:solidFill>
              <a:ea typeface="Calibri"/>
              <a:cs typeface="Calibri"/>
            </a:endParaRPr>
          </a:p>
        </p:txBody>
      </p:sp>
    </p:spTree>
    <p:extLst>
      <p:ext uri="{BB962C8B-B14F-4D97-AF65-F5344CB8AC3E}">
        <p14:creationId xmlns:p14="http://schemas.microsoft.com/office/powerpoint/2010/main" val="1799546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a:extLst>
            <a:ext uri="{FF2B5EF4-FFF2-40B4-BE49-F238E27FC236}">
              <a16:creationId xmlns:a16="http://schemas.microsoft.com/office/drawing/2014/main" id="{D4378060-3EAC-3906-FEE0-1D78F1C75A2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AB0339A-11F7-8F95-F11B-11B058A9CCBB}"/>
              </a:ext>
            </a:extLst>
          </p:cNvPr>
          <p:cNvSpPr/>
          <p:nvPr/>
        </p:nvSpPr>
        <p:spPr>
          <a:xfrm>
            <a:off x="0" y="-20657"/>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18F55371-2D62-B380-54A4-755E5A58B453}"/>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425A406A-96D9-C050-488C-67CAFAB51BFA}"/>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latin typeface="Calibri"/>
                <a:ea typeface="Calibri"/>
                <a:cs typeface="Calibri"/>
              </a:rPr>
              <a:t>Primary Care &amp; Additional Data Options</a:t>
            </a:r>
            <a:endParaRPr lang="en-US" sz="1800"/>
          </a:p>
        </p:txBody>
      </p:sp>
      <p:sp>
        <p:nvSpPr>
          <p:cNvPr id="5" name="Shape 2">
            <a:extLst>
              <a:ext uri="{FF2B5EF4-FFF2-40B4-BE49-F238E27FC236}">
                <a16:creationId xmlns:a16="http://schemas.microsoft.com/office/drawing/2014/main" id="{816D9C61-60EF-6621-FC53-D21666FE7718}"/>
              </a:ext>
            </a:extLst>
          </p:cNvPr>
          <p:cNvSpPr/>
          <p:nvPr/>
        </p:nvSpPr>
        <p:spPr>
          <a:xfrm>
            <a:off x="274320" y="822960"/>
            <a:ext cx="411480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a:extLst>
              <a:ext uri="{FF2B5EF4-FFF2-40B4-BE49-F238E27FC236}">
                <a16:creationId xmlns:a16="http://schemas.microsoft.com/office/drawing/2014/main" id="{6BD85D40-63AE-20B9-AB4C-18370E3C2FFD}"/>
              </a:ext>
            </a:extLst>
          </p:cNvPr>
          <p:cNvSpPr/>
          <p:nvPr/>
        </p:nvSpPr>
        <p:spPr>
          <a:xfrm>
            <a:off x="411480" y="914400"/>
            <a:ext cx="45720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preencoded.png">
            <a:extLst>
              <a:ext uri="{FF2B5EF4-FFF2-40B4-BE49-F238E27FC236}">
                <a16:creationId xmlns:a16="http://schemas.microsoft.com/office/drawing/2014/main" id="{58A4F47D-B7EB-5545-93B2-17446BE76C95}"/>
              </a:ext>
            </a:extLst>
          </p:cNvPr>
          <p:cNvPicPr>
            <a:picLocks noChangeAspect="1"/>
          </p:cNvPicPr>
          <p:nvPr/>
        </p:nvPicPr>
        <p:blipFill>
          <a:blip r:embed="rId4"/>
          <a:stretch>
            <a:fillRect/>
          </a:stretch>
        </p:blipFill>
        <p:spPr>
          <a:xfrm>
            <a:off x="502920" y="1005840"/>
            <a:ext cx="274320" cy="274320"/>
          </a:xfrm>
          <a:prstGeom prst="rect">
            <a:avLst/>
          </a:prstGeom>
        </p:spPr>
      </p:pic>
      <p:sp>
        <p:nvSpPr>
          <p:cNvPr id="8" name="Text 4">
            <a:extLst>
              <a:ext uri="{FF2B5EF4-FFF2-40B4-BE49-F238E27FC236}">
                <a16:creationId xmlns:a16="http://schemas.microsoft.com/office/drawing/2014/main" id="{9F11718F-C566-5D13-F052-D4CBEFAB1748}"/>
              </a:ext>
            </a:extLst>
          </p:cNvPr>
          <p:cNvSpPr/>
          <p:nvPr/>
        </p:nvSpPr>
        <p:spPr>
          <a:xfrm>
            <a:off x="960120" y="932688"/>
            <a:ext cx="3291840"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Primary Care – GP's in Wales </a:t>
            </a:r>
            <a:endParaRPr lang="en-US" sz="1200"/>
          </a:p>
        </p:txBody>
      </p:sp>
      <p:sp>
        <p:nvSpPr>
          <p:cNvPr id="9" name="Text 5">
            <a:extLst>
              <a:ext uri="{FF2B5EF4-FFF2-40B4-BE49-F238E27FC236}">
                <a16:creationId xmlns:a16="http://schemas.microsoft.com/office/drawing/2014/main" id="{1567B1C9-8260-DA1F-3EB8-DE0D7DADB507}"/>
              </a:ext>
            </a:extLst>
          </p:cNvPr>
          <p:cNvSpPr/>
          <p:nvPr/>
        </p:nvSpPr>
        <p:spPr>
          <a:xfrm>
            <a:off x="457200" y="1463040"/>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10" name="Text 6">
            <a:extLst>
              <a:ext uri="{FF2B5EF4-FFF2-40B4-BE49-F238E27FC236}">
                <a16:creationId xmlns:a16="http://schemas.microsoft.com/office/drawing/2014/main" id="{7D2C4CEA-BB5D-0CC8-54DD-4FB49C84369C}"/>
              </a:ext>
            </a:extLst>
          </p:cNvPr>
          <p:cNvSpPr/>
          <p:nvPr/>
        </p:nvSpPr>
        <p:spPr>
          <a:xfrm>
            <a:off x="1691640" y="1463040"/>
            <a:ext cx="2560320" cy="329184"/>
          </a:xfrm>
          <a:prstGeom prst="rect">
            <a:avLst/>
          </a:prstGeom>
          <a:noFill/>
          <a:ln/>
        </p:spPr>
        <p:txBody>
          <a:bodyPr wrap="square" lIns="0" tIns="0" rIns="0" bIns="0" rtlCol="0" anchor="ctr"/>
          <a:lstStyle/>
          <a:p>
            <a:r>
              <a:rPr lang="en-US" sz="950" b="1">
                <a:solidFill>
                  <a:srgbClr val="E8F4F5"/>
                </a:solidFill>
                <a:ea typeface="Calibri"/>
                <a:cs typeface="Calibri"/>
              </a:rPr>
              <a:t>Data Map Wales</a:t>
            </a:r>
          </a:p>
        </p:txBody>
      </p:sp>
      <p:sp>
        <p:nvSpPr>
          <p:cNvPr id="11" name="Shape 7">
            <a:extLst>
              <a:ext uri="{FF2B5EF4-FFF2-40B4-BE49-F238E27FC236}">
                <a16:creationId xmlns:a16="http://schemas.microsoft.com/office/drawing/2014/main" id="{743CB70F-3CAB-B52F-4C87-E1C075A30732}"/>
              </a:ext>
            </a:extLst>
          </p:cNvPr>
          <p:cNvSpPr/>
          <p:nvPr/>
        </p:nvSpPr>
        <p:spPr>
          <a:xfrm>
            <a:off x="457200" y="1792224"/>
            <a:ext cx="3648236" cy="38944"/>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8E09EDDA-1BF1-21C6-BE6E-F4ADA278A3CC}"/>
              </a:ext>
            </a:extLst>
          </p:cNvPr>
          <p:cNvSpPr/>
          <p:nvPr/>
        </p:nvSpPr>
        <p:spPr>
          <a:xfrm>
            <a:off x="457200" y="1865376"/>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13" name="Text 9">
            <a:extLst>
              <a:ext uri="{FF2B5EF4-FFF2-40B4-BE49-F238E27FC236}">
                <a16:creationId xmlns:a16="http://schemas.microsoft.com/office/drawing/2014/main" id="{15241F69-5C9A-E5B6-CEAE-DD35C4345247}"/>
              </a:ext>
            </a:extLst>
          </p:cNvPr>
          <p:cNvSpPr/>
          <p:nvPr/>
        </p:nvSpPr>
        <p:spPr>
          <a:xfrm>
            <a:off x="1691640" y="1865376"/>
            <a:ext cx="2560320"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CSV</a:t>
            </a:r>
          </a:p>
        </p:txBody>
      </p:sp>
      <p:sp>
        <p:nvSpPr>
          <p:cNvPr id="14" name="Shape 10">
            <a:extLst>
              <a:ext uri="{FF2B5EF4-FFF2-40B4-BE49-F238E27FC236}">
                <a16:creationId xmlns:a16="http://schemas.microsoft.com/office/drawing/2014/main" id="{F3A235AC-7FCD-45D7-BF3E-308E4414E6DB}"/>
              </a:ext>
            </a:extLst>
          </p:cNvPr>
          <p:cNvSpPr/>
          <p:nvPr/>
        </p:nvSpPr>
        <p:spPr>
          <a:xfrm>
            <a:off x="457200" y="2194560"/>
            <a:ext cx="3648236" cy="45830"/>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a:extLst>
              <a:ext uri="{FF2B5EF4-FFF2-40B4-BE49-F238E27FC236}">
                <a16:creationId xmlns:a16="http://schemas.microsoft.com/office/drawing/2014/main" id="{1CA2C54E-4BCB-27A3-8530-C6381E839614}"/>
              </a:ext>
            </a:extLst>
          </p:cNvPr>
          <p:cNvSpPr/>
          <p:nvPr/>
        </p:nvSpPr>
        <p:spPr>
          <a:xfrm>
            <a:off x="457200" y="2267712"/>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16" name="Text 12">
            <a:extLst>
              <a:ext uri="{FF2B5EF4-FFF2-40B4-BE49-F238E27FC236}">
                <a16:creationId xmlns:a16="http://schemas.microsoft.com/office/drawing/2014/main" id="{2AF08937-030B-7217-A119-341592AE2A3C}"/>
              </a:ext>
            </a:extLst>
          </p:cNvPr>
          <p:cNvSpPr/>
          <p:nvPr/>
        </p:nvSpPr>
        <p:spPr>
          <a:xfrm>
            <a:off x="1691640" y="2267712"/>
            <a:ext cx="2560320" cy="329184"/>
          </a:xfrm>
          <a:prstGeom prst="rect">
            <a:avLst/>
          </a:prstGeom>
          <a:noFill/>
          <a:ln/>
        </p:spPr>
        <p:txBody>
          <a:bodyPr wrap="square" lIns="0" tIns="0" rIns="0" bIns="0" rtlCol="0" anchor="ctr"/>
          <a:lstStyle/>
          <a:p>
            <a:r>
              <a:rPr lang="en-US" sz="950" b="1" err="1">
                <a:solidFill>
                  <a:schemeClr val="bg1"/>
                </a:solidFill>
                <a:ea typeface="+mn-lt"/>
                <a:cs typeface="+mn-lt"/>
              </a:rPr>
              <a:t>datamap.gov.wales</a:t>
            </a:r>
            <a:endParaRPr lang="en-US" sz="950" b="1" err="1">
              <a:solidFill>
                <a:schemeClr val="bg1"/>
              </a:solidFill>
            </a:endParaRPr>
          </a:p>
        </p:txBody>
      </p:sp>
      <p:sp>
        <p:nvSpPr>
          <p:cNvPr id="17" name="Shape 13">
            <a:extLst>
              <a:ext uri="{FF2B5EF4-FFF2-40B4-BE49-F238E27FC236}">
                <a16:creationId xmlns:a16="http://schemas.microsoft.com/office/drawing/2014/main" id="{81CA23C4-14EF-1DA7-0B9E-949782F79BA4}"/>
              </a:ext>
            </a:extLst>
          </p:cNvPr>
          <p:cNvSpPr/>
          <p:nvPr/>
        </p:nvSpPr>
        <p:spPr>
          <a:xfrm>
            <a:off x="457200" y="2596896"/>
            <a:ext cx="3648236" cy="38944"/>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a:extLst>
              <a:ext uri="{FF2B5EF4-FFF2-40B4-BE49-F238E27FC236}">
                <a16:creationId xmlns:a16="http://schemas.microsoft.com/office/drawing/2014/main" id="{75A5C900-EEBD-32A1-0573-531182045363}"/>
              </a:ext>
            </a:extLst>
          </p:cNvPr>
          <p:cNvSpPr/>
          <p:nvPr/>
        </p:nvSpPr>
        <p:spPr>
          <a:xfrm>
            <a:off x="457200" y="2670048"/>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a:ea typeface="Calibri"/>
                <a:cs typeface="Calibri"/>
              </a:rPr>
              <a:t>Dataset</a:t>
            </a:r>
            <a:endParaRPr lang="en-US" sz="950"/>
          </a:p>
        </p:txBody>
      </p:sp>
      <p:sp>
        <p:nvSpPr>
          <p:cNvPr id="19" name="Text 15">
            <a:extLst>
              <a:ext uri="{FF2B5EF4-FFF2-40B4-BE49-F238E27FC236}">
                <a16:creationId xmlns:a16="http://schemas.microsoft.com/office/drawing/2014/main" id="{114D302F-2962-C0EC-5BFD-A5B8307D4C47}"/>
              </a:ext>
            </a:extLst>
          </p:cNvPr>
          <p:cNvSpPr/>
          <p:nvPr/>
        </p:nvSpPr>
        <p:spPr>
          <a:xfrm>
            <a:off x="1691640" y="2670048"/>
            <a:ext cx="2560320"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January 2024 Open Government </a:t>
            </a:r>
            <a:r>
              <a:rPr lang="en-US" sz="950" b="1" err="1">
                <a:solidFill>
                  <a:srgbClr val="E8F4F5"/>
                </a:solidFill>
                <a:latin typeface="Calibri"/>
                <a:ea typeface="Calibri"/>
                <a:cs typeface="Calibri"/>
              </a:rPr>
              <a:t>Licence</a:t>
            </a:r>
            <a:r>
              <a:rPr lang="en-US" sz="950" b="1">
                <a:solidFill>
                  <a:srgbClr val="E8F4F5"/>
                </a:solidFill>
                <a:latin typeface="Calibri"/>
                <a:ea typeface="Calibri"/>
                <a:cs typeface="Calibri"/>
              </a:rPr>
              <a:t> for Public Sector Information (OGL)</a:t>
            </a:r>
            <a:endParaRPr lang="en-US" sz="950"/>
          </a:p>
        </p:txBody>
      </p:sp>
      <p:sp>
        <p:nvSpPr>
          <p:cNvPr id="20" name="Shape 16">
            <a:extLst>
              <a:ext uri="{FF2B5EF4-FFF2-40B4-BE49-F238E27FC236}">
                <a16:creationId xmlns:a16="http://schemas.microsoft.com/office/drawing/2014/main" id="{C93422F5-5F2A-386C-8FFF-3D7947225459}"/>
              </a:ext>
            </a:extLst>
          </p:cNvPr>
          <p:cNvSpPr/>
          <p:nvPr/>
        </p:nvSpPr>
        <p:spPr>
          <a:xfrm>
            <a:off x="457200" y="2999232"/>
            <a:ext cx="3648236" cy="45830"/>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a:extLst>
              <a:ext uri="{FF2B5EF4-FFF2-40B4-BE49-F238E27FC236}">
                <a16:creationId xmlns:a16="http://schemas.microsoft.com/office/drawing/2014/main" id="{005CD7C8-C1E6-2286-F1F8-A44B42958F01}"/>
              </a:ext>
            </a:extLst>
          </p:cNvPr>
          <p:cNvSpPr/>
          <p:nvPr/>
        </p:nvSpPr>
        <p:spPr>
          <a:xfrm>
            <a:off x="457200" y="3072384"/>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22" name="Text 18">
            <a:extLst>
              <a:ext uri="{FF2B5EF4-FFF2-40B4-BE49-F238E27FC236}">
                <a16:creationId xmlns:a16="http://schemas.microsoft.com/office/drawing/2014/main" id="{CEEFFCF1-4EAE-C26A-8043-2EFCCEF2A551}"/>
              </a:ext>
            </a:extLst>
          </p:cNvPr>
          <p:cNvSpPr/>
          <p:nvPr/>
        </p:nvSpPr>
        <p:spPr>
          <a:xfrm>
            <a:off x="1691640" y="3072384"/>
            <a:ext cx="2560320" cy="329184"/>
          </a:xfrm>
          <a:prstGeom prst="rect">
            <a:avLst/>
          </a:prstGeom>
          <a:noFill/>
          <a:ln/>
        </p:spPr>
        <p:txBody>
          <a:bodyPr wrap="square" lIns="0" tIns="0" rIns="0" bIns="0" rtlCol="0" anchor="ctr"/>
          <a:lstStyle/>
          <a:p>
            <a:r>
              <a:rPr lang="en-US" sz="950" b="1" dirty="0">
                <a:solidFill>
                  <a:srgbClr val="E8F4F5"/>
                </a:solidFill>
                <a:ea typeface="+mn-lt"/>
                <a:cs typeface="+mn-lt"/>
              </a:rPr>
              <a:t>Latitude &amp; Longitude (Point coordinates) </a:t>
            </a:r>
            <a:endParaRPr lang="en-US" sz="950" b="1" dirty="0">
              <a:solidFill>
                <a:srgbClr val="E8F4F5"/>
              </a:solidFill>
              <a:ea typeface="Calibri"/>
              <a:cs typeface="Calibri"/>
            </a:endParaRPr>
          </a:p>
        </p:txBody>
      </p:sp>
      <p:sp>
        <p:nvSpPr>
          <p:cNvPr id="23" name="Shape 19">
            <a:extLst>
              <a:ext uri="{FF2B5EF4-FFF2-40B4-BE49-F238E27FC236}">
                <a16:creationId xmlns:a16="http://schemas.microsoft.com/office/drawing/2014/main" id="{C0911470-B0F1-1381-6306-073B4C6B3415}"/>
              </a:ext>
            </a:extLst>
          </p:cNvPr>
          <p:cNvSpPr/>
          <p:nvPr/>
        </p:nvSpPr>
        <p:spPr>
          <a:xfrm>
            <a:off x="411480" y="4206240"/>
            <a:ext cx="3840480" cy="548640"/>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a:extLst>
              <a:ext uri="{FF2B5EF4-FFF2-40B4-BE49-F238E27FC236}">
                <a16:creationId xmlns:a16="http://schemas.microsoft.com/office/drawing/2014/main" id="{DF21A95E-2B5C-2664-DC98-E9F8B87B2495}"/>
              </a:ext>
            </a:extLst>
          </p:cNvPr>
          <p:cNvSpPr/>
          <p:nvPr/>
        </p:nvSpPr>
        <p:spPr>
          <a:xfrm>
            <a:off x="502920" y="4251960"/>
            <a:ext cx="3657600" cy="475488"/>
          </a:xfrm>
          <a:prstGeom prst="rect">
            <a:avLst/>
          </a:prstGeom>
          <a:noFill/>
          <a:ln/>
        </p:spPr>
        <p:txBody>
          <a:bodyPr wrap="square" lIns="0" tIns="0" rIns="0" bIns="0" rtlCol="0" anchor="ctr"/>
          <a:lstStyle/>
          <a:p>
            <a:r>
              <a:rPr lang="en-US" sz="900" i="1" dirty="0">
                <a:solidFill>
                  <a:srgbClr val="E8F4F5"/>
                </a:solidFill>
                <a:latin typeface="Calibri"/>
                <a:ea typeface="Calibri"/>
                <a:cs typeface="Calibri"/>
              </a:rPr>
              <a:t>💡 Description: The data set outlines the locations of certain Primary Care services that are available across Wales. Unlike other layers, this layer is loaded as a point vector layer using coordinate geometry rather than a join.</a:t>
            </a:r>
            <a:endParaRPr lang="en-US" sz="900" i="1" dirty="0">
              <a:solidFill>
                <a:srgbClr val="E8F4F5"/>
              </a:solidFill>
              <a:ea typeface="Calibri"/>
              <a:cs typeface="Calibri"/>
            </a:endParaRPr>
          </a:p>
        </p:txBody>
      </p:sp>
      <p:sp>
        <p:nvSpPr>
          <p:cNvPr id="25" name="Shape 21">
            <a:extLst>
              <a:ext uri="{FF2B5EF4-FFF2-40B4-BE49-F238E27FC236}">
                <a16:creationId xmlns:a16="http://schemas.microsoft.com/office/drawing/2014/main" id="{C00BC41F-FFCD-DBEE-5278-FA0768DDE9EB}"/>
              </a:ext>
            </a:extLst>
          </p:cNvPr>
          <p:cNvSpPr/>
          <p:nvPr/>
        </p:nvSpPr>
        <p:spPr>
          <a:xfrm>
            <a:off x="4754880" y="822960"/>
            <a:ext cx="411480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26" name="Shape 22">
            <a:extLst>
              <a:ext uri="{FF2B5EF4-FFF2-40B4-BE49-F238E27FC236}">
                <a16:creationId xmlns:a16="http://schemas.microsoft.com/office/drawing/2014/main" id="{4EC638FB-51C1-F327-E6C4-37A6446F1A9F}"/>
              </a:ext>
            </a:extLst>
          </p:cNvPr>
          <p:cNvSpPr/>
          <p:nvPr/>
        </p:nvSpPr>
        <p:spPr>
          <a:xfrm>
            <a:off x="4892040" y="914400"/>
            <a:ext cx="457200" cy="457200"/>
          </a:xfrm>
          <a:prstGeom prst="ellipse">
            <a:avLst/>
          </a:prstGeom>
          <a:solidFill>
            <a:srgbClr val="028090"/>
          </a:solidFill>
          <a:ln w="12700">
            <a:solidFill>
              <a:srgbClr val="028090"/>
            </a:solidFill>
            <a:prstDash val="solid"/>
          </a:ln>
        </p:spPr>
        <p:txBody>
          <a:bodyPr/>
          <a:lstStyle/>
          <a:p>
            <a:endParaRPr lang="en-GB"/>
          </a:p>
        </p:txBody>
      </p:sp>
      <p:sp>
        <p:nvSpPr>
          <p:cNvPr id="28" name="Text 23">
            <a:extLst>
              <a:ext uri="{FF2B5EF4-FFF2-40B4-BE49-F238E27FC236}">
                <a16:creationId xmlns:a16="http://schemas.microsoft.com/office/drawing/2014/main" id="{4B141374-2CDD-6212-9EDE-E2B7EE8CF485}"/>
              </a:ext>
            </a:extLst>
          </p:cNvPr>
          <p:cNvSpPr/>
          <p:nvPr/>
        </p:nvSpPr>
        <p:spPr>
          <a:xfrm>
            <a:off x="5440680" y="932688"/>
            <a:ext cx="3291840" cy="402336"/>
          </a:xfrm>
          <a:prstGeom prst="rect">
            <a:avLst/>
          </a:prstGeom>
          <a:noFill/>
          <a:ln/>
        </p:spPr>
        <p:txBody>
          <a:bodyPr wrap="square" lIns="0" tIns="0" rIns="0" bIns="0" rtlCol="0" anchor="ctr"/>
          <a:lstStyle/>
          <a:p>
            <a:r>
              <a:rPr lang="en-US" sz="1200" b="1">
                <a:solidFill>
                  <a:srgbClr val="FFFFFF"/>
                </a:solidFill>
                <a:ea typeface="Calibri"/>
                <a:cs typeface="Calibri"/>
              </a:rPr>
              <a:t>Mental Health Services – Therapy Availability</a:t>
            </a:r>
          </a:p>
        </p:txBody>
      </p:sp>
      <p:sp>
        <p:nvSpPr>
          <p:cNvPr id="29" name="Text 24">
            <a:extLst>
              <a:ext uri="{FF2B5EF4-FFF2-40B4-BE49-F238E27FC236}">
                <a16:creationId xmlns:a16="http://schemas.microsoft.com/office/drawing/2014/main" id="{2152264F-29F0-64A1-2BEF-E7AFD6CD483C}"/>
              </a:ext>
            </a:extLst>
          </p:cNvPr>
          <p:cNvSpPr/>
          <p:nvPr/>
        </p:nvSpPr>
        <p:spPr>
          <a:xfrm>
            <a:off x="4937760" y="1463040"/>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30" name="Text 25">
            <a:extLst>
              <a:ext uri="{FF2B5EF4-FFF2-40B4-BE49-F238E27FC236}">
                <a16:creationId xmlns:a16="http://schemas.microsoft.com/office/drawing/2014/main" id="{1371668B-D96B-4C82-19A4-AE78DD051925}"/>
              </a:ext>
            </a:extLst>
          </p:cNvPr>
          <p:cNvSpPr/>
          <p:nvPr/>
        </p:nvSpPr>
        <p:spPr>
          <a:xfrm>
            <a:off x="6172200" y="1463040"/>
            <a:ext cx="2560320" cy="329184"/>
          </a:xfrm>
          <a:prstGeom prst="rect">
            <a:avLst/>
          </a:prstGeom>
          <a:noFill/>
          <a:ln/>
        </p:spPr>
        <p:txBody>
          <a:bodyPr wrap="square" lIns="0" tIns="0" rIns="0" bIns="0" rtlCol="0" anchor="ctr"/>
          <a:lstStyle/>
          <a:p>
            <a:pPr marL="0" indent="0">
              <a:buNone/>
            </a:pPr>
            <a:r>
              <a:rPr lang="en-US" sz="950" b="1" err="1">
                <a:solidFill>
                  <a:srgbClr val="E8F4F5"/>
                </a:solidFill>
                <a:latin typeface="Calibri"/>
                <a:ea typeface="Calibri"/>
                <a:cs typeface="Calibri"/>
              </a:rPr>
              <a:t>StatsWales</a:t>
            </a:r>
            <a:endParaRPr lang="en-US" sz="950" err="1">
              <a:latin typeface="Calibri"/>
              <a:ea typeface="Calibri"/>
              <a:cs typeface="Calibri"/>
            </a:endParaRPr>
          </a:p>
        </p:txBody>
      </p:sp>
      <p:sp>
        <p:nvSpPr>
          <p:cNvPr id="31" name="Shape 26">
            <a:extLst>
              <a:ext uri="{FF2B5EF4-FFF2-40B4-BE49-F238E27FC236}">
                <a16:creationId xmlns:a16="http://schemas.microsoft.com/office/drawing/2014/main" id="{3E2D851E-9650-9C82-7A4F-1DB20C40AA52}"/>
              </a:ext>
            </a:extLst>
          </p:cNvPr>
          <p:cNvSpPr/>
          <p:nvPr/>
        </p:nvSpPr>
        <p:spPr>
          <a:xfrm>
            <a:off x="4937760" y="1792224"/>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2" name="Text 27">
            <a:extLst>
              <a:ext uri="{FF2B5EF4-FFF2-40B4-BE49-F238E27FC236}">
                <a16:creationId xmlns:a16="http://schemas.microsoft.com/office/drawing/2014/main" id="{D3F1F1E5-B96F-342A-ACC1-2D3B3AE6A37C}"/>
              </a:ext>
            </a:extLst>
          </p:cNvPr>
          <p:cNvSpPr/>
          <p:nvPr/>
        </p:nvSpPr>
        <p:spPr>
          <a:xfrm>
            <a:off x="4937760" y="1865376"/>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33" name="Text 28">
            <a:extLst>
              <a:ext uri="{FF2B5EF4-FFF2-40B4-BE49-F238E27FC236}">
                <a16:creationId xmlns:a16="http://schemas.microsoft.com/office/drawing/2014/main" id="{722FD930-C13E-A51E-0296-39EBCCF2392A}"/>
              </a:ext>
            </a:extLst>
          </p:cNvPr>
          <p:cNvSpPr/>
          <p:nvPr/>
        </p:nvSpPr>
        <p:spPr>
          <a:xfrm>
            <a:off x="6172200" y="1865376"/>
            <a:ext cx="2560320"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CSV </a:t>
            </a:r>
            <a:endParaRPr lang="en-US" sz="950">
              <a:latin typeface="Calibri"/>
              <a:ea typeface="Calibri"/>
              <a:cs typeface="Calibri"/>
            </a:endParaRPr>
          </a:p>
        </p:txBody>
      </p:sp>
      <p:sp>
        <p:nvSpPr>
          <p:cNvPr id="34" name="Shape 29">
            <a:extLst>
              <a:ext uri="{FF2B5EF4-FFF2-40B4-BE49-F238E27FC236}">
                <a16:creationId xmlns:a16="http://schemas.microsoft.com/office/drawing/2014/main" id="{F6FE9C87-D387-7183-5986-870325902904}"/>
              </a:ext>
            </a:extLst>
          </p:cNvPr>
          <p:cNvSpPr/>
          <p:nvPr/>
        </p:nvSpPr>
        <p:spPr>
          <a:xfrm>
            <a:off x="4937760" y="2194560"/>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5" name="Text 30">
            <a:extLst>
              <a:ext uri="{FF2B5EF4-FFF2-40B4-BE49-F238E27FC236}">
                <a16:creationId xmlns:a16="http://schemas.microsoft.com/office/drawing/2014/main" id="{D05ED14A-F81B-3DCD-A08F-AD435FC2D818}"/>
              </a:ext>
            </a:extLst>
          </p:cNvPr>
          <p:cNvSpPr/>
          <p:nvPr/>
        </p:nvSpPr>
        <p:spPr>
          <a:xfrm>
            <a:off x="4937760" y="2267712"/>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36" name="Text 31">
            <a:extLst>
              <a:ext uri="{FF2B5EF4-FFF2-40B4-BE49-F238E27FC236}">
                <a16:creationId xmlns:a16="http://schemas.microsoft.com/office/drawing/2014/main" id="{8EAD5FDF-C7C4-EBBD-FCDD-C143B79DD176}"/>
              </a:ext>
            </a:extLst>
          </p:cNvPr>
          <p:cNvSpPr/>
          <p:nvPr/>
        </p:nvSpPr>
        <p:spPr>
          <a:xfrm>
            <a:off x="6172200" y="2267712"/>
            <a:ext cx="2560320" cy="329184"/>
          </a:xfrm>
          <a:prstGeom prst="rect">
            <a:avLst/>
          </a:prstGeom>
          <a:noFill/>
          <a:ln/>
        </p:spPr>
        <p:txBody>
          <a:bodyPr wrap="square" lIns="0" tIns="0" rIns="0" bIns="0" rtlCol="0" anchor="ctr"/>
          <a:lstStyle/>
          <a:p>
            <a:r>
              <a:rPr lang="en-US" sz="950" b="1" err="1">
                <a:solidFill>
                  <a:schemeClr val="bg1"/>
                </a:solidFill>
                <a:ea typeface="+mn-lt"/>
                <a:cs typeface="+mn-lt"/>
              </a:rPr>
              <a:t>stats.gov.wales</a:t>
            </a:r>
            <a:endParaRPr lang="en-US" err="1">
              <a:solidFill>
                <a:schemeClr val="bg1"/>
              </a:solidFill>
            </a:endParaRPr>
          </a:p>
        </p:txBody>
      </p:sp>
      <p:sp>
        <p:nvSpPr>
          <p:cNvPr id="37" name="Shape 32">
            <a:extLst>
              <a:ext uri="{FF2B5EF4-FFF2-40B4-BE49-F238E27FC236}">
                <a16:creationId xmlns:a16="http://schemas.microsoft.com/office/drawing/2014/main" id="{C080B136-555D-CC17-42E6-04C0E88DDE2C}"/>
              </a:ext>
            </a:extLst>
          </p:cNvPr>
          <p:cNvSpPr/>
          <p:nvPr/>
        </p:nvSpPr>
        <p:spPr>
          <a:xfrm>
            <a:off x="4937760" y="2596896"/>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8" name="Text 33">
            <a:extLst>
              <a:ext uri="{FF2B5EF4-FFF2-40B4-BE49-F238E27FC236}">
                <a16:creationId xmlns:a16="http://schemas.microsoft.com/office/drawing/2014/main" id="{E492CDA3-57E6-DB99-3C0B-E7CD075DB7A0}"/>
              </a:ext>
            </a:extLst>
          </p:cNvPr>
          <p:cNvSpPr/>
          <p:nvPr/>
        </p:nvSpPr>
        <p:spPr>
          <a:xfrm>
            <a:off x="4937760" y="2670048"/>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39" name="Text 34">
            <a:extLst>
              <a:ext uri="{FF2B5EF4-FFF2-40B4-BE49-F238E27FC236}">
                <a16:creationId xmlns:a16="http://schemas.microsoft.com/office/drawing/2014/main" id="{4EA1A3BD-3B97-9E6E-7E0F-FDCDF4853323}"/>
              </a:ext>
            </a:extLst>
          </p:cNvPr>
          <p:cNvSpPr/>
          <p:nvPr/>
        </p:nvSpPr>
        <p:spPr>
          <a:xfrm>
            <a:off x="6172200" y="2670048"/>
            <a:ext cx="2560320"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February 2026 Digital Health and Care Wales (DHCW)</a:t>
            </a:r>
            <a:endParaRPr lang="en-US"/>
          </a:p>
        </p:txBody>
      </p:sp>
      <p:sp>
        <p:nvSpPr>
          <p:cNvPr id="40" name="Shape 35">
            <a:extLst>
              <a:ext uri="{FF2B5EF4-FFF2-40B4-BE49-F238E27FC236}">
                <a16:creationId xmlns:a16="http://schemas.microsoft.com/office/drawing/2014/main" id="{D72BD4F3-DCD9-7790-E20C-7B09F20BC461}"/>
              </a:ext>
            </a:extLst>
          </p:cNvPr>
          <p:cNvSpPr/>
          <p:nvPr/>
        </p:nvSpPr>
        <p:spPr>
          <a:xfrm>
            <a:off x="4937760" y="2999232"/>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41" name="Text 36">
            <a:extLst>
              <a:ext uri="{FF2B5EF4-FFF2-40B4-BE49-F238E27FC236}">
                <a16:creationId xmlns:a16="http://schemas.microsoft.com/office/drawing/2014/main" id="{781D6600-F474-70E3-30BE-561BC3CD796A}"/>
              </a:ext>
            </a:extLst>
          </p:cNvPr>
          <p:cNvSpPr/>
          <p:nvPr/>
        </p:nvSpPr>
        <p:spPr>
          <a:xfrm>
            <a:off x="4937760" y="3072384"/>
            <a:ext cx="1188720" cy="329184"/>
          </a:xfrm>
          <a:prstGeom prst="rect">
            <a:avLst/>
          </a:prstGeom>
          <a:noFill/>
          <a:ln/>
        </p:spPr>
        <p:txBody>
          <a:bodyPr wrap="square" lIns="0" tIns="0" rIns="0" bIns="0" rtlCol="0" anchor="ctr"/>
          <a:lstStyle/>
          <a:p>
            <a:r>
              <a:rPr lang="en-US" sz="950">
                <a:solidFill>
                  <a:srgbClr val="7FBFBF"/>
                </a:solidFill>
                <a:ea typeface="Calibri"/>
                <a:cs typeface="Calibri"/>
              </a:rPr>
              <a:t>Key Field</a:t>
            </a:r>
          </a:p>
        </p:txBody>
      </p:sp>
      <p:sp>
        <p:nvSpPr>
          <p:cNvPr id="42" name="Text 37">
            <a:extLst>
              <a:ext uri="{FF2B5EF4-FFF2-40B4-BE49-F238E27FC236}">
                <a16:creationId xmlns:a16="http://schemas.microsoft.com/office/drawing/2014/main" id="{A6BE141F-C8B1-DC62-7208-56CD2847F341}"/>
              </a:ext>
            </a:extLst>
          </p:cNvPr>
          <p:cNvSpPr/>
          <p:nvPr/>
        </p:nvSpPr>
        <p:spPr>
          <a:xfrm>
            <a:off x="6172200" y="3072384"/>
            <a:ext cx="2560320" cy="329184"/>
          </a:xfrm>
          <a:prstGeom prst="rect">
            <a:avLst/>
          </a:prstGeom>
          <a:noFill/>
          <a:ln/>
        </p:spPr>
        <p:txBody>
          <a:bodyPr wrap="square" lIns="0" tIns="0" rIns="0" bIns="0" rtlCol="0" anchor="ctr"/>
          <a:lstStyle/>
          <a:p>
            <a:r>
              <a:rPr lang="en-US" sz="950" b="1" err="1">
                <a:solidFill>
                  <a:srgbClr val="E8F4F5"/>
                </a:solidFill>
                <a:latin typeface="Calibri"/>
                <a:ea typeface="Calibri"/>
                <a:cs typeface="Calibri"/>
              </a:rPr>
              <a:t>Local_Health_Board</a:t>
            </a:r>
            <a:endParaRPr lang="en-US" sz="950" b="1" err="1">
              <a:solidFill>
                <a:srgbClr val="E8F4F5"/>
              </a:solidFill>
              <a:ea typeface="Calibri"/>
              <a:cs typeface="Calibri"/>
            </a:endParaRPr>
          </a:p>
        </p:txBody>
      </p:sp>
      <p:sp>
        <p:nvSpPr>
          <p:cNvPr id="43" name="Shape 38">
            <a:extLst>
              <a:ext uri="{FF2B5EF4-FFF2-40B4-BE49-F238E27FC236}">
                <a16:creationId xmlns:a16="http://schemas.microsoft.com/office/drawing/2014/main" id="{544E5306-FF52-0C56-BAE6-BE4092AECCCD}"/>
              </a:ext>
            </a:extLst>
          </p:cNvPr>
          <p:cNvSpPr/>
          <p:nvPr/>
        </p:nvSpPr>
        <p:spPr>
          <a:xfrm>
            <a:off x="4936001" y="3573193"/>
            <a:ext cx="3796519" cy="1146518"/>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44" name="Text 39">
            <a:extLst>
              <a:ext uri="{FF2B5EF4-FFF2-40B4-BE49-F238E27FC236}">
                <a16:creationId xmlns:a16="http://schemas.microsoft.com/office/drawing/2014/main" id="{4A726E35-AC17-E0DF-35A8-548BCA61023B}"/>
              </a:ext>
            </a:extLst>
          </p:cNvPr>
          <p:cNvSpPr/>
          <p:nvPr/>
        </p:nvSpPr>
        <p:spPr>
          <a:xfrm>
            <a:off x="5009857" y="3909061"/>
            <a:ext cx="3657600" cy="475488"/>
          </a:xfrm>
          <a:prstGeom prst="rect">
            <a:avLst/>
          </a:prstGeom>
          <a:noFill/>
          <a:ln/>
        </p:spPr>
        <p:txBody>
          <a:bodyPr wrap="square" lIns="0" tIns="0" rIns="0" bIns="0" rtlCol="0" anchor="ctr"/>
          <a:lstStyle/>
          <a:p>
            <a:r>
              <a:rPr lang="en-US" sz="900" i="1">
                <a:solidFill>
                  <a:srgbClr val="E8F4F5"/>
                </a:solidFill>
                <a:latin typeface="Calibri"/>
                <a:ea typeface="Calibri"/>
                <a:cs typeface="Calibri"/>
              </a:rPr>
              <a:t>💡 Description: This data set provided information on wait times for different therapy services across Wales. Unfortunately, it did not have a relevant LSOA or MSOA code. </a:t>
            </a:r>
            <a:r>
              <a:rPr lang="en-US" sz="900" b="1" i="1">
                <a:solidFill>
                  <a:srgbClr val="E8F4F5"/>
                </a:solidFill>
                <a:latin typeface="Calibri"/>
                <a:ea typeface="Calibri"/>
                <a:cs typeface="Calibri"/>
              </a:rPr>
              <a:t>While useful, it was unusable. </a:t>
            </a:r>
          </a:p>
          <a:p>
            <a:endParaRPr lang="en-US" sz="900" b="1" i="1">
              <a:solidFill>
                <a:srgbClr val="E8F4F5"/>
              </a:solidFill>
              <a:latin typeface="Calibri"/>
              <a:ea typeface="Calibri"/>
              <a:cs typeface="Calibri"/>
            </a:endParaRPr>
          </a:p>
          <a:p>
            <a:r>
              <a:rPr lang="en-US" sz="900" b="1" i="1">
                <a:solidFill>
                  <a:srgbClr val="E8F4F5"/>
                </a:solidFill>
                <a:latin typeface="Calibri"/>
                <a:ea typeface="Calibri"/>
                <a:cs typeface="Calibri"/>
              </a:rPr>
              <a:t>However, since the dataset contains information for certain health boards across Wales, I was able to use Generative AI to create a simulated MSOA geography.</a:t>
            </a:r>
          </a:p>
        </p:txBody>
      </p:sp>
      <p:sp>
        <p:nvSpPr>
          <p:cNvPr id="45" name="Smiley Face 44">
            <a:extLst>
              <a:ext uri="{FF2B5EF4-FFF2-40B4-BE49-F238E27FC236}">
                <a16:creationId xmlns:a16="http://schemas.microsoft.com/office/drawing/2014/main" id="{A12A59C6-0A8B-9B28-EA8F-246E8C7E9937}"/>
              </a:ext>
            </a:extLst>
          </p:cNvPr>
          <p:cNvSpPr/>
          <p:nvPr/>
        </p:nvSpPr>
        <p:spPr>
          <a:xfrm>
            <a:off x="4974841" y="986201"/>
            <a:ext cx="285618" cy="294544"/>
          </a:xfrm>
          <a:prstGeom prst="smileyFace">
            <a:avLst/>
          </a:prstGeom>
          <a:solidFill>
            <a:srgbClr val="028090"/>
          </a:solidFill>
          <a:ln w="28575">
            <a:solidFill>
              <a:srgbClr val="02C3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467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no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chemeClr val="bg1"/>
                </a:solidFill>
                <a:latin typeface="Calibri"/>
                <a:ea typeface="Calibri"/>
                <a:cs typeface="Calibri"/>
              </a:rPr>
              <a:t>GIS File Formats — Data Acquisition Log</a:t>
            </a:r>
            <a:endParaRPr lang="en-US" sz="1800">
              <a:solidFill>
                <a:schemeClr val="bg1"/>
              </a:solidFill>
              <a:latin typeface="Calibri"/>
              <a:ea typeface="Calibri"/>
              <a:cs typeface="Calibri"/>
            </a:endParaRPr>
          </a:p>
        </p:txBody>
      </p:sp>
      <p:grpSp>
        <p:nvGrpSpPr>
          <p:cNvPr id="37" name="Group 36">
            <a:extLst>
              <a:ext uri="{FF2B5EF4-FFF2-40B4-BE49-F238E27FC236}">
                <a16:creationId xmlns:a16="http://schemas.microsoft.com/office/drawing/2014/main" id="{E8AEEA80-213E-A50F-89CC-243AD3F15C82}"/>
              </a:ext>
            </a:extLst>
          </p:cNvPr>
          <p:cNvGrpSpPr/>
          <p:nvPr/>
        </p:nvGrpSpPr>
        <p:grpSpPr>
          <a:xfrm>
            <a:off x="302029" y="1294199"/>
            <a:ext cx="8915400" cy="384048"/>
            <a:chOff x="274320" y="804672"/>
            <a:chExt cx="8915400" cy="384048"/>
          </a:xfrm>
        </p:grpSpPr>
        <p:sp>
          <p:nvSpPr>
            <p:cNvPr id="5" name="Shape 2"/>
            <p:cNvSpPr/>
            <p:nvPr/>
          </p:nvSpPr>
          <p:spPr>
            <a:xfrm>
              <a:off x="274320" y="804672"/>
              <a:ext cx="8595360" cy="384048"/>
            </a:xfrm>
            <a:prstGeom prst="rect">
              <a:avLst/>
            </a:prstGeom>
            <a:solidFill>
              <a:srgbClr val="028090"/>
            </a:solidFill>
            <a:ln w="12700">
              <a:solidFill>
                <a:srgbClr val="028090"/>
              </a:solidFill>
              <a:prstDash val="solid"/>
            </a:ln>
          </p:spPr>
          <p:txBody>
            <a:bodyPr/>
            <a:lstStyle/>
            <a:p>
              <a:endParaRPr lang="en-GB"/>
            </a:p>
          </p:txBody>
        </p:sp>
        <p:sp>
          <p:nvSpPr>
            <p:cNvPr id="6" name="Text 3"/>
            <p:cNvSpPr/>
            <p:nvPr/>
          </p:nvSpPr>
          <p:spPr>
            <a:xfrm>
              <a:off x="365760" y="841248"/>
              <a:ext cx="192024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Format</a:t>
              </a:r>
              <a:endParaRPr lang="en-US" sz="1050"/>
            </a:p>
          </p:txBody>
        </p:sp>
        <p:sp>
          <p:nvSpPr>
            <p:cNvPr id="7" name="Text 4"/>
            <p:cNvSpPr/>
            <p:nvPr/>
          </p:nvSpPr>
          <p:spPr>
            <a:xfrm>
              <a:off x="2423160" y="841248"/>
              <a:ext cx="219456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Used For</a:t>
              </a:r>
              <a:endParaRPr lang="en-US" sz="1050"/>
            </a:p>
          </p:txBody>
        </p:sp>
        <p:sp>
          <p:nvSpPr>
            <p:cNvPr id="8" name="Text 5"/>
            <p:cNvSpPr/>
            <p:nvPr/>
          </p:nvSpPr>
          <p:spPr>
            <a:xfrm>
              <a:off x="4754880" y="841248"/>
              <a:ext cx="219456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Why Chosen</a:t>
              </a:r>
              <a:endParaRPr lang="en-US" sz="1050"/>
            </a:p>
          </p:txBody>
        </p:sp>
        <p:sp>
          <p:nvSpPr>
            <p:cNvPr id="9" name="Text 6"/>
            <p:cNvSpPr/>
            <p:nvPr/>
          </p:nvSpPr>
          <p:spPr>
            <a:xfrm>
              <a:off x="7086600" y="841248"/>
              <a:ext cx="210312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Layer</a:t>
              </a:r>
              <a:endParaRPr lang="en-US" sz="1050"/>
            </a:p>
          </p:txBody>
        </p:sp>
      </p:grpSp>
      <p:grpSp>
        <p:nvGrpSpPr>
          <p:cNvPr id="33" name="Group 32">
            <a:extLst>
              <a:ext uri="{FF2B5EF4-FFF2-40B4-BE49-F238E27FC236}">
                <a16:creationId xmlns:a16="http://schemas.microsoft.com/office/drawing/2014/main" id="{028C0233-CE44-5D42-1EC7-DD5334F89E66}"/>
              </a:ext>
            </a:extLst>
          </p:cNvPr>
          <p:cNvGrpSpPr/>
          <p:nvPr/>
        </p:nvGrpSpPr>
        <p:grpSpPr>
          <a:xfrm>
            <a:off x="302029" y="1723967"/>
            <a:ext cx="8869680" cy="621792"/>
            <a:chOff x="274320" y="1234440"/>
            <a:chExt cx="8869680" cy="621792"/>
          </a:xfrm>
        </p:grpSpPr>
        <p:sp>
          <p:nvSpPr>
            <p:cNvPr id="10" name="Shape 7"/>
            <p:cNvSpPr/>
            <p:nvPr/>
          </p:nvSpPr>
          <p:spPr>
            <a:xfrm>
              <a:off x="274320" y="1234440"/>
              <a:ext cx="8595360" cy="621792"/>
            </a:xfrm>
            <a:prstGeom prst="rect">
              <a:avLst/>
            </a:prstGeom>
            <a:solidFill>
              <a:srgbClr val="0D2D3F"/>
            </a:solidFill>
            <a:ln w="12700">
              <a:solidFill>
                <a:srgbClr val="0D2137"/>
              </a:solidFill>
              <a:prstDash val="solid"/>
            </a:ln>
          </p:spPr>
          <p:txBody>
            <a:bodyPr/>
            <a:lstStyle/>
            <a:p>
              <a:endParaRPr lang="en-GB"/>
            </a:p>
          </p:txBody>
        </p:sp>
        <p:sp>
          <p:nvSpPr>
            <p:cNvPr id="11" name="Text 8"/>
            <p:cNvSpPr/>
            <p:nvPr/>
          </p:nvSpPr>
          <p:spPr>
            <a:xfrm>
              <a:off x="365760" y="1298448"/>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Shapefile (.shp)</a:t>
              </a:r>
              <a:endParaRPr lang="en-US" sz="950"/>
            </a:p>
          </p:txBody>
        </p:sp>
        <p:sp>
          <p:nvSpPr>
            <p:cNvPr id="12" name="Text 9"/>
            <p:cNvSpPr/>
            <p:nvPr/>
          </p:nvSpPr>
          <p:spPr>
            <a:xfrm>
              <a:off x="2423160" y="1298448"/>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Boundary data download</a:t>
              </a:r>
              <a:endParaRPr lang="en-US" sz="950"/>
            </a:p>
          </p:txBody>
        </p:sp>
        <p:sp>
          <p:nvSpPr>
            <p:cNvPr id="13" name="Text 10"/>
            <p:cNvSpPr/>
            <p:nvPr/>
          </p:nvSpPr>
          <p:spPr>
            <a:xfrm>
              <a:off x="4754880" y="1298448"/>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Most widely available UK boundary format; compatible with all GIS tools</a:t>
              </a:r>
              <a:endParaRPr lang="en-US" sz="950"/>
            </a:p>
          </p:txBody>
        </p:sp>
        <p:sp>
          <p:nvSpPr>
            <p:cNvPr id="14" name="Text 11"/>
            <p:cNvSpPr/>
            <p:nvPr/>
          </p:nvSpPr>
          <p:spPr>
            <a:xfrm>
              <a:off x="7086600" y="1298448"/>
              <a:ext cx="2057400" cy="493776"/>
            </a:xfrm>
            <a:prstGeom prst="rect">
              <a:avLst/>
            </a:prstGeom>
            <a:noFill/>
            <a:ln/>
          </p:spPr>
          <p:txBody>
            <a:bodyPr wrap="square" lIns="0" tIns="0" rIns="0" bIns="0" rtlCol="0" anchor="ctr"/>
            <a:lstStyle/>
            <a:p>
              <a:pPr marL="0" indent="0">
                <a:buNone/>
              </a:pPr>
              <a:r>
                <a:rPr lang="en-US" sz="950">
                  <a:solidFill>
                    <a:schemeClr val="bg1"/>
                  </a:solidFill>
                </a:rPr>
                <a:t>Base Layer (1) </a:t>
              </a:r>
            </a:p>
          </p:txBody>
        </p:sp>
      </p:grpSp>
      <p:grpSp>
        <p:nvGrpSpPr>
          <p:cNvPr id="32" name="Group 31">
            <a:extLst>
              <a:ext uri="{FF2B5EF4-FFF2-40B4-BE49-F238E27FC236}">
                <a16:creationId xmlns:a16="http://schemas.microsoft.com/office/drawing/2014/main" id="{2503B1CE-7D4B-DE45-AA92-F90A84A4EA23}"/>
              </a:ext>
            </a:extLst>
          </p:cNvPr>
          <p:cNvGrpSpPr/>
          <p:nvPr/>
        </p:nvGrpSpPr>
        <p:grpSpPr>
          <a:xfrm>
            <a:off x="302029" y="2382335"/>
            <a:ext cx="8869680" cy="621792"/>
            <a:chOff x="274320" y="1892808"/>
            <a:chExt cx="8869680" cy="621792"/>
          </a:xfrm>
        </p:grpSpPr>
        <p:sp>
          <p:nvSpPr>
            <p:cNvPr id="15" name="Shape 12"/>
            <p:cNvSpPr/>
            <p:nvPr/>
          </p:nvSpPr>
          <p:spPr>
            <a:xfrm>
              <a:off x="274320" y="1892808"/>
              <a:ext cx="8595360" cy="621792"/>
            </a:xfrm>
            <a:prstGeom prst="rect">
              <a:avLst/>
            </a:prstGeom>
            <a:solidFill>
              <a:srgbClr val="112840"/>
            </a:solidFill>
            <a:ln w="12700">
              <a:solidFill>
                <a:srgbClr val="0D2137"/>
              </a:solidFill>
              <a:prstDash val="solid"/>
            </a:ln>
          </p:spPr>
          <p:txBody>
            <a:bodyPr/>
            <a:lstStyle/>
            <a:p>
              <a:endParaRPr lang="en-GB"/>
            </a:p>
          </p:txBody>
        </p:sp>
        <p:sp>
          <p:nvSpPr>
            <p:cNvPr id="16" name="Text 13"/>
            <p:cNvSpPr/>
            <p:nvPr/>
          </p:nvSpPr>
          <p:spPr>
            <a:xfrm>
              <a:off x="365760" y="1956816"/>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GeoPackage (.</a:t>
              </a:r>
              <a:r>
                <a:rPr lang="en-US" sz="950" b="1" err="1">
                  <a:solidFill>
                    <a:srgbClr val="02C39A"/>
                  </a:solidFill>
                  <a:latin typeface="Calibri" pitchFamily="34" charset="0"/>
                  <a:ea typeface="Calibri" pitchFamily="34" charset="-122"/>
                  <a:cs typeface="Calibri" pitchFamily="34" charset="-120"/>
                </a:rPr>
                <a:t>gpkg</a:t>
              </a:r>
              <a:r>
                <a:rPr lang="en-US" sz="950" b="1">
                  <a:solidFill>
                    <a:srgbClr val="02C39A"/>
                  </a:solidFill>
                  <a:latin typeface="Calibri" pitchFamily="34" charset="0"/>
                  <a:ea typeface="Calibri" pitchFamily="34" charset="-122"/>
                  <a:cs typeface="Calibri" pitchFamily="34" charset="-120"/>
                </a:rPr>
                <a:t>)</a:t>
              </a:r>
              <a:endParaRPr lang="en-US" sz="950"/>
            </a:p>
          </p:txBody>
        </p:sp>
        <p:sp>
          <p:nvSpPr>
            <p:cNvPr id="17" name="Text 14"/>
            <p:cNvSpPr/>
            <p:nvPr/>
          </p:nvSpPr>
          <p:spPr>
            <a:xfrm>
              <a:off x="2423160" y="1956816"/>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Working QGIS project layers</a:t>
              </a:r>
              <a:endParaRPr lang="en-US" sz="950"/>
            </a:p>
          </p:txBody>
        </p:sp>
        <p:sp>
          <p:nvSpPr>
            <p:cNvPr id="18" name="Text 15"/>
            <p:cNvSpPr/>
            <p:nvPr/>
          </p:nvSpPr>
          <p:spPr>
            <a:xfrm>
              <a:off x="4754880" y="1956816"/>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Modern single-file format; recommended by QGIS; stores multiple layers</a:t>
              </a:r>
              <a:endParaRPr lang="en-US" sz="950"/>
            </a:p>
          </p:txBody>
        </p:sp>
        <p:sp>
          <p:nvSpPr>
            <p:cNvPr id="19" name="Text 16"/>
            <p:cNvSpPr/>
            <p:nvPr/>
          </p:nvSpPr>
          <p:spPr>
            <a:xfrm>
              <a:off x="7086600" y="1956816"/>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Base layer (1) </a:t>
              </a:r>
              <a:endParaRPr lang="en-US" sz="950"/>
            </a:p>
          </p:txBody>
        </p:sp>
      </p:grpSp>
      <p:grpSp>
        <p:nvGrpSpPr>
          <p:cNvPr id="38" name="Group 37">
            <a:extLst>
              <a:ext uri="{FF2B5EF4-FFF2-40B4-BE49-F238E27FC236}">
                <a16:creationId xmlns:a16="http://schemas.microsoft.com/office/drawing/2014/main" id="{FCCCC229-9E60-D1E5-2F42-1E2FB20FBBBA}"/>
              </a:ext>
            </a:extLst>
          </p:cNvPr>
          <p:cNvGrpSpPr/>
          <p:nvPr/>
        </p:nvGrpSpPr>
        <p:grpSpPr>
          <a:xfrm>
            <a:off x="302029" y="3040703"/>
            <a:ext cx="8869680" cy="621792"/>
            <a:chOff x="274320" y="2551176"/>
            <a:chExt cx="8869680" cy="621792"/>
          </a:xfrm>
        </p:grpSpPr>
        <p:grpSp>
          <p:nvGrpSpPr>
            <p:cNvPr id="31" name="Group 30">
              <a:extLst>
                <a:ext uri="{FF2B5EF4-FFF2-40B4-BE49-F238E27FC236}">
                  <a16:creationId xmlns:a16="http://schemas.microsoft.com/office/drawing/2014/main" id="{7B432F4C-8C2C-8606-CB9E-859EAD175410}"/>
                </a:ext>
              </a:extLst>
            </p:cNvPr>
            <p:cNvGrpSpPr/>
            <p:nvPr/>
          </p:nvGrpSpPr>
          <p:grpSpPr>
            <a:xfrm>
              <a:off x="274320" y="2551176"/>
              <a:ext cx="8595360" cy="621792"/>
              <a:chOff x="274320" y="2551176"/>
              <a:chExt cx="8595360" cy="621792"/>
            </a:xfrm>
          </p:grpSpPr>
          <p:sp>
            <p:nvSpPr>
              <p:cNvPr id="20" name="Shape 17"/>
              <p:cNvSpPr/>
              <p:nvPr/>
            </p:nvSpPr>
            <p:spPr>
              <a:xfrm>
                <a:off x="274320" y="2551176"/>
                <a:ext cx="8595360" cy="621792"/>
              </a:xfrm>
              <a:prstGeom prst="rect">
                <a:avLst/>
              </a:prstGeom>
              <a:solidFill>
                <a:srgbClr val="0D2D3F"/>
              </a:solidFill>
              <a:ln w="12700">
                <a:solidFill>
                  <a:srgbClr val="0D2137"/>
                </a:solidFill>
                <a:prstDash val="solid"/>
              </a:ln>
            </p:spPr>
            <p:txBody>
              <a:bodyPr/>
              <a:lstStyle/>
              <a:p>
                <a:endParaRPr lang="en-GB"/>
              </a:p>
            </p:txBody>
          </p:sp>
          <p:sp>
            <p:nvSpPr>
              <p:cNvPr id="21" name="Text 18"/>
              <p:cNvSpPr/>
              <p:nvPr/>
            </p:nvSpPr>
            <p:spPr>
              <a:xfrm>
                <a:off x="365760" y="2615184"/>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CSV (.csv)</a:t>
                </a:r>
                <a:endParaRPr lang="en-US" sz="950"/>
              </a:p>
            </p:txBody>
          </p:sp>
          <p:sp>
            <p:nvSpPr>
              <p:cNvPr id="22" name="Text 19"/>
              <p:cNvSpPr/>
              <p:nvPr/>
            </p:nvSpPr>
            <p:spPr>
              <a:xfrm>
                <a:off x="2423160" y="2615184"/>
                <a:ext cx="2148840" cy="493776"/>
              </a:xfrm>
              <a:prstGeom prst="rect">
                <a:avLst/>
              </a:prstGeom>
              <a:noFill/>
              <a:ln/>
            </p:spPr>
            <p:txBody>
              <a:bodyPr wrap="square" lIns="0" tIns="0" rIns="0" bIns="0" rtlCol="0" anchor="ctr"/>
              <a:lstStyle/>
              <a:p>
                <a:pPr marL="0" indent="0">
                  <a:buNone/>
                </a:pPr>
                <a:r>
                  <a:rPr lang="en-US" sz="950" dirty="0">
                    <a:solidFill>
                      <a:srgbClr val="E8F4F5"/>
                    </a:solidFill>
                    <a:latin typeface="Calibri" pitchFamily="34" charset="0"/>
                    <a:ea typeface="Calibri" pitchFamily="34" charset="-122"/>
                    <a:cs typeface="Calibri" pitchFamily="34" charset="-120"/>
                  </a:rPr>
                  <a:t>All statistical attribute data and point coordinate data </a:t>
                </a:r>
                <a:endParaRPr lang="en-US" sz="950" dirty="0"/>
              </a:p>
            </p:txBody>
          </p:sp>
          <p:sp>
            <p:nvSpPr>
              <p:cNvPr id="23" name="Text 20"/>
              <p:cNvSpPr/>
              <p:nvPr/>
            </p:nvSpPr>
            <p:spPr>
              <a:xfrm>
                <a:off x="4754880" y="2615184"/>
                <a:ext cx="2148840" cy="493776"/>
              </a:xfrm>
              <a:prstGeom prst="rect">
                <a:avLst/>
              </a:prstGeom>
              <a:noFill/>
              <a:ln/>
            </p:spPr>
            <p:txBody>
              <a:bodyPr wrap="square" lIns="0" tIns="0" rIns="0" bIns="0" rtlCol="0" anchor="ctr"/>
              <a:lstStyle/>
              <a:p>
                <a:pPr marL="0" indent="0">
                  <a:buNone/>
                </a:pPr>
                <a:r>
                  <a:rPr lang="en-US" sz="950" dirty="0" err="1">
                    <a:solidFill>
                      <a:srgbClr val="E8F4F5"/>
                    </a:solidFill>
                    <a:latin typeface="Calibri" pitchFamily="34" charset="0"/>
                    <a:ea typeface="Calibri" pitchFamily="34" charset="-122"/>
                    <a:cs typeface="Calibri" pitchFamily="34" charset="-120"/>
                  </a:rPr>
                  <a:t>StatsWales</a:t>
                </a:r>
                <a:r>
                  <a:rPr lang="en-US" sz="950" dirty="0">
                    <a:solidFill>
                      <a:srgbClr val="E8F4F5"/>
                    </a:solidFill>
                    <a:latin typeface="Calibri" pitchFamily="34" charset="0"/>
                    <a:ea typeface="Calibri" pitchFamily="34" charset="-122"/>
                    <a:cs typeface="Calibri" pitchFamily="34" charset="-120"/>
                  </a:rPr>
                  <a:t> &amp; PHW data format; joined to boundaries using MSOA code field; layer 5 loaded as point geometry using latitude/longitude columns</a:t>
                </a:r>
                <a:endParaRPr lang="en-US" sz="950" dirty="0"/>
              </a:p>
            </p:txBody>
          </p:sp>
        </p:grpSp>
        <p:sp>
          <p:nvSpPr>
            <p:cNvPr id="24" name="Text 21"/>
            <p:cNvSpPr/>
            <p:nvPr/>
          </p:nvSpPr>
          <p:spPr>
            <a:xfrm>
              <a:off x="7086600" y="2615184"/>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All Layers excluding Base (1)</a:t>
              </a:r>
              <a:endParaRPr lang="en-US" sz="950"/>
            </a:p>
          </p:txBody>
        </p:sp>
      </p:grpSp>
      <p:grpSp>
        <p:nvGrpSpPr>
          <p:cNvPr id="39" name="Group 38">
            <a:extLst>
              <a:ext uri="{FF2B5EF4-FFF2-40B4-BE49-F238E27FC236}">
                <a16:creationId xmlns:a16="http://schemas.microsoft.com/office/drawing/2014/main" id="{3037671B-AC62-8821-6B82-27FF72B5B7F5}"/>
              </a:ext>
            </a:extLst>
          </p:cNvPr>
          <p:cNvGrpSpPr/>
          <p:nvPr/>
        </p:nvGrpSpPr>
        <p:grpSpPr>
          <a:xfrm>
            <a:off x="302029" y="3699071"/>
            <a:ext cx="8869680" cy="621792"/>
            <a:chOff x="274320" y="3209544"/>
            <a:chExt cx="8869680" cy="621792"/>
          </a:xfrm>
        </p:grpSpPr>
        <p:grpSp>
          <p:nvGrpSpPr>
            <p:cNvPr id="30" name="Group 29">
              <a:extLst>
                <a:ext uri="{FF2B5EF4-FFF2-40B4-BE49-F238E27FC236}">
                  <a16:creationId xmlns:a16="http://schemas.microsoft.com/office/drawing/2014/main" id="{B82E2FF5-08E4-B48E-51C7-30B8D2A9ABD9}"/>
                </a:ext>
              </a:extLst>
            </p:cNvPr>
            <p:cNvGrpSpPr/>
            <p:nvPr/>
          </p:nvGrpSpPr>
          <p:grpSpPr>
            <a:xfrm>
              <a:off x="274320" y="3209544"/>
              <a:ext cx="8595360" cy="621792"/>
              <a:chOff x="274320" y="3209544"/>
              <a:chExt cx="8595360" cy="621792"/>
            </a:xfrm>
          </p:grpSpPr>
          <p:sp>
            <p:nvSpPr>
              <p:cNvPr id="25" name="Shape 22"/>
              <p:cNvSpPr/>
              <p:nvPr/>
            </p:nvSpPr>
            <p:spPr>
              <a:xfrm>
                <a:off x="274320" y="3209544"/>
                <a:ext cx="8595360" cy="621792"/>
              </a:xfrm>
              <a:prstGeom prst="rect">
                <a:avLst/>
              </a:prstGeom>
              <a:solidFill>
                <a:srgbClr val="112840"/>
              </a:solidFill>
              <a:ln w="12700">
                <a:solidFill>
                  <a:srgbClr val="0D2137"/>
                </a:solidFill>
                <a:prstDash val="solid"/>
              </a:ln>
            </p:spPr>
            <p:txBody>
              <a:bodyPr/>
              <a:lstStyle/>
              <a:p>
                <a:endParaRPr lang="en-GB"/>
              </a:p>
            </p:txBody>
          </p:sp>
          <p:sp>
            <p:nvSpPr>
              <p:cNvPr id="26" name="Text 23"/>
              <p:cNvSpPr/>
              <p:nvPr/>
            </p:nvSpPr>
            <p:spPr>
              <a:xfrm>
                <a:off x="365760" y="3273552"/>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Microsoft Excel (.xlsx)</a:t>
                </a:r>
                <a:endParaRPr lang="en-US" sz="950"/>
              </a:p>
            </p:txBody>
          </p:sp>
          <p:sp>
            <p:nvSpPr>
              <p:cNvPr id="27" name="Text 24"/>
              <p:cNvSpPr/>
              <p:nvPr/>
            </p:nvSpPr>
            <p:spPr>
              <a:xfrm>
                <a:off x="2423160" y="3273552"/>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Original Sourced Data (Income and Health) </a:t>
                </a:r>
                <a:endParaRPr lang="en-US" sz="950"/>
              </a:p>
            </p:txBody>
          </p:sp>
          <p:sp>
            <p:nvSpPr>
              <p:cNvPr id="28" name="Text 25"/>
              <p:cNvSpPr/>
              <p:nvPr/>
            </p:nvSpPr>
            <p:spPr>
              <a:xfrm>
                <a:off x="4754880" y="3273552"/>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This was the original format of the data but adapted to .csv</a:t>
                </a:r>
                <a:endParaRPr lang="en-US" sz="950"/>
              </a:p>
            </p:txBody>
          </p:sp>
        </p:grpSp>
        <p:sp>
          <p:nvSpPr>
            <p:cNvPr id="29" name="Text 26"/>
            <p:cNvSpPr/>
            <p:nvPr/>
          </p:nvSpPr>
          <p:spPr>
            <a:xfrm>
              <a:off x="7086600" y="3273552"/>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Layers 1, 3 and 4</a:t>
              </a:r>
              <a:endParaRPr lang="en-US" sz="95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p:cNvGrpSpPr/>
        <p:nvPr/>
      </p:nvGrpSpPr>
      <p:grpSpPr>
        <a:xfrm>
          <a:off x="0" y="0"/>
          <a:ext cx="0" cy="0"/>
          <a:chOff x="0" y="0"/>
          <a:chExt cx="0" cy="0"/>
        </a:xfrm>
      </p:grpSpPr>
      <p:sp>
        <p:nvSpPr>
          <p:cNvPr id="12" name="Shape 4">
            <a:extLst>
              <a:ext uri="{FF2B5EF4-FFF2-40B4-BE49-F238E27FC236}">
                <a16:creationId xmlns:a16="http://schemas.microsoft.com/office/drawing/2014/main" id="{E6824114-5F49-4A73-96DA-32B8862B4729}"/>
              </a:ext>
            </a:extLst>
          </p:cNvPr>
          <p:cNvSpPr/>
          <p:nvPr/>
        </p:nvSpPr>
        <p:spPr>
          <a:xfrm>
            <a:off x="4680437" y="764052"/>
            <a:ext cx="4206240"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4" name="Shape 0">
            <a:extLst>
              <a:ext uri="{FF2B5EF4-FFF2-40B4-BE49-F238E27FC236}">
                <a16:creationId xmlns:a16="http://schemas.microsoft.com/office/drawing/2014/main" id="{A6D5CC95-D47F-370D-8010-54BF4262E963}"/>
              </a:ext>
            </a:extLst>
          </p:cNvPr>
          <p:cNvSpPr/>
          <p:nvPr/>
        </p:nvSpPr>
        <p:spPr>
          <a:xfrm>
            <a:off x="0" y="0"/>
            <a:ext cx="9144000" cy="685800"/>
          </a:xfrm>
          <a:prstGeom prst="rect">
            <a:avLst/>
          </a:prstGeom>
          <a:solidFill>
            <a:srgbClr val="028090"/>
          </a:solidFill>
          <a:ln w="12700">
            <a:noFill/>
            <a:prstDash val="solid"/>
          </a:ln>
        </p:spPr>
        <p:txBody>
          <a:bodyPr/>
          <a:lstStyle/>
          <a:p>
            <a:endParaRPr lang="en-GB"/>
          </a:p>
        </p:txBody>
      </p:sp>
      <p:sp>
        <p:nvSpPr>
          <p:cNvPr id="5" name="TextBox 4">
            <a:extLst>
              <a:ext uri="{FF2B5EF4-FFF2-40B4-BE49-F238E27FC236}">
                <a16:creationId xmlns:a16="http://schemas.microsoft.com/office/drawing/2014/main" id="{27CC4819-AB0A-EEB5-4595-A696486F36EA}"/>
              </a:ext>
            </a:extLst>
          </p:cNvPr>
          <p:cNvSpPr txBox="1"/>
          <p:nvPr/>
        </p:nvSpPr>
        <p:spPr>
          <a:xfrm>
            <a:off x="641838" y="15826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ea typeface="Calibri"/>
                <a:cs typeface="Calibri"/>
              </a:rPr>
              <a:t>Reflection</a:t>
            </a:r>
            <a:endParaRPr lang="en-US" b="1">
              <a:solidFill>
                <a:schemeClr val="bg1"/>
              </a:solidFill>
            </a:endParaRPr>
          </a:p>
        </p:txBody>
      </p:sp>
      <p:grpSp>
        <p:nvGrpSpPr>
          <p:cNvPr id="15" name="Group 14">
            <a:extLst>
              <a:ext uri="{FF2B5EF4-FFF2-40B4-BE49-F238E27FC236}">
                <a16:creationId xmlns:a16="http://schemas.microsoft.com/office/drawing/2014/main" id="{44EAA498-BB01-C260-9F02-5455E41A2EF1}"/>
              </a:ext>
            </a:extLst>
          </p:cNvPr>
          <p:cNvGrpSpPr/>
          <p:nvPr/>
        </p:nvGrpSpPr>
        <p:grpSpPr>
          <a:xfrm>
            <a:off x="1628260" y="2613953"/>
            <a:ext cx="5876925" cy="1691640"/>
            <a:chOff x="102214" y="2533944"/>
            <a:chExt cx="8688913" cy="1691640"/>
          </a:xfrm>
        </p:grpSpPr>
        <p:sp>
          <p:nvSpPr>
            <p:cNvPr id="8" name="Shape 12">
              <a:extLst>
                <a:ext uri="{FF2B5EF4-FFF2-40B4-BE49-F238E27FC236}">
                  <a16:creationId xmlns:a16="http://schemas.microsoft.com/office/drawing/2014/main" id="{9B0B99E6-218F-4016-C76B-53E04498285F}"/>
                </a:ext>
              </a:extLst>
            </p:cNvPr>
            <p:cNvSpPr/>
            <p:nvPr/>
          </p:nvSpPr>
          <p:spPr>
            <a:xfrm>
              <a:off x="102214" y="2533944"/>
              <a:ext cx="8688913"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38" name="Text 14">
              <a:extLst>
                <a:ext uri="{FF2B5EF4-FFF2-40B4-BE49-F238E27FC236}">
                  <a16:creationId xmlns:a16="http://schemas.microsoft.com/office/drawing/2014/main" id="{9388E209-9017-53BF-745D-8534D69F4529}"/>
                </a:ext>
              </a:extLst>
            </p:cNvPr>
            <p:cNvSpPr/>
            <p:nvPr/>
          </p:nvSpPr>
          <p:spPr>
            <a:xfrm>
              <a:off x="4143210" y="2795952"/>
              <a:ext cx="1247134"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Limitations</a:t>
              </a:r>
              <a:endParaRPr lang="en-US" sz="1200">
                <a:solidFill>
                  <a:schemeClr val="bg1"/>
                </a:solidFill>
              </a:endParaRPr>
            </a:p>
          </p:txBody>
        </p:sp>
        <p:sp>
          <p:nvSpPr>
            <p:cNvPr id="34" name="Shape 13">
              <a:extLst>
                <a:ext uri="{FF2B5EF4-FFF2-40B4-BE49-F238E27FC236}">
                  <a16:creationId xmlns:a16="http://schemas.microsoft.com/office/drawing/2014/main" id="{9A0B8716-996B-AB25-C6A9-03D2631E1D63}"/>
                </a:ext>
              </a:extLst>
            </p:cNvPr>
            <p:cNvSpPr/>
            <p:nvPr/>
          </p:nvSpPr>
          <p:spPr>
            <a:xfrm>
              <a:off x="3341796" y="2723286"/>
              <a:ext cx="647363" cy="446648"/>
            </a:xfrm>
            <a:prstGeom prst="ellipse">
              <a:avLst/>
            </a:prstGeom>
            <a:solidFill>
              <a:srgbClr val="028090"/>
            </a:solidFill>
            <a:ln w="12700">
              <a:solidFill>
                <a:srgbClr val="438275"/>
              </a:solidFill>
              <a:prstDash val="solid"/>
            </a:ln>
          </p:spPr>
          <p:txBody>
            <a:bodyPr/>
            <a:lstStyle/>
            <a:p>
              <a:endParaRPr lang="en-GB"/>
            </a:p>
          </p:txBody>
        </p:sp>
        <p:sp>
          <p:nvSpPr>
            <p:cNvPr id="40" name="Text 15">
              <a:extLst>
                <a:ext uri="{FF2B5EF4-FFF2-40B4-BE49-F238E27FC236}">
                  <a16:creationId xmlns:a16="http://schemas.microsoft.com/office/drawing/2014/main" id="{3E5C3C63-D72A-DAE8-B6ED-4A966DE667C5}"/>
                </a:ext>
              </a:extLst>
            </p:cNvPr>
            <p:cNvSpPr/>
            <p:nvPr/>
          </p:nvSpPr>
          <p:spPr>
            <a:xfrm>
              <a:off x="358728" y="3196443"/>
              <a:ext cx="8175885" cy="10058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Limited availability of relevant datasets – which lead to the adaptation of the main question.</a:t>
              </a:r>
            </a:p>
            <a:p>
              <a:pPr marL="171450" indent="-171450">
                <a:buFont typeface="Arial" panose="020B0604020202020204" pitchFamily="34" charset="0"/>
                <a:buChar char="•"/>
              </a:pPr>
              <a:r>
                <a:rPr lang="en-US" sz="1100">
                  <a:solidFill>
                    <a:srgbClr val="E8F4F5"/>
                  </a:solidFill>
                  <a:ea typeface="Calibri"/>
                  <a:cs typeface="Calibri"/>
                </a:rPr>
                <a:t>The absence of up-to-date datasets affects the relevance of the data being </a:t>
              </a:r>
              <a:r>
                <a:rPr lang="en-GB" sz="1100">
                  <a:solidFill>
                    <a:srgbClr val="E8F4F5"/>
                  </a:solidFill>
                  <a:ea typeface="Calibri"/>
                  <a:cs typeface="Calibri"/>
                </a:rPr>
                <a:t>analysed.</a:t>
              </a:r>
            </a:p>
            <a:p>
              <a:pPr marL="171450" indent="-171450">
                <a:buFont typeface="Arial" panose="020B0604020202020204" pitchFamily="34" charset="0"/>
                <a:buChar char="•"/>
              </a:pPr>
              <a:r>
                <a:rPr lang="en-US" sz="1100">
                  <a:solidFill>
                    <a:srgbClr val="E8F4F5"/>
                  </a:solidFill>
                  <a:ea typeface="Calibri"/>
                  <a:cs typeface="Calibri"/>
                </a:rPr>
                <a:t>Using datasets from a multitude of different years created challenges with consistency.</a:t>
              </a:r>
            </a:p>
            <a:p>
              <a:pPr marL="171450" indent="-171450">
                <a:buFont typeface="Calibri"/>
                <a:buChar char="-"/>
              </a:pPr>
              <a:endParaRPr lang="en-GB" sz="1100">
                <a:solidFill>
                  <a:srgbClr val="E8F4F5"/>
                </a:solidFill>
                <a:ea typeface="Calibri"/>
                <a:cs typeface="Calibri"/>
              </a:endParaRPr>
            </a:p>
          </p:txBody>
        </p:sp>
        <p:sp>
          <p:nvSpPr>
            <p:cNvPr id="52" name="Multiplication Sign 51">
              <a:extLst>
                <a:ext uri="{FF2B5EF4-FFF2-40B4-BE49-F238E27FC236}">
                  <a16:creationId xmlns:a16="http://schemas.microsoft.com/office/drawing/2014/main" id="{C8E6ABC9-E8F3-4FD2-B271-E62878DE3FE7}"/>
                </a:ext>
              </a:extLst>
            </p:cNvPr>
            <p:cNvSpPr/>
            <p:nvPr/>
          </p:nvSpPr>
          <p:spPr>
            <a:xfrm>
              <a:off x="3380136" y="2774148"/>
              <a:ext cx="570686" cy="369276"/>
            </a:xfrm>
            <a:prstGeom prst="mathMultiply">
              <a:avLst/>
            </a:prstGeom>
            <a:solidFill>
              <a:srgbClr val="C13B05"/>
            </a:solidFill>
            <a:ln>
              <a:solidFill>
                <a:srgbClr val="0D213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B2B3A992-111C-2685-C16E-7A0725ABDA04}"/>
              </a:ext>
            </a:extLst>
          </p:cNvPr>
          <p:cNvGrpSpPr/>
          <p:nvPr/>
        </p:nvGrpSpPr>
        <p:grpSpPr>
          <a:xfrm>
            <a:off x="230357" y="764052"/>
            <a:ext cx="4206240" cy="1691640"/>
            <a:chOff x="230357" y="764052"/>
            <a:chExt cx="4206240" cy="1691640"/>
          </a:xfrm>
        </p:grpSpPr>
        <p:sp>
          <p:nvSpPr>
            <p:cNvPr id="32" name="Shape 12">
              <a:extLst>
                <a:ext uri="{FF2B5EF4-FFF2-40B4-BE49-F238E27FC236}">
                  <a16:creationId xmlns:a16="http://schemas.microsoft.com/office/drawing/2014/main" id="{6D30317A-42BF-6242-4E56-8AF1F29F42AD}"/>
                </a:ext>
              </a:extLst>
            </p:cNvPr>
            <p:cNvSpPr/>
            <p:nvPr/>
          </p:nvSpPr>
          <p:spPr>
            <a:xfrm>
              <a:off x="230357" y="764052"/>
              <a:ext cx="4206240"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14" name="Shape 5">
              <a:extLst>
                <a:ext uri="{FF2B5EF4-FFF2-40B4-BE49-F238E27FC236}">
                  <a16:creationId xmlns:a16="http://schemas.microsoft.com/office/drawing/2014/main" id="{C3E73F0B-173E-9A09-FD6B-1EBB2245C6EC}"/>
                </a:ext>
              </a:extLst>
            </p:cNvPr>
            <p:cNvSpPr/>
            <p:nvPr/>
          </p:nvSpPr>
          <p:spPr>
            <a:xfrm>
              <a:off x="358726" y="849337"/>
              <a:ext cx="411480" cy="411480"/>
            </a:xfrm>
            <a:prstGeom prst="ellipse">
              <a:avLst/>
            </a:prstGeom>
            <a:solidFill>
              <a:srgbClr val="028090"/>
            </a:solidFill>
            <a:ln w="12700">
              <a:solidFill>
                <a:srgbClr val="02C393"/>
              </a:solidFill>
              <a:prstDash val="solid"/>
            </a:ln>
          </p:spPr>
          <p:txBody>
            <a:bodyPr/>
            <a:lstStyle/>
            <a:p>
              <a:endParaRPr lang="en-GB"/>
            </a:p>
          </p:txBody>
        </p:sp>
        <p:sp>
          <p:nvSpPr>
            <p:cNvPr id="18" name="Text 6">
              <a:extLst>
                <a:ext uri="{FF2B5EF4-FFF2-40B4-BE49-F238E27FC236}">
                  <a16:creationId xmlns:a16="http://schemas.microsoft.com/office/drawing/2014/main" id="{341F94C4-85E6-0E30-D44A-EA858424A206}"/>
                </a:ext>
              </a:extLst>
            </p:cNvPr>
            <p:cNvSpPr/>
            <p:nvPr/>
          </p:nvSpPr>
          <p:spPr>
            <a:xfrm>
              <a:off x="879934" y="867625"/>
              <a:ext cx="3383280"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Collaborative Workflow</a:t>
              </a:r>
              <a:endParaRPr lang="en-US" sz="1200">
                <a:solidFill>
                  <a:schemeClr val="bg1"/>
                </a:solidFill>
              </a:endParaRPr>
            </a:p>
          </p:txBody>
        </p:sp>
        <p:sp>
          <p:nvSpPr>
            <p:cNvPr id="20" name="Text 7">
              <a:extLst>
                <a:ext uri="{FF2B5EF4-FFF2-40B4-BE49-F238E27FC236}">
                  <a16:creationId xmlns:a16="http://schemas.microsoft.com/office/drawing/2014/main" id="{5FD83E2B-9470-C4FF-B6C5-CF980CC1698A}"/>
                </a:ext>
              </a:extLst>
            </p:cNvPr>
            <p:cNvSpPr/>
            <p:nvPr/>
          </p:nvSpPr>
          <p:spPr>
            <a:xfrm>
              <a:off x="439615" y="1262575"/>
              <a:ext cx="3805311" cy="1049802"/>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Use of Notion as a shared and collaborative workspace (able to see each other's progress, confirm we are all on the right track, once place to access all data)</a:t>
              </a:r>
              <a:endParaRPr lang="en-US" sz="1100">
                <a:solidFill>
                  <a:srgbClr val="E8F4F5"/>
                </a:solidFill>
                <a:ea typeface="Calibri"/>
                <a:cs typeface="Calibri"/>
              </a:endParaRPr>
            </a:p>
          </p:txBody>
        </p:sp>
        <p:pic>
          <p:nvPicPr>
            <p:cNvPr id="53" name="Image 0" descr="preencoded.png">
              <a:extLst>
                <a:ext uri="{FF2B5EF4-FFF2-40B4-BE49-F238E27FC236}">
                  <a16:creationId xmlns:a16="http://schemas.microsoft.com/office/drawing/2014/main" id="{9D8D4B53-601B-9A0B-CF86-F9341E7442E3}"/>
                </a:ext>
              </a:extLst>
            </p:cNvPr>
            <p:cNvPicPr>
              <a:picLocks noChangeAspect="1"/>
            </p:cNvPicPr>
            <p:nvPr/>
          </p:nvPicPr>
          <p:blipFill>
            <a:blip r:embed="rId3"/>
            <a:stretch>
              <a:fillRect/>
            </a:stretch>
          </p:blipFill>
          <p:spPr>
            <a:xfrm>
              <a:off x="351691" y="822255"/>
              <a:ext cx="437857" cy="446648"/>
            </a:xfrm>
            <a:prstGeom prst="rect">
              <a:avLst/>
            </a:prstGeom>
          </p:spPr>
        </p:pic>
      </p:grpSp>
      <p:grpSp>
        <p:nvGrpSpPr>
          <p:cNvPr id="11" name="Group 10">
            <a:extLst>
              <a:ext uri="{FF2B5EF4-FFF2-40B4-BE49-F238E27FC236}">
                <a16:creationId xmlns:a16="http://schemas.microsoft.com/office/drawing/2014/main" id="{34C2CA09-28A5-125D-17C4-A1F752153646}"/>
              </a:ext>
            </a:extLst>
          </p:cNvPr>
          <p:cNvGrpSpPr/>
          <p:nvPr/>
        </p:nvGrpSpPr>
        <p:grpSpPr>
          <a:xfrm>
            <a:off x="4828881" y="834119"/>
            <a:ext cx="3940567" cy="1478258"/>
            <a:chOff x="4828881" y="834119"/>
            <a:chExt cx="3940567" cy="1478258"/>
          </a:xfrm>
        </p:grpSpPr>
        <p:sp>
          <p:nvSpPr>
            <p:cNvPr id="24" name="Shape 9">
              <a:extLst>
                <a:ext uri="{FF2B5EF4-FFF2-40B4-BE49-F238E27FC236}">
                  <a16:creationId xmlns:a16="http://schemas.microsoft.com/office/drawing/2014/main" id="{048FFB2E-8EE1-7BAD-786C-64887727B2E5}"/>
                </a:ext>
              </a:extLst>
            </p:cNvPr>
            <p:cNvSpPr/>
            <p:nvPr/>
          </p:nvSpPr>
          <p:spPr>
            <a:xfrm>
              <a:off x="4839286" y="849337"/>
              <a:ext cx="411480" cy="411480"/>
            </a:xfrm>
            <a:prstGeom prst="ellipse">
              <a:avLst/>
            </a:prstGeom>
            <a:solidFill>
              <a:srgbClr val="028090"/>
            </a:solidFill>
            <a:ln w="12700">
              <a:solidFill>
                <a:srgbClr val="02C393"/>
              </a:solidFill>
              <a:prstDash val="solid"/>
            </a:ln>
          </p:spPr>
          <p:txBody>
            <a:bodyPr/>
            <a:lstStyle/>
            <a:p>
              <a:endParaRPr lang="en-GB"/>
            </a:p>
          </p:txBody>
        </p:sp>
        <p:sp>
          <p:nvSpPr>
            <p:cNvPr id="28" name="Text 10">
              <a:extLst>
                <a:ext uri="{FF2B5EF4-FFF2-40B4-BE49-F238E27FC236}">
                  <a16:creationId xmlns:a16="http://schemas.microsoft.com/office/drawing/2014/main" id="{AE2CD389-76AF-58DA-08CA-4B11DD0DFBBE}"/>
                </a:ext>
              </a:extLst>
            </p:cNvPr>
            <p:cNvSpPr/>
            <p:nvPr/>
          </p:nvSpPr>
          <p:spPr>
            <a:xfrm>
              <a:off x="5360494" y="867625"/>
              <a:ext cx="3383280"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Multiple Perspectives</a:t>
              </a:r>
              <a:endParaRPr lang="en-US" sz="1200">
                <a:solidFill>
                  <a:schemeClr val="bg1"/>
                </a:solidFill>
              </a:endParaRPr>
            </a:p>
          </p:txBody>
        </p:sp>
        <p:sp>
          <p:nvSpPr>
            <p:cNvPr id="30" name="Text 11">
              <a:extLst>
                <a:ext uri="{FF2B5EF4-FFF2-40B4-BE49-F238E27FC236}">
                  <a16:creationId xmlns:a16="http://schemas.microsoft.com/office/drawing/2014/main" id="{B6A77D3F-09E8-E59E-9DA6-CAA8DD4D10C4}"/>
                </a:ext>
              </a:extLst>
            </p:cNvPr>
            <p:cNvSpPr/>
            <p:nvPr/>
          </p:nvSpPr>
          <p:spPr>
            <a:xfrm>
              <a:off x="4928968" y="1306537"/>
              <a:ext cx="3840480" cy="10058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Each member approached the tasks differently, which brought forward fresh perspectives and generated healthy and varied ideas and discussion. </a:t>
              </a:r>
              <a:endParaRPr lang="en-US" sz="1100">
                <a:solidFill>
                  <a:srgbClr val="E8F4F5"/>
                </a:solidFill>
                <a:ea typeface="Calibri"/>
                <a:cs typeface="Calibri"/>
              </a:endParaRPr>
            </a:p>
          </p:txBody>
        </p:sp>
        <p:pic>
          <p:nvPicPr>
            <p:cNvPr id="54" name="Image 0" descr="preencoded.png">
              <a:extLst>
                <a:ext uri="{FF2B5EF4-FFF2-40B4-BE49-F238E27FC236}">
                  <a16:creationId xmlns:a16="http://schemas.microsoft.com/office/drawing/2014/main" id="{69C7ACC0-F9FC-408A-E47C-63FB8FAD33EB}"/>
                </a:ext>
              </a:extLst>
            </p:cNvPr>
            <p:cNvPicPr>
              <a:picLocks noChangeAspect="1"/>
            </p:cNvPicPr>
            <p:nvPr/>
          </p:nvPicPr>
          <p:blipFill>
            <a:blip r:embed="rId3"/>
            <a:stretch>
              <a:fillRect/>
            </a:stretch>
          </p:blipFill>
          <p:spPr>
            <a:xfrm>
              <a:off x="4828881" y="834119"/>
              <a:ext cx="437857" cy="446648"/>
            </a:xfrm>
            <a:prstGeom prst="rect">
              <a:avLst/>
            </a:prstGeom>
          </p:spPr>
        </p:pic>
      </p:grpSp>
      <p:sp>
        <p:nvSpPr>
          <p:cNvPr id="55" name="Shape 4">
            <a:extLst>
              <a:ext uri="{FF2B5EF4-FFF2-40B4-BE49-F238E27FC236}">
                <a16:creationId xmlns:a16="http://schemas.microsoft.com/office/drawing/2014/main" id="{9EA5B448-DF29-5A36-5295-032B7011A0EC}"/>
              </a:ext>
            </a:extLst>
          </p:cNvPr>
          <p:cNvSpPr/>
          <p:nvPr/>
        </p:nvSpPr>
        <p:spPr>
          <a:xfrm>
            <a:off x="230357" y="4448908"/>
            <a:ext cx="8672732" cy="46951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lIns="91440" tIns="45720" rIns="91440" bIns="45720" anchor="t"/>
          <a:lstStyle/>
          <a:p>
            <a:pPr algn="ctr"/>
            <a:r>
              <a:rPr lang="en-GB" sz="1100">
                <a:solidFill>
                  <a:schemeClr val="bg1"/>
                </a:solidFill>
                <a:ea typeface="+mn-lt"/>
                <a:cs typeface="+mn-lt"/>
              </a:rPr>
              <a:t>In future projects, greater emphasis will be placed on thoroughly interrogating available data prior to defining the research question, ensuring alignment between research aims and data availability while minimising potential delays.</a:t>
            </a:r>
            <a:r>
              <a:rPr lang="en-GB" sz="1100">
                <a:solidFill>
                  <a:schemeClr val="bg1"/>
                </a:solidFill>
                <a:ea typeface="Calibri"/>
                <a:cs typeface="Calibri"/>
              </a:rPr>
              <a:t> </a:t>
            </a:r>
            <a:endParaRPr lang="en-US" sz="1100">
              <a:solidFill>
                <a:schemeClr val="bg1"/>
              </a:solidFill>
            </a:endParaRPr>
          </a:p>
        </p:txBody>
      </p:sp>
      <p:sp>
        <p:nvSpPr>
          <p:cNvPr id="3" name="Freeform 5">
            <a:extLst>
              <a:ext uri="{FF2B5EF4-FFF2-40B4-BE49-F238E27FC236}">
                <a16:creationId xmlns:a16="http://schemas.microsoft.com/office/drawing/2014/main" id="{1D30DB26-11F3-48B5-36C2-0083FB31C67A}"/>
              </a:ext>
            </a:extLst>
          </p:cNvPr>
          <p:cNvSpPr>
            <a:spLocks noEditPoints="1"/>
          </p:cNvSpPr>
          <p:nvPr/>
        </p:nvSpPr>
        <p:spPr bwMode="auto">
          <a:xfrm>
            <a:off x="197764" y="140659"/>
            <a:ext cx="420137" cy="399480"/>
          </a:xfrm>
          <a:custGeom>
            <a:avLst/>
            <a:gdLst>
              <a:gd name="T0" fmla="*/ 52 w 105"/>
              <a:gd name="T1" fmla="*/ 105 h 105"/>
              <a:gd name="T2" fmla="*/ 52 w 105"/>
              <a:gd name="T3" fmla="*/ 0 h 105"/>
              <a:gd name="T4" fmla="*/ 11 w 105"/>
              <a:gd name="T5" fmla="*/ 52 h 105"/>
              <a:gd name="T6" fmla="*/ 23 w 105"/>
              <a:gd name="T7" fmla="*/ 45 h 105"/>
              <a:gd name="T8" fmla="*/ 23 w 105"/>
              <a:gd name="T9" fmla="*/ 58 h 105"/>
              <a:gd name="T10" fmla="*/ 11 w 105"/>
              <a:gd name="T11" fmla="*/ 52 h 105"/>
              <a:gd name="T12" fmla="*/ 30 w 105"/>
              <a:gd name="T13" fmla="*/ 18 h 105"/>
              <a:gd name="T14" fmla="*/ 16 w 105"/>
              <a:gd name="T15" fmla="*/ 34 h 105"/>
              <a:gd name="T16" fmla="*/ 47 w 105"/>
              <a:gd name="T17" fmla="*/ 12 h 105"/>
              <a:gd name="T18" fmla="*/ 36 w 105"/>
              <a:gd name="T19" fmla="*/ 34 h 105"/>
              <a:gd name="T20" fmla="*/ 58 w 105"/>
              <a:gd name="T21" fmla="*/ 12 h 105"/>
              <a:gd name="T22" fmla="*/ 69 w 105"/>
              <a:gd name="T23" fmla="*/ 34 h 105"/>
              <a:gd name="T24" fmla="*/ 58 w 105"/>
              <a:gd name="T25" fmla="*/ 12 h 105"/>
              <a:gd name="T26" fmla="*/ 89 w 105"/>
              <a:gd name="T27" fmla="*/ 34 h 105"/>
              <a:gd name="T28" fmla="*/ 75 w 105"/>
              <a:gd name="T29" fmla="*/ 18 h 105"/>
              <a:gd name="T30" fmla="*/ 93 w 105"/>
              <a:gd name="T31" fmla="*/ 52 h 105"/>
              <a:gd name="T32" fmla="*/ 82 w 105"/>
              <a:gd name="T33" fmla="*/ 58 h 105"/>
              <a:gd name="T34" fmla="*/ 82 w 105"/>
              <a:gd name="T35" fmla="*/ 45 h 105"/>
              <a:gd name="T36" fmla="*/ 90 w 105"/>
              <a:gd name="T37" fmla="*/ 69 h 105"/>
              <a:gd name="T38" fmla="*/ 80 w 105"/>
              <a:gd name="T39" fmla="*/ 69 h 105"/>
              <a:gd name="T40" fmla="*/ 32 w 105"/>
              <a:gd name="T41" fmla="*/ 88 h 105"/>
              <a:gd name="T42" fmla="*/ 25 w 105"/>
              <a:gd name="T43" fmla="*/ 69 h 105"/>
              <a:gd name="T44" fmla="*/ 34 w 105"/>
              <a:gd name="T45" fmla="*/ 45 h 105"/>
              <a:gd name="T46" fmla="*/ 47 w 105"/>
              <a:gd name="T47" fmla="*/ 58 h 105"/>
              <a:gd name="T48" fmla="*/ 34 w 105"/>
              <a:gd name="T49" fmla="*/ 51 h 105"/>
              <a:gd name="T50" fmla="*/ 58 w 105"/>
              <a:gd name="T51" fmla="*/ 45 h 105"/>
              <a:gd name="T52" fmla="*/ 71 w 105"/>
              <a:gd name="T53" fmla="*/ 51 h 105"/>
              <a:gd name="T54" fmla="*/ 58 w 105"/>
              <a:gd name="T55" fmla="*/ 58 h 105"/>
              <a:gd name="T56" fmla="*/ 36 w 105"/>
              <a:gd name="T57" fmla="*/ 69 h 105"/>
              <a:gd name="T58" fmla="*/ 47 w 105"/>
              <a:gd name="T59" fmla="*/ 91 h 105"/>
              <a:gd name="T60" fmla="*/ 58 w 105"/>
              <a:gd name="T61" fmla="*/ 69 h 105"/>
              <a:gd name="T62" fmla="*/ 58 w 105"/>
              <a:gd name="T63" fmla="*/ 9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5" h="105">
                <a:moveTo>
                  <a:pt x="0" y="52"/>
                </a:moveTo>
                <a:cubicBezTo>
                  <a:pt x="0" y="81"/>
                  <a:pt x="24" y="105"/>
                  <a:pt x="52" y="105"/>
                </a:cubicBezTo>
                <a:cubicBezTo>
                  <a:pt x="81" y="105"/>
                  <a:pt x="105" y="81"/>
                  <a:pt x="105" y="52"/>
                </a:cubicBezTo>
                <a:cubicBezTo>
                  <a:pt x="105" y="24"/>
                  <a:pt x="81" y="0"/>
                  <a:pt x="52" y="0"/>
                </a:cubicBezTo>
                <a:cubicBezTo>
                  <a:pt x="24" y="0"/>
                  <a:pt x="0" y="24"/>
                  <a:pt x="0" y="52"/>
                </a:cubicBezTo>
                <a:close/>
                <a:moveTo>
                  <a:pt x="11" y="52"/>
                </a:moveTo>
                <a:cubicBezTo>
                  <a:pt x="11" y="50"/>
                  <a:pt x="12" y="47"/>
                  <a:pt x="12" y="45"/>
                </a:cubicBezTo>
                <a:cubicBezTo>
                  <a:pt x="23" y="45"/>
                  <a:pt x="23" y="45"/>
                  <a:pt x="23" y="45"/>
                </a:cubicBezTo>
                <a:cubicBezTo>
                  <a:pt x="23" y="47"/>
                  <a:pt x="23" y="49"/>
                  <a:pt x="23" y="51"/>
                </a:cubicBezTo>
                <a:cubicBezTo>
                  <a:pt x="23" y="54"/>
                  <a:pt x="23" y="56"/>
                  <a:pt x="23" y="58"/>
                </a:cubicBezTo>
                <a:cubicBezTo>
                  <a:pt x="12" y="58"/>
                  <a:pt x="12" y="58"/>
                  <a:pt x="12" y="58"/>
                </a:cubicBezTo>
                <a:cubicBezTo>
                  <a:pt x="12" y="56"/>
                  <a:pt x="11" y="54"/>
                  <a:pt x="11" y="52"/>
                </a:cubicBezTo>
                <a:close/>
                <a:moveTo>
                  <a:pt x="16" y="34"/>
                </a:moveTo>
                <a:cubicBezTo>
                  <a:pt x="19" y="27"/>
                  <a:pt x="24" y="22"/>
                  <a:pt x="30" y="18"/>
                </a:cubicBezTo>
                <a:cubicBezTo>
                  <a:pt x="28" y="23"/>
                  <a:pt x="26" y="28"/>
                  <a:pt x="25" y="34"/>
                </a:cubicBezTo>
                <a:lnTo>
                  <a:pt x="16" y="34"/>
                </a:lnTo>
                <a:close/>
                <a:moveTo>
                  <a:pt x="47" y="12"/>
                </a:moveTo>
                <a:cubicBezTo>
                  <a:pt x="47" y="12"/>
                  <a:pt x="47" y="12"/>
                  <a:pt x="47" y="12"/>
                </a:cubicBezTo>
                <a:cubicBezTo>
                  <a:pt x="47" y="34"/>
                  <a:pt x="47" y="34"/>
                  <a:pt x="47" y="34"/>
                </a:cubicBezTo>
                <a:cubicBezTo>
                  <a:pt x="36" y="34"/>
                  <a:pt x="36" y="34"/>
                  <a:pt x="36" y="34"/>
                </a:cubicBezTo>
                <a:cubicBezTo>
                  <a:pt x="38" y="26"/>
                  <a:pt x="42" y="18"/>
                  <a:pt x="47" y="12"/>
                </a:cubicBezTo>
                <a:close/>
                <a:moveTo>
                  <a:pt x="58" y="12"/>
                </a:moveTo>
                <a:cubicBezTo>
                  <a:pt x="58" y="12"/>
                  <a:pt x="58" y="12"/>
                  <a:pt x="58" y="12"/>
                </a:cubicBezTo>
                <a:cubicBezTo>
                  <a:pt x="63" y="18"/>
                  <a:pt x="67" y="26"/>
                  <a:pt x="69" y="34"/>
                </a:cubicBezTo>
                <a:cubicBezTo>
                  <a:pt x="58" y="34"/>
                  <a:pt x="58" y="34"/>
                  <a:pt x="58" y="34"/>
                </a:cubicBezTo>
                <a:lnTo>
                  <a:pt x="58" y="12"/>
                </a:lnTo>
                <a:close/>
                <a:moveTo>
                  <a:pt x="75" y="18"/>
                </a:moveTo>
                <a:cubicBezTo>
                  <a:pt x="81" y="22"/>
                  <a:pt x="86" y="27"/>
                  <a:pt x="89" y="34"/>
                </a:cubicBezTo>
                <a:cubicBezTo>
                  <a:pt x="80" y="34"/>
                  <a:pt x="80" y="34"/>
                  <a:pt x="80" y="34"/>
                </a:cubicBezTo>
                <a:cubicBezTo>
                  <a:pt x="79" y="28"/>
                  <a:pt x="77" y="23"/>
                  <a:pt x="75" y="18"/>
                </a:cubicBezTo>
                <a:close/>
                <a:moveTo>
                  <a:pt x="93" y="45"/>
                </a:moveTo>
                <a:cubicBezTo>
                  <a:pt x="93" y="47"/>
                  <a:pt x="93" y="50"/>
                  <a:pt x="93" y="52"/>
                </a:cubicBezTo>
                <a:cubicBezTo>
                  <a:pt x="93" y="54"/>
                  <a:pt x="93" y="56"/>
                  <a:pt x="93" y="58"/>
                </a:cubicBezTo>
                <a:cubicBezTo>
                  <a:pt x="82" y="58"/>
                  <a:pt x="82" y="58"/>
                  <a:pt x="82" y="58"/>
                </a:cubicBezTo>
                <a:cubicBezTo>
                  <a:pt x="82" y="56"/>
                  <a:pt x="82" y="54"/>
                  <a:pt x="82" y="51"/>
                </a:cubicBezTo>
                <a:cubicBezTo>
                  <a:pt x="82" y="49"/>
                  <a:pt x="82" y="47"/>
                  <a:pt x="82" y="45"/>
                </a:cubicBezTo>
                <a:lnTo>
                  <a:pt x="93" y="45"/>
                </a:lnTo>
                <a:close/>
                <a:moveTo>
                  <a:pt x="90" y="69"/>
                </a:moveTo>
                <a:cubicBezTo>
                  <a:pt x="86" y="77"/>
                  <a:pt x="81" y="83"/>
                  <a:pt x="73" y="88"/>
                </a:cubicBezTo>
                <a:cubicBezTo>
                  <a:pt x="76" y="82"/>
                  <a:pt x="79" y="76"/>
                  <a:pt x="80" y="69"/>
                </a:cubicBezTo>
                <a:lnTo>
                  <a:pt x="90" y="69"/>
                </a:lnTo>
                <a:close/>
                <a:moveTo>
                  <a:pt x="32" y="88"/>
                </a:moveTo>
                <a:cubicBezTo>
                  <a:pt x="24" y="83"/>
                  <a:pt x="18" y="77"/>
                  <a:pt x="15" y="69"/>
                </a:cubicBezTo>
                <a:cubicBezTo>
                  <a:pt x="25" y="69"/>
                  <a:pt x="25" y="69"/>
                  <a:pt x="25" y="69"/>
                </a:cubicBezTo>
                <a:cubicBezTo>
                  <a:pt x="26" y="76"/>
                  <a:pt x="28" y="82"/>
                  <a:pt x="32" y="88"/>
                </a:cubicBezTo>
                <a:close/>
                <a:moveTo>
                  <a:pt x="34" y="45"/>
                </a:moveTo>
                <a:cubicBezTo>
                  <a:pt x="47" y="45"/>
                  <a:pt x="47" y="45"/>
                  <a:pt x="47" y="45"/>
                </a:cubicBezTo>
                <a:cubicBezTo>
                  <a:pt x="47" y="58"/>
                  <a:pt x="47" y="58"/>
                  <a:pt x="47" y="58"/>
                </a:cubicBezTo>
                <a:cubicBezTo>
                  <a:pt x="34" y="58"/>
                  <a:pt x="34" y="58"/>
                  <a:pt x="34" y="58"/>
                </a:cubicBezTo>
                <a:cubicBezTo>
                  <a:pt x="34" y="56"/>
                  <a:pt x="34" y="54"/>
                  <a:pt x="34" y="51"/>
                </a:cubicBezTo>
                <a:cubicBezTo>
                  <a:pt x="34" y="49"/>
                  <a:pt x="34" y="47"/>
                  <a:pt x="34" y="45"/>
                </a:cubicBezTo>
                <a:close/>
                <a:moveTo>
                  <a:pt x="58" y="45"/>
                </a:moveTo>
                <a:cubicBezTo>
                  <a:pt x="71" y="45"/>
                  <a:pt x="71" y="45"/>
                  <a:pt x="71" y="45"/>
                </a:cubicBezTo>
                <a:cubicBezTo>
                  <a:pt x="71" y="47"/>
                  <a:pt x="71" y="49"/>
                  <a:pt x="71" y="51"/>
                </a:cubicBezTo>
                <a:cubicBezTo>
                  <a:pt x="71" y="54"/>
                  <a:pt x="71" y="56"/>
                  <a:pt x="71" y="58"/>
                </a:cubicBezTo>
                <a:cubicBezTo>
                  <a:pt x="58" y="58"/>
                  <a:pt x="58" y="58"/>
                  <a:pt x="58" y="58"/>
                </a:cubicBezTo>
                <a:lnTo>
                  <a:pt x="58" y="45"/>
                </a:lnTo>
                <a:close/>
                <a:moveTo>
                  <a:pt x="36" y="69"/>
                </a:moveTo>
                <a:cubicBezTo>
                  <a:pt x="47" y="69"/>
                  <a:pt x="47" y="69"/>
                  <a:pt x="47" y="69"/>
                </a:cubicBezTo>
                <a:cubicBezTo>
                  <a:pt x="47" y="91"/>
                  <a:pt x="47" y="91"/>
                  <a:pt x="47" y="91"/>
                </a:cubicBezTo>
                <a:cubicBezTo>
                  <a:pt x="42" y="85"/>
                  <a:pt x="38" y="77"/>
                  <a:pt x="36" y="69"/>
                </a:cubicBezTo>
                <a:close/>
                <a:moveTo>
                  <a:pt x="58" y="69"/>
                </a:moveTo>
                <a:cubicBezTo>
                  <a:pt x="69" y="69"/>
                  <a:pt x="69" y="69"/>
                  <a:pt x="69" y="69"/>
                </a:cubicBezTo>
                <a:cubicBezTo>
                  <a:pt x="67" y="77"/>
                  <a:pt x="63" y="85"/>
                  <a:pt x="58" y="91"/>
                </a:cubicBezTo>
                <a:lnTo>
                  <a:pt x="58" y="69"/>
                </a:lnTo>
                <a:close/>
              </a:path>
            </a:pathLst>
          </a:custGeom>
          <a:solidFill>
            <a:srgbClr val="02C393"/>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7585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rgbClr val="7FBFBF">
            <a:alpha val="50000"/>
          </a:srgbClr>
        </a:solidFill>
        <a:effectLst/>
      </p:bgPr>
    </p:bg>
    <p:spTree>
      <p:nvGrpSpPr>
        <p:cNvPr id="1" name="">
          <a:extLst>
            <a:ext uri="{FF2B5EF4-FFF2-40B4-BE49-F238E27FC236}">
              <a16:creationId xmlns:a16="http://schemas.microsoft.com/office/drawing/2014/main" id="{0D45B300-BCC1-044D-227D-E625106C377A}"/>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B833D05F-D7FF-8930-E726-AF7D5F1CCA1B}"/>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8666746F-B2A5-28D7-CD3E-9513C28C57BF}"/>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10B95EEE-CBFC-81CB-2A7E-DD8FBEF38CFB}"/>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D309271D-B8D8-28F9-AD8C-2EF726BBB3C5}"/>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7FC5E64A-91E1-9F27-ADB1-8DD9FFC2080C}"/>
              </a:ext>
            </a:extLst>
          </p:cNvPr>
          <p:cNvSpPr/>
          <p:nvPr/>
        </p:nvSpPr>
        <p:spPr>
          <a:xfrm>
            <a:off x="274320" y="914400"/>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50F16D23-4644-ACE3-FB6B-EBC29C18ACE8}"/>
              </a:ext>
            </a:extLst>
          </p:cNvPr>
          <p:cNvSpPr/>
          <p:nvPr/>
        </p:nvSpPr>
        <p:spPr>
          <a:xfrm>
            <a:off x="932688" y="1069848"/>
            <a:ext cx="3383280"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Obtained Data</a:t>
            </a:r>
            <a:endParaRPr lang="en-US" sz="1400" dirty="0"/>
          </a:p>
        </p:txBody>
      </p:sp>
      <p:sp>
        <p:nvSpPr>
          <p:cNvPr id="11" name="Text 7">
            <a:extLst>
              <a:ext uri="{FF2B5EF4-FFF2-40B4-BE49-F238E27FC236}">
                <a16:creationId xmlns:a16="http://schemas.microsoft.com/office/drawing/2014/main" id="{6BD300EC-3E84-E0FB-2844-CD55A8A9ACE8}"/>
              </a:ext>
            </a:extLst>
          </p:cNvPr>
          <p:cNvSpPr/>
          <p:nvPr/>
        </p:nvSpPr>
        <p:spPr>
          <a:xfrm>
            <a:off x="457200" y="1508760"/>
            <a:ext cx="7781146" cy="2234596"/>
          </a:xfrm>
          <a:prstGeom prst="rect">
            <a:avLst/>
          </a:prstGeom>
          <a:noFill/>
          <a:ln/>
        </p:spPr>
        <p:txBody>
          <a:bodyPr wrap="square" lIns="0" tIns="0" rIns="0" bIns="0" rtlCol="0" anchor="ctr"/>
          <a:lstStyle/>
          <a:p>
            <a:r>
              <a:rPr lang="en-GB" sz="1100">
                <a:hlinkClick r:id="rId4"/>
              </a:rPr>
              <a:t>1.Income_Deprivation.csv</a:t>
            </a:r>
            <a:endParaRPr lang="en-GB" sz="1100"/>
          </a:p>
          <a:p>
            <a:r>
              <a:rPr lang="en-GB" sz="1100">
                <a:hlinkClick r:id="rId5"/>
              </a:rPr>
              <a:t>2.Education_Attainment.csv</a:t>
            </a:r>
            <a:endParaRPr lang="en-GB" sz="1100"/>
          </a:p>
          <a:p>
            <a:r>
              <a:rPr lang="en-GB" sz="1100">
                <a:hlinkClick r:id="rId6"/>
              </a:rPr>
              <a:t>3.Healthy_Living_BMI.csv</a:t>
            </a:r>
            <a:endParaRPr lang="en-GB" sz="1100"/>
          </a:p>
          <a:p>
            <a:r>
              <a:rPr lang="en-GB" sz="1100">
                <a:hlinkClick r:id="rId7"/>
              </a:rPr>
              <a:t>3.Healthy_Living_Physical_Activity.csv</a:t>
            </a:r>
            <a:endParaRPr lang="en-GB" sz="1100"/>
          </a:p>
          <a:p>
            <a:r>
              <a:rPr lang="en-GB" sz="1100">
                <a:hlinkClick r:id="rId8"/>
              </a:rPr>
              <a:t>4. Disabilities.csv</a:t>
            </a:r>
            <a:endParaRPr lang="en-GB" sz="1100"/>
          </a:p>
          <a:p>
            <a:r>
              <a:rPr lang="en-GB" sz="1100">
                <a:hlinkClick r:id="rId9"/>
              </a:rPr>
              <a:t>4. General_Health.csv</a:t>
            </a:r>
            <a:endParaRPr lang="en-GB" sz="1100"/>
          </a:p>
          <a:p>
            <a:r>
              <a:rPr lang="en-GB" sz="1100">
                <a:hlinkClick r:id="rId10"/>
              </a:rPr>
              <a:t>4.Suicide.xlsx</a:t>
            </a:r>
            <a:endParaRPr lang="en-GB" sz="1100"/>
          </a:p>
          <a:p>
            <a:r>
              <a:rPr lang="en-GB" sz="1100">
                <a:hlinkClick r:id="rId11"/>
              </a:rPr>
              <a:t>5.GPMainsites.csv</a:t>
            </a:r>
            <a:endParaRPr lang="en-GB" sz="1100"/>
          </a:p>
          <a:p>
            <a:r>
              <a:rPr lang="en-GB" sz="1100">
                <a:hlinkClick r:id="rId12"/>
              </a:rPr>
              <a:t>5.Therapy_Service_WaitTimes.csv</a:t>
            </a:r>
            <a:endParaRPr lang="en-GB" sz="1100"/>
          </a:p>
        </p:txBody>
      </p:sp>
      <p:grpSp>
        <p:nvGrpSpPr>
          <p:cNvPr id="29" name="Group 28">
            <a:extLst>
              <a:ext uri="{FF2B5EF4-FFF2-40B4-BE49-F238E27FC236}">
                <a16:creationId xmlns:a16="http://schemas.microsoft.com/office/drawing/2014/main" id="{3A912731-0266-6B0B-67C8-AE8155051B7B}"/>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CD279034-B99B-6464-9EFF-3EDCC9682E27}"/>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61CE192B-FB48-4174-A871-76A6B60ECD13}"/>
                </a:ext>
              </a:extLst>
            </p:cNvPr>
            <p:cNvPicPr>
              <a:picLocks noChangeAspect="1"/>
            </p:cNvPicPr>
            <p:nvPr/>
          </p:nvPicPr>
          <p:blipFill>
            <a:blip r:embed="rId13"/>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2780921A-9DE7-9418-8597-A5D0862103E9}"/>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spTree>
    <p:extLst>
      <p:ext uri="{BB962C8B-B14F-4D97-AF65-F5344CB8AC3E}">
        <p14:creationId xmlns:p14="http://schemas.microsoft.com/office/powerpoint/2010/main" val="2784551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a:extLst>
            <a:ext uri="{FF2B5EF4-FFF2-40B4-BE49-F238E27FC236}">
              <a16:creationId xmlns:a16="http://schemas.microsoft.com/office/drawing/2014/main" id="{21DD1D80-8D53-EE74-5A25-BF0C86EB25CB}"/>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6E2D8AB-07D9-B960-B6FA-CC962D690311}"/>
              </a:ext>
            </a:extLst>
          </p:cNvPr>
          <p:cNvSpPr/>
          <p:nvPr/>
        </p:nvSpPr>
        <p:spPr>
          <a:xfrm>
            <a:off x="0" y="0"/>
            <a:ext cx="109728" cy="5143500"/>
          </a:xfrm>
          <a:prstGeom prst="rect">
            <a:avLst/>
          </a:prstGeom>
          <a:solidFill>
            <a:srgbClr val="028090"/>
          </a:solidFill>
          <a:ln w="12700">
            <a:solidFill>
              <a:srgbClr val="028090"/>
            </a:solidFill>
            <a:prstDash val="solid"/>
          </a:ln>
        </p:spPr>
        <p:txBody>
          <a:bodyPr/>
          <a:lstStyle/>
          <a:p>
            <a:endParaRPr lang="en-GB"/>
          </a:p>
        </p:txBody>
      </p:sp>
      <p:sp>
        <p:nvSpPr>
          <p:cNvPr id="7" name="Text 4">
            <a:extLst>
              <a:ext uri="{FF2B5EF4-FFF2-40B4-BE49-F238E27FC236}">
                <a16:creationId xmlns:a16="http://schemas.microsoft.com/office/drawing/2014/main" id="{B162BBC8-80D4-243D-433B-19B3DCD7B0ED}"/>
              </a:ext>
            </a:extLst>
          </p:cNvPr>
          <p:cNvSpPr/>
          <p:nvPr/>
        </p:nvSpPr>
        <p:spPr>
          <a:xfrm>
            <a:off x="2851233" y="3539533"/>
            <a:ext cx="3334822" cy="77724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Any Questions?</a:t>
            </a:r>
            <a:endParaRPr lang="en-US" sz="4000" dirty="0"/>
          </a:p>
        </p:txBody>
      </p:sp>
      <p:pic>
        <p:nvPicPr>
          <p:cNvPr id="18" name="Picture 17">
            <a:extLst>
              <a:ext uri="{FF2B5EF4-FFF2-40B4-BE49-F238E27FC236}">
                <a16:creationId xmlns:a16="http://schemas.microsoft.com/office/drawing/2014/main" id="{8591220E-06E9-7C37-62E6-A445DD615660}"/>
              </a:ext>
            </a:extLst>
          </p:cNvPr>
          <p:cNvPicPr>
            <a:picLocks noChangeAspect="1"/>
          </p:cNvPicPr>
          <p:nvPr/>
        </p:nvPicPr>
        <p:blipFill>
          <a:blip r:embed="rId3"/>
          <a:stretch>
            <a:fillRect/>
          </a:stretch>
        </p:blipFill>
        <p:spPr>
          <a:xfrm>
            <a:off x="2813133" y="313512"/>
            <a:ext cx="3411022" cy="3226021"/>
          </a:xfrm>
          <a:prstGeom prst="rect">
            <a:avLst/>
          </a:prstGeom>
        </p:spPr>
      </p:pic>
    </p:spTree>
    <p:extLst>
      <p:ext uri="{BB962C8B-B14F-4D97-AF65-F5344CB8AC3E}">
        <p14:creationId xmlns:p14="http://schemas.microsoft.com/office/powerpoint/2010/main" val="3394086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3788</Words>
  <Application>Microsoft Office PowerPoint</Application>
  <PresentationFormat>On-screen Show (16:9)</PresentationFormat>
  <Paragraphs>385</Paragraphs>
  <Slides>12</Slides>
  <Notes>12</Notes>
  <HiddenSlides>1</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GIS Data Acquisition — Wales Health &amp; Deprivation Study</dc:title>
  <dc:subject>PptxGenJS Presentation</dc:subject>
  <dc:creator>PptxGenJS</dc:creator>
  <cp:lastModifiedBy>Lucy Boyt</cp:lastModifiedBy>
  <cp:revision>2</cp:revision>
  <dcterms:created xsi:type="dcterms:W3CDTF">2026-03-10T08:32:36Z</dcterms:created>
  <dcterms:modified xsi:type="dcterms:W3CDTF">2026-04-21T09:45:17Z</dcterms:modified>
</cp:coreProperties>
</file>