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2" r:id="rId7"/>
    <p:sldId id="260" r:id="rId8"/>
    <p:sldId id="265" r:id="rId9"/>
    <p:sldId id="269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1" d="100"/>
          <a:sy n="71" d="100"/>
        </p:scale>
        <p:origin x="-212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443C97DD-DDAD-014E-B949-01FD39B2F411}" type="datetimeFigureOut">
              <a:rPr lang="en-US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E6B4CE27-BEC7-C444-B75D-3BB76DD98DB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2721" y="723826"/>
            <a:ext cx="8332891" cy="1724867"/>
          </a:xfrm>
        </p:spPr>
        <p:txBody>
          <a:bodyPr/>
          <a:lstStyle/>
          <a:p>
            <a:r>
              <a:rPr lang="en-GB" dirty="0" smtClean="0"/>
              <a:t>Writing an 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301051"/>
            <a:ext cx="6498159" cy="1513370"/>
          </a:xfrm>
        </p:spPr>
        <p:txBody>
          <a:bodyPr/>
          <a:lstStyle/>
          <a:p>
            <a:r>
              <a:rPr lang="en-GB" dirty="0" smtClean="0"/>
              <a:t>Independent Study </a:t>
            </a:r>
            <a:r>
              <a:rPr lang="en-US" dirty="0" smtClean="0"/>
              <a:t>–</a:t>
            </a:r>
            <a:r>
              <a:rPr lang="en-GB" dirty="0" smtClean="0"/>
              <a:t> SHSS6070</a:t>
            </a:r>
          </a:p>
          <a:p>
            <a:r>
              <a:rPr lang="en-GB" dirty="0" smtClean="0"/>
              <a:t>Semester 2 - Week 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7393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to write the introduction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b="1" dirty="0"/>
              <a:t>Introduction</a:t>
            </a:r>
          </a:p>
          <a:p>
            <a:r>
              <a:rPr lang="en-US" dirty="0"/>
              <a:t>Although this is the first piece of writing the reader comes to, it is often best to leave its preparation to </a:t>
            </a:r>
            <a:r>
              <a:rPr lang="en-US" dirty="0" smtClean="0"/>
              <a:t>last. </a:t>
            </a:r>
          </a:p>
          <a:p>
            <a:r>
              <a:rPr lang="en-US" dirty="0" smtClean="0"/>
              <a:t> </a:t>
            </a:r>
            <a:r>
              <a:rPr lang="en-US" dirty="0"/>
              <a:t>U</a:t>
            </a:r>
            <a:r>
              <a:rPr lang="en-US" dirty="0" smtClean="0"/>
              <a:t>ntil this </a:t>
            </a:r>
            <a:r>
              <a:rPr lang="en-US" dirty="0" err="1" smtClean="0"/>
              <a:t>piont</a:t>
            </a:r>
            <a:r>
              <a:rPr lang="en-US" dirty="0" smtClean="0"/>
              <a:t>, </a:t>
            </a:r>
            <a:r>
              <a:rPr lang="en-US" dirty="0"/>
              <a:t>you will not be absolutely sure what you are introducing.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introduction has two main roles:</a:t>
            </a:r>
          </a:p>
          <a:p>
            <a:pPr lvl="1"/>
            <a:r>
              <a:rPr lang="en-US" dirty="0"/>
              <a:t>to expand the material </a:t>
            </a:r>
            <a:r>
              <a:rPr lang="en-US" dirty="0" err="1"/>
              <a:t>summarised</a:t>
            </a:r>
            <a:r>
              <a:rPr lang="en-US" dirty="0"/>
              <a:t> in the abstract, and</a:t>
            </a:r>
          </a:p>
          <a:p>
            <a:pPr lvl="1"/>
            <a:r>
              <a:rPr lang="en-US" dirty="0"/>
              <a:t>to signpost the content of the rest of the dissertation.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886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</a:t>
            </a:r>
            <a:r>
              <a:rPr lang="en-US" dirty="0"/>
              <a:t>practice, you will find that you need to be certain about what you have done and what you have found in order to write the </a:t>
            </a:r>
            <a:r>
              <a:rPr lang="en-US" dirty="0" smtClean="0"/>
              <a:t>Introduction. </a:t>
            </a:r>
          </a:p>
          <a:p>
            <a:r>
              <a:rPr lang="en-US" dirty="0" smtClean="0"/>
              <a:t>The </a:t>
            </a:r>
            <a:r>
              <a:rPr lang="en-US" dirty="0"/>
              <a:t>best time to write it will be after you have written, or at least drafted, the report sections. </a:t>
            </a:r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250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7576"/>
            <a:ext cx="9143999" cy="1336956"/>
          </a:xfrm>
        </p:spPr>
        <p:txBody>
          <a:bodyPr/>
          <a:lstStyle/>
          <a:p>
            <a:r>
              <a:rPr lang="en-GB" dirty="0" smtClean="0"/>
              <a:t>Introduction to Introductions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791691"/>
            <a:ext cx="8042276" cy="415191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The a</a:t>
            </a:r>
            <a:r>
              <a:rPr lang="en-GB" dirty="0" err="1" smtClean="0"/>
              <a:t>im</a:t>
            </a:r>
            <a:r>
              <a:rPr lang="en-GB" dirty="0" smtClean="0"/>
              <a:t> is to move the reader from what is known about an area to what is UNKNOWN .</a:t>
            </a:r>
          </a:p>
          <a:p>
            <a:r>
              <a:rPr lang="en-GB" dirty="0" smtClean="0"/>
              <a:t>Or</a:t>
            </a:r>
            <a:r>
              <a:rPr lang="en-US" dirty="0" smtClean="0"/>
              <a:t>…To move the reader from general to specific information (Foote, 2006). </a:t>
            </a:r>
          </a:p>
          <a:p>
            <a:r>
              <a:rPr lang="en-US" dirty="0" smtClean="0"/>
              <a:t>A dissertation will end the introduction with the research question.</a:t>
            </a:r>
          </a:p>
          <a:p>
            <a:r>
              <a:rPr lang="en-US" dirty="0" smtClean="0"/>
              <a:t>Foote (2006) considers a scientific article’s introduction as being as important as making a good impression in a job application. </a:t>
            </a:r>
          </a:p>
          <a:p>
            <a:r>
              <a:rPr lang="en-US" dirty="0" smtClean="0"/>
              <a:t>If you read an article or lab report you expect the author to clearly present the information and develop the experimental aims and objectives.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567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introduction is used to serve the purpose of justification (Hopkins et al., 2009).</a:t>
            </a:r>
          </a:p>
          <a:p>
            <a:r>
              <a:rPr lang="en-GB" dirty="0" smtClean="0"/>
              <a:t>Required to justify your research question </a:t>
            </a:r>
            <a:r>
              <a:rPr lang="en-US" dirty="0" smtClean="0"/>
              <a:t>–</a:t>
            </a:r>
            <a:r>
              <a:rPr lang="en-GB" dirty="0" smtClean="0"/>
              <a:t> generate a rationale for your question. </a:t>
            </a:r>
          </a:p>
          <a:p>
            <a:r>
              <a:rPr lang="en-GB" dirty="0" smtClean="0"/>
              <a:t>Justify the use of a particular group of participants / research design / methods</a:t>
            </a:r>
          </a:p>
          <a:p>
            <a:r>
              <a:rPr lang="en-GB" dirty="0" smtClean="0"/>
              <a:t>The introduction must reflect the specific question being investigated.</a:t>
            </a:r>
          </a:p>
          <a:p>
            <a:r>
              <a:rPr lang="en-GB" dirty="0" smtClean="0"/>
              <a:t>Avoid going off topic </a:t>
            </a:r>
            <a:r>
              <a:rPr lang="en-US" dirty="0" smtClean="0"/>
              <a:t>–</a:t>
            </a:r>
            <a:r>
              <a:rPr lang="en-GB" dirty="0" smtClean="0"/>
              <a:t> easy to do!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601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u="sng" dirty="0" smtClean="0"/>
              <a:t>Introduction:</a:t>
            </a:r>
          </a:p>
          <a:p>
            <a:r>
              <a:rPr lang="en-GB" b="1" u="sng" dirty="0" smtClean="0"/>
              <a:t>Start:</a:t>
            </a:r>
            <a:r>
              <a:rPr lang="en-GB" b="1" dirty="0" smtClean="0"/>
              <a:t> </a:t>
            </a:r>
            <a:r>
              <a:rPr lang="en-GB" dirty="0" smtClean="0"/>
              <a:t>More general information to set the scene.</a:t>
            </a:r>
          </a:p>
          <a:p>
            <a:pPr marL="0" indent="0">
              <a:buNone/>
            </a:pPr>
            <a:r>
              <a:rPr lang="en-GB" dirty="0" smtClean="0"/>
              <a:t>	Definitions and general concepts</a:t>
            </a:r>
          </a:p>
          <a:p>
            <a:endParaRPr lang="en-GB" dirty="0" smtClean="0"/>
          </a:p>
          <a:p>
            <a:r>
              <a:rPr lang="en-GB" b="1" u="sng" dirty="0" smtClean="0"/>
              <a:t>Middle:</a:t>
            </a:r>
            <a:r>
              <a:rPr lang="en-GB" dirty="0" smtClean="0"/>
              <a:t> Development of a specific rationale</a:t>
            </a:r>
          </a:p>
          <a:p>
            <a:endParaRPr lang="en-GB" dirty="0" smtClean="0"/>
          </a:p>
          <a:p>
            <a:r>
              <a:rPr lang="en-GB" b="1" u="sng" dirty="0" smtClean="0"/>
              <a:t>End:</a:t>
            </a:r>
            <a:r>
              <a:rPr lang="en-GB" dirty="0" smtClean="0"/>
              <a:t> Specific aims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260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All introductions require you to have read widely and to have reviewed the literature to some extent. </a:t>
            </a:r>
          </a:p>
          <a:p>
            <a:r>
              <a:rPr lang="en-GB" dirty="0" smtClean="0"/>
              <a:t>Introduce any key terms or concepts. </a:t>
            </a:r>
            <a:r>
              <a:rPr lang="en-US" dirty="0" smtClean="0"/>
              <a:t>E</a:t>
            </a:r>
            <a:r>
              <a:rPr lang="en-GB" dirty="0" smtClean="0"/>
              <a:t>.g. Physical literacy / contextual interference</a:t>
            </a:r>
          </a:p>
          <a:p>
            <a:r>
              <a:rPr lang="en-GB" dirty="0" smtClean="0"/>
              <a:t>Follow this with a general ‘introductory’ paragraph and become more specific as the introduction develops. </a:t>
            </a:r>
          </a:p>
          <a:p>
            <a:r>
              <a:rPr lang="en-GB" dirty="0" smtClean="0"/>
              <a:t>Ends with the aims of the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398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849152"/>
          </a:xfrm>
        </p:spPr>
        <p:txBody>
          <a:bodyPr/>
          <a:lstStyle/>
          <a:p>
            <a:r>
              <a:rPr lang="en-GB" dirty="0" smtClean="0"/>
              <a:t>Task: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113282"/>
            <a:ext cx="8042276" cy="5322887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 smtClean="0"/>
              <a:t>For the introduction examples provided</a:t>
            </a:r>
            <a:r>
              <a:rPr lang="en-US" sz="3200" dirty="0" smtClean="0"/>
              <a:t>…</a:t>
            </a:r>
          </a:p>
          <a:p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3200" i="1" dirty="0"/>
              <a:t>Does anxiety affect climbing performance? Comparing top-rope </a:t>
            </a:r>
            <a:r>
              <a:rPr lang="en-US" sz="3200" i="1" dirty="0" smtClean="0"/>
              <a:t>and </a:t>
            </a:r>
            <a:r>
              <a:rPr lang="en-US" sz="3200" i="1" dirty="0"/>
              <a:t>lead climbing.</a:t>
            </a:r>
            <a:r>
              <a:rPr lang="en-GB" sz="3200" i="1" dirty="0" smtClean="0">
                <a:effectLst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i="1" dirty="0"/>
              <a:t>Primary School Teachers’ Perceptions and Experiences of Children Learning Outdoors</a:t>
            </a:r>
            <a:endParaRPr lang="en-GB" sz="3200" i="1" dirty="0"/>
          </a:p>
          <a:p>
            <a:pPr marL="514350" indent="-514350">
              <a:buFont typeface="+mj-lt"/>
              <a:buAutoNum type="arabicPeriod"/>
            </a:pPr>
            <a:r>
              <a:rPr lang="en-US" sz="3200" i="1" dirty="0"/>
              <a:t>Hydration and the effect of carbohydrate drinks on </a:t>
            </a:r>
            <a:r>
              <a:rPr lang="en-US" sz="3200" i="1" dirty="0" smtClean="0"/>
              <a:t>performance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i="1" dirty="0"/>
              <a:t>A comparison study of the Welsh Network of Healthy Schools Scheme and whether it has an effect on nutritional knowledge and </a:t>
            </a:r>
            <a:r>
              <a:rPr lang="en-US" sz="3200" i="1" dirty="0" err="1"/>
              <a:t>behaviours</a:t>
            </a:r>
            <a:r>
              <a:rPr lang="en-US" sz="3200" i="1" dirty="0"/>
              <a:t> in year 5 and 6 pupils from two schools</a:t>
            </a:r>
            <a:r>
              <a:rPr lang="en-US" sz="3200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i="1" dirty="0"/>
              <a:t>A Study of Exercise Environment on Psychological Health </a:t>
            </a:r>
            <a:r>
              <a:rPr lang="en-US" sz="3200" i="1" dirty="0" smtClean="0"/>
              <a:t>Outcomes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i="1" dirty="0"/>
              <a:t>Plyometric or weight training, which is the most effective method to improve acceleration?</a:t>
            </a:r>
            <a:endParaRPr lang="en-GB" sz="3200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43557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For each paragraph make a note of the key point being described (one or two words only).</a:t>
            </a:r>
          </a:p>
          <a:p>
            <a:r>
              <a:rPr lang="en-US" dirty="0" smtClean="0"/>
              <a:t>Paragraph 1</a:t>
            </a:r>
          </a:p>
          <a:p>
            <a:r>
              <a:rPr lang="en-US" dirty="0" smtClean="0"/>
              <a:t>Paragraph 2</a:t>
            </a:r>
          </a:p>
          <a:p>
            <a:r>
              <a:rPr lang="en-US" dirty="0" smtClean="0"/>
              <a:t>Paragraph 3</a:t>
            </a:r>
          </a:p>
          <a:p>
            <a:r>
              <a:rPr lang="en-US" dirty="0" smtClean="0"/>
              <a:t>Paragraph 4 etc.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592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continued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Answer the following questions</a:t>
            </a:r>
            <a:r>
              <a:rPr lang="en-US" dirty="0" smtClean="0"/>
              <a:t>…</a:t>
            </a:r>
          </a:p>
          <a:p>
            <a:endParaRPr lang="en-US" dirty="0"/>
          </a:p>
          <a:p>
            <a:r>
              <a:rPr lang="en-US" dirty="0" smtClean="0"/>
              <a:t>1. Is there a logical flow of information?</a:t>
            </a:r>
          </a:p>
          <a:p>
            <a:r>
              <a:rPr lang="en-US" dirty="0" smtClean="0"/>
              <a:t>2. How do the key points you have noted compare with the title of the project and aims?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583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Have they identified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</a:t>
            </a:r>
            <a:r>
              <a:rPr lang="en-GB" dirty="0" smtClean="0"/>
              <a:t>. Why is it important that they have done this study?</a:t>
            </a:r>
          </a:p>
          <a:p>
            <a:r>
              <a:rPr lang="en-GB" dirty="0" smtClean="0"/>
              <a:t>4. What did you know beforehand?</a:t>
            </a:r>
          </a:p>
          <a:p>
            <a:r>
              <a:rPr lang="en-GB" dirty="0" smtClean="0"/>
              <a:t>5. What is the new aspect to be investigated?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919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What is the difference between an introduction and a literature review?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Introduction:</a:t>
            </a:r>
          </a:p>
          <a:p>
            <a:r>
              <a:rPr lang="en-GB" dirty="0" smtClean="0"/>
              <a:t>Overview of the area to set the scene for the the study and its importance.</a:t>
            </a:r>
            <a:endParaRPr lang="en-GB" dirty="0"/>
          </a:p>
          <a:p>
            <a:pPr marL="0" indent="0">
              <a:buNone/>
            </a:pPr>
            <a:r>
              <a:rPr lang="en-GB" b="1" dirty="0" smtClean="0"/>
              <a:t>Followed by</a:t>
            </a:r>
            <a:r>
              <a:rPr lang="en-US" b="1" dirty="0" smtClean="0"/>
              <a:t>…</a:t>
            </a:r>
            <a:endParaRPr lang="en-GB" dirty="0"/>
          </a:p>
          <a:p>
            <a:r>
              <a:rPr lang="en-GB" b="1" dirty="0" smtClean="0"/>
              <a:t>Literature Review:</a:t>
            </a:r>
          </a:p>
          <a:p>
            <a:r>
              <a:rPr lang="en-GB" dirty="0" smtClean="0"/>
              <a:t>Detailed review of previous research, identifying a gap in the literature. </a:t>
            </a:r>
          </a:p>
          <a:p>
            <a:r>
              <a:rPr lang="en-GB" b="1" dirty="0" smtClean="0"/>
              <a:t>Aims and hypotheses: </a:t>
            </a:r>
            <a:r>
              <a:rPr lang="en-GB" dirty="0" smtClean="0"/>
              <a:t>(if applicable)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0714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</a:majorFont>
      <a:minorFont>
        <a:latin typeface="News Gothic MT"/>
        <a:ea typeface=""/>
        <a:cs typeface=""/>
        <a:font script="Jpan" typeface="ＭＳ Ｐゴシック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145</TotalTime>
  <Words>639</Words>
  <Application>Microsoft Macintosh PowerPoint</Application>
  <PresentationFormat>On-screen Show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Breeze</vt:lpstr>
      <vt:lpstr>Writing an Introduction</vt:lpstr>
      <vt:lpstr>When to write the introduction…</vt:lpstr>
      <vt:lpstr>PowerPoint Presentation</vt:lpstr>
      <vt:lpstr>Introduction to Introductions…</vt:lpstr>
      <vt:lpstr>Purpose:</vt:lpstr>
      <vt:lpstr>Structure</vt:lpstr>
      <vt:lpstr>Guidelines:</vt:lpstr>
      <vt:lpstr>Task:</vt:lpstr>
      <vt:lpstr>Task:</vt:lpstr>
      <vt:lpstr>Task continued…</vt:lpstr>
      <vt:lpstr>Have they identified…</vt:lpstr>
      <vt:lpstr>What is the difference between an introduction and a literature review?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Introduction</dc:title>
  <dc:creator>SHOE4</dc:creator>
  <cp:lastModifiedBy>SHOE4</cp:lastModifiedBy>
  <cp:revision>8</cp:revision>
  <dcterms:created xsi:type="dcterms:W3CDTF">2018-03-15T13:19:26Z</dcterms:created>
  <dcterms:modified xsi:type="dcterms:W3CDTF">2018-03-15T15:45:24Z</dcterms:modified>
</cp:coreProperties>
</file>