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B81682-6B7D-4810-ACAF-BE6433A8C46B}" v="22" dt="2023-07-13T14:37:55.3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067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800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185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38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280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81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574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251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935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613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878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02210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cadogroup.com/" TargetMode="External"/><Relationship Id="rId2" Type="http://schemas.openxmlformats.org/officeDocument/2006/relationships/hyperlink" Target="https://www.boohooplc.com/investors/about-us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ocadogroup.com/about-us/who-we-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26A85-5C74-FA7B-7305-CA13FEC24E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Knowledge and Information management at Boohoo Group </a:t>
            </a:r>
            <a:r>
              <a:rPr lang="en-GB" sz="3200" dirty="0" err="1">
                <a:solidFill>
                  <a:schemeClr val="tx1"/>
                </a:solidFill>
              </a:rPr>
              <a:t>PLc</a:t>
            </a:r>
            <a:r>
              <a:rPr lang="en-GB" sz="3200" dirty="0">
                <a:solidFill>
                  <a:schemeClr val="tx1"/>
                </a:solidFill>
              </a:rPr>
              <a:t> and Ocado Group</a:t>
            </a:r>
            <a:br>
              <a:rPr lang="en-GB" sz="3200" dirty="0">
                <a:solidFill>
                  <a:schemeClr val="tx1"/>
                </a:solidFill>
              </a:rPr>
            </a:b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ED73FD-8065-1A0D-E3CC-8B831775D1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21" y="4739780"/>
            <a:ext cx="3511233" cy="1595706"/>
          </a:xfrm>
        </p:spPr>
        <p:txBody>
          <a:bodyPr anchor="t">
            <a:normAutofit fontScale="32500" lnSpcReduction="20000"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Student name: Vasilka Sarandalieva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Student number:2113113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Module: Knowledge and Information Management Skills for the Workplace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Modul code: BMSW5106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Lecture name: Samuel Ofori</a:t>
            </a:r>
          </a:p>
          <a:p>
            <a:endParaRPr lang="en-GB" sz="2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F088EE-7F78-3284-56F3-8947821603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129" b="-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0812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528F8-9B7D-60B9-9632-4BDC56E4D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Boohoo Group PLC</a:t>
            </a:r>
          </a:p>
        </p:txBody>
      </p:sp>
      <p:pic>
        <p:nvPicPr>
          <p:cNvPr id="5" name="Content Placeholder 4" descr="A person in a black shirt&#10;&#10;Description automatically generated">
            <a:extLst>
              <a:ext uri="{FF2B5EF4-FFF2-40B4-BE49-F238E27FC236}">
                <a16:creationId xmlns:a16="http://schemas.microsoft.com/office/drawing/2014/main" id="{1B5BD2F6-96A1-2E23-46C9-4C576944B1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67" y="1890876"/>
            <a:ext cx="7620000" cy="1905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B0761E-1EA3-9F38-9F6E-5DC27CC7BC8A}"/>
              </a:ext>
            </a:extLst>
          </p:cNvPr>
          <p:cNvSpPr txBox="1"/>
          <p:nvPr/>
        </p:nvSpPr>
        <p:spPr>
          <a:xfrm>
            <a:off x="914400" y="4552950"/>
            <a:ext cx="98393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Fast-fashion retailer, founded in 2006</a:t>
            </a:r>
          </a:p>
          <a:p>
            <a:r>
              <a:rPr lang="en-GB" dirty="0"/>
              <a:t>The company initially focused on women's fashion but expanded its product range to include men's and children's clothing, as well as accessories and beauty products (Group plc, 2023). </a:t>
            </a:r>
          </a:p>
        </p:txBody>
      </p:sp>
    </p:spTree>
    <p:extLst>
      <p:ext uri="{BB962C8B-B14F-4D97-AF65-F5344CB8AC3E}">
        <p14:creationId xmlns:p14="http://schemas.microsoft.com/office/powerpoint/2010/main" val="397621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vegetables and fruits on a table&#10;&#10;Description automatically generated">
            <a:extLst>
              <a:ext uri="{FF2B5EF4-FFF2-40B4-BE49-F238E27FC236}">
                <a16:creationId xmlns:a16="http://schemas.microsoft.com/office/drawing/2014/main" id="{DFA51C91-CA65-20F3-E5F5-7772BE2482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9" r="2394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457200"/>
            <a:ext cx="3703320" cy="94997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2C818ED-8AE7-4F62-A257-F74600663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659" y="455955"/>
            <a:ext cx="3703320" cy="94997"/>
          </a:xfrm>
          <a:prstGeom prst="rect">
            <a:avLst/>
          </a:prstGeom>
          <a:solidFill>
            <a:srgbClr val="A896C6">
              <a:alpha val="4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601201"/>
            <a:ext cx="3702134" cy="5791132"/>
          </a:xfrm>
          <a:prstGeom prst="rect">
            <a:avLst/>
          </a:prstGeom>
          <a:solidFill>
            <a:schemeClr val="tx1">
              <a:alpha val="50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DB4AB29-9860-462E-B579-181B5532A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601201"/>
            <a:ext cx="3702134" cy="5791132"/>
          </a:xfrm>
          <a:prstGeom prst="rect">
            <a:avLst/>
          </a:prstGeom>
          <a:solidFill>
            <a:srgbClr val="A896C6">
              <a:alpha val="40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AB83D3-239C-97E5-C3F1-B4A2ACCBD4B0}"/>
              </a:ext>
            </a:extLst>
          </p:cNvPr>
          <p:cNvSpPr txBox="1"/>
          <p:nvPr/>
        </p:nvSpPr>
        <p:spPr>
          <a:xfrm>
            <a:off x="584200" y="1524001"/>
            <a:ext cx="3412067" cy="34783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endParaRPr lang="en-US" sz="3600" cap="all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E067FF-3E29-EB03-FD0B-02541009B360}"/>
              </a:ext>
            </a:extLst>
          </p:cNvPr>
          <p:cNvSpPr txBox="1"/>
          <p:nvPr/>
        </p:nvSpPr>
        <p:spPr>
          <a:xfrm>
            <a:off x="753447" y="1036296"/>
            <a:ext cx="2913484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Ocado Group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Founded in 2000, The company operates only online.</a:t>
            </a:r>
          </a:p>
          <a:p>
            <a:r>
              <a:rPr lang="en-GB" sz="2400" dirty="0">
                <a:solidFill>
                  <a:schemeClr val="bg1"/>
                </a:solidFill>
              </a:rPr>
              <a:t>British grocery retailer has gained recognition for its advanced technology and innovative approach to the grocery industry  (Ocado,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24226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7E9D66-26C8-9098-BBA8-A2721219B6E3}"/>
              </a:ext>
            </a:extLst>
          </p:cNvPr>
          <p:cNvSpPr txBox="1"/>
          <p:nvPr/>
        </p:nvSpPr>
        <p:spPr>
          <a:xfrm>
            <a:off x="2369976" y="771721"/>
            <a:ext cx="7252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Ocado’s KM value chain and supporting systems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78F1A9-1226-27EF-CC21-C6228DAB33E9}"/>
              </a:ext>
            </a:extLst>
          </p:cNvPr>
          <p:cNvSpPr txBox="1"/>
          <p:nvPr/>
        </p:nvSpPr>
        <p:spPr>
          <a:xfrm>
            <a:off x="529513" y="2413337"/>
            <a:ext cx="348265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Inbound Logistics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Outbound Logistics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Marketing and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Technology and Infrastructure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Firm Infrastructure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B43226-4BD9-11B5-770E-164EBB6891BF}"/>
              </a:ext>
            </a:extLst>
          </p:cNvPr>
          <p:cNvSpPr txBox="1"/>
          <p:nvPr/>
        </p:nvSpPr>
        <p:spPr>
          <a:xfrm>
            <a:off x="5381431" y="1841251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Warehouse Management System (WMS): </a:t>
            </a:r>
            <a:r>
              <a:rPr lang="en-GB" dirty="0"/>
              <a:t>To operate its highly automated warehouses, Ocado uses modern WMS software.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77AE8C-4D00-AADA-45B0-7A58ECC47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9453" y="2714141"/>
            <a:ext cx="5522398" cy="29961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59717B-32E4-CFFF-3993-8191361E588B}"/>
              </a:ext>
            </a:extLst>
          </p:cNvPr>
          <p:cNvSpPr txBox="1"/>
          <p:nvPr/>
        </p:nvSpPr>
        <p:spPr>
          <a:xfrm>
            <a:off x="8285608" y="5598367"/>
            <a:ext cx="25962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Intelligent approach by Ocado (Ocado,2022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78129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A94635-7DA5-8B5A-F3DC-5814C68189F4}"/>
              </a:ext>
            </a:extLst>
          </p:cNvPr>
          <p:cNvSpPr txBox="1"/>
          <p:nvPr/>
        </p:nvSpPr>
        <p:spPr>
          <a:xfrm>
            <a:off x="-559837" y="678416"/>
            <a:ext cx="82879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	</a:t>
            </a:r>
            <a:r>
              <a:rPr lang="en-GB" sz="2800" dirty="0"/>
              <a:t>Boohoo’s KM value chain and supporting systems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AB2FB4-442A-AC80-8EF5-069459E6006C}"/>
              </a:ext>
            </a:extLst>
          </p:cNvPr>
          <p:cNvSpPr txBox="1"/>
          <p:nvPr/>
        </p:nvSpPr>
        <p:spPr>
          <a:xfrm>
            <a:off x="249594" y="1579993"/>
            <a:ext cx="637747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Design and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Sourcing and procurement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Marketing and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Distribution and Logistics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D307F5-7029-6E44-DB5D-47C1DF41AF9F}"/>
              </a:ext>
            </a:extLst>
          </p:cNvPr>
          <p:cNvSpPr txBox="1"/>
          <p:nvPr/>
        </p:nvSpPr>
        <p:spPr>
          <a:xfrm>
            <a:off x="5120174" y="4304532"/>
            <a:ext cx="637747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Enterprise Social Networks: </a:t>
            </a:r>
            <a:r>
              <a:rPr lang="en-GB" dirty="0"/>
              <a:t>ESNs enable internal social networking within an enterprise, enabling staff members to interact, share expertise, and work together in a more casual setting. Boohoo uses an ESN to promote a culture of knowledge sharing and motivate staff members to provide their specialties.</a:t>
            </a:r>
          </a:p>
        </p:txBody>
      </p:sp>
      <p:pic>
        <p:nvPicPr>
          <p:cNvPr id="9" name="Picture 8" descr="A computer screen with people in circles&#10;&#10;Description automatically generated">
            <a:extLst>
              <a:ext uri="{FF2B5EF4-FFF2-40B4-BE49-F238E27FC236}">
                <a16:creationId xmlns:a16="http://schemas.microsoft.com/office/drawing/2014/main" id="{FD62CF2F-4401-A733-21BE-7394A3E8A7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5424" y="1340350"/>
            <a:ext cx="4826841" cy="282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368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7F81FC-DB0E-0761-7EB6-B0CC17C0608B}"/>
              </a:ext>
            </a:extLst>
          </p:cNvPr>
          <p:cNvSpPr txBox="1"/>
          <p:nvPr/>
        </p:nvSpPr>
        <p:spPr>
          <a:xfrm>
            <a:off x="591224" y="1191516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 dirty="0">
                <a:solidFill>
                  <a:srgbClr val="FFFFFF"/>
                </a:solidFill>
              </a:rPr>
              <a:t>By promoting efficient information exchange, collaboration, and innovation, knowledge management systems may help businesses like Boohoo and Ocado succeed and remain competitive. These businesses may improve their knowledge management </a:t>
            </a:r>
            <a:r>
              <a:rPr lang="en-US" sz="2000" dirty="0" err="1">
                <a:solidFill>
                  <a:srgbClr val="FFFFFF"/>
                </a:solidFill>
              </a:rPr>
              <a:t>practises</a:t>
            </a:r>
            <a:r>
              <a:rPr lang="en-US" sz="2000" dirty="0">
                <a:solidFill>
                  <a:srgbClr val="FFFFFF"/>
                </a:solidFill>
              </a:rPr>
              <a:t> and promote ongoing growth and success in their respective sectors by addressing shortcomings, </a:t>
            </a:r>
            <a:r>
              <a:rPr lang="en-US" sz="2000" dirty="0" err="1">
                <a:solidFill>
                  <a:srgbClr val="FFFFFF"/>
                </a:solidFill>
              </a:rPr>
              <a:t>utilising</a:t>
            </a:r>
            <a:r>
              <a:rPr lang="en-US" sz="2000" dirty="0">
                <a:solidFill>
                  <a:srgbClr val="FFFFFF"/>
                </a:solidFill>
              </a:rPr>
              <a:t> opportunities, and managing dangers.</a:t>
            </a:r>
          </a:p>
        </p:txBody>
      </p:sp>
      <p:pic>
        <p:nvPicPr>
          <p:cNvPr id="5" name="Picture 4" descr="A close-up of a pen and a paper&#10;&#10;Description automatically generated">
            <a:extLst>
              <a:ext uri="{FF2B5EF4-FFF2-40B4-BE49-F238E27FC236}">
                <a16:creationId xmlns:a16="http://schemas.microsoft.com/office/drawing/2014/main" id="{715BF393-5DBB-800D-B120-62783E201D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231" y="1191516"/>
            <a:ext cx="6831503" cy="4457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5826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Placeholder 5" descr="A close up of a thank you sign&#10;&#10;Description automatically generated">
            <a:extLst>
              <a:ext uri="{FF2B5EF4-FFF2-40B4-BE49-F238E27FC236}">
                <a16:creationId xmlns:a16="http://schemas.microsoft.com/office/drawing/2014/main" id="{F049A0B5-96AD-395D-983B-182693EE79A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07" b="77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720482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9F3E4-82A5-1D05-3531-C9EA24416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2316583"/>
            <a:ext cx="3356325" cy="600556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EE14F-175D-BC85-C281-C45CFE8069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0564" y="3593930"/>
            <a:ext cx="11029615" cy="1491253"/>
          </a:xfrm>
        </p:spPr>
        <p:txBody>
          <a:bodyPr>
            <a:normAutofit fontScale="25000" lnSpcReduction="20000"/>
          </a:bodyPr>
          <a:lstStyle/>
          <a:p>
            <a:r>
              <a:rPr lang="en-GB" sz="6200" dirty="0"/>
              <a:t>Group plc, B. (2023) About Us, boohooplc.com. Available at: </a:t>
            </a:r>
            <a:r>
              <a:rPr lang="en-GB" sz="6200" dirty="0">
                <a:hlinkClick r:id="rId2"/>
              </a:rPr>
              <a:t>https://www.boohooplc.com/investors/about-us</a:t>
            </a:r>
            <a:r>
              <a:rPr lang="en-GB" sz="6200" dirty="0"/>
              <a:t> (Accessed: 23 June 2023). </a:t>
            </a:r>
          </a:p>
          <a:p>
            <a:r>
              <a:rPr lang="en-GB" sz="6200" dirty="0"/>
              <a:t>Ocado, G. (2011) Technology &amp; Automation of Online Grocery, Ocado Group. Available at: </a:t>
            </a:r>
            <a:r>
              <a:rPr lang="en-GB" sz="6200" dirty="0">
                <a:hlinkClick r:id="rId3"/>
              </a:rPr>
              <a:t>https://www.ocadogroup.com/</a:t>
            </a:r>
            <a:r>
              <a:rPr lang="en-GB" sz="6200" dirty="0"/>
              <a:t> (Accessed: 05 July 2023). </a:t>
            </a:r>
          </a:p>
          <a:p>
            <a:r>
              <a:rPr lang="en-GB" sz="6200" dirty="0"/>
              <a:t>Ocado, G. (2023) Who we are, Ocado Group. Available at: </a:t>
            </a:r>
            <a:r>
              <a:rPr lang="en-GB" sz="6200" dirty="0">
                <a:hlinkClick r:id="rId4"/>
              </a:rPr>
              <a:t>https://www.ocadogroup.com/about-us/who-we-are/</a:t>
            </a:r>
            <a:r>
              <a:rPr lang="en-GB" sz="6200" dirty="0"/>
              <a:t> (Accessed: 28 June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60270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ividendVTI">
  <a:themeElements>
    <a:clrScheme name="AnalogousFromLightSeedLeftStep">
      <a:dk1>
        <a:srgbClr val="000000"/>
      </a:dk1>
      <a:lt1>
        <a:srgbClr val="FFFFFF"/>
      </a:lt1>
      <a:dk2>
        <a:srgbClr val="243141"/>
      </a:dk2>
      <a:lt2>
        <a:srgbClr val="E6E8E2"/>
      </a:lt2>
      <a:accent1>
        <a:srgbClr val="A896C6"/>
      </a:accent1>
      <a:accent2>
        <a:srgbClr val="7F81BA"/>
      </a:accent2>
      <a:accent3>
        <a:srgbClr val="8EA6C2"/>
      </a:accent3>
      <a:accent4>
        <a:srgbClr val="7BADB4"/>
      </a:accent4>
      <a:accent5>
        <a:srgbClr val="83ACA0"/>
      </a:accent5>
      <a:accent6>
        <a:srgbClr val="77AF88"/>
      </a:accent6>
      <a:hlink>
        <a:srgbClr val="758A5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3" ma:contentTypeDescription="Create a new document." ma:contentTypeScope="" ma:versionID="808a1fe9832ec0be7ad570cb3bdba7db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1bf0ebbd5714e73d43d0bf0f1f83320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BA788797-B619-456B-89B2-BFE18A290DB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F33CF6-3ED8-48B1-BDC1-C1501DCFE4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4A6B9B6-49A6-4E69-8B13-429B79C77737}">
  <ds:schemaRefs>
    <ds:schemaRef ds:uri="http://purl.org/dc/terms/"/>
    <ds:schemaRef ds:uri="http://purl.org/dc/elements/1.1/"/>
    <ds:schemaRef ds:uri="be49ff73-cec0-4379-9da8-63ff3cc411bb"/>
    <ds:schemaRef ds:uri="http://purl.org/dc/dcmitype/"/>
    <ds:schemaRef ds:uri="90b58af8-24e5-4252-ab67-b2f2985aee88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399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Wingdings 2</vt:lpstr>
      <vt:lpstr>DividendVTI</vt:lpstr>
      <vt:lpstr>Knowledge and Information management at Boohoo Group PLc and Ocado Group </vt:lpstr>
      <vt:lpstr>Boohoo Group PLC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at Boohoo Group PLc and Ocado Group </dc:title>
  <dc:creator>Vasilka Sarandalieva (2113113)</dc:creator>
  <cp:lastModifiedBy>Vasilka Sarandalieva (2113113)</cp:lastModifiedBy>
  <cp:revision>2</cp:revision>
  <dcterms:created xsi:type="dcterms:W3CDTF">2023-07-11T15:45:58Z</dcterms:created>
  <dcterms:modified xsi:type="dcterms:W3CDTF">2023-07-13T14:39:02Z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