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3"/>
  </p:notesMasterIdLst>
  <p:sldIdLst>
    <p:sldId id="256" r:id="rId2"/>
    <p:sldId id="257" r:id="rId3"/>
    <p:sldId id="259" r:id="rId4"/>
    <p:sldId id="260" r:id="rId5"/>
    <p:sldId id="261" r:id="rId6"/>
    <p:sldId id="262" r:id="rId7"/>
    <p:sldId id="263" r:id="rId8"/>
    <p:sldId id="264" r:id="rId9"/>
    <p:sldId id="265" r:id="rId10"/>
    <p:sldId id="266" r:id="rId11"/>
    <p:sldId id="267" r:id="rId1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CC0099"/>
    <a:srgbClr val="FE9202"/>
    <a:srgbClr val="007033"/>
    <a:srgbClr val="6C1A00"/>
    <a:srgbClr val="00AACC"/>
    <a:srgbClr val="5EEC3C"/>
    <a:srgbClr val="1D3A00"/>
    <a:srgbClr val="003296"/>
    <a:srgbClr val="E39A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291" autoAdjust="0"/>
  </p:normalViewPr>
  <p:slideViewPr>
    <p:cSldViewPr>
      <p:cViewPr varScale="1">
        <p:scale>
          <a:sx n="90" d="100"/>
          <a:sy n="90" d="100"/>
        </p:scale>
        <p:origin x="816" y="66"/>
      </p:cViewPr>
      <p:guideLst>
        <p:guide orient="horz" pos="162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77BE4-34E4-4288-89A9-910083B80828}" type="datetimeFigureOut">
              <a:rPr lang="en-US" smtClean="0"/>
              <a:t>3/27/2021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9397C2-C32A-4B32-866C-AF8AD3353740}" type="slidenum">
              <a:rPr lang="en-US" smtClean="0"/>
              <a:t>‹#›</a:t>
            </a:fld>
            <a:endParaRPr lang="en-US"/>
          </a:p>
        </p:txBody>
      </p:sp>
    </p:spTree>
    <p:extLst>
      <p:ext uri="{BB962C8B-B14F-4D97-AF65-F5344CB8AC3E}">
        <p14:creationId xmlns:p14="http://schemas.microsoft.com/office/powerpoint/2010/main" val="2726339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era of globalization improves the business practices by expanding business by interacting with different countries and adopt innovative approach to achieve the competitive advantage. In this regard, businesses depends on the technology to operate the business operations successfully and thus information system is used to enhance the efficiency of business operations.  With the adoption of efficient knowledge and information system business efficiency is boost up,  improve decision-making , collaboration is increased  and documents are prepared to record the information and data. Hence, the overall impact of knowledge and information management is </a:t>
            </a:r>
            <a:r>
              <a:rPr lang="en-US" dirty="0" err="1"/>
              <a:t>prodiuctive</a:t>
            </a:r>
            <a:r>
              <a:rPr lang="en-US" dirty="0"/>
              <a:t> on the business growth and development. </a:t>
            </a:r>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2</a:t>
            </a:fld>
            <a:endParaRPr lang="en-US"/>
          </a:p>
        </p:txBody>
      </p:sp>
    </p:spTree>
    <p:extLst>
      <p:ext uri="{BB962C8B-B14F-4D97-AF65-F5344CB8AC3E}">
        <p14:creationId xmlns:p14="http://schemas.microsoft.com/office/powerpoint/2010/main" val="10270742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UK, Tesco is the leading store that offers the wide range of products globally. However, the information system at Tesco use different tools to access, manage and run the departments efficiently. It is also used to identify the expenses of the company monthly. The company has adopted GOLD information system in 1998. The </a:t>
            </a:r>
            <a:r>
              <a:rPr lang="en-US" dirty="0" err="1"/>
              <a:t>fuction</a:t>
            </a:r>
            <a:r>
              <a:rPr lang="en-US" dirty="0"/>
              <a:t> of information system is to optimize the stock, manage the selling rate and identify the working hours of employees. Oracle and SAP system is also used to improve the business efficiency. </a:t>
            </a:r>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3</a:t>
            </a:fld>
            <a:endParaRPr lang="en-US"/>
          </a:p>
        </p:txBody>
      </p:sp>
    </p:spTree>
    <p:extLst>
      <p:ext uri="{BB962C8B-B14F-4D97-AF65-F5344CB8AC3E}">
        <p14:creationId xmlns:p14="http://schemas.microsoft.com/office/powerpoint/2010/main" val="1903870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Information system is an effective tool that support the business operational activities, process and procedures to manage the data efficiently accurately. It plays a significant role in the business practices as enhance the </a:t>
            </a:r>
            <a:r>
              <a:rPr lang="en-US" dirty="0" err="1"/>
              <a:t>seeling</a:t>
            </a:r>
            <a:r>
              <a:rPr lang="en-US" dirty="0"/>
              <a:t> rate, marketing, opportunities that increase the satisfaction of employees and customers. There are different dimensions of information system at Tesco such as:</a:t>
            </a:r>
          </a:p>
          <a:p>
            <a:r>
              <a:rPr lang="en-US" dirty="0"/>
              <a:t>Organization Dimension</a:t>
            </a:r>
          </a:p>
          <a:p>
            <a:r>
              <a:rPr lang="en-US" dirty="0" err="1"/>
              <a:t>Techology</a:t>
            </a:r>
            <a:r>
              <a:rPr lang="en-US" dirty="0"/>
              <a:t> Dimension</a:t>
            </a:r>
          </a:p>
          <a:p>
            <a:r>
              <a:rPr lang="en-US" dirty="0"/>
              <a:t>Management Dimension</a:t>
            </a:r>
          </a:p>
          <a:p>
            <a:r>
              <a:rPr lang="en-US" dirty="0"/>
              <a:t>At Tesco, there are different types of information system is used categorized based where it is used in the structure of the organization. In this regard, RFID system, scheduling system, software for HR, e-commerce and business system that support the loyalty card of employees electronic data interchange, </a:t>
            </a:r>
            <a:r>
              <a:rPr lang="en-US" dirty="0" err="1"/>
              <a:t>Ttesco</a:t>
            </a:r>
            <a:r>
              <a:rPr lang="en-US" dirty="0"/>
              <a:t> personal finance and EPOS. </a:t>
            </a:r>
          </a:p>
          <a:p>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4</a:t>
            </a:fld>
            <a:endParaRPr lang="en-US"/>
          </a:p>
        </p:txBody>
      </p:sp>
    </p:spTree>
    <p:extLst>
      <p:ext uri="{BB962C8B-B14F-4D97-AF65-F5344CB8AC3E}">
        <p14:creationId xmlns:p14="http://schemas.microsoft.com/office/powerpoint/2010/main" val="25432221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dirty="0" err="1"/>
              <a:t>Tessco</a:t>
            </a:r>
            <a:r>
              <a:rPr lang="en-US" dirty="0"/>
              <a:t> is operating successfully with the efficient information and knowledge management system. Irrespective of its beneficial aspect, the company is suffered from the knowledge management that are described in the following:</a:t>
            </a:r>
          </a:p>
          <a:p>
            <a:r>
              <a:rPr lang="en-US" dirty="0"/>
              <a:t>because it is not possible to adopt the change quickly. It is because it requires time and professional employees that have flexibility to adopt the change.</a:t>
            </a:r>
          </a:p>
          <a:p>
            <a:r>
              <a:rPr lang="en-US" dirty="0"/>
              <a:t>Also, poor security system is used to store the data and information of the business. Instill the accuracy of knowledge within the busines practices. </a:t>
            </a:r>
          </a:p>
          <a:p>
            <a:r>
              <a:rPr lang="en-US" dirty="0" err="1"/>
              <a:t>Knolwedge</a:t>
            </a:r>
            <a:r>
              <a:rPr lang="en-US" dirty="0"/>
              <a:t> management culture is an important framework that maintain the business culture and efficiency to achieve good position in the market. Thus, it becomes difficult for the Tesco to manage the diversified workforce while managing the change. </a:t>
            </a:r>
          </a:p>
          <a:p>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5</a:t>
            </a:fld>
            <a:endParaRPr lang="en-US"/>
          </a:p>
        </p:txBody>
      </p:sp>
    </p:spTree>
    <p:extLst>
      <p:ext uri="{BB962C8B-B14F-4D97-AF65-F5344CB8AC3E}">
        <p14:creationId xmlns:p14="http://schemas.microsoft.com/office/powerpoint/2010/main" val="3336199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Gobalization</a:t>
            </a:r>
            <a:r>
              <a:rPr lang="en-US" dirty="0"/>
              <a:t> plays a significant role in the development and growth of business sector that introduces different </a:t>
            </a:r>
            <a:r>
              <a:rPr lang="en-US" dirty="0" err="1"/>
              <a:t>prcess</a:t>
            </a:r>
            <a:r>
              <a:rPr lang="en-US" dirty="0"/>
              <a:t> and procedures to promote the business development. In this regard, the Tesco has adopted the </a:t>
            </a:r>
            <a:r>
              <a:rPr lang="en-US" dirty="0" err="1"/>
              <a:t>genric</a:t>
            </a:r>
            <a:r>
              <a:rPr lang="en-US" dirty="0"/>
              <a:t> porter strategy to achieve the competitive advantage and enable the business to compete at international market. Thus, the company focus on the cost-leadership aspect to absorb the pressure from highly competitive business environment. Tesco also focused on the generic and growth strategies to perform excellently. The store focuses on the affordability and accessibility aspect that fulfil the demand of customers. In addition to, GOLD and Oracle information system is used to maintain the flow of information. </a:t>
            </a:r>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6</a:t>
            </a:fld>
            <a:endParaRPr lang="en-US"/>
          </a:p>
        </p:txBody>
      </p:sp>
    </p:spTree>
    <p:extLst>
      <p:ext uri="{BB962C8B-B14F-4D97-AF65-F5344CB8AC3E}">
        <p14:creationId xmlns:p14="http://schemas.microsoft.com/office/powerpoint/2010/main" val="1747701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modern time, the business practices become more efficient due to the advance technology. The company is adopted ERP system by managing the multiple units to manage the business efficiently. </a:t>
            </a:r>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7</a:t>
            </a:fld>
            <a:endParaRPr lang="en-US"/>
          </a:p>
        </p:txBody>
      </p:sp>
    </p:spTree>
    <p:extLst>
      <p:ext uri="{BB962C8B-B14F-4D97-AF65-F5344CB8AC3E}">
        <p14:creationId xmlns:p14="http://schemas.microsoft.com/office/powerpoint/2010/main" val="4019942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modern time, the business practices become more efficient due to the advance technology. The company is adopted ERP system by managing the multiple units to manage the business efficiently. The business functions are supported by using this ERP system that define the customer’s need and demand while managing the marketing and sales. This system is efficient because a large system is managed efficiently without the manual dependency. The company has increased the productivity, sales ad finance with the adoption of ERP system. Instead of all efficiency, the ERP system is </a:t>
            </a:r>
            <a:r>
              <a:rPr lang="en-US" dirty="0" err="1"/>
              <a:t>expebnsive</a:t>
            </a:r>
            <a:r>
              <a:rPr lang="en-US" dirty="0"/>
              <a:t> at the time of installation because training and </a:t>
            </a:r>
            <a:r>
              <a:rPr lang="en-US" dirty="0" err="1"/>
              <a:t>oftware</a:t>
            </a:r>
            <a:r>
              <a:rPr lang="en-US" dirty="0"/>
              <a:t> are expensive for the company in the beginning of this ERP system. </a:t>
            </a:r>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8</a:t>
            </a:fld>
            <a:endParaRPr lang="en-US"/>
          </a:p>
        </p:txBody>
      </p:sp>
    </p:spTree>
    <p:extLst>
      <p:ext uri="{BB962C8B-B14F-4D97-AF65-F5344CB8AC3E}">
        <p14:creationId xmlns:p14="http://schemas.microsoft.com/office/powerpoint/2010/main" val="27756160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concluded that information and knowledge management system is efficient in the business practices because technology is involved to achieve the set objectives. Change is the continuous </a:t>
            </a:r>
            <a:r>
              <a:rPr lang="en-US" dirty="0" err="1"/>
              <a:t>phenomeon</a:t>
            </a:r>
            <a:r>
              <a:rPr lang="en-US" dirty="0"/>
              <a:t> that affect the busines performance and thus technology enable the business to adopt the change efficiently. The impact of information system is significant on the growth of the Tesco. </a:t>
            </a:r>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9</a:t>
            </a:fld>
            <a:endParaRPr lang="en-US"/>
          </a:p>
        </p:txBody>
      </p:sp>
    </p:spTree>
    <p:extLst>
      <p:ext uri="{BB962C8B-B14F-4D97-AF65-F5344CB8AC3E}">
        <p14:creationId xmlns:p14="http://schemas.microsoft.com/office/powerpoint/2010/main" val="2356181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productivity is increased, employee retention rate is high, effective decision-making process and loyalty of customer is achieved. Irrespective of efficient business practices, the be Tesco faced </a:t>
            </a:r>
            <a:r>
              <a:rPr lang="en-US" dirty="0" err="1"/>
              <a:t>cahallenging</a:t>
            </a:r>
            <a:r>
              <a:rPr lang="en-US" dirty="0"/>
              <a:t> condition that must be considered with strategic approach. </a:t>
            </a:r>
            <a:endParaRPr lang="en-GB" dirty="0"/>
          </a:p>
        </p:txBody>
      </p:sp>
      <p:sp>
        <p:nvSpPr>
          <p:cNvPr id="4" name="Slide Number Placeholder 3"/>
          <p:cNvSpPr>
            <a:spLocks noGrp="1"/>
          </p:cNvSpPr>
          <p:nvPr>
            <p:ph type="sldNum" sz="quarter" idx="5"/>
          </p:nvPr>
        </p:nvSpPr>
        <p:spPr/>
        <p:txBody>
          <a:bodyPr/>
          <a:lstStyle/>
          <a:p>
            <a:fld id="{9F9397C2-C32A-4B32-866C-AF8AD3353740}" type="slidenum">
              <a:rPr lang="en-US" smtClean="0"/>
              <a:t>10</a:t>
            </a:fld>
            <a:endParaRPr lang="en-US"/>
          </a:p>
        </p:txBody>
      </p:sp>
    </p:spTree>
    <p:extLst>
      <p:ext uri="{BB962C8B-B14F-4D97-AF65-F5344CB8AC3E}">
        <p14:creationId xmlns:p14="http://schemas.microsoft.com/office/powerpoint/2010/main" val="9592278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961180" y="1808225"/>
            <a:ext cx="5039265" cy="1068935"/>
          </a:xfrm>
          <a:noFill/>
          <a:effectLst>
            <a:outerShdw blurRad="50800" dist="38100" dir="2700000" algn="tl" rotWithShape="0">
              <a:prstClr val="black">
                <a:alpha val="40000"/>
              </a:prstClr>
            </a:outerShdw>
          </a:effectLst>
        </p:spPr>
        <p:txBody>
          <a:bodyPr>
            <a:normAutofit/>
          </a:bodyPr>
          <a:lstStyle>
            <a:lvl1pPr algn="l">
              <a:defRPr sz="3600">
                <a:solidFill>
                  <a:srgbClr val="FF0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961181" y="3182570"/>
            <a:ext cx="5191970" cy="610820"/>
          </a:xfrm>
        </p:spPr>
        <p:txBody>
          <a:bodyPr>
            <a:normAutofit/>
          </a:bodyPr>
          <a:lstStyle>
            <a:lvl1pPr marL="0" indent="0" algn="l">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3/27/2021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281175"/>
            <a:ext cx="8246070" cy="610821"/>
          </a:xfrm>
        </p:spPr>
        <p:txBody>
          <a:bodyPr>
            <a:normAutofit/>
          </a:bodyPr>
          <a:lstStyle>
            <a:lvl1pPr algn="r">
              <a:defRPr sz="3600" baseline="0">
                <a:solidFill>
                  <a:srgbClr val="FF0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197405"/>
            <a:ext cx="8246070" cy="3664918"/>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28721" y="281175"/>
            <a:ext cx="6566314" cy="572644"/>
          </a:xfrm>
        </p:spPr>
        <p:txBody>
          <a:bodyPr>
            <a:normAutofit/>
          </a:bodyPr>
          <a:lstStyle>
            <a:lvl1pPr algn="l">
              <a:defRPr sz="3600">
                <a:solidFill>
                  <a:srgbClr val="FF0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2128721" y="1197405"/>
            <a:ext cx="6566314" cy="335835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3/27/2021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1670" y="281175"/>
            <a:ext cx="7940659" cy="610820"/>
          </a:xfrm>
        </p:spPr>
        <p:txBody>
          <a:bodyPr>
            <a:normAutofit/>
          </a:bodyPr>
          <a:lstStyle>
            <a:lvl1pPr algn="r">
              <a:defRPr sz="3600" baseline="0">
                <a:solidFill>
                  <a:srgbClr val="FF0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502814"/>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1975211"/>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502814"/>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1975211"/>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3/27/2021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3/27/2021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3/27/2021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id="{5C30FDB3-12DF-4477-BE55-AE391746EF8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3918306"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3/27/2021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id="{F14A3500-E055-4A13-B3FC-0B67AE7B8EAF}"/>
              </a:ext>
            </a:extLst>
          </p:cNvPr>
          <p:cNvSpPr txBox="1"/>
          <p:nvPr userDrawn="1"/>
        </p:nvSpPr>
        <p:spPr>
          <a:xfrm>
            <a:off x="-9150" y="5213747"/>
            <a:ext cx="8389625" cy="523220"/>
          </a:xfrm>
          <a:prstGeom prst="rect">
            <a:avLst/>
          </a:prstGeom>
          <a:noFill/>
        </p:spPr>
        <p:txBody>
          <a:bodyPr wrap="square" rtlCol="0">
            <a:spAutoFit/>
          </a:bodyPr>
          <a:lstStyle/>
          <a:p>
            <a:r>
              <a:rPr lang="en-US" sz="1400">
                <a:solidFill>
                  <a:schemeClr val="bg1">
                    <a:lumMod val="65000"/>
                  </a:schemeClr>
                </a:solidFill>
              </a:rPr>
              <a:t>This presentation uses a free template provided by FPPT.com</a:t>
            </a:r>
          </a:p>
          <a:p>
            <a:r>
              <a:rPr lang="en-US" sz="140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62500" lnSpcReduction="20000"/>
          </a:bodyPr>
          <a:lstStyle/>
          <a:p>
            <a:r>
              <a:rPr lang="en-US" dirty="0"/>
              <a:t>Student Name: Muhammad H Rahman</a:t>
            </a:r>
          </a:p>
          <a:p>
            <a:r>
              <a:rPr lang="en-US" dirty="0"/>
              <a:t>Student ID:1813040</a:t>
            </a:r>
          </a:p>
          <a:p>
            <a:endParaRPr lang="en-US" dirty="0"/>
          </a:p>
        </p:txBody>
      </p:sp>
      <p:sp>
        <p:nvSpPr>
          <p:cNvPr id="4" name="Rectangle 1">
            <a:extLst>
              <a:ext uri="{FF2B5EF4-FFF2-40B4-BE49-F238E27FC236}">
                <a16:creationId xmlns:a16="http://schemas.microsoft.com/office/drawing/2014/main" id="{9C9B7207-EE43-488D-A3EF-E3525DD0022C}"/>
              </a:ext>
            </a:extLst>
          </p:cNvPr>
          <p:cNvSpPr>
            <a:spLocks noGrp="1" noChangeArrowheads="1"/>
          </p:cNvSpPr>
          <p:nvPr>
            <p:ph type="ctrTitle"/>
          </p:nvPr>
        </p:nvSpPr>
        <p:spPr bwMode="auto">
          <a:xfrm>
            <a:off x="3681937" y="1742528"/>
            <a:ext cx="55977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Knowledge and Information Management </a:t>
            </a:r>
            <a:br>
              <a:rPr kumimoji="0" lang="en-US" altLang="en-US" sz="24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kumimoji="0" lang="en-US" altLang="en-US" sz="24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Skills </a:t>
            </a:r>
            <a:br>
              <a:rPr kumimoji="0" lang="en-US" altLang="en-US" sz="24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kumimoji="0" lang="en-US" altLang="en-US" sz="2400" b="1" i="0" u="none" strike="noStrike" cap="none" normalizeH="0" baseline="0" dirty="0">
                <a:ln>
                  <a:noFill/>
                </a:ln>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for the Workplace</a:t>
            </a:r>
            <a:endParaRPr kumimoji="0" lang="en-US" altLang="en-US" sz="2400" b="0" i="0" u="none" strike="noStrike" cap="none" normalizeH="0" baseline="0" dirty="0">
              <a:ln>
                <a:noFill/>
              </a:ln>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8721" y="281175"/>
            <a:ext cx="6566314" cy="572644"/>
          </a:xfrm>
        </p:spPr>
        <p:txBody>
          <a:bodyPr anchor="ctr">
            <a:normAutofit/>
          </a:bodyPr>
          <a:lstStyle/>
          <a:p>
            <a:pPr>
              <a:lnSpc>
                <a:spcPct val="90000"/>
              </a:lnSpc>
            </a:pPr>
            <a:r>
              <a:rPr lang="en-US" sz="3300" b="1"/>
              <a:t>Introduction</a:t>
            </a:r>
          </a:p>
        </p:txBody>
      </p:sp>
      <p:sp>
        <p:nvSpPr>
          <p:cNvPr id="3" name="Content Placeholder 2"/>
          <p:cNvSpPr>
            <a:spLocks noGrp="1"/>
          </p:cNvSpPr>
          <p:nvPr>
            <p:ph idx="1"/>
          </p:nvPr>
        </p:nvSpPr>
        <p:spPr>
          <a:xfrm>
            <a:off x="2128721" y="1197405"/>
            <a:ext cx="6566314" cy="3358356"/>
          </a:xfrm>
        </p:spPr>
        <p:txBody>
          <a:bodyPr>
            <a:normAutofit/>
          </a:bodyPr>
          <a:lstStyle/>
          <a:p>
            <a:pPr>
              <a:lnSpc>
                <a:spcPct val="90000"/>
              </a:lnSpc>
            </a:pPr>
            <a:r>
              <a:rPr lang="en-US" sz="1800">
                <a:effectLst/>
              </a:rPr>
              <a:t>The era of globalization improves the business practices </a:t>
            </a:r>
          </a:p>
          <a:p>
            <a:pPr>
              <a:lnSpc>
                <a:spcPct val="90000"/>
              </a:lnSpc>
            </a:pPr>
            <a:endParaRPr lang="en-US" sz="1800">
              <a:effectLst/>
            </a:endParaRPr>
          </a:p>
          <a:p>
            <a:pPr>
              <a:lnSpc>
                <a:spcPct val="90000"/>
              </a:lnSpc>
            </a:pPr>
            <a:r>
              <a:rPr lang="en-US" sz="1800"/>
              <a:t>B</a:t>
            </a:r>
            <a:r>
              <a:rPr lang="en-US" sz="1800">
                <a:effectLst/>
              </a:rPr>
              <a:t>usinesses depends </a:t>
            </a:r>
            <a:r>
              <a:rPr lang="en-US" sz="1800"/>
              <a:t>on </a:t>
            </a:r>
            <a:r>
              <a:rPr lang="en-US" sz="1800">
                <a:effectLst/>
              </a:rPr>
              <a:t>technology to operate successfully </a:t>
            </a:r>
          </a:p>
          <a:p>
            <a:pPr>
              <a:lnSpc>
                <a:spcPct val="90000"/>
              </a:lnSpc>
            </a:pPr>
            <a:endParaRPr lang="en-US" sz="1800"/>
          </a:p>
          <a:p>
            <a:pPr>
              <a:lnSpc>
                <a:spcPct val="90000"/>
              </a:lnSpc>
            </a:pPr>
            <a:r>
              <a:rPr lang="en-US" sz="1800">
                <a:effectLst/>
              </a:rPr>
              <a:t>With the adoption of efficient knowledge and information system</a:t>
            </a:r>
          </a:p>
          <a:p>
            <a:pPr>
              <a:lnSpc>
                <a:spcPct val="90000"/>
              </a:lnSpc>
            </a:pPr>
            <a:endParaRPr lang="en-US" sz="1800">
              <a:effectLst/>
            </a:endParaRPr>
          </a:p>
          <a:p>
            <a:pPr>
              <a:lnSpc>
                <a:spcPct val="90000"/>
              </a:lnSpc>
              <a:buFont typeface="Wingdings" panose="05000000000000000000" pitchFamily="2" charset="2"/>
              <a:buChar char="q"/>
            </a:pPr>
            <a:r>
              <a:rPr lang="en-US" sz="1800"/>
              <a:t>B</a:t>
            </a:r>
            <a:r>
              <a:rPr lang="en-US" sz="1800">
                <a:effectLst/>
              </a:rPr>
              <a:t>usiness efficiency is boost up,  </a:t>
            </a:r>
          </a:p>
          <a:p>
            <a:pPr>
              <a:lnSpc>
                <a:spcPct val="90000"/>
              </a:lnSpc>
              <a:buFont typeface="Wingdings" panose="05000000000000000000" pitchFamily="2" charset="2"/>
              <a:buChar char="q"/>
            </a:pPr>
            <a:r>
              <a:rPr lang="en-US" sz="1800"/>
              <a:t>I</a:t>
            </a:r>
            <a:r>
              <a:rPr lang="en-US" sz="1800">
                <a:effectLst/>
              </a:rPr>
              <a:t>mprove decision-making ,</a:t>
            </a:r>
          </a:p>
          <a:p>
            <a:pPr>
              <a:lnSpc>
                <a:spcPct val="90000"/>
              </a:lnSpc>
              <a:buFont typeface="Wingdings" panose="05000000000000000000" pitchFamily="2" charset="2"/>
              <a:buChar char="q"/>
            </a:pPr>
            <a:r>
              <a:rPr lang="en-US" sz="1800"/>
              <a:t>C</a:t>
            </a:r>
            <a:r>
              <a:rPr lang="en-US" sz="1800">
                <a:effectLst/>
              </a:rPr>
              <a:t>ollaboration is increased </a:t>
            </a:r>
          </a:p>
          <a:p>
            <a:pPr>
              <a:lnSpc>
                <a:spcPct val="90000"/>
              </a:lnSpc>
              <a:buFont typeface="Wingdings" panose="05000000000000000000" pitchFamily="2" charset="2"/>
              <a:buChar char="q"/>
            </a:pPr>
            <a:r>
              <a:rPr lang="en-US" sz="1800"/>
              <a:t>D</a:t>
            </a:r>
            <a:r>
              <a:rPr lang="en-US" sz="1800">
                <a:effectLst/>
              </a:rPr>
              <a:t>ocuments are prepared to record the information and data.</a:t>
            </a:r>
            <a:endParaRPr lang="en-US" sz="1800"/>
          </a:p>
        </p:txBody>
      </p:sp>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sz="2800" b="1" dirty="0"/>
              <a:t>Importance of Information systems at Tesco</a:t>
            </a:r>
          </a:p>
        </p:txBody>
      </p:sp>
      <p:sp>
        <p:nvSpPr>
          <p:cNvPr id="5" name="Content Placeholder 4"/>
          <p:cNvSpPr>
            <a:spLocks noGrp="1"/>
          </p:cNvSpPr>
          <p:nvPr>
            <p:ph idx="1"/>
          </p:nvPr>
        </p:nvSpPr>
        <p:spPr>
          <a:xfrm>
            <a:off x="1670606" y="1197405"/>
            <a:ext cx="7473394" cy="3358356"/>
          </a:xfrm>
        </p:spPr>
        <p:txBody>
          <a:bodyPr>
            <a:normAutofit lnSpcReduction="10000"/>
          </a:bodyPr>
          <a:lstStyle/>
          <a:p>
            <a:r>
              <a:rPr lang="en-GB" sz="1800" dirty="0">
                <a:effectLst/>
                <a:latin typeface="Times New Roman" panose="02020603050405020304" pitchFamily="18" charset="0"/>
                <a:ea typeface="Calibri" panose="020F0502020204030204" pitchFamily="34" charset="0"/>
              </a:rPr>
              <a:t>Tesco is the leading store that offers the wide range of products globally</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I</a:t>
            </a:r>
            <a:r>
              <a:rPr lang="en-GB" sz="1800" dirty="0">
                <a:effectLst/>
                <a:latin typeface="Times New Roman" panose="02020603050405020304" pitchFamily="18" charset="0"/>
                <a:ea typeface="Calibri" panose="020F0502020204030204" pitchFamily="34" charset="0"/>
              </a:rPr>
              <a:t>nformation system at Tesco use different tools to:</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A</a:t>
            </a:r>
            <a:r>
              <a:rPr lang="en-GB" sz="1800" dirty="0">
                <a:effectLst/>
                <a:latin typeface="Times New Roman" panose="02020603050405020304" pitchFamily="18" charset="0"/>
                <a:ea typeface="Calibri" panose="020F0502020204030204" pitchFamily="34" charset="0"/>
              </a:rPr>
              <a:t>ccess and manage the departments </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I</a:t>
            </a:r>
            <a:r>
              <a:rPr lang="en-GB" sz="1800" dirty="0">
                <a:effectLst/>
                <a:latin typeface="Times New Roman" panose="02020603050405020304" pitchFamily="18" charset="0"/>
                <a:ea typeface="Calibri" panose="020F0502020204030204" pitchFamily="34" charset="0"/>
              </a:rPr>
              <a:t>dentify the expenses of the company monthly</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Tesco has adopted GOLD information system in 1998</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Oracle and SAP system is also used in Tesco</a:t>
            </a:r>
          </a:p>
          <a:p>
            <a:endParaRPr lang="en-GB" sz="1800" dirty="0">
              <a:latin typeface="Times New Roman" panose="02020603050405020304" pitchFamily="18" charset="0"/>
            </a:endParaRPr>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8181E-CA21-4BC3-B2E1-00DD48D4BCCA}"/>
              </a:ext>
            </a:extLst>
          </p:cNvPr>
          <p:cNvSpPr>
            <a:spLocks noGrp="1"/>
          </p:cNvSpPr>
          <p:nvPr>
            <p:ph type="title"/>
          </p:nvPr>
        </p:nvSpPr>
        <p:spPr/>
        <p:txBody>
          <a:bodyPr>
            <a:normAutofit fontScale="90000"/>
          </a:bodyPr>
          <a:lstStyle/>
          <a:p>
            <a:r>
              <a:rPr lang="en-US" sz="2800" b="1" dirty="0"/>
              <a:t>Information systems implemented by Tesco</a:t>
            </a:r>
            <a:endParaRPr lang="en-GB" sz="2800" b="1" dirty="0"/>
          </a:p>
        </p:txBody>
      </p:sp>
      <p:sp>
        <p:nvSpPr>
          <p:cNvPr id="3" name="Content Placeholder 2">
            <a:extLst>
              <a:ext uri="{FF2B5EF4-FFF2-40B4-BE49-F238E27FC236}">
                <a16:creationId xmlns:a16="http://schemas.microsoft.com/office/drawing/2014/main" id="{7522734F-D996-4FF9-B424-62416D8D2FB1}"/>
              </a:ext>
            </a:extLst>
          </p:cNvPr>
          <p:cNvSpPr>
            <a:spLocks noGrp="1"/>
          </p:cNvSpPr>
          <p:nvPr>
            <p:ph idx="1"/>
          </p:nvPr>
        </p:nvSpPr>
        <p:spPr>
          <a:xfrm>
            <a:off x="2128721" y="1197405"/>
            <a:ext cx="6566314" cy="3664920"/>
          </a:xfrm>
        </p:spPr>
        <p:txBody>
          <a:bodyPr>
            <a:normAutofit fontScale="92500" lnSpcReduction="10000"/>
          </a:bodyPr>
          <a:lstStyle/>
          <a:p>
            <a:r>
              <a:rPr lang="en-GB" sz="1800" dirty="0">
                <a:latin typeface="Times New Roman" panose="02020603050405020304" pitchFamily="18" charset="0"/>
                <a:ea typeface="Calibri" panose="020F0502020204030204" pitchFamily="34" charset="0"/>
              </a:rPr>
              <a:t>It </a:t>
            </a:r>
            <a:r>
              <a:rPr lang="en-GB" sz="1800" dirty="0">
                <a:effectLst/>
                <a:latin typeface="Times New Roman" panose="02020603050405020304" pitchFamily="18" charset="0"/>
                <a:ea typeface="Calibri" panose="020F0502020204030204" pitchFamily="34" charset="0"/>
              </a:rPr>
              <a:t>plays a significant role in the business to enhance the selling and marketing</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cs typeface="Times New Roman" panose="02020603050405020304" pitchFamily="18" charset="0"/>
              </a:rPr>
              <a:t>D</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ifferent dimensions of information system at Tesco</a:t>
            </a:r>
          </a:p>
          <a:p>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rPr>
              <a:t>At Tesco, there are different types of information system: </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RFID system</a:t>
            </a:r>
          </a:p>
          <a:p>
            <a:r>
              <a:rPr lang="en-GB" sz="1800" dirty="0">
                <a:latin typeface="Times New Roman" panose="02020603050405020304" pitchFamily="18" charset="0"/>
                <a:ea typeface="Calibri" panose="020F0502020204030204" pitchFamily="34" charset="0"/>
                <a:cs typeface="Times New Roman" panose="02020603050405020304" pitchFamily="18" charset="0"/>
              </a:rPr>
              <a:t>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cheduling system</a:t>
            </a:r>
          </a:p>
          <a:p>
            <a:r>
              <a:rPr lang="en-GB" sz="1800" dirty="0">
                <a:latin typeface="Times New Roman" panose="02020603050405020304" pitchFamily="18" charset="0"/>
                <a:ea typeface="Calibri" panose="020F0502020204030204" pitchFamily="34" charset="0"/>
                <a:cs typeface="Times New Roman" panose="02020603050405020304" pitchFamily="18" charset="0"/>
              </a:rPr>
              <a:t>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oftware for HR, </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e-commerce and e-business system </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EPOS. </a:t>
            </a:r>
          </a:p>
          <a:p>
            <a:endParaRPr lang="en-GB" sz="1800" dirty="0">
              <a:effectLst/>
              <a:latin typeface="Times New Roman" panose="02020603050405020304" pitchFamily="18" charset="0"/>
              <a:ea typeface="Calibri" panose="020F0502020204030204" pitchFamily="34" charset="0"/>
            </a:endParaRPr>
          </a:p>
          <a:p>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71901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8CCAF-F9F7-40BD-920C-5EA9260F7BD7}"/>
              </a:ext>
            </a:extLst>
          </p:cNvPr>
          <p:cNvSpPr>
            <a:spLocks noGrp="1"/>
          </p:cNvSpPr>
          <p:nvPr>
            <p:ph type="title"/>
          </p:nvPr>
        </p:nvSpPr>
        <p:spPr/>
        <p:txBody>
          <a:bodyPr>
            <a:normAutofit/>
          </a:bodyPr>
          <a:lstStyle/>
          <a:p>
            <a:r>
              <a:rPr lang="en-US" sz="2000" b="1" dirty="0"/>
              <a:t>Tesco’s potential knowledge management challenges</a:t>
            </a:r>
            <a:endParaRPr lang="en-GB" sz="2000" b="1" dirty="0"/>
          </a:p>
        </p:txBody>
      </p:sp>
      <p:sp>
        <p:nvSpPr>
          <p:cNvPr id="3" name="Content Placeholder 2">
            <a:extLst>
              <a:ext uri="{FF2B5EF4-FFF2-40B4-BE49-F238E27FC236}">
                <a16:creationId xmlns:a16="http://schemas.microsoft.com/office/drawing/2014/main" id="{C8D42B98-876E-49DE-A41B-15FE92DEF1FC}"/>
              </a:ext>
            </a:extLst>
          </p:cNvPr>
          <p:cNvSpPr>
            <a:spLocks noGrp="1"/>
          </p:cNvSpPr>
          <p:nvPr>
            <p:ph idx="1"/>
          </p:nvPr>
        </p:nvSpPr>
        <p:spPr/>
        <p:txBody>
          <a:bodyPr>
            <a:normAutofit lnSpcReduction="10000"/>
          </a:bodyPr>
          <a:lstStyle/>
          <a:p>
            <a:r>
              <a:rPr lang="en-GB" sz="1800" dirty="0">
                <a:effectLst/>
                <a:latin typeface="Times New Roman" panose="02020603050405020304" pitchFamily="18" charset="0"/>
                <a:ea typeface="Calibri" panose="020F0502020204030204" pitchFamily="34" charset="0"/>
              </a:rPr>
              <a:t>Irrespective of beneficial aspect of information system, Tesco is suffered from the challenging condition as:</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Rapid change in technology reduce the business efficiency</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P</a:t>
            </a:r>
            <a:r>
              <a:rPr lang="en-GB" sz="1800" dirty="0">
                <a:effectLst/>
                <a:latin typeface="Times New Roman" panose="02020603050405020304" pitchFamily="18" charset="0"/>
                <a:ea typeface="Calibri" panose="020F0502020204030204" pitchFamily="34" charset="0"/>
              </a:rPr>
              <a:t>oor security system is used to store the data and information</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Instil the accuracy of knowledge</a:t>
            </a:r>
          </a:p>
          <a:p>
            <a:endParaRPr lang="en-GB" sz="1800" dirty="0">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I</a:t>
            </a:r>
            <a:r>
              <a:rPr lang="en-GB" sz="1800" dirty="0">
                <a:effectLst/>
                <a:latin typeface="Times New Roman" panose="02020603050405020304" pitchFamily="18" charset="0"/>
                <a:ea typeface="Calibri" panose="020F0502020204030204" pitchFamily="34" charset="0"/>
              </a:rPr>
              <a:t>t becomes difficult for the Tesco to manage the diversified workforce while managing the data and information</a:t>
            </a:r>
            <a:endParaRPr lang="en-GB" sz="1800" dirty="0">
              <a:latin typeface="Times New Roman" panose="02020603050405020304" pitchFamily="18" charset="0"/>
            </a:endParaRPr>
          </a:p>
        </p:txBody>
      </p:sp>
    </p:spTree>
    <p:extLst>
      <p:ext uri="{BB962C8B-B14F-4D97-AF65-F5344CB8AC3E}">
        <p14:creationId xmlns:p14="http://schemas.microsoft.com/office/powerpoint/2010/main" val="2609873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9676F-74C7-4750-9DF2-2B1332C55F0A}"/>
              </a:ext>
            </a:extLst>
          </p:cNvPr>
          <p:cNvSpPr>
            <a:spLocks noGrp="1"/>
          </p:cNvSpPr>
          <p:nvPr>
            <p:ph type="title"/>
          </p:nvPr>
        </p:nvSpPr>
        <p:spPr/>
        <p:txBody>
          <a:bodyPr>
            <a:normAutofit/>
          </a:bodyPr>
          <a:lstStyle/>
          <a:p>
            <a:r>
              <a:rPr lang="en-GB" sz="2000" b="1" dirty="0"/>
              <a:t>Tesco incorporates Porter’s generic competitive strategy </a:t>
            </a:r>
          </a:p>
        </p:txBody>
      </p:sp>
      <p:sp>
        <p:nvSpPr>
          <p:cNvPr id="3" name="Content Placeholder 2">
            <a:extLst>
              <a:ext uri="{FF2B5EF4-FFF2-40B4-BE49-F238E27FC236}">
                <a16:creationId xmlns:a16="http://schemas.microsoft.com/office/drawing/2014/main" id="{472E65A0-EEB9-46B4-B5D6-8DBA362EF5C7}"/>
              </a:ext>
            </a:extLst>
          </p:cNvPr>
          <p:cNvSpPr>
            <a:spLocks noGrp="1"/>
          </p:cNvSpPr>
          <p:nvPr>
            <p:ph idx="1"/>
          </p:nvPr>
        </p:nvSpPr>
        <p:spPr>
          <a:xfrm>
            <a:off x="1823310" y="1197405"/>
            <a:ext cx="7024430" cy="3358356"/>
          </a:xfrm>
        </p:spPr>
        <p:txBody>
          <a:bodyPr>
            <a:normAutofit fontScale="92500" lnSpcReduction="10000"/>
          </a:bodyPr>
          <a:lstStyle/>
          <a:p>
            <a:r>
              <a:rPr lang="en-US" sz="1800" dirty="0">
                <a:latin typeface="Times New Roman" panose="02020603050405020304" pitchFamily="18" charset="0"/>
                <a:cs typeface="Times New Roman" panose="02020603050405020304" pitchFamily="18" charset="0"/>
              </a:rPr>
              <a:t>Globalization plays a significant role in the development and growth of business </a:t>
            </a:r>
          </a:p>
          <a:p>
            <a:endParaRPr lang="en-US" sz="1800" dirty="0">
              <a:latin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rPr>
              <a:t>Tesco has adopted the generic porter strategy to achieve the competitive advantage</a:t>
            </a:r>
          </a:p>
          <a:p>
            <a:endParaRPr lang="en-US"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Tesco focus on the cost-leadership aspect to absorb the pressure</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Tesco also focused on the generic and growth strategies</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GOLD and Oracle information system is used to maintain the flow of information</a:t>
            </a:r>
            <a:endParaRPr lang="en-GB" dirty="0"/>
          </a:p>
        </p:txBody>
      </p:sp>
    </p:spTree>
    <p:extLst>
      <p:ext uri="{BB962C8B-B14F-4D97-AF65-F5344CB8AC3E}">
        <p14:creationId xmlns:p14="http://schemas.microsoft.com/office/powerpoint/2010/main" val="940483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C8979-8CF3-4A0A-8D41-5564C5C2AA49}"/>
              </a:ext>
            </a:extLst>
          </p:cNvPr>
          <p:cNvSpPr>
            <a:spLocks noGrp="1"/>
          </p:cNvSpPr>
          <p:nvPr>
            <p:ph type="title"/>
          </p:nvPr>
        </p:nvSpPr>
        <p:spPr/>
        <p:txBody>
          <a:bodyPr>
            <a:normAutofit/>
          </a:bodyPr>
          <a:lstStyle/>
          <a:p>
            <a:r>
              <a:rPr lang="en-GB" sz="2400" b="1" dirty="0"/>
              <a:t>Enterprise Resource Planning (ERP) System</a:t>
            </a:r>
          </a:p>
        </p:txBody>
      </p:sp>
      <p:sp>
        <p:nvSpPr>
          <p:cNvPr id="3" name="Content Placeholder 2">
            <a:extLst>
              <a:ext uri="{FF2B5EF4-FFF2-40B4-BE49-F238E27FC236}">
                <a16:creationId xmlns:a16="http://schemas.microsoft.com/office/drawing/2014/main" id="{08D82EEC-ED30-4791-9FDA-ECB4F771AE9D}"/>
              </a:ext>
            </a:extLst>
          </p:cNvPr>
          <p:cNvSpPr>
            <a:spLocks noGrp="1"/>
          </p:cNvSpPr>
          <p:nvPr>
            <p:ph idx="1"/>
          </p:nvPr>
        </p:nvSpPr>
        <p:spPr/>
        <p:txBody>
          <a:bodyPr>
            <a:normAutofit lnSpcReduction="10000"/>
          </a:bodyPr>
          <a:lstStyle/>
          <a:p>
            <a:r>
              <a:rPr lang="en-US" sz="1800" dirty="0">
                <a:latin typeface="Times New Roman" panose="02020603050405020304" pitchFamily="18" charset="0"/>
                <a:cs typeface="Times New Roman" panose="02020603050405020304" pitchFamily="18" charset="0"/>
              </a:rPr>
              <a:t>Nowadays, it becomes difficult to manage the business operations with great efficiency</a:t>
            </a:r>
          </a:p>
          <a:p>
            <a:endParaRPr lang="en-US" sz="1800" dirty="0">
              <a:latin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company is adopted different ways to manage the business efficiently</a:t>
            </a:r>
          </a:p>
          <a:p>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GB" sz="1800" dirty="0">
                <a:latin typeface="Times New Roman" panose="02020603050405020304" pitchFamily="18" charset="0"/>
                <a:cs typeface="Times New Roman" panose="02020603050405020304" pitchFamily="18" charset="0"/>
              </a:rPr>
              <a:t>Thus, the business is adopted the </a:t>
            </a:r>
            <a:r>
              <a:rPr lang="en-GB" sz="1800" dirty="0">
                <a:effectLst/>
                <a:latin typeface="Times New Roman" panose="02020603050405020304" pitchFamily="18" charset="0"/>
                <a:ea typeface="Calibri" panose="020F0502020204030204" pitchFamily="34" charset="0"/>
              </a:rPr>
              <a:t>ERP system that managed the multiple units </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cs typeface="Times New Roman" panose="02020603050405020304" pitchFamily="18" charset="0"/>
              </a:rPr>
              <a:t>Several benefits can be achieved by the company with the adoption of ERP system because it </a:t>
            </a:r>
          </a:p>
        </p:txBody>
      </p:sp>
    </p:spTree>
    <p:extLst>
      <p:ext uri="{BB962C8B-B14F-4D97-AF65-F5344CB8AC3E}">
        <p14:creationId xmlns:p14="http://schemas.microsoft.com/office/powerpoint/2010/main" val="912275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21CDA-DE92-4903-A4E4-9B4D1E8B418D}"/>
              </a:ext>
            </a:extLst>
          </p:cNvPr>
          <p:cNvSpPr>
            <a:spLocks noGrp="1"/>
          </p:cNvSpPr>
          <p:nvPr>
            <p:ph type="title"/>
          </p:nvPr>
        </p:nvSpPr>
        <p:spPr/>
        <p:txBody>
          <a:bodyPr>
            <a:normAutofit fontScale="90000"/>
          </a:bodyPr>
          <a:lstStyle/>
          <a:p>
            <a:r>
              <a:rPr lang="en-US" b="1" dirty="0"/>
              <a:t>CONT…</a:t>
            </a:r>
            <a:endParaRPr lang="en-GB" b="1" dirty="0"/>
          </a:p>
        </p:txBody>
      </p:sp>
      <p:sp>
        <p:nvSpPr>
          <p:cNvPr id="3" name="Content Placeholder 2">
            <a:extLst>
              <a:ext uri="{FF2B5EF4-FFF2-40B4-BE49-F238E27FC236}">
                <a16:creationId xmlns:a16="http://schemas.microsoft.com/office/drawing/2014/main" id="{5B6A77E0-C33C-45B8-A5AC-BCD4856601D4}"/>
              </a:ext>
            </a:extLst>
          </p:cNvPr>
          <p:cNvSpPr>
            <a:spLocks noGrp="1"/>
          </p:cNvSpPr>
          <p:nvPr>
            <p:ph idx="1"/>
          </p:nvPr>
        </p:nvSpPr>
        <p:spPr>
          <a:xfrm>
            <a:off x="2128721" y="1197404"/>
            <a:ext cx="6566314" cy="3512215"/>
          </a:xfrm>
        </p:spPr>
        <p:txBody>
          <a:bodyPr>
            <a:normAutofit lnSpcReduction="10000"/>
          </a:bodyPr>
          <a:lstStyle/>
          <a:p>
            <a:r>
              <a:rPr lang="en-US" sz="1800" dirty="0">
                <a:latin typeface="Times New Roman" panose="02020603050405020304" pitchFamily="18" charset="0"/>
                <a:cs typeface="Times New Roman" panose="02020603050405020304" pitchFamily="18" charset="0"/>
              </a:rPr>
              <a:t>ERP system is an efficient system that affect the business growth and development in the following:</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Customer’s need and demand  is fulfilled</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Managing the marketing and sales</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A large system is managed efficiently without the manual dependency</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Productivity is increased</a:t>
            </a:r>
          </a:p>
          <a:p>
            <a:endParaRPr lang="en-GB" dirty="0"/>
          </a:p>
        </p:txBody>
      </p:sp>
    </p:spTree>
    <p:extLst>
      <p:ext uri="{BB962C8B-B14F-4D97-AF65-F5344CB8AC3E}">
        <p14:creationId xmlns:p14="http://schemas.microsoft.com/office/powerpoint/2010/main" val="3061288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007A4-2287-4C04-821F-DA4A01E88652}"/>
              </a:ext>
            </a:extLst>
          </p:cNvPr>
          <p:cNvSpPr>
            <a:spLocks noGrp="1"/>
          </p:cNvSpPr>
          <p:nvPr>
            <p:ph type="title"/>
          </p:nvPr>
        </p:nvSpPr>
        <p:spPr/>
        <p:txBody>
          <a:bodyPr>
            <a:normAutofit fontScale="90000"/>
          </a:bodyPr>
          <a:lstStyle/>
          <a:p>
            <a:r>
              <a:rPr lang="en-US" b="1" dirty="0"/>
              <a:t>Conclusion</a:t>
            </a:r>
            <a:endParaRPr lang="en-GB" b="1" dirty="0"/>
          </a:p>
        </p:txBody>
      </p:sp>
      <p:sp>
        <p:nvSpPr>
          <p:cNvPr id="3" name="Content Placeholder 2">
            <a:extLst>
              <a:ext uri="{FF2B5EF4-FFF2-40B4-BE49-F238E27FC236}">
                <a16:creationId xmlns:a16="http://schemas.microsoft.com/office/drawing/2014/main" id="{C24F0740-DFDB-4541-8D21-CE6AAD3164BD}"/>
              </a:ext>
            </a:extLst>
          </p:cNvPr>
          <p:cNvSpPr>
            <a:spLocks noGrp="1"/>
          </p:cNvSpPr>
          <p:nvPr>
            <p:ph idx="1"/>
          </p:nvPr>
        </p:nvSpPr>
        <p:spPr/>
        <p:txBody>
          <a:bodyPr>
            <a:normAutofit/>
          </a:bodyPr>
          <a:lstStyle/>
          <a:p>
            <a:r>
              <a:rPr lang="en-US" sz="1800" dirty="0">
                <a:latin typeface="Times New Roman" panose="02020603050405020304" pitchFamily="18" charset="0"/>
                <a:cs typeface="Times New Roman" panose="02020603050405020304" pitchFamily="18" charset="0"/>
              </a:rPr>
              <a:t>It is concluded that:</a:t>
            </a:r>
          </a:p>
          <a:p>
            <a:endParaRPr lang="en-US" sz="1800" dirty="0">
              <a:latin typeface="Times New Roman" panose="02020603050405020304" pitchFamily="18" charset="0"/>
              <a:cs typeface="Times New Roman" panose="02020603050405020304" pitchFamily="18" charset="0"/>
            </a:endParaRPr>
          </a:p>
          <a:p>
            <a:r>
              <a:rPr lang="en-GB" sz="1800" dirty="0">
                <a:latin typeface="Times New Roman" panose="02020603050405020304" pitchFamily="18" charset="0"/>
                <a:ea typeface="Calibri" panose="020F0502020204030204" pitchFamily="34" charset="0"/>
              </a:rPr>
              <a:t>I</a:t>
            </a:r>
            <a:r>
              <a:rPr lang="en-GB" sz="1800" dirty="0">
                <a:effectLst/>
                <a:latin typeface="Times New Roman" panose="02020603050405020304" pitchFamily="18" charset="0"/>
                <a:ea typeface="Calibri" panose="020F0502020204030204" pitchFamily="34" charset="0"/>
              </a:rPr>
              <a:t>nformation and knowledge management system is efficient </a:t>
            </a:r>
          </a:p>
          <a:p>
            <a:endParaRPr lang="en-GB" sz="1800" dirty="0">
              <a:effectLst/>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Change is the continuous phenomenon that affect the busines</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T</a:t>
            </a:r>
            <a:r>
              <a:rPr lang="en-GB" sz="1800" dirty="0">
                <a:effectLst/>
                <a:latin typeface="Times New Roman" panose="02020603050405020304" pitchFamily="18" charset="0"/>
                <a:ea typeface="Calibri" panose="020F0502020204030204" pitchFamily="34" charset="0"/>
              </a:rPr>
              <a:t>echnology enable the business to adopt the change efficiently</a:t>
            </a:r>
          </a:p>
          <a:p>
            <a:endParaRPr lang="en-GB" sz="1800" dirty="0">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The impact of information system is significant on the growth of the Tesco</a:t>
            </a:r>
          </a:p>
          <a:p>
            <a:endParaRPr lang="en-GB" dirty="0"/>
          </a:p>
        </p:txBody>
      </p:sp>
    </p:spTree>
    <p:extLst>
      <p:ext uri="{BB962C8B-B14F-4D97-AF65-F5344CB8AC3E}">
        <p14:creationId xmlns:p14="http://schemas.microsoft.com/office/powerpoint/2010/main" val="3212500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1EB27-6166-4754-A0E5-A245688EDB1E}"/>
              </a:ext>
            </a:extLst>
          </p:cNvPr>
          <p:cNvSpPr>
            <a:spLocks noGrp="1"/>
          </p:cNvSpPr>
          <p:nvPr>
            <p:ph type="title"/>
          </p:nvPr>
        </p:nvSpPr>
        <p:spPr/>
        <p:txBody>
          <a:bodyPr>
            <a:normAutofit fontScale="90000"/>
          </a:bodyPr>
          <a:lstStyle/>
          <a:p>
            <a:r>
              <a:rPr lang="en-US" b="1" dirty="0"/>
              <a:t>CONT…</a:t>
            </a:r>
            <a:endParaRPr lang="en-GB" b="1" dirty="0"/>
          </a:p>
        </p:txBody>
      </p:sp>
      <p:sp>
        <p:nvSpPr>
          <p:cNvPr id="3" name="Content Placeholder 2">
            <a:extLst>
              <a:ext uri="{FF2B5EF4-FFF2-40B4-BE49-F238E27FC236}">
                <a16:creationId xmlns:a16="http://schemas.microsoft.com/office/drawing/2014/main" id="{A0ECFFED-9445-4CF0-A6A1-0962D2FA612F}"/>
              </a:ext>
            </a:extLst>
          </p:cNvPr>
          <p:cNvSpPr>
            <a:spLocks noGrp="1"/>
          </p:cNvSpPr>
          <p:nvPr>
            <p:ph idx="1"/>
          </p:nvPr>
        </p:nvSpPr>
        <p:spPr/>
        <p:txBody>
          <a:bodyPr/>
          <a:lstStyle/>
          <a:p>
            <a:r>
              <a:rPr lang="en-GB" sz="1800" dirty="0">
                <a:effectLst/>
                <a:latin typeface="Times New Roman" panose="02020603050405020304" pitchFamily="18" charset="0"/>
                <a:ea typeface="Calibri" panose="020F0502020204030204" pitchFamily="34" charset="0"/>
              </a:rPr>
              <a:t>The efficiency of Tesco is increased with the efficient manage t of information system and achieve the following benefits like:</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P</a:t>
            </a:r>
            <a:r>
              <a:rPr lang="en-GB" sz="1800" dirty="0">
                <a:effectLst/>
                <a:latin typeface="Times New Roman" panose="02020603050405020304" pitchFamily="18" charset="0"/>
                <a:ea typeface="Calibri" panose="020F0502020204030204" pitchFamily="34" charset="0"/>
              </a:rPr>
              <a:t>roductivity is increased</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E</a:t>
            </a:r>
            <a:r>
              <a:rPr lang="en-GB" sz="1800" dirty="0">
                <a:effectLst/>
                <a:latin typeface="Times New Roman" panose="02020603050405020304" pitchFamily="18" charset="0"/>
                <a:ea typeface="Calibri" panose="020F0502020204030204" pitchFamily="34" charset="0"/>
              </a:rPr>
              <a:t>mployee retention rate is high</a:t>
            </a:r>
          </a:p>
          <a:p>
            <a:endParaRPr lang="en-GB" sz="1800" dirty="0">
              <a:effectLst/>
              <a:latin typeface="Times New Roman" panose="02020603050405020304" pitchFamily="18" charset="0"/>
              <a:ea typeface="Calibri" panose="020F0502020204030204" pitchFamily="34" charset="0"/>
            </a:endParaRPr>
          </a:p>
          <a:p>
            <a:r>
              <a:rPr lang="en-GB" sz="1800" dirty="0">
                <a:latin typeface="Times New Roman" panose="02020603050405020304" pitchFamily="18" charset="0"/>
                <a:ea typeface="Calibri" panose="020F0502020204030204" pitchFamily="34" charset="0"/>
              </a:rPr>
              <a:t>E</a:t>
            </a:r>
            <a:r>
              <a:rPr lang="en-GB" sz="1800" dirty="0">
                <a:effectLst/>
                <a:latin typeface="Times New Roman" panose="02020603050405020304" pitchFamily="18" charset="0"/>
                <a:ea typeface="Calibri" panose="020F0502020204030204" pitchFamily="34" charset="0"/>
              </a:rPr>
              <a:t>ffective decision-making process </a:t>
            </a:r>
          </a:p>
          <a:p>
            <a:endParaRPr lang="en-GB" sz="1800" dirty="0">
              <a:latin typeface="Times New Roman" panose="02020603050405020304" pitchFamily="18" charset="0"/>
              <a:ea typeface="Calibri" panose="020F0502020204030204" pitchFamily="34" charset="0"/>
            </a:endParaRPr>
          </a:p>
          <a:p>
            <a:r>
              <a:rPr lang="en-GB" sz="1800" dirty="0">
                <a:effectLst/>
                <a:latin typeface="Times New Roman" panose="02020603050405020304" pitchFamily="18" charset="0"/>
                <a:ea typeface="Calibri" panose="020F0502020204030204" pitchFamily="34" charset="0"/>
              </a:rPr>
              <a:t>Loyalty of customer is achieved. </a:t>
            </a:r>
            <a:endParaRPr lang="en-GB" dirty="0"/>
          </a:p>
        </p:txBody>
      </p:sp>
    </p:spTree>
    <p:extLst>
      <p:ext uri="{BB962C8B-B14F-4D97-AF65-F5344CB8AC3E}">
        <p14:creationId xmlns:p14="http://schemas.microsoft.com/office/powerpoint/2010/main" val="791652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8ADE-08F5-4CEA-A188-1074FB144ECB}"/>
              </a:ext>
            </a:extLst>
          </p:cNvPr>
          <p:cNvSpPr>
            <a:spLocks noGrp="1"/>
          </p:cNvSpPr>
          <p:nvPr>
            <p:ph type="title"/>
          </p:nvPr>
        </p:nvSpPr>
        <p:spPr/>
        <p:txBody>
          <a:bodyPr>
            <a:normAutofit fontScale="90000"/>
          </a:bodyPr>
          <a:lstStyle/>
          <a:p>
            <a:endParaRPr lang="en-GB" b="1" dirty="0"/>
          </a:p>
        </p:txBody>
      </p:sp>
      <p:pic>
        <p:nvPicPr>
          <p:cNvPr id="4" name="Content Placeholder 3">
            <a:extLst>
              <a:ext uri="{FF2B5EF4-FFF2-40B4-BE49-F238E27FC236}">
                <a16:creationId xmlns:a16="http://schemas.microsoft.com/office/drawing/2014/main" id="{7C3CB9F9-24F9-44FA-B462-FF8B9B73CBF5}"/>
              </a:ext>
            </a:extLst>
          </p:cNvPr>
          <p:cNvPicPr>
            <a:picLocks noGrp="1" noChangeAspect="1"/>
          </p:cNvPicPr>
          <p:nvPr>
            <p:ph idx="1"/>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6154980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1334</Words>
  <Application>Microsoft Office PowerPoint</Application>
  <PresentationFormat>On-screen Show (16:9)</PresentationFormat>
  <Paragraphs>122</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 New Roman</vt:lpstr>
      <vt:lpstr>Wingdings</vt:lpstr>
      <vt:lpstr>Office Theme</vt:lpstr>
      <vt:lpstr>Knowledge and Information Management  Skills  for the Workplace</vt:lpstr>
      <vt:lpstr>Introduction</vt:lpstr>
      <vt:lpstr>Importance of Information systems at Tesco</vt:lpstr>
      <vt:lpstr>Information systems implemented by Tesco</vt:lpstr>
      <vt:lpstr>Tesco’s potential knowledge management challenges</vt:lpstr>
      <vt:lpstr>Tesco incorporates Porter’s generic competitive strategy </vt:lpstr>
      <vt:lpstr>Enterprise Resource Planning (ERP) System</vt:lpstr>
      <vt:lpstr>CONT…</vt:lpstr>
      <vt:lpstr>Conclusion</vt:lpstr>
      <vt:lpstr>CONT…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2017-07-31T13:49:53Z</dcterms:created>
  <dcterms:modified xsi:type="dcterms:W3CDTF">2021-03-27T14:20:05Z</dcterms:modified>
</cp:coreProperties>
</file>