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3" r:id="rId4"/>
    <p:sldId id="260" r:id="rId5"/>
    <p:sldId id="261" r:id="rId6"/>
    <p:sldId id="262" r:id="rId7"/>
    <p:sldId id="264" r:id="rId8"/>
    <p:sldId id="267" r:id="rId9"/>
    <p:sldId id="265" r:id="rId10"/>
    <p:sldId id="266" r:id="rId11"/>
    <p:sldId id="268" r:id="rId12"/>
    <p:sldId id="269" r:id="rId13"/>
    <p:sldId id="270" r:id="rId14"/>
    <p:sldId id="272" r:id="rId15"/>
    <p:sldId id="273" r:id="rId16"/>
    <p:sldId id="275" r:id="rId17"/>
    <p:sldId id="274" r:id="rId18"/>
    <p:sldId id="27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5" d="100"/>
          <a:sy n="115" d="100"/>
        </p:scale>
        <p:origin x="43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DE505B7-69A9-43FF-BFA9-9EEA835D7989}" type="datetimeFigureOut">
              <a:rPr lang="en-GB" smtClean="0"/>
              <a:t>12/02/2019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5652186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DE505B7-69A9-43FF-BFA9-9EEA835D7989}" type="datetimeFigureOut">
              <a:rPr lang="en-GB" smtClean="0"/>
              <a:t>12/02/2019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2916338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DE505B7-69A9-43FF-BFA9-9EEA835D7989}" type="datetimeFigureOut">
              <a:rPr lang="en-GB" smtClean="0"/>
              <a:t>12/02/2019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1515570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DE505B7-69A9-43FF-BFA9-9EEA835D7989}" type="datetimeFigureOut">
              <a:rPr lang="en-GB" smtClean="0"/>
              <a:t>12/02/2019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3758569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DE505B7-69A9-43FF-BFA9-9EEA835D7989}" type="datetimeFigureOut">
              <a:rPr lang="en-GB" smtClean="0"/>
              <a:t>12/02/2019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3210651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DE505B7-69A9-43FF-BFA9-9EEA835D7989}" type="datetimeFigureOut">
              <a:rPr lang="en-GB" smtClean="0"/>
              <a:t>12/02/2019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458984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E505B7-69A9-43FF-BFA9-9EEA835D7989}" type="datetimeFigureOut">
              <a:rPr lang="en-GB" smtClean="0"/>
              <a:t>12/02/2019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3728752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DE505B7-69A9-43FF-BFA9-9EEA835D7989}" type="datetimeFigureOut">
              <a:rPr lang="en-GB" smtClean="0"/>
              <a:t>12/02/2019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1797799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DE505B7-69A9-43FF-BFA9-9EEA835D7989}" type="datetimeFigureOut">
              <a:rPr lang="en-GB" smtClean="0"/>
              <a:t>12/02/2019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3060073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DE505B7-69A9-43FF-BFA9-9EEA835D7989}" type="datetimeFigureOut">
              <a:rPr lang="en-GB" smtClean="0"/>
              <a:t>12/02/2019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2074022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DE505B7-69A9-43FF-BFA9-9EEA835D7989}" type="datetimeFigureOut">
              <a:rPr lang="en-GB" smtClean="0"/>
              <a:t>12/02/2019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3B26D4-7596-4053-AA93-A287EBB829A4}" type="slidenum">
              <a:rPr lang="en-GB" smtClean="0"/>
              <a:t>‹#›</a:t>
            </a:fld>
            <a:endParaRPr lang="en-GB"/>
          </a:p>
        </p:txBody>
      </p:sp>
    </p:spTree>
    <p:extLst>
      <p:ext uri="{BB962C8B-B14F-4D97-AF65-F5344CB8AC3E}">
        <p14:creationId xmlns:p14="http://schemas.microsoft.com/office/powerpoint/2010/main" val="2351110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E505B7-69A9-43FF-BFA9-9EEA835D7989}" type="datetimeFigureOut">
              <a:rPr lang="en-GB" smtClean="0"/>
              <a:t>12/02/2019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3B26D4-7596-4053-AA93-A287EBB829A4}" type="slidenum">
              <a:rPr lang="en-GB" smtClean="0"/>
              <a:t>‹#›</a:t>
            </a:fld>
            <a:endParaRPr lang="en-GB"/>
          </a:p>
        </p:txBody>
      </p:sp>
    </p:spTree>
    <p:extLst>
      <p:ext uri="{BB962C8B-B14F-4D97-AF65-F5344CB8AC3E}">
        <p14:creationId xmlns:p14="http://schemas.microsoft.com/office/powerpoint/2010/main" val="17738227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hyperlink" Target="https://en.wikipedia.org/wiki/Polymethyl_methacrylate" TargetMode="External"/><Relationship Id="rId13" Type="http://schemas.openxmlformats.org/officeDocument/2006/relationships/hyperlink" Target="https://en.wikipedia.org/wiki/Fracture_toughness#cite_note-phalippou-6" TargetMode="External"/><Relationship Id="rId3" Type="http://schemas.openxmlformats.org/officeDocument/2006/relationships/hyperlink" Target="https://en.wikipedia.org/wiki/Fracture_toughness#cite_note-4" TargetMode="External"/><Relationship Id="rId7" Type="http://schemas.openxmlformats.org/officeDocument/2006/relationships/hyperlink" Target="https://en.wikipedia.org/wiki/Soda-lime_glass" TargetMode="External"/><Relationship Id="rId12" Type="http://schemas.openxmlformats.org/officeDocument/2006/relationships/hyperlink" Target="https://en.wikipedia.org/wiki/Aerogel#Silica" TargetMode="External"/><Relationship Id="rId2" Type="http://schemas.openxmlformats.org/officeDocument/2006/relationships/hyperlink" Target="https://en.wikipedia.org/wiki/Titanium" TargetMode="External"/><Relationship Id="rId1" Type="http://schemas.openxmlformats.org/officeDocument/2006/relationships/slideLayout" Target="../slideLayouts/slideLayout6.xml"/><Relationship Id="rId6" Type="http://schemas.openxmlformats.org/officeDocument/2006/relationships/hyperlink" Target="https://en.wikipedia.org/wiki/Silicon_carbide" TargetMode="External"/><Relationship Id="rId11" Type="http://schemas.openxmlformats.org/officeDocument/2006/relationships/hyperlink" Target="https://en.wikipedia.org/wiki/Fracture_toughness#cite_note-boccaccini-5" TargetMode="External"/><Relationship Id="rId5" Type="http://schemas.openxmlformats.org/officeDocument/2006/relationships/hyperlink" Target="https://en.wikipedia.org/wiki/Aluminum_oxide" TargetMode="External"/><Relationship Id="rId10" Type="http://schemas.openxmlformats.org/officeDocument/2006/relationships/hyperlink" Target="https://en.wikipedia.org/wiki/Mullite" TargetMode="External"/><Relationship Id="rId4" Type="http://schemas.openxmlformats.org/officeDocument/2006/relationships/hyperlink" Target="https://en.wikipedia.org/wiki/Aluminum" TargetMode="External"/><Relationship Id="rId9" Type="http://schemas.openxmlformats.org/officeDocument/2006/relationships/hyperlink" Target="https://en.wikipedia.org/wiki/Polystyrene"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Material Properties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7230248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42063" y="300692"/>
            <a:ext cx="7086600" cy="6557308"/>
          </a:xfrm>
          <a:prstGeom prst="rect">
            <a:avLst/>
          </a:prstGeom>
        </p:spPr>
      </p:pic>
      <p:sp>
        <p:nvSpPr>
          <p:cNvPr id="3" name="TextBox 2"/>
          <p:cNvSpPr txBox="1"/>
          <p:nvPr/>
        </p:nvSpPr>
        <p:spPr>
          <a:xfrm>
            <a:off x="800100" y="426027"/>
            <a:ext cx="2888673" cy="1477328"/>
          </a:xfrm>
          <a:prstGeom prst="rect">
            <a:avLst/>
          </a:prstGeom>
          <a:noFill/>
        </p:spPr>
        <p:txBody>
          <a:bodyPr wrap="square" rtlCol="0">
            <a:spAutoFit/>
          </a:bodyPr>
          <a:lstStyle/>
          <a:p>
            <a:r>
              <a:rPr lang="en-GB" dirty="0" smtClean="0"/>
              <a:t>Slides based on </a:t>
            </a:r>
            <a:r>
              <a:rPr lang="en-GB" dirty="0" err="1" smtClean="0"/>
              <a:t>Materials:Engineering</a:t>
            </a:r>
            <a:r>
              <a:rPr lang="en-GB" dirty="0" smtClean="0"/>
              <a:t> Science, Processing and Design, Ashby, </a:t>
            </a:r>
            <a:r>
              <a:rPr lang="en-GB" dirty="0" err="1" smtClean="0"/>
              <a:t>Shercliff</a:t>
            </a:r>
            <a:r>
              <a:rPr lang="en-GB" dirty="0" smtClean="0"/>
              <a:t> and </a:t>
            </a:r>
            <a:r>
              <a:rPr lang="en-GB" dirty="0" err="1" smtClean="0"/>
              <a:t>Cebon</a:t>
            </a:r>
            <a:r>
              <a:rPr lang="en-GB" dirty="0" smtClean="0"/>
              <a:t> 2007</a:t>
            </a:r>
            <a:endParaRPr lang="en-GB" dirty="0"/>
          </a:p>
        </p:txBody>
      </p:sp>
    </p:spTree>
    <p:extLst>
      <p:ext uri="{BB962C8B-B14F-4D97-AF65-F5344CB8AC3E}">
        <p14:creationId xmlns:p14="http://schemas.microsoft.com/office/powerpoint/2010/main" val="16297998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96127" y="1186934"/>
            <a:ext cx="3808415" cy="646331"/>
          </a:xfrm>
          <a:prstGeom prst="rect">
            <a:avLst/>
          </a:prstGeom>
        </p:spPr>
        <p:txBody>
          <a:bodyPr wrap="none">
            <a:spAutoFit/>
          </a:bodyPr>
          <a:lstStyle/>
          <a:p>
            <a:r>
              <a:rPr lang="en-GB" sz="3600" dirty="0" smtClean="0"/>
              <a:t>Material Properties</a:t>
            </a:r>
            <a:endParaRPr lang="en-GB" sz="3600" dirty="0"/>
          </a:p>
        </p:txBody>
      </p:sp>
    </p:spTree>
    <p:extLst>
      <p:ext uri="{BB962C8B-B14F-4D97-AF65-F5344CB8AC3E}">
        <p14:creationId xmlns:p14="http://schemas.microsoft.com/office/powerpoint/2010/main" val="307256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694218" y="304800"/>
            <a:ext cx="6497782" cy="6392512"/>
          </a:xfrm>
          <a:prstGeom prst="rect">
            <a:avLst/>
          </a:prstGeom>
        </p:spPr>
      </p:pic>
      <p:sp>
        <p:nvSpPr>
          <p:cNvPr id="3" name="TextBox 2"/>
          <p:cNvSpPr txBox="1"/>
          <p:nvPr/>
        </p:nvSpPr>
        <p:spPr>
          <a:xfrm>
            <a:off x="477982" y="948690"/>
            <a:ext cx="5538354" cy="5632311"/>
          </a:xfrm>
          <a:prstGeom prst="rect">
            <a:avLst/>
          </a:prstGeom>
          <a:noFill/>
        </p:spPr>
        <p:txBody>
          <a:bodyPr wrap="square" rtlCol="0">
            <a:spAutoFit/>
          </a:bodyPr>
          <a:lstStyle/>
          <a:p>
            <a:r>
              <a:rPr lang="en-GB" dirty="0" smtClean="0">
                <a:solidFill>
                  <a:srgbClr val="FF0000"/>
                </a:solidFill>
              </a:rPr>
              <a:t>Elasticity</a:t>
            </a:r>
            <a:r>
              <a:rPr lang="en-GB" dirty="0" smtClean="0"/>
              <a:t> – Bend a steel ruler and it will spring back-its elastic. Its </a:t>
            </a:r>
            <a:r>
              <a:rPr lang="en-GB" dirty="0" smtClean="0">
                <a:solidFill>
                  <a:srgbClr val="FF0000"/>
                </a:solidFill>
              </a:rPr>
              <a:t>elastic stiffness</a:t>
            </a:r>
            <a:r>
              <a:rPr lang="en-GB" dirty="0" smtClean="0"/>
              <a:t> (resistance to bending) (1.2b)</a:t>
            </a:r>
          </a:p>
          <a:p>
            <a:r>
              <a:rPr lang="en-GB" dirty="0" smtClean="0"/>
              <a:t>is dependent on shape ( thin strips are easier to bend) and elastic Modulus, E (high E, like steel, are intrinsically stiff, low E, like polyethylene, are not.</a:t>
            </a:r>
          </a:p>
          <a:p>
            <a:r>
              <a:rPr lang="en-GB" dirty="0" smtClean="0"/>
              <a:t> Permanent deformation has to do with </a:t>
            </a:r>
            <a:r>
              <a:rPr lang="en-GB" dirty="0" smtClean="0">
                <a:solidFill>
                  <a:srgbClr val="FF0000"/>
                </a:solidFill>
              </a:rPr>
              <a:t>strength</a:t>
            </a:r>
            <a:r>
              <a:rPr lang="en-GB" dirty="0" smtClean="0"/>
              <a:t>, not stiffness. The ease with which a steel ruler can be bent depends on shape and its </a:t>
            </a:r>
            <a:r>
              <a:rPr lang="en-GB" dirty="0" smtClean="0">
                <a:solidFill>
                  <a:srgbClr val="FF0000"/>
                </a:solidFill>
              </a:rPr>
              <a:t>yield strength </a:t>
            </a:r>
            <a:r>
              <a:rPr lang="el-GR" dirty="0" smtClean="0">
                <a:solidFill>
                  <a:srgbClr val="FF0000"/>
                </a:solidFill>
              </a:rPr>
              <a:t>σ</a:t>
            </a:r>
            <a:r>
              <a:rPr lang="en-GB" baseline="-25000" dirty="0" smtClean="0">
                <a:solidFill>
                  <a:srgbClr val="FF0000"/>
                </a:solidFill>
              </a:rPr>
              <a:t>y</a:t>
            </a:r>
          </a:p>
          <a:p>
            <a:r>
              <a:rPr lang="en-GB" dirty="0" smtClean="0"/>
              <a:t>Large </a:t>
            </a:r>
            <a:r>
              <a:rPr lang="el-GR" dirty="0" smtClean="0"/>
              <a:t>σ</a:t>
            </a:r>
            <a:r>
              <a:rPr lang="en-GB" baseline="-25000" dirty="0" smtClean="0"/>
              <a:t>y </a:t>
            </a:r>
            <a:r>
              <a:rPr lang="en-GB" dirty="0" smtClean="0"/>
              <a:t> like titanium alloys are hard to deform permanently even though their stiffness is high. Materials like lead with low</a:t>
            </a:r>
            <a:r>
              <a:rPr lang="el-GR" dirty="0" smtClean="0"/>
              <a:t> σ</a:t>
            </a:r>
            <a:r>
              <a:rPr lang="en-GB" baseline="-25000" dirty="0" smtClean="0"/>
              <a:t>y</a:t>
            </a:r>
            <a:r>
              <a:rPr lang="en-GB" dirty="0" smtClean="0"/>
              <a:t> are easily deformed. When metals deform they get stronger(called work-hardening) but there is an ultimate limit called </a:t>
            </a:r>
            <a:r>
              <a:rPr lang="en-GB" dirty="0" smtClean="0">
                <a:solidFill>
                  <a:srgbClr val="FF0000"/>
                </a:solidFill>
              </a:rPr>
              <a:t>tensile strength</a:t>
            </a:r>
            <a:r>
              <a:rPr lang="el-GR" dirty="0" smtClean="0">
                <a:solidFill>
                  <a:srgbClr val="FF0000"/>
                </a:solidFill>
              </a:rPr>
              <a:t> σ</a:t>
            </a:r>
            <a:r>
              <a:rPr lang="en-GB" baseline="-25000" dirty="0" err="1" smtClean="0">
                <a:solidFill>
                  <a:srgbClr val="FF0000"/>
                </a:solidFill>
              </a:rPr>
              <a:t>ts</a:t>
            </a:r>
            <a:r>
              <a:rPr lang="en-GB" dirty="0" smtClean="0">
                <a:solidFill>
                  <a:srgbClr val="FF0000"/>
                </a:solidFill>
              </a:rPr>
              <a:t> </a:t>
            </a:r>
            <a:r>
              <a:rPr lang="en-GB" dirty="0" smtClean="0"/>
              <a:t>beyond which the material fails. The amount it stretches before it breaks is called the </a:t>
            </a:r>
            <a:r>
              <a:rPr lang="en-GB" dirty="0" smtClean="0">
                <a:solidFill>
                  <a:srgbClr val="FF0000"/>
                </a:solidFill>
              </a:rPr>
              <a:t>ductility</a:t>
            </a:r>
            <a:r>
              <a:rPr lang="en-GB" dirty="0" smtClean="0"/>
              <a:t>. Perspex or Plexiglas rulers are not able to be permanently bent as they will fracture first. They are brittle. The resistance to cracking and fracture is measured by the </a:t>
            </a:r>
            <a:r>
              <a:rPr lang="en-GB" dirty="0" smtClean="0">
                <a:solidFill>
                  <a:srgbClr val="FF0000"/>
                </a:solidFill>
              </a:rPr>
              <a:t>fracture toughness </a:t>
            </a:r>
            <a:r>
              <a:rPr lang="en-GB" dirty="0" smtClean="0"/>
              <a:t>(or stress intensity factor when a thin crack begins to grow) </a:t>
            </a:r>
            <a:r>
              <a:rPr lang="en-GB" dirty="0" err="1" smtClean="0"/>
              <a:t>K</a:t>
            </a:r>
            <a:r>
              <a:rPr lang="en-GB" baseline="-25000" dirty="0" err="1" smtClean="0"/>
              <a:t>Ic</a:t>
            </a:r>
            <a:r>
              <a:rPr lang="en-GB" dirty="0" smtClean="0"/>
              <a:t>  (MPa · m</a:t>
            </a:r>
            <a:r>
              <a:rPr lang="en-GB" baseline="30000" dirty="0" smtClean="0"/>
              <a:t>1/2</a:t>
            </a:r>
            <a:r>
              <a:rPr lang="en-GB" dirty="0" smtClean="0"/>
              <a:t>) </a:t>
            </a:r>
            <a:endParaRPr lang="en-GB" baseline="-25000" dirty="0"/>
          </a:p>
        </p:txBody>
      </p:sp>
      <p:sp>
        <p:nvSpPr>
          <p:cNvPr id="2" name="Title 1"/>
          <p:cNvSpPr>
            <a:spLocks noGrp="1"/>
          </p:cNvSpPr>
          <p:nvPr>
            <p:ph type="title"/>
          </p:nvPr>
        </p:nvSpPr>
        <p:spPr>
          <a:xfrm>
            <a:off x="477982" y="163635"/>
            <a:ext cx="4814455" cy="785056"/>
          </a:xfrm>
        </p:spPr>
        <p:txBody>
          <a:bodyPr>
            <a:normAutofit fontScale="90000"/>
          </a:bodyPr>
          <a:lstStyle/>
          <a:p>
            <a:r>
              <a:rPr lang="en-GB" dirty="0" smtClean="0"/>
              <a:t>Mechanical Properties</a:t>
            </a:r>
            <a:endParaRPr lang="en-GB" dirty="0"/>
          </a:p>
        </p:txBody>
      </p:sp>
    </p:spTree>
    <p:extLst>
      <p:ext uri="{BB962C8B-B14F-4D97-AF65-F5344CB8AC3E}">
        <p14:creationId xmlns:p14="http://schemas.microsoft.com/office/powerpoint/2010/main" val="18261280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Fracture Toughness</a:t>
            </a: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2971645590"/>
              </p:ext>
            </p:extLst>
          </p:nvPr>
        </p:nvGraphicFramePr>
        <p:xfrm>
          <a:off x="2833455" y="1409987"/>
          <a:ext cx="8935782" cy="4351340"/>
        </p:xfrm>
        <a:graphic>
          <a:graphicData uri="http://schemas.openxmlformats.org/drawingml/2006/table">
            <a:tbl>
              <a:tblPr/>
              <a:tblGrid>
                <a:gridCol w="2978594">
                  <a:extLst>
                    <a:ext uri="{9D8B030D-6E8A-4147-A177-3AD203B41FA5}">
                      <a16:colId xmlns:a16="http://schemas.microsoft.com/office/drawing/2014/main" val="2070678207"/>
                    </a:ext>
                  </a:extLst>
                </a:gridCol>
                <a:gridCol w="2978594">
                  <a:extLst>
                    <a:ext uri="{9D8B030D-6E8A-4147-A177-3AD203B41FA5}">
                      <a16:colId xmlns:a16="http://schemas.microsoft.com/office/drawing/2014/main" val="948996735"/>
                    </a:ext>
                  </a:extLst>
                </a:gridCol>
                <a:gridCol w="2978594">
                  <a:extLst>
                    <a:ext uri="{9D8B030D-6E8A-4147-A177-3AD203B41FA5}">
                      <a16:colId xmlns:a16="http://schemas.microsoft.com/office/drawing/2014/main" val="3680540009"/>
                    </a:ext>
                  </a:extLst>
                </a:gridCol>
              </a:tblGrid>
              <a:tr h="310810">
                <a:tc>
                  <a:txBody>
                    <a:bodyPr/>
                    <a:lstStyle/>
                    <a:p>
                      <a:r>
                        <a:rPr lang="en-GB" sz="1500"/>
                        <a:t>Material type </a:t>
                      </a:r>
                    </a:p>
                  </a:txBody>
                  <a:tcPr marL="77702" marR="77702" marT="38851" marB="38851" anchor="ctr">
                    <a:lnL>
                      <a:noFill/>
                    </a:lnL>
                    <a:lnR>
                      <a:noFill/>
                    </a:lnR>
                    <a:lnT>
                      <a:noFill/>
                    </a:lnT>
                    <a:lnB>
                      <a:noFill/>
                    </a:lnB>
                  </a:tcPr>
                </a:tc>
                <a:tc>
                  <a:txBody>
                    <a:bodyPr/>
                    <a:lstStyle/>
                    <a:p>
                      <a:r>
                        <a:rPr lang="en-GB" sz="1500"/>
                        <a:t>Material </a:t>
                      </a:r>
                    </a:p>
                  </a:txBody>
                  <a:tcPr marL="77702" marR="77702" marT="38851" marB="38851" anchor="ctr">
                    <a:lnL>
                      <a:noFill/>
                    </a:lnL>
                    <a:lnR>
                      <a:noFill/>
                    </a:lnR>
                    <a:lnT>
                      <a:noFill/>
                    </a:lnT>
                    <a:lnB>
                      <a:noFill/>
                    </a:lnB>
                  </a:tcPr>
                </a:tc>
                <a:tc>
                  <a:txBody>
                    <a:bodyPr/>
                    <a:lstStyle/>
                    <a:p>
                      <a:r>
                        <a:rPr lang="en-GB" sz="1500" dirty="0" err="1"/>
                        <a:t>K</a:t>
                      </a:r>
                      <a:r>
                        <a:rPr lang="en-GB" sz="1500" baseline="-25000" dirty="0" err="1"/>
                        <a:t>Ic</a:t>
                      </a:r>
                      <a:r>
                        <a:rPr lang="en-GB" sz="1500" dirty="0"/>
                        <a:t> (MPa · m</a:t>
                      </a:r>
                      <a:r>
                        <a:rPr lang="en-GB" sz="1500" baseline="30000" dirty="0"/>
                        <a:t>1/2</a:t>
                      </a:r>
                      <a:r>
                        <a:rPr lang="en-GB" sz="1500" dirty="0"/>
                        <a:t>) </a:t>
                      </a:r>
                    </a:p>
                  </a:txBody>
                  <a:tcPr marL="77702" marR="77702" marT="38851" marB="38851" anchor="ctr">
                    <a:lnL>
                      <a:noFill/>
                    </a:lnL>
                    <a:lnR>
                      <a:noFill/>
                    </a:lnR>
                    <a:lnT>
                      <a:noFill/>
                    </a:lnT>
                    <a:lnB>
                      <a:noFill/>
                    </a:lnB>
                  </a:tcPr>
                </a:tc>
                <a:extLst>
                  <a:ext uri="{0D108BD9-81ED-4DB2-BD59-A6C34878D82A}">
                    <a16:rowId xmlns:a16="http://schemas.microsoft.com/office/drawing/2014/main" val="3325894818"/>
                  </a:ext>
                </a:extLst>
              </a:tr>
              <a:tr h="310810">
                <a:tc rowSpan="5">
                  <a:txBody>
                    <a:bodyPr/>
                    <a:lstStyle/>
                    <a:p>
                      <a:pPr algn="ctr"/>
                      <a:r>
                        <a:rPr lang="en-GB" sz="1500" b="1" dirty="0"/>
                        <a:t>Metal</a:t>
                      </a:r>
                      <a:r>
                        <a:rPr lang="en-GB" sz="1500" dirty="0"/>
                        <a:t> </a:t>
                      </a:r>
                    </a:p>
                  </a:txBody>
                  <a:tcPr marL="77702" marR="77702" marT="38851" marB="38851" anchor="ctr">
                    <a:lnL>
                      <a:noFill/>
                    </a:lnL>
                    <a:lnR>
                      <a:noFill/>
                    </a:lnR>
                    <a:lnT>
                      <a:noFill/>
                    </a:lnT>
                    <a:lnB>
                      <a:noFill/>
                    </a:lnB>
                  </a:tcPr>
                </a:tc>
                <a:tc>
                  <a:txBody>
                    <a:bodyPr/>
                    <a:lstStyle/>
                    <a:p>
                      <a:r>
                        <a:rPr lang="en-GB" sz="1500"/>
                        <a:t>Aluminum alloy (7075)</a:t>
                      </a:r>
                    </a:p>
                  </a:txBody>
                  <a:tcPr marL="77702" marR="77702" marT="38851" marB="38851" anchor="ctr">
                    <a:lnL>
                      <a:noFill/>
                    </a:lnL>
                    <a:lnR>
                      <a:noFill/>
                    </a:lnR>
                    <a:lnT>
                      <a:noFill/>
                    </a:lnT>
                    <a:lnB>
                      <a:noFill/>
                    </a:lnB>
                  </a:tcPr>
                </a:tc>
                <a:tc>
                  <a:txBody>
                    <a:bodyPr/>
                    <a:lstStyle/>
                    <a:p>
                      <a:r>
                        <a:rPr lang="en-GB" sz="1500"/>
                        <a:t>24 </a:t>
                      </a:r>
                    </a:p>
                  </a:txBody>
                  <a:tcPr marL="77702" marR="77702" marT="38851" marB="38851" anchor="ctr">
                    <a:lnL>
                      <a:noFill/>
                    </a:lnL>
                    <a:lnR>
                      <a:noFill/>
                    </a:lnR>
                    <a:lnT>
                      <a:noFill/>
                    </a:lnT>
                    <a:lnB>
                      <a:noFill/>
                    </a:lnB>
                  </a:tcPr>
                </a:tc>
                <a:extLst>
                  <a:ext uri="{0D108BD9-81ED-4DB2-BD59-A6C34878D82A}">
                    <a16:rowId xmlns:a16="http://schemas.microsoft.com/office/drawing/2014/main" val="3737132842"/>
                  </a:ext>
                </a:extLst>
              </a:tr>
              <a:tr h="310810">
                <a:tc vMerge="1">
                  <a:txBody>
                    <a:bodyPr/>
                    <a:lstStyle/>
                    <a:p>
                      <a:endParaRPr lang="en-GB"/>
                    </a:p>
                  </a:txBody>
                  <a:tcPr/>
                </a:tc>
                <a:tc>
                  <a:txBody>
                    <a:bodyPr/>
                    <a:lstStyle/>
                    <a:p>
                      <a:r>
                        <a:rPr lang="en-GB" sz="1500"/>
                        <a:t>Steel alloy (4340)</a:t>
                      </a:r>
                    </a:p>
                  </a:txBody>
                  <a:tcPr marL="77702" marR="77702" marT="38851" marB="38851" anchor="ctr">
                    <a:lnL>
                      <a:noFill/>
                    </a:lnL>
                    <a:lnR>
                      <a:noFill/>
                    </a:lnR>
                    <a:lnT>
                      <a:noFill/>
                    </a:lnT>
                    <a:lnB>
                      <a:noFill/>
                    </a:lnB>
                  </a:tcPr>
                </a:tc>
                <a:tc>
                  <a:txBody>
                    <a:bodyPr/>
                    <a:lstStyle/>
                    <a:p>
                      <a:r>
                        <a:rPr lang="en-GB" sz="1500"/>
                        <a:t>50 </a:t>
                      </a:r>
                    </a:p>
                  </a:txBody>
                  <a:tcPr marL="77702" marR="77702" marT="38851" marB="38851" anchor="ctr">
                    <a:lnL>
                      <a:noFill/>
                    </a:lnL>
                    <a:lnR>
                      <a:noFill/>
                    </a:lnR>
                    <a:lnT>
                      <a:noFill/>
                    </a:lnT>
                    <a:lnB>
                      <a:noFill/>
                    </a:lnB>
                  </a:tcPr>
                </a:tc>
                <a:extLst>
                  <a:ext uri="{0D108BD9-81ED-4DB2-BD59-A6C34878D82A}">
                    <a16:rowId xmlns:a16="http://schemas.microsoft.com/office/drawing/2014/main" val="3430777563"/>
                  </a:ext>
                </a:extLst>
              </a:tr>
              <a:tr h="310810">
                <a:tc vMerge="1">
                  <a:txBody>
                    <a:bodyPr/>
                    <a:lstStyle/>
                    <a:p>
                      <a:endParaRPr lang="en-GB"/>
                    </a:p>
                  </a:txBody>
                  <a:tcPr/>
                </a:tc>
                <a:tc>
                  <a:txBody>
                    <a:bodyPr/>
                    <a:lstStyle/>
                    <a:p>
                      <a:r>
                        <a:rPr lang="en-GB" sz="1500"/>
                        <a:t>Maraging Steel (200 Grade)</a:t>
                      </a:r>
                    </a:p>
                  </a:txBody>
                  <a:tcPr marL="77702" marR="77702" marT="38851" marB="38851" anchor="ctr">
                    <a:lnL>
                      <a:noFill/>
                    </a:lnL>
                    <a:lnR>
                      <a:noFill/>
                    </a:lnR>
                    <a:lnT>
                      <a:noFill/>
                    </a:lnT>
                    <a:lnB>
                      <a:noFill/>
                    </a:lnB>
                  </a:tcPr>
                </a:tc>
                <a:tc>
                  <a:txBody>
                    <a:bodyPr/>
                    <a:lstStyle/>
                    <a:p>
                      <a:r>
                        <a:rPr lang="en-GB" sz="1500"/>
                        <a:t>175 </a:t>
                      </a:r>
                    </a:p>
                  </a:txBody>
                  <a:tcPr marL="77702" marR="77702" marT="38851" marB="38851" anchor="ctr">
                    <a:lnL>
                      <a:noFill/>
                    </a:lnL>
                    <a:lnR>
                      <a:noFill/>
                    </a:lnR>
                    <a:lnT>
                      <a:noFill/>
                    </a:lnT>
                    <a:lnB>
                      <a:noFill/>
                    </a:lnB>
                  </a:tcPr>
                </a:tc>
                <a:extLst>
                  <a:ext uri="{0D108BD9-81ED-4DB2-BD59-A6C34878D82A}">
                    <a16:rowId xmlns:a16="http://schemas.microsoft.com/office/drawing/2014/main" val="1058230988"/>
                  </a:ext>
                </a:extLst>
              </a:tr>
              <a:tr h="310810">
                <a:tc vMerge="1">
                  <a:txBody>
                    <a:bodyPr/>
                    <a:lstStyle/>
                    <a:p>
                      <a:endParaRPr lang="en-GB"/>
                    </a:p>
                  </a:txBody>
                  <a:tcPr/>
                </a:tc>
                <a:tc>
                  <a:txBody>
                    <a:bodyPr/>
                    <a:lstStyle/>
                    <a:p>
                      <a:r>
                        <a:rPr lang="en-GB" sz="1500">
                          <a:hlinkClick r:id="rId2" tooltip="Titanium"/>
                        </a:rPr>
                        <a:t>Titanium</a:t>
                      </a:r>
                      <a:r>
                        <a:rPr lang="en-GB" sz="1500"/>
                        <a:t> alloy</a:t>
                      </a:r>
                    </a:p>
                  </a:txBody>
                  <a:tcPr marL="77702" marR="77702" marT="38851" marB="38851" anchor="ctr">
                    <a:lnL>
                      <a:noFill/>
                    </a:lnL>
                    <a:lnR>
                      <a:noFill/>
                    </a:lnR>
                    <a:lnT>
                      <a:noFill/>
                    </a:lnT>
                    <a:lnB>
                      <a:noFill/>
                    </a:lnB>
                  </a:tcPr>
                </a:tc>
                <a:tc>
                  <a:txBody>
                    <a:bodyPr/>
                    <a:lstStyle/>
                    <a:p>
                      <a:r>
                        <a:rPr lang="en-GB" sz="1500"/>
                        <a:t>44–107</a:t>
                      </a:r>
                      <a:r>
                        <a:rPr lang="en-GB" sz="1500" baseline="30000">
                          <a:hlinkClick r:id="rId3"/>
                        </a:rPr>
                        <a:t>[4]</a:t>
                      </a:r>
                      <a:r>
                        <a:rPr lang="en-GB" sz="1500"/>
                        <a:t> </a:t>
                      </a:r>
                    </a:p>
                  </a:txBody>
                  <a:tcPr marL="77702" marR="77702" marT="38851" marB="38851" anchor="ctr">
                    <a:lnL>
                      <a:noFill/>
                    </a:lnL>
                    <a:lnR>
                      <a:noFill/>
                    </a:lnR>
                    <a:lnT>
                      <a:noFill/>
                    </a:lnT>
                    <a:lnB>
                      <a:noFill/>
                    </a:lnB>
                  </a:tcPr>
                </a:tc>
                <a:extLst>
                  <a:ext uri="{0D108BD9-81ED-4DB2-BD59-A6C34878D82A}">
                    <a16:rowId xmlns:a16="http://schemas.microsoft.com/office/drawing/2014/main" val="750072324"/>
                  </a:ext>
                </a:extLst>
              </a:tr>
              <a:tr h="310810">
                <a:tc vMerge="1">
                  <a:txBody>
                    <a:bodyPr/>
                    <a:lstStyle/>
                    <a:p>
                      <a:endParaRPr lang="en-GB"/>
                    </a:p>
                  </a:txBody>
                  <a:tcPr/>
                </a:tc>
                <a:tc>
                  <a:txBody>
                    <a:bodyPr/>
                    <a:lstStyle/>
                    <a:p>
                      <a:r>
                        <a:rPr lang="en-GB" sz="1500">
                          <a:hlinkClick r:id="rId4" tooltip="Aluminum"/>
                        </a:rPr>
                        <a:t>Aluminum</a:t>
                      </a:r>
                      <a:endParaRPr lang="en-GB" sz="1500"/>
                    </a:p>
                  </a:txBody>
                  <a:tcPr marL="77702" marR="77702" marT="38851" marB="38851" anchor="ctr">
                    <a:lnL>
                      <a:noFill/>
                    </a:lnL>
                    <a:lnR>
                      <a:noFill/>
                    </a:lnR>
                    <a:lnT>
                      <a:noFill/>
                    </a:lnT>
                    <a:lnB>
                      <a:noFill/>
                    </a:lnB>
                  </a:tcPr>
                </a:tc>
                <a:tc>
                  <a:txBody>
                    <a:bodyPr/>
                    <a:lstStyle/>
                    <a:p>
                      <a:r>
                        <a:rPr lang="en-GB" sz="1500"/>
                        <a:t>14–28 </a:t>
                      </a:r>
                    </a:p>
                  </a:txBody>
                  <a:tcPr marL="77702" marR="77702" marT="38851" marB="38851" anchor="ctr">
                    <a:lnL>
                      <a:noFill/>
                    </a:lnL>
                    <a:lnR>
                      <a:noFill/>
                    </a:lnR>
                    <a:lnT>
                      <a:noFill/>
                    </a:lnT>
                    <a:lnB>
                      <a:noFill/>
                    </a:lnB>
                  </a:tcPr>
                </a:tc>
                <a:extLst>
                  <a:ext uri="{0D108BD9-81ED-4DB2-BD59-A6C34878D82A}">
                    <a16:rowId xmlns:a16="http://schemas.microsoft.com/office/drawing/2014/main" val="2578454436"/>
                  </a:ext>
                </a:extLst>
              </a:tr>
              <a:tr h="310810">
                <a:tc rowSpan="4">
                  <a:txBody>
                    <a:bodyPr/>
                    <a:lstStyle/>
                    <a:p>
                      <a:pPr algn="ctr"/>
                      <a:r>
                        <a:rPr lang="en-GB" sz="1500" b="1"/>
                        <a:t>Ceramic</a:t>
                      </a:r>
                      <a:r>
                        <a:rPr lang="en-GB" sz="1500"/>
                        <a:t> </a:t>
                      </a:r>
                    </a:p>
                  </a:txBody>
                  <a:tcPr marL="77702" marR="77702" marT="38851" marB="38851" anchor="ctr">
                    <a:lnL>
                      <a:noFill/>
                    </a:lnL>
                    <a:lnR>
                      <a:noFill/>
                    </a:lnR>
                    <a:lnT>
                      <a:noFill/>
                    </a:lnT>
                    <a:lnB>
                      <a:noFill/>
                    </a:lnB>
                  </a:tcPr>
                </a:tc>
                <a:tc>
                  <a:txBody>
                    <a:bodyPr/>
                    <a:lstStyle/>
                    <a:p>
                      <a:r>
                        <a:rPr lang="en-GB" sz="1500">
                          <a:hlinkClick r:id="rId5" tooltip="Aluminum oxide"/>
                        </a:rPr>
                        <a:t>Aluminum oxide</a:t>
                      </a:r>
                      <a:endParaRPr lang="en-GB" sz="1500"/>
                    </a:p>
                  </a:txBody>
                  <a:tcPr marL="77702" marR="77702" marT="38851" marB="38851" anchor="ctr">
                    <a:lnL>
                      <a:noFill/>
                    </a:lnL>
                    <a:lnR>
                      <a:noFill/>
                    </a:lnR>
                    <a:lnT>
                      <a:noFill/>
                    </a:lnT>
                    <a:lnB>
                      <a:noFill/>
                    </a:lnB>
                  </a:tcPr>
                </a:tc>
                <a:tc>
                  <a:txBody>
                    <a:bodyPr/>
                    <a:lstStyle/>
                    <a:p>
                      <a:r>
                        <a:rPr lang="en-GB" sz="1500"/>
                        <a:t>3–5 </a:t>
                      </a:r>
                    </a:p>
                  </a:txBody>
                  <a:tcPr marL="77702" marR="77702" marT="38851" marB="38851" anchor="ctr">
                    <a:lnL>
                      <a:noFill/>
                    </a:lnL>
                    <a:lnR>
                      <a:noFill/>
                    </a:lnR>
                    <a:lnT>
                      <a:noFill/>
                    </a:lnT>
                    <a:lnB>
                      <a:noFill/>
                    </a:lnB>
                  </a:tcPr>
                </a:tc>
                <a:extLst>
                  <a:ext uri="{0D108BD9-81ED-4DB2-BD59-A6C34878D82A}">
                    <a16:rowId xmlns:a16="http://schemas.microsoft.com/office/drawing/2014/main" val="251656869"/>
                  </a:ext>
                </a:extLst>
              </a:tr>
              <a:tr h="310810">
                <a:tc vMerge="1">
                  <a:txBody>
                    <a:bodyPr/>
                    <a:lstStyle/>
                    <a:p>
                      <a:endParaRPr lang="en-GB"/>
                    </a:p>
                  </a:txBody>
                  <a:tcPr/>
                </a:tc>
                <a:tc>
                  <a:txBody>
                    <a:bodyPr/>
                    <a:lstStyle/>
                    <a:p>
                      <a:r>
                        <a:rPr lang="en-GB" sz="1500">
                          <a:hlinkClick r:id="rId6" tooltip="Silicon carbide"/>
                        </a:rPr>
                        <a:t>Silicon carbide</a:t>
                      </a:r>
                      <a:endParaRPr lang="en-GB" sz="1500"/>
                    </a:p>
                  </a:txBody>
                  <a:tcPr marL="77702" marR="77702" marT="38851" marB="38851" anchor="ctr">
                    <a:lnL>
                      <a:noFill/>
                    </a:lnL>
                    <a:lnR>
                      <a:noFill/>
                    </a:lnR>
                    <a:lnT>
                      <a:noFill/>
                    </a:lnT>
                    <a:lnB>
                      <a:noFill/>
                    </a:lnB>
                  </a:tcPr>
                </a:tc>
                <a:tc>
                  <a:txBody>
                    <a:bodyPr/>
                    <a:lstStyle/>
                    <a:p>
                      <a:r>
                        <a:rPr lang="en-GB" sz="1500"/>
                        <a:t>3–5 </a:t>
                      </a:r>
                    </a:p>
                  </a:txBody>
                  <a:tcPr marL="77702" marR="77702" marT="38851" marB="38851" anchor="ctr">
                    <a:lnL>
                      <a:noFill/>
                    </a:lnL>
                    <a:lnR>
                      <a:noFill/>
                    </a:lnR>
                    <a:lnT>
                      <a:noFill/>
                    </a:lnT>
                    <a:lnB>
                      <a:noFill/>
                    </a:lnB>
                  </a:tcPr>
                </a:tc>
                <a:extLst>
                  <a:ext uri="{0D108BD9-81ED-4DB2-BD59-A6C34878D82A}">
                    <a16:rowId xmlns:a16="http://schemas.microsoft.com/office/drawing/2014/main" val="1822147069"/>
                  </a:ext>
                </a:extLst>
              </a:tr>
              <a:tr h="310810">
                <a:tc vMerge="1">
                  <a:txBody>
                    <a:bodyPr/>
                    <a:lstStyle/>
                    <a:p>
                      <a:endParaRPr lang="en-GB"/>
                    </a:p>
                  </a:txBody>
                  <a:tcPr/>
                </a:tc>
                <a:tc>
                  <a:txBody>
                    <a:bodyPr/>
                    <a:lstStyle/>
                    <a:p>
                      <a:r>
                        <a:rPr lang="en-GB" sz="1500">
                          <a:hlinkClick r:id="rId7" tooltip="Soda-lime glass"/>
                        </a:rPr>
                        <a:t>Soda-lime glass</a:t>
                      </a:r>
                      <a:endParaRPr lang="en-GB" sz="1500"/>
                    </a:p>
                  </a:txBody>
                  <a:tcPr marL="77702" marR="77702" marT="38851" marB="38851" anchor="ctr">
                    <a:lnL>
                      <a:noFill/>
                    </a:lnL>
                    <a:lnR>
                      <a:noFill/>
                    </a:lnR>
                    <a:lnT>
                      <a:noFill/>
                    </a:lnT>
                    <a:lnB>
                      <a:noFill/>
                    </a:lnB>
                  </a:tcPr>
                </a:tc>
                <a:tc>
                  <a:txBody>
                    <a:bodyPr/>
                    <a:lstStyle/>
                    <a:p>
                      <a:r>
                        <a:rPr lang="en-GB" sz="1500"/>
                        <a:t>0.7–0.8 </a:t>
                      </a:r>
                    </a:p>
                  </a:txBody>
                  <a:tcPr marL="77702" marR="77702" marT="38851" marB="38851" anchor="ctr">
                    <a:lnL>
                      <a:noFill/>
                    </a:lnL>
                    <a:lnR>
                      <a:noFill/>
                    </a:lnR>
                    <a:lnT>
                      <a:noFill/>
                    </a:lnT>
                    <a:lnB>
                      <a:noFill/>
                    </a:lnB>
                  </a:tcPr>
                </a:tc>
                <a:extLst>
                  <a:ext uri="{0D108BD9-81ED-4DB2-BD59-A6C34878D82A}">
                    <a16:rowId xmlns:a16="http://schemas.microsoft.com/office/drawing/2014/main" val="108786185"/>
                  </a:ext>
                </a:extLst>
              </a:tr>
              <a:tr h="310810">
                <a:tc vMerge="1">
                  <a:txBody>
                    <a:bodyPr/>
                    <a:lstStyle/>
                    <a:p>
                      <a:endParaRPr lang="en-GB"/>
                    </a:p>
                  </a:txBody>
                  <a:tcPr/>
                </a:tc>
                <a:tc>
                  <a:txBody>
                    <a:bodyPr/>
                    <a:lstStyle/>
                    <a:p>
                      <a:r>
                        <a:rPr lang="en-GB" sz="1500"/>
                        <a:t>Concrete</a:t>
                      </a:r>
                    </a:p>
                  </a:txBody>
                  <a:tcPr marL="77702" marR="77702" marT="38851" marB="38851" anchor="ctr">
                    <a:lnL>
                      <a:noFill/>
                    </a:lnL>
                    <a:lnR>
                      <a:noFill/>
                    </a:lnR>
                    <a:lnT>
                      <a:noFill/>
                    </a:lnT>
                    <a:lnB>
                      <a:noFill/>
                    </a:lnB>
                  </a:tcPr>
                </a:tc>
                <a:tc>
                  <a:txBody>
                    <a:bodyPr/>
                    <a:lstStyle/>
                    <a:p>
                      <a:r>
                        <a:rPr lang="en-GB" sz="1500"/>
                        <a:t>0.2–1.4 </a:t>
                      </a:r>
                    </a:p>
                  </a:txBody>
                  <a:tcPr marL="77702" marR="77702" marT="38851" marB="38851" anchor="ctr">
                    <a:lnL>
                      <a:noFill/>
                    </a:lnL>
                    <a:lnR>
                      <a:noFill/>
                    </a:lnR>
                    <a:lnT>
                      <a:noFill/>
                    </a:lnT>
                    <a:lnB>
                      <a:noFill/>
                    </a:lnB>
                  </a:tcPr>
                </a:tc>
                <a:extLst>
                  <a:ext uri="{0D108BD9-81ED-4DB2-BD59-A6C34878D82A}">
                    <a16:rowId xmlns:a16="http://schemas.microsoft.com/office/drawing/2014/main" val="251079061"/>
                  </a:ext>
                </a:extLst>
              </a:tr>
              <a:tr h="310810">
                <a:tc rowSpan="2">
                  <a:txBody>
                    <a:bodyPr/>
                    <a:lstStyle/>
                    <a:p>
                      <a:pPr algn="ctr"/>
                      <a:r>
                        <a:rPr lang="en-GB" sz="1500" b="1"/>
                        <a:t>Polymer</a:t>
                      </a:r>
                      <a:r>
                        <a:rPr lang="en-GB" sz="1500"/>
                        <a:t> </a:t>
                      </a:r>
                    </a:p>
                  </a:txBody>
                  <a:tcPr marL="77702" marR="77702" marT="38851" marB="38851" anchor="ctr">
                    <a:lnL>
                      <a:noFill/>
                    </a:lnL>
                    <a:lnR>
                      <a:noFill/>
                    </a:lnR>
                    <a:lnT>
                      <a:noFill/>
                    </a:lnT>
                    <a:lnB>
                      <a:noFill/>
                    </a:lnB>
                  </a:tcPr>
                </a:tc>
                <a:tc>
                  <a:txBody>
                    <a:bodyPr/>
                    <a:lstStyle/>
                    <a:p>
                      <a:r>
                        <a:rPr lang="en-GB" sz="1500">
                          <a:hlinkClick r:id="rId8" tooltip="Polymethyl methacrylate"/>
                        </a:rPr>
                        <a:t>Polymethyl methacrylate</a:t>
                      </a:r>
                      <a:endParaRPr lang="en-GB" sz="1500"/>
                    </a:p>
                  </a:txBody>
                  <a:tcPr marL="77702" marR="77702" marT="38851" marB="38851" anchor="ctr">
                    <a:lnL>
                      <a:noFill/>
                    </a:lnL>
                    <a:lnR>
                      <a:noFill/>
                    </a:lnR>
                    <a:lnT>
                      <a:noFill/>
                    </a:lnT>
                    <a:lnB>
                      <a:noFill/>
                    </a:lnB>
                  </a:tcPr>
                </a:tc>
                <a:tc>
                  <a:txBody>
                    <a:bodyPr/>
                    <a:lstStyle/>
                    <a:p>
                      <a:r>
                        <a:rPr lang="en-GB" sz="1500"/>
                        <a:t>0.7–1.60 </a:t>
                      </a:r>
                    </a:p>
                  </a:txBody>
                  <a:tcPr marL="77702" marR="77702" marT="38851" marB="38851" anchor="ctr">
                    <a:lnL>
                      <a:noFill/>
                    </a:lnL>
                    <a:lnR>
                      <a:noFill/>
                    </a:lnR>
                    <a:lnT>
                      <a:noFill/>
                    </a:lnT>
                    <a:lnB>
                      <a:noFill/>
                    </a:lnB>
                  </a:tcPr>
                </a:tc>
                <a:extLst>
                  <a:ext uri="{0D108BD9-81ED-4DB2-BD59-A6C34878D82A}">
                    <a16:rowId xmlns:a16="http://schemas.microsoft.com/office/drawing/2014/main" val="1321497361"/>
                  </a:ext>
                </a:extLst>
              </a:tr>
              <a:tr h="310810">
                <a:tc vMerge="1">
                  <a:txBody>
                    <a:bodyPr/>
                    <a:lstStyle/>
                    <a:p>
                      <a:endParaRPr lang="en-GB"/>
                    </a:p>
                  </a:txBody>
                  <a:tcPr/>
                </a:tc>
                <a:tc>
                  <a:txBody>
                    <a:bodyPr/>
                    <a:lstStyle/>
                    <a:p>
                      <a:r>
                        <a:rPr lang="en-GB" sz="1500">
                          <a:hlinkClick r:id="rId9" tooltip="Polystyrene"/>
                        </a:rPr>
                        <a:t>Polystyrene</a:t>
                      </a:r>
                      <a:endParaRPr lang="en-GB" sz="1500"/>
                    </a:p>
                  </a:txBody>
                  <a:tcPr marL="77702" marR="77702" marT="38851" marB="38851" anchor="ctr">
                    <a:lnL>
                      <a:noFill/>
                    </a:lnL>
                    <a:lnR>
                      <a:noFill/>
                    </a:lnR>
                    <a:lnT>
                      <a:noFill/>
                    </a:lnT>
                    <a:lnB>
                      <a:noFill/>
                    </a:lnB>
                  </a:tcPr>
                </a:tc>
                <a:tc>
                  <a:txBody>
                    <a:bodyPr/>
                    <a:lstStyle/>
                    <a:p>
                      <a:r>
                        <a:rPr lang="en-GB" sz="1500"/>
                        <a:t>0.7–1.1 </a:t>
                      </a:r>
                    </a:p>
                  </a:txBody>
                  <a:tcPr marL="77702" marR="77702" marT="38851" marB="38851" anchor="ctr">
                    <a:lnL>
                      <a:noFill/>
                    </a:lnL>
                    <a:lnR>
                      <a:noFill/>
                    </a:lnR>
                    <a:lnT>
                      <a:noFill/>
                    </a:lnT>
                    <a:lnB>
                      <a:noFill/>
                    </a:lnB>
                  </a:tcPr>
                </a:tc>
                <a:extLst>
                  <a:ext uri="{0D108BD9-81ED-4DB2-BD59-A6C34878D82A}">
                    <a16:rowId xmlns:a16="http://schemas.microsoft.com/office/drawing/2014/main" val="435411266"/>
                  </a:ext>
                </a:extLst>
              </a:tr>
              <a:tr h="310810">
                <a:tc rowSpan="2">
                  <a:txBody>
                    <a:bodyPr/>
                    <a:lstStyle/>
                    <a:p>
                      <a:pPr algn="ctr"/>
                      <a:r>
                        <a:rPr lang="en-GB" sz="1500" b="1"/>
                        <a:t>Composite</a:t>
                      </a:r>
                      <a:r>
                        <a:rPr lang="en-GB" sz="1500"/>
                        <a:t> </a:t>
                      </a:r>
                    </a:p>
                  </a:txBody>
                  <a:tcPr marL="77702" marR="77702" marT="38851" marB="38851" anchor="ctr">
                    <a:lnL>
                      <a:noFill/>
                    </a:lnL>
                    <a:lnR>
                      <a:noFill/>
                    </a:lnR>
                    <a:lnT>
                      <a:noFill/>
                    </a:lnT>
                    <a:lnB>
                      <a:noFill/>
                    </a:lnB>
                  </a:tcPr>
                </a:tc>
                <a:tc>
                  <a:txBody>
                    <a:bodyPr/>
                    <a:lstStyle/>
                    <a:p>
                      <a:r>
                        <a:rPr lang="en-GB" sz="1500">
                          <a:hlinkClick r:id="rId10" tooltip="Mullite"/>
                        </a:rPr>
                        <a:t>Mullite</a:t>
                      </a:r>
                      <a:r>
                        <a:rPr lang="en-GB" sz="1500"/>
                        <a:t>-fibre composite</a:t>
                      </a:r>
                    </a:p>
                  </a:txBody>
                  <a:tcPr marL="77702" marR="77702" marT="38851" marB="38851" anchor="ctr">
                    <a:lnL>
                      <a:noFill/>
                    </a:lnL>
                    <a:lnR>
                      <a:noFill/>
                    </a:lnR>
                    <a:lnT>
                      <a:noFill/>
                    </a:lnT>
                    <a:lnB>
                      <a:noFill/>
                    </a:lnB>
                  </a:tcPr>
                </a:tc>
                <a:tc>
                  <a:txBody>
                    <a:bodyPr/>
                    <a:lstStyle/>
                    <a:p>
                      <a:r>
                        <a:rPr lang="en-GB" sz="1500"/>
                        <a:t>1.8–3.3</a:t>
                      </a:r>
                      <a:r>
                        <a:rPr lang="en-GB" sz="1500" baseline="30000">
                          <a:hlinkClick r:id="rId11"/>
                        </a:rPr>
                        <a:t>[5]</a:t>
                      </a:r>
                      <a:r>
                        <a:rPr lang="en-GB" sz="1500"/>
                        <a:t> </a:t>
                      </a:r>
                    </a:p>
                  </a:txBody>
                  <a:tcPr marL="77702" marR="77702" marT="38851" marB="38851" anchor="ctr">
                    <a:lnL>
                      <a:noFill/>
                    </a:lnL>
                    <a:lnR>
                      <a:noFill/>
                    </a:lnR>
                    <a:lnT>
                      <a:noFill/>
                    </a:lnT>
                    <a:lnB>
                      <a:noFill/>
                    </a:lnB>
                  </a:tcPr>
                </a:tc>
                <a:extLst>
                  <a:ext uri="{0D108BD9-81ED-4DB2-BD59-A6C34878D82A}">
                    <a16:rowId xmlns:a16="http://schemas.microsoft.com/office/drawing/2014/main" val="2858482094"/>
                  </a:ext>
                </a:extLst>
              </a:tr>
              <a:tr h="310810">
                <a:tc vMerge="1">
                  <a:txBody>
                    <a:bodyPr/>
                    <a:lstStyle/>
                    <a:p>
                      <a:endParaRPr lang="en-GB"/>
                    </a:p>
                  </a:txBody>
                  <a:tcPr/>
                </a:tc>
                <a:tc>
                  <a:txBody>
                    <a:bodyPr/>
                    <a:lstStyle/>
                    <a:p>
                      <a:r>
                        <a:rPr lang="en-GB" sz="1500">
                          <a:hlinkClick r:id="rId12" tooltip="Aerogel"/>
                        </a:rPr>
                        <a:t>Silica aerogels</a:t>
                      </a:r>
                      <a:endParaRPr lang="en-GB" sz="1500"/>
                    </a:p>
                  </a:txBody>
                  <a:tcPr marL="77702" marR="77702" marT="38851" marB="38851" anchor="ctr">
                    <a:lnL>
                      <a:noFill/>
                    </a:lnL>
                    <a:lnR>
                      <a:noFill/>
                    </a:lnR>
                    <a:lnT>
                      <a:noFill/>
                    </a:lnT>
                    <a:lnB>
                      <a:noFill/>
                    </a:lnB>
                  </a:tcPr>
                </a:tc>
                <a:tc>
                  <a:txBody>
                    <a:bodyPr/>
                    <a:lstStyle/>
                    <a:p>
                      <a:r>
                        <a:rPr lang="en-GB" sz="1500" dirty="0"/>
                        <a:t>0.0008–0.0048</a:t>
                      </a:r>
                      <a:r>
                        <a:rPr lang="en-GB" sz="1500" baseline="30000" dirty="0">
                          <a:hlinkClick r:id="rId13"/>
                        </a:rPr>
                        <a:t>[6]</a:t>
                      </a:r>
                      <a:endParaRPr lang="en-GB" sz="1500" dirty="0"/>
                    </a:p>
                  </a:txBody>
                  <a:tcPr marL="77702" marR="77702" marT="38851" marB="38851" anchor="ctr">
                    <a:lnL>
                      <a:noFill/>
                    </a:lnL>
                    <a:lnR>
                      <a:noFill/>
                    </a:lnR>
                    <a:lnT>
                      <a:noFill/>
                    </a:lnT>
                    <a:lnB>
                      <a:noFill/>
                    </a:lnB>
                  </a:tcPr>
                </a:tc>
                <a:extLst>
                  <a:ext uri="{0D108BD9-81ED-4DB2-BD59-A6C34878D82A}">
                    <a16:rowId xmlns:a16="http://schemas.microsoft.com/office/drawing/2014/main" val="2904508354"/>
                  </a:ext>
                </a:extLst>
              </a:tr>
            </a:tbl>
          </a:graphicData>
        </a:graphic>
      </p:graphicFrame>
      <p:sp>
        <p:nvSpPr>
          <p:cNvPr id="4" name="TextBox 3"/>
          <p:cNvSpPr txBox="1"/>
          <p:nvPr/>
        </p:nvSpPr>
        <p:spPr>
          <a:xfrm>
            <a:off x="644236" y="1818409"/>
            <a:ext cx="1693719" cy="1938992"/>
          </a:xfrm>
          <a:prstGeom prst="rect">
            <a:avLst/>
          </a:prstGeom>
          <a:noFill/>
        </p:spPr>
        <p:txBody>
          <a:bodyPr wrap="square" rtlCol="0">
            <a:spAutoFit/>
          </a:bodyPr>
          <a:lstStyle/>
          <a:p>
            <a:r>
              <a:rPr lang="en-GB" dirty="0" smtClean="0"/>
              <a:t>Most steels are tough, they have high </a:t>
            </a:r>
            <a:r>
              <a:rPr lang="en-GB" dirty="0" err="1" smtClean="0"/>
              <a:t>K</a:t>
            </a:r>
            <a:r>
              <a:rPr lang="en-GB" baseline="-25000" dirty="0" err="1" smtClean="0"/>
              <a:t>ic</a:t>
            </a:r>
            <a:r>
              <a:rPr lang="en-GB" baseline="-25000" dirty="0" smtClean="0"/>
              <a:t>.</a:t>
            </a:r>
          </a:p>
          <a:p>
            <a:endParaRPr lang="en-GB" baseline="-25000" dirty="0"/>
          </a:p>
          <a:p>
            <a:r>
              <a:rPr lang="en-GB" dirty="0" smtClean="0"/>
              <a:t>Glass is very brittle, it has low </a:t>
            </a:r>
            <a:r>
              <a:rPr lang="en-GB" dirty="0" err="1"/>
              <a:t>K</a:t>
            </a:r>
            <a:r>
              <a:rPr lang="en-GB" baseline="-25000" dirty="0" err="1"/>
              <a:t>Ic</a:t>
            </a:r>
            <a:endParaRPr lang="en-GB" dirty="0"/>
          </a:p>
        </p:txBody>
      </p:sp>
    </p:spTree>
    <p:extLst>
      <p:ext uri="{BB962C8B-B14F-4D97-AF65-F5344CB8AC3E}">
        <p14:creationId xmlns:p14="http://schemas.microsoft.com/office/powerpoint/2010/main" val="1391473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Density (mass per unit volume)</a:t>
            </a:r>
            <a:endParaRPr lang="en-GB" dirty="0"/>
          </a:p>
        </p:txBody>
      </p:sp>
      <p:sp>
        <p:nvSpPr>
          <p:cNvPr id="3" name="TextBox 2"/>
          <p:cNvSpPr txBox="1"/>
          <p:nvPr/>
        </p:nvSpPr>
        <p:spPr>
          <a:xfrm>
            <a:off x="1039091" y="2493818"/>
            <a:ext cx="6442364" cy="1754326"/>
          </a:xfrm>
          <a:prstGeom prst="rect">
            <a:avLst/>
          </a:prstGeom>
          <a:noFill/>
        </p:spPr>
        <p:txBody>
          <a:bodyPr wrap="square" rtlCol="0">
            <a:spAutoFit/>
          </a:bodyPr>
          <a:lstStyle/>
          <a:p>
            <a:r>
              <a:rPr lang="en-GB" dirty="0" smtClean="0"/>
              <a:t>High density = high weight </a:t>
            </a:r>
          </a:p>
          <a:p>
            <a:endParaRPr lang="en-GB" dirty="0"/>
          </a:p>
          <a:p>
            <a:r>
              <a:rPr lang="en-GB" dirty="0" smtClean="0"/>
              <a:t>Weight is an important property in anything that moves as it carries a fuel penalty. </a:t>
            </a:r>
          </a:p>
          <a:p>
            <a:endParaRPr lang="en-GB" dirty="0"/>
          </a:p>
          <a:p>
            <a:r>
              <a:rPr lang="en-GB" dirty="0" smtClean="0"/>
              <a:t>Cars, trucks, trains, aircraft and space vehicles</a:t>
            </a:r>
            <a:endParaRPr lang="en-GB" dirty="0"/>
          </a:p>
        </p:txBody>
      </p:sp>
      <p:cxnSp>
        <p:nvCxnSpPr>
          <p:cNvPr id="5" name="Straight Arrow Connector 4"/>
          <p:cNvCxnSpPr/>
          <p:nvPr/>
        </p:nvCxnSpPr>
        <p:spPr>
          <a:xfrm flipV="1">
            <a:off x="1215736" y="4551218"/>
            <a:ext cx="4197928" cy="31173"/>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465118" y="4885465"/>
            <a:ext cx="4842164" cy="369332"/>
          </a:xfrm>
          <a:prstGeom prst="rect">
            <a:avLst/>
          </a:prstGeom>
          <a:noFill/>
        </p:spPr>
        <p:txBody>
          <a:bodyPr wrap="square" rtlCol="0">
            <a:spAutoFit/>
          </a:bodyPr>
          <a:lstStyle/>
          <a:p>
            <a:r>
              <a:rPr lang="en-GB" dirty="0" smtClean="0"/>
              <a:t>Increasing fuel penalty</a:t>
            </a:r>
            <a:endParaRPr lang="en-GB" dirty="0"/>
          </a:p>
        </p:txBody>
      </p:sp>
    </p:spTree>
    <p:extLst>
      <p:ext uri="{BB962C8B-B14F-4D97-AF65-F5344CB8AC3E}">
        <p14:creationId xmlns:p14="http://schemas.microsoft.com/office/powerpoint/2010/main" val="430466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Thermal Properties</a:t>
            </a:r>
            <a:endParaRPr lang="en-GB" dirty="0"/>
          </a:p>
        </p:txBody>
      </p:sp>
      <p:sp>
        <p:nvSpPr>
          <p:cNvPr id="4" name="TextBox 3"/>
          <p:cNvSpPr txBox="1"/>
          <p:nvPr/>
        </p:nvSpPr>
        <p:spPr>
          <a:xfrm>
            <a:off x="838199" y="1465118"/>
            <a:ext cx="10716491" cy="3139321"/>
          </a:xfrm>
          <a:prstGeom prst="rect">
            <a:avLst/>
          </a:prstGeom>
          <a:noFill/>
        </p:spPr>
        <p:txBody>
          <a:bodyPr wrap="square" rtlCol="0">
            <a:spAutoFit/>
          </a:bodyPr>
          <a:lstStyle/>
          <a:p>
            <a:r>
              <a:rPr lang="en-GB" dirty="0" smtClean="0"/>
              <a:t>Properties of a material usually get worse with temperature, strength falls, it starts to ‘creep’ (sag slowly over time), it may oxidise, degrade, decompose. There is a limiting temperature called the </a:t>
            </a:r>
            <a:r>
              <a:rPr lang="en-GB" dirty="0" smtClean="0">
                <a:solidFill>
                  <a:srgbClr val="FF0000"/>
                </a:solidFill>
              </a:rPr>
              <a:t>maximum service temperature, </a:t>
            </a:r>
            <a:r>
              <a:rPr lang="en-GB" dirty="0" err="1" smtClean="0">
                <a:solidFill>
                  <a:srgbClr val="FF0000"/>
                </a:solidFill>
              </a:rPr>
              <a:t>T</a:t>
            </a:r>
            <a:r>
              <a:rPr lang="en-GB" baseline="-25000" dirty="0" err="1" smtClean="0">
                <a:solidFill>
                  <a:srgbClr val="FF0000"/>
                </a:solidFill>
              </a:rPr>
              <a:t>max</a:t>
            </a:r>
            <a:r>
              <a:rPr lang="en-GB" dirty="0" smtClean="0"/>
              <a:t>, above which its use is impractical. Stainless steel has a high </a:t>
            </a:r>
            <a:r>
              <a:rPr lang="en-GB" dirty="0" err="1" smtClean="0"/>
              <a:t>T</a:t>
            </a:r>
            <a:r>
              <a:rPr lang="en-GB" baseline="-25000" dirty="0" err="1" smtClean="0"/>
              <a:t>max</a:t>
            </a:r>
            <a:r>
              <a:rPr lang="en-GB" dirty="0" smtClean="0"/>
              <a:t>, up to 800°C. Most polymers have a low </a:t>
            </a:r>
            <a:r>
              <a:rPr lang="en-GB" dirty="0" err="1" smtClean="0"/>
              <a:t>T</a:t>
            </a:r>
            <a:r>
              <a:rPr lang="en-GB" baseline="-25000" dirty="0" err="1" smtClean="0"/>
              <a:t>max</a:t>
            </a:r>
            <a:r>
              <a:rPr lang="en-GB" baseline="-25000" dirty="0" smtClean="0"/>
              <a:t>  </a:t>
            </a:r>
            <a:r>
              <a:rPr lang="en-GB" dirty="0" smtClean="0"/>
              <a:t>and are rarely used above 150°C.</a:t>
            </a:r>
          </a:p>
          <a:p>
            <a:r>
              <a:rPr lang="en-GB" dirty="0" smtClean="0"/>
              <a:t>Most materials expand when heated, but by differing amounts depending on their thermal expansion coefficient. When a substance is heated, the kinetic energy of its molecules increases. Thus, the molecules begin vibrating/moving more and usually maintain a greater average separation. The relative expansion (also called strain) divided by the change in temperature is called the material's </a:t>
            </a:r>
            <a:r>
              <a:rPr lang="en-GB" dirty="0" smtClean="0">
                <a:solidFill>
                  <a:srgbClr val="FF0000"/>
                </a:solidFill>
              </a:rPr>
              <a:t>coefficient of thermal expansion, </a:t>
            </a:r>
            <a:r>
              <a:rPr lang="el-GR" dirty="0" smtClean="0">
                <a:solidFill>
                  <a:srgbClr val="FF0000"/>
                </a:solidFill>
              </a:rPr>
              <a:t> α</a:t>
            </a:r>
            <a:r>
              <a:rPr lang="en-GB" dirty="0" smtClean="0">
                <a:solidFill>
                  <a:srgbClr val="FF0000"/>
                </a:solidFill>
              </a:rPr>
              <a:t> </a:t>
            </a:r>
            <a:r>
              <a:rPr lang="en-GB" dirty="0" smtClean="0"/>
              <a:t>and generally varies with temperature. The expansion is small but the consequences can be large. If a rod is constrained (</a:t>
            </a:r>
            <a:r>
              <a:rPr lang="en-GB" dirty="0" err="1" smtClean="0"/>
              <a:t>eg</a:t>
            </a:r>
            <a:r>
              <a:rPr lang="en-GB" dirty="0" smtClean="0"/>
              <a:t> a railroad track) then the expansion forces it against the constraints causing it to buckle.</a:t>
            </a:r>
          </a:p>
          <a:p>
            <a:endParaRPr lang="en-GB" dirty="0"/>
          </a:p>
        </p:txBody>
      </p:sp>
    </p:spTree>
    <p:extLst>
      <p:ext uri="{BB962C8B-B14F-4D97-AF65-F5344CB8AC3E}">
        <p14:creationId xmlns:p14="http://schemas.microsoft.com/office/powerpoint/2010/main" val="3309975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Box 2"/>
          <p:cNvSpPr txBox="1"/>
          <p:nvPr/>
        </p:nvSpPr>
        <p:spPr>
          <a:xfrm>
            <a:off x="838200" y="1797627"/>
            <a:ext cx="9667009" cy="2862322"/>
          </a:xfrm>
          <a:prstGeom prst="rect">
            <a:avLst/>
          </a:prstGeom>
          <a:noFill/>
        </p:spPr>
        <p:txBody>
          <a:bodyPr wrap="square" rtlCol="0">
            <a:spAutoFit/>
          </a:bodyPr>
          <a:lstStyle/>
          <a:p>
            <a:r>
              <a:rPr lang="en-GB" smtClean="0"/>
              <a:t>Some materials (like metals) feel cold while others (like wood) feel warm. This has to do with two thermal properties of the material: </a:t>
            </a:r>
            <a:r>
              <a:rPr lang="en-GB" smtClean="0">
                <a:solidFill>
                  <a:srgbClr val="FF0000"/>
                </a:solidFill>
              </a:rPr>
              <a:t>thermal conductivity, </a:t>
            </a:r>
            <a:r>
              <a:rPr lang="el-GR" smtClean="0">
                <a:solidFill>
                  <a:srgbClr val="FF0000"/>
                </a:solidFill>
              </a:rPr>
              <a:t>λ</a:t>
            </a:r>
            <a:r>
              <a:rPr lang="en-GB" smtClean="0">
                <a:solidFill>
                  <a:srgbClr val="FF0000"/>
                </a:solidFill>
              </a:rPr>
              <a:t> </a:t>
            </a:r>
            <a:r>
              <a:rPr lang="en-GB" smtClean="0"/>
              <a:t>and </a:t>
            </a:r>
            <a:r>
              <a:rPr lang="en-GB" smtClean="0">
                <a:solidFill>
                  <a:srgbClr val="FF0000"/>
                </a:solidFill>
              </a:rPr>
              <a:t>heat capacity C</a:t>
            </a:r>
            <a:r>
              <a:rPr lang="en-GB" baseline="-25000" smtClean="0">
                <a:solidFill>
                  <a:srgbClr val="FF0000"/>
                </a:solidFill>
              </a:rPr>
              <a:t>p</a:t>
            </a:r>
            <a:r>
              <a:rPr lang="en-GB" smtClean="0">
                <a:solidFill>
                  <a:srgbClr val="FF0000"/>
                </a:solidFill>
              </a:rPr>
              <a:t> .  </a:t>
            </a:r>
            <a:r>
              <a:rPr lang="en-GB" smtClean="0"/>
              <a:t>Thermal conductivity measures the rate at which heat flows through a material when one side is hot and the other cold. High </a:t>
            </a:r>
            <a:r>
              <a:rPr lang="el-GR" smtClean="0"/>
              <a:t>λ</a:t>
            </a:r>
            <a:r>
              <a:rPr lang="en-GB" smtClean="0"/>
              <a:t> is good for conducting heat, eg cooking pots, radiators and heat exchangers. Low </a:t>
            </a:r>
            <a:r>
              <a:rPr lang="el-GR" smtClean="0"/>
              <a:t>λ</a:t>
            </a:r>
            <a:r>
              <a:rPr lang="en-GB" smtClean="0"/>
              <a:t> is good to insulate houses, reduce energy consumption of refrigerators and freezers and enable space rockets to re-enter the earth’s atmosphere. These applications have to do with long-time steady heat flow. When time is limited, heat capacity matters. It measures the amount of heat that it takes to make the temperature of material rise by a given amount. High heat capacity materials like copper, require a lot of heat to change their temperature, low heat capacity materials like polymer foams take much less. Heat capacity is proportional to size of the system.</a:t>
            </a:r>
            <a:endParaRPr lang="en-GB"/>
          </a:p>
        </p:txBody>
      </p:sp>
    </p:spTree>
    <p:extLst>
      <p:ext uri="{BB962C8B-B14F-4D97-AF65-F5344CB8AC3E}">
        <p14:creationId xmlns:p14="http://schemas.microsoft.com/office/powerpoint/2010/main" val="24867693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6123709" cy="1325563"/>
          </a:xfrm>
        </p:spPr>
        <p:txBody>
          <a:bodyPr/>
          <a:lstStyle/>
          <a:p>
            <a:r>
              <a:rPr lang="en-GB" dirty="0" smtClean="0"/>
              <a:t>Thermal Properties</a:t>
            </a:r>
            <a:endParaRPr lang="en-GB" dirty="0"/>
          </a:p>
        </p:txBody>
      </p:sp>
      <p:pic>
        <p:nvPicPr>
          <p:cNvPr id="3" name="Picture 2"/>
          <p:cNvPicPr>
            <a:picLocks noChangeAspect="1"/>
          </p:cNvPicPr>
          <p:nvPr/>
        </p:nvPicPr>
        <p:blipFill>
          <a:blip r:embed="rId2"/>
          <a:stretch>
            <a:fillRect/>
          </a:stretch>
        </p:blipFill>
        <p:spPr>
          <a:xfrm>
            <a:off x="6181381" y="670024"/>
            <a:ext cx="5523455" cy="6187976"/>
          </a:xfrm>
          <a:prstGeom prst="rect">
            <a:avLst/>
          </a:prstGeom>
        </p:spPr>
      </p:pic>
      <p:sp>
        <p:nvSpPr>
          <p:cNvPr id="4" name="TextBox 3"/>
          <p:cNvSpPr txBox="1"/>
          <p:nvPr/>
        </p:nvSpPr>
        <p:spPr>
          <a:xfrm>
            <a:off x="550718" y="1859973"/>
            <a:ext cx="6411191" cy="2862322"/>
          </a:xfrm>
          <a:prstGeom prst="rect">
            <a:avLst/>
          </a:prstGeom>
          <a:noFill/>
        </p:spPr>
        <p:txBody>
          <a:bodyPr wrap="square" rtlCol="0">
            <a:spAutoFit/>
          </a:bodyPr>
          <a:lstStyle/>
          <a:p>
            <a:r>
              <a:rPr lang="en-GB" dirty="0" smtClean="0"/>
              <a:t>There is a subtler property that describes what happens when heat is first applied. Imagine lighting the gas under a cold slab of material with a ball of ice-cream on top. First the bottom of the slab gets hot but the rest is cold, then the middle gets hot and finally the top warms up and the ice-cream starts to melt. How long does this take?</a:t>
            </a:r>
          </a:p>
          <a:p>
            <a:r>
              <a:rPr lang="en-GB" dirty="0" smtClean="0"/>
              <a:t>For a given thickness of slab the time is inversely proportional to the </a:t>
            </a:r>
            <a:r>
              <a:rPr lang="en-GB" dirty="0" smtClean="0">
                <a:solidFill>
                  <a:srgbClr val="FF0000"/>
                </a:solidFill>
              </a:rPr>
              <a:t>thermal diffusivity </a:t>
            </a:r>
            <a:r>
              <a:rPr lang="en-GB" dirty="0" smtClean="0"/>
              <a:t>of the material of the slab. It differs from conductivity because materials differ in their heat capacity, in fact it is proportional to </a:t>
            </a:r>
            <a:r>
              <a:rPr lang="el-GR" dirty="0" smtClean="0">
                <a:solidFill>
                  <a:srgbClr val="FF0000"/>
                </a:solidFill>
              </a:rPr>
              <a:t>λ</a:t>
            </a:r>
            <a:r>
              <a:rPr lang="en-GB" dirty="0" smtClean="0">
                <a:solidFill>
                  <a:srgbClr val="FF0000"/>
                </a:solidFill>
              </a:rPr>
              <a:t>/ </a:t>
            </a:r>
            <a:r>
              <a:rPr lang="en-GB" dirty="0" err="1" smtClean="0">
                <a:solidFill>
                  <a:srgbClr val="FF0000"/>
                </a:solidFill>
              </a:rPr>
              <a:t>C</a:t>
            </a:r>
            <a:r>
              <a:rPr lang="en-GB" baseline="-25000" dirty="0" err="1" smtClean="0">
                <a:solidFill>
                  <a:srgbClr val="FF0000"/>
                </a:solidFill>
              </a:rPr>
              <a:t>p</a:t>
            </a:r>
            <a:endParaRPr lang="en-GB" dirty="0"/>
          </a:p>
        </p:txBody>
      </p:sp>
    </p:spTree>
    <p:extLst>
      <p:ext uri="{BB962C8B-B14F-4D97-AF65-F5344CB8AC3E}">
        <p14:creationId xmlns:p14="http://schemas.microsoft.com/office/powerpoint/2010/main" val="6687419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261264" cy="1325563"/>
          </a:xfrm>
        </p:spPr>
        <p:txBody>
          <a:bodyPr/>
          <a:lstStyle/>
          <a:p>
            <a:r>
              <a:rPr lang="en-GB" dirty="0" smtClean="0"/>
              <a:t>Electrical, Magnetic and Optical Properties</a:t>
            </a:r>
            <a:endParaRPr lang="en-GB" dirty="0"/>
          </a:p>
        </p:txBody>
      </p:sp>
      <p:pic>
        <p:nvPicPr>
          <p:cNvPr id="3" name="Picture 2"/>
          <p:cNvPicPr>
            <a:picLocks noChangeAspect="1"/>
          </p:cNvPicPr>
          <p:nvPr/>
        </p:nvPicPr>
        <p:blipFill>
          <a:blip r:embed="rId2"/>
          <a:stretch>
            <a:fillRect/>
          </a:stretch>
        </p:blipFill>
        <p:spPr>
          <a:xfrm>
            <a:off x="5965749" y="365125"/>
            <a:ext cx="5559863" cy="6032501"/>
          </a:xfrm>
          <a:prstGeom prst="rect">
            <a:avLst/>
          </a:prstGeom>
        </p:spPr>
      </p:pic>
      <p:sp>
        <p:nvSpPr>
          <p:cNvPr id="4" name="TextBox 3"/>
          <p:cNvSpPr txBox="1"/>
          <p:nvPr/>
        </p:nvSpPr>
        <p:spPr>
          <a:xfrm>
            <a:off x="539601" y="1589810"/>
            <a:ext cx="5205846" cy="5078313"/>
          </a:xfrm>
          <a:prstGeom prst="rect">
            <a:avLst/>
          </a:prstGeom>
          <a:noFill/>
        </p:spPr>
        <p:txBody>
          <a:bodyPr wrap="square" rtlCol="0">
            <a:spAutoFit/>
          </a:bodyPr>
          <a:lstStyle/>
          <a:p>
            <a:r>
              <a:rPr lang="en-GB" dirty="0" smtClean="0"/>
              <a:t>Without </a:t>
            </a:r>
            <a:r>
              <a:rPr lang="en-GB" dirty="0" smtClean="0">
                <a:solidFill>
                  <a:srgbClr val="FF0000"/>
                </a:solidFill>
              </a:rPr>
              <a:t>electrical conduction</a:t>
            </a:r>
            <a:r>
              <a:rPr lang="en-GB" dirty="0" smtClean="0"/>
              <a:t>, we would not have the light, heat, power, control and communication that we have today. Copper and Aluminium are the best affordable conductors. But fuse boxes, switch casings and the suspensions for transmission lines require insulators that can also carry some load, tolerate heat and survive a spark. What we need is high </a:t>
            </a:r>
            <a:r>
              <a:rPr lang="en-GB" dirty="0" smtClean="0">
                <a:solidFill>
                  <a:srgbClr val="FF0000"/>
                </a:solidFill>
              </a:rPr>
              <a:t>resistivity,</a:t>
            </a:r>
            <a:r>
              <a:rPr lang="el-GR" dirty="0" smtClean="0">
                <a:solidFill>
                  <a:srgbClr val="FF0000"/>
                </a:solidFill>
              </a:rPr>
              <a:t> </a:t>
            </a:r>
            <a:r>
              <a:rPr lang="en-GB" dirty="0" smtClean="0">
                <a:solidFill>
                  <a:srgbClr val="FF0000"/>
                </a:solidFill>
              </a:rPr>
              <a:t> </a:t>
            </a:r>
            <a:r>
              <a:rPr lang="el-GR" dirty="0" smtClean="0">
                <a:solidFill>
                  <a:srgbClr val="FF0000"/>
                </a:solidFill>
              </a:rPr>
              <a:t>ρ</a:t>
            </a:r>
            <a:r>
              <a:rPr lang="en-GB" baseline="-25000" dirty="0" smtClean="0">
                <a:solidFill>
                  <a:srgbClr val="FF0000"/>
                </a:solidFill>
              </a:rPr>
              <a:t>e</a:t>
            </a:r>
            <a:r>
              <a:rPr lang="en-GB" dirty="0" smtClean="0">
                <a:solidFill>
                  <a:srgbClr val="FF0000"/>
                </a:solidFill>
              </a:rPr>
              <a:t>, the inverse of electrical conductivity,</a:t>
            </a:r>
            <a:r>
              <a:rPr lang="el-GR" dirty="0" smtClean="0">
                <a:solidFill>
                  <a:srgbClr val="FF0000"/>
                </a:solidFill>
              </a:rPr>
              <a:t> κ</a:t>
            </a:r>
            <a:r>
              <a:rPr lang="en-GB" baseline="-25000" dirty="0" smtClean="0">
                <a:solidFill>
                  <a:srgbClr val="FF0000"/>
                </a:solidFill>
              </a:rPr>
              <a:t>e</a:t>
            </a:r>
            <a:r>
              <a:rPr lang="en-GB" dirty="0" smtClean="0">
                <a:solidFill>
                  <a:srgbClr val="FF0000"/>
                </a:solidFill>
              </a:rPr>
              <a:t>. </a:t>
            </a:r>
            <a:r>
              <a:rPr lang="en-GB" dirty="0" smtClean="0"/>
              <a:t>Plastics and glass have high resistivity, and are used as insulators (but can be made to conduct). The ability to allow the passage of microwave radiation (like the </a:t>
            </a:r>
            <a:r>
              <a:rPr lang="en-GB" dirty="0" err="1" smtClean="0"/>
              <a:t>radome</a:t>
            </a:r>
            <a:r>
              <a:rPr lang="en-GB" dirty="0" smtClean="0"/>
              <a:t>) or reflect them (like the passive reflector of the boat has to do with dielectric properties, particularly the dielectric constant, </a:t>
            </a:r>
            <a:r>
              <a:rPr lang="el-GR" i="1" dirty="0" smtClean="0"/>
              <a:t>ε</a:t>
            </a:r>
            <a:r>
              <a:rPr lang="en-GB" i="1" baseline="-25000" dirty="0" smtClean="0"/>
              <a:t>D</a:t>
            </a:r>
            <a:r>
              <a:rPr lang="en-GB" dirty="0" smtClean="0"/>
              <a:t>. Materials with high </a:t>
            </a:r>
            <a:r>
              <a:rPr lang="el-GR" i="1" dirty="0" smtClean="0"/>
              <a:t>ε</a:t>
            </a:r>
            <a:r>
              <a:rPr lang="en-GB" i="1" baseline="-25000" dirty="0" smtClean="0"/>
              <a:t>D  </a:t>
            </a:r>
            <a:r>
              <a:rPr lang="en-GB" dirty="0" smtClean="0"/>
              <a:t>respond to an electric field by shifting their electrons about, or even reorienting their molecules; those with low </a:t>
            </a:r>
            <a:r>
              <a:rPr lang="el-GR" i="1" dirty="0" smtClean="0"/>
              <a:t>ε</a:t>
            </a:r>
            <a:r>
              <a:rPr lang="en-GB" i="1" baseline="-25000" dirty="0" smtClean="0"/>
              <a:t>D</a:t>
            </a:r>
            <a:r>
              <a:rPr lang="en-GB" dirty="0" smtClean="0"/>
              <a:t> are immune to the field and do not respond.</a:t>
            </a:r>
            <a:endParaRPr lang="en-GB" dirty="0"/>
          </a:p>
        </p:txBody>
      </p:sp>
    </p:spTree>
    <p:extLst>
      <p:ext uri="{BB962C8B-B14F-4D97-AF65-F5344CB8AC3E}">
        <p14:creationId xmlns:p14="http://schemas.microsoft.com/office/powerpoint/2010/main" val="17561578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Dielectric Constant</a:t>
            </a:r>
            <a:endParaRPr lang="en-GB" dirty="0"/>
          </a:p>
        </p:txBody>
      </p:sp>
      <p:sp>
        <p:nvSpPr>
          <p:cNvPr id="3" name="TextBox 2"/>
          <p:cNvSpPr txBox="1"/>
          <p:nvPr/>
        </p:nvSpPr>
        <p:spPr>
          <a:xfrm>
            <a:off x="1132609" y="1828800"/>
            <a:ext cx="8884227" cy="5078313"/>
          </a:xfrm>
          <a:prstGeom prst="rect">
            <a:avLst/>
          </a:prstGeom>
          <a:noFill/>
        </p:spPr>
        <p:txBody>
          <a:bodyPr wrap="square" rtlCol="0">
            <a:spAutoFit/>
          </a:bodyPr>
          <a:lstStyle/>
          <a:p>
            <a:r>
              <a:rPr lang="en-GB" dirty="0" smtClean="0"/>
              <a:t>The </a:t>
            </a:r>
            <a:r>
              <a:rPr lang="en-GB" dirty="0" smtClean="0">
                <a:solidFill>
                  <a:srgbClr val="FF0000"/>
                </a:solidFill>
              </a:rPr>
              <a:t>Dielectric Constant</a:t>
            </a:r>
            <a:r>
              <a:rPr lang="en-GB" dirty="0" smtClean="0"/>
              <a:t>, or permittivity (</a:t>
            </a:r>
            <a:r>
              <a:rPr lang="en-GB" dirty="0"/>
              <a:t>the amount of charge needed to generate one unit of electric flux in a particular medium</a:t>
            </a:r>
            <a:r>
              <a:rPr lang="en-GB" dirty="0" smtClean="0"/>
              <a:t>) - </a:t>
            </a:r>
            <a:r>
              <a:rPr lang="en-GB" i="1" dirty="0" smtClean="0"/>
              <a:t>ε</a:t>
            </a:r>
            <a:r>
              <a:rPr lang="en-GB" dirty="0" smtClean="0"/>
              <a:t> - is a dimensionless constant that indicates how easy a material can be polarized by imposition of an electric field on an insulating material. The constant is</a:t>
            </a:r>
          </a:p>
          <a:p>
            <a:r>
              <a:rPr lang="en-GB" i="1" dirty="0" smtClean="0"/>
              <a:t>the ratio between the actual material ability to carry an alternating current to the ability of vacuum to carry the current</a:t>
            </a:r>
            <a:endParaRPr lang="en-GB" dirty="0" smtClean="0"/>
          </a:p>
          <a:p>
            <a:r>
              <a:rPr lang="en-GB" dirty="0" smtClean="0"/>
              <a:t>The dielectric constant can be expressed as</a:t>
            </a:r>
          </a:p>
          <a:p>
            <a:r>
              <a:rPr lang="en-GB" i="1" dirty="0" smtClean="0">
                <a:effectLst/>
              </a:rPr>
              <a:t>ε = </a:t>
            </a:r>
            <a:r>
              <a:rPr lang="en-GB" i="1" dirty="0" err="1" smtClean="0">
                <a:effectLst/>
              </a:rPr>
              <a:t>ε</a:t>
            </a:r>
            <a:r>
              <a:rPr lang="en-GB" i="1" baseline="-25000" dirty="0" err="1" smtClean="0">
                <a:effectLst/>
              </a:rPr>
              <a:t>s</a:t>
            </a:r>
            <a:r>
              <a:rPr lang="en-GB" i="1" dirty="0" smtClean="0">
                <a:effectLst/>
              </a:rPr>
              <a:t> / ε</a:t>
            </a:r>
            <a:r>
              <a:rPr lang="en-GB" i="1" baseline="-25000" dirty="0" smtClean="0">
                <a:effectLst/>
              </a:rPr>
              <a:t>0</a:t>
            </a:r>
            <a:r>
              <a:rPr lang="en-GB" i="1" dirty="0" smtClean="0">
                <a:effectLst/>
              </a:rPr>
              <a:t>                                                       (1)</a:t>
            </a:r>
            <a:endParaRPr lang="en-GB" dirty="0" smtClean="0">
              <a:effectLst/>
            </a:endParaRPr>
          </a:p>
          <a:p>
            <a:r>
              <a:rPr lang="en-GB" i="1" dirty="0" smtClean="0">
                <a:effectLst/>
              </a:rPr>
              <a:t>where </a:t>
            </a:r>
            <a:endParaRPr lang="en-GB" dirty="0" smtClean="0">
              <a:effectLst/>
            </a:endParaRPr>
          </a:p>
          <a:p>
            <a:r>
              <a:rPr lang="en-GB" i="1" dirty="0" smtClean="0">
                <a:effectLst/>
              </a:rPr>
              <a:t>ε = the dielectric constant</a:t>
            </a:r>
            <a:endParaRPr lang="en-GB" dirty="0" smtClean="0">
              <a:effectLst/>
            </a:endParaRPr>
          </a:p>
          <a:p>
            <a:r>
              <a:rPr lang="en-GB" i="1" dirty="0" err="1" smtClean="0">
                <a:effectLst/>
              </a:rPr>
              <a:t>ε</a:t>
            </a:r>
            <a:r>
              <a:rPr lang="en-GB" i="1" baseline="-25000" dirty="0" err="1" smtClean="0">
                <a:effectLst/>
              </a:rPr>
              <a:t>s</a:t>
            </a:r>
            <a:r>
              <a:rPr lang="en-GB" i="1" dirty="0" smtClean="0">
                <a:effectLst/>
              </a:rPr>
              <a:t> = the static permittivity of the material</a:t>
            </a:r>
            <a:endParaRPr lang="en-GB" dirty="0" smtClean="0">
              <a:effectLst/>
            </a:endParaRPr>
          </a:p>
          <a:p>
            <a:r>
              <a:rPr lang="en-GB" i="1" dirty="0" smtClean="0">
                <a:effectLst/>
              </a:rPr>
              <a:t>ε</a:t>
            </a:r>
            <a:r>
              <a:rPr lang="en-GB" i="1" baseline="-25000" dirty="0" smtClean="0">
                <a:effectLst/>
              </a:rPr>
              <a:t>0</a:t>
            </a:r>
            <a:r>
              <a:rPr lang="en-GB" i="1" dirty="0" smtClean="0">
                <a:effectLst/>
              </a:rPr>
              <a:t> = vacuum permittivity</a:t>
            </a:r>
            <a:endParaRPr lang="en-GB" dirty="0" smtClean="0">
              <a:effectLst/>
            </a:endParaRPr>
          </a:p>
          <a:p>
            <a:r>
              <a:rPr lang="en-GB" dirty="0" smtClean="0"/>
              <a:t>The Dielectric Constant of common fluids are indicated in the table below. The Dielectric Constant is in general influenced by </a:t>
            </a:r>
          </a:p>
          <a:p>
            <a:r>
              <a:rPr lang="en-GB" dirty="0" smtClean="0"/>
              <a:t>temperature</a:t>
            </a:r>
          </a:p>
          <a:p>
            <a:r>
              <a:rPr lang="en-GB" dirty="0" smtClean="0"/>
              <a:t>moisture levels</a:t>
            </a:r>
          </a:p>
          <a:p>
            <a:r>
              <a:rPr lang="en-GB" dirty="0" smtClean="0"/>
              <a:t>electrical frequency</a:t>
            </a:r>
          </a:p>
          <a:p>
            <a:r>
              <a:rPr lang="en-GB" dirty="0" smtClean="0"/>
              <a:t>part thickness</a:t>
            </a:r>
            <a:endParaRPr lang="en-GB" dirty="0"/>
          </a:p>
        </p:txBody>
      </p:sp>
    </p:spTree>
    <p:extLst>
      <p:ext uri="{BB962C8B-B14F-4D97-AF65-F5344CB8AC3E}">
        <p14:creationId xmlns:p14="http://schemas.microsoft.com/office/powerpoint/2010/main" val="24429964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Magnetism</a:t>
            </a:r>
            <a:endParaRPr lang="en-GB" dirty="0"/>
          </a:p>
        </p:txBody>
      </p:sp>
      <p:sp>
        <p:nvSpPr>
          <p:cNvPr id="3" name="TextBox 2"/>
          <p:cNvSpPr txBox="1"/>
          <p:nvPr/>
        </p:nvSpPr>
        <p:spPr>
          <a:xfrm>
            <a:off x="838199" y="1506681"/>
            <a:ext cx="9417627" cy="4247317"/>
          </a:xfrm>
          <a:prstGeom prst="rect">
            <a:avLst/>
          </a:prstGeom>
          <a:noFill/>
        </p:spPr>
        <p:txBody>
          <a:bodyPr wrap="square" rtlCol="0">
            <a:spAutoFit/>
          </a:bodyPr>
          <a:lstStyle/>
          <a:p>
            <a:r>
              <a:rPr lang="en-GB" dirty="0" smtClean="0"/>
              <a:t>Electricity and magnetism are closely linked. Electric currents induce magnetic fields; a moving magnet induces in any nearby conductor an electric current. The response of most materials to magnetic fields is too small to be of any practical value but a few called </a:t>
            </a:r>
            <a:r>
              <a:rPr lang="en-GB" dirty="0" err="1" smtClean="0"/>
              <a:t>ferro</a:t>
            </a:r>
            <a:r>
              <a:rPr lang="en-GB" dirty="0" smtClean="0"/>
              <a:t> magnets and ferrimagnets have the capacity to trap a magnetic field permanently. These are called hard magnetic materials because once magnetized they are hard to demagnetize. They are used as permanent magnets in headphones motors and dynamos. Here the key properties is the </a:t>
            </a:r>
            <a:r>
              <a:rPr lang="en-GB" dirty="0" err="1" smtClean="0">
                <a:solidFill>
                  <a:srgbClr val="FF0000"/>
                </a:solidFill>
              </a:rPr>
              <a:t>remanence</a:t>
            </a:r>
            <a:r>
              <a:rPr lang="en-GB" dirty="0" smtClean="0"/>
              <a:t>, a measure of the intensity of the retained magnetism. A few others soft magnetic materials are easy to magnetize and demagnetize. They are the materials of transformer cores and the deflection coils of a TV tube. They have the capacity to conduct a magnetic field, but not retain it permanently. For these a key property is the </a:t>
            </a:r>
            <a:r>
              <a:rPr lang="en-GB" dirty="0" smtClean="0">
                <a:solidFill>
                  <a:srgbClr val="FF0000"/>
                </a:solidFill>
              </a:rPr>
              <a:t>saturation magnetization</a:t>
            </a:r>
            <a:r>
              <a:rPr lang="en-GB" dirty="0" smtClean="0"/>
              <a:t>, which measures how large a field the material can conduct.</a:t>
            </a:r>
          </a:p>
          <a:p>
            <a:r>
              <a:rPr lang="en-GB" dirty="0" smtClean="0"/>
              <a:t>Materials respond to light as well as to electricity and magnetism, hardly surprising  since light is an electromagnetic wave. Materials that are opaque reflect light those that are transparent refract it and some have the ability to absorb some wavelengths(colours) while allowing others to pass freely.</a:t>
            </a:r>
            <a:endParaRPr lang="en-GB" dirty="0"/>
          </a:p>
        </p:txBody>
      </p:sp>
    </p:spTree>
    <p:extLst>
      <p:ext uri="{BB962C8B-B14F-4D97-AF65-F5344CB8AC3E}">
        <p14:creationId xmlns:p14="http://schemas.microsoft.com/office/powerpoint/2010/main" val="30060614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8200" y="2078182"/>
            <a:ext cx="4139045" cy="3416320"/>
          </a:xfrm>
          <a:prstGeom prst="rect">
            <a:avLst/>
          </a:prstGeom>
          <a:noFill/>
        </p:spPr>
        <p:txBody>
          <a:bodyPr wrap="square" rtlCol="0">
            <a:spAutoFit/>
          </a:bodyPr>
          <a:lstStyle/>
          <a:p>
            <a:r>
              <a:rPr lang="en-GB" dirty="0" smtClean="0"/>
              <a:t>Products have to function in hostile environments, exposed to corrosive fluids, hot gases or radiation. Damp air is corrosive, so is water the sweat of your hand is particularly corrosive and there are more aggressive environments than these. If the product is to survive it must be made of or coated with materials that can tolerate the surroundings in which they operate, fresh and salt water, acids, alkalis, organic solvents, oxidizing flames and ultraviolet radiation.</a:t>
            </a:r>
            <a:endParaRPr lang="en-GB" dirty="0"/>
          </a:p>
        </p:txBody>
      </p:sp>
      <p:pic>
        <p:nvPicPr>
          <p:cNvPr id="4" name="Picture 3"/>
          <p:cNvPicPr>
            <a:picLocks noChangeAspect="1"/>
          </p:cNvPicPr>
          <p:nvPr/>
        </p:nvPicPr>
        <p:blipFill>
          <a:blip r:embed="rId2"/>
          <a:stretch>
            <a:fillRect/>
          </a:stretch>
        </p:blipFill>
        <p:spPr>
          <a:xfrm>
            <a:off x="4740578" y="284018"/>
            <a:ext cx="7095807" cy="6477001"/>
          </a:xfrm>
          <a:prstGeom prst="rect">
            <a:avLst/>
          </a:prstGeom>
        </p:spPr>
      </p:pic>
      <p:sp>
        <p:nvSpPr>
          <p:cNvPr id="2" name="Title 1"/>
          <p:cNvSpPr>
            <a:spLocks noGrp="1"/>
          </p:cNvSpPr>
          <p:nvPr>
            <p:ph type="title"/>
          </p:nvPr>
        </p:nvSpPr>
        <p:spPr>
          <a:xfrm>
            <a:off x="838200" y="365125"/>
            <a:ext cx="4897582" cy="1325563"/>
          </a:xfrm>
        </p:spPr>
        <p:txBody>
          <a:bodyPr/>
          <a:lstStyle/>
          <a:p>
            <a:r>
              <a:rPr lang="en-GB" dirty="0" smtClean="0"/>
              <a:t>Chemical Properties</a:t>
            </a:r>
            <a:endParaRPr lang="en-GB" dirty="0"/>
          </a:p>
        </p:txBody>
      </p:sp>
    </p:spTree>
    <p:extLst>
      <p:ext uri="{BB962C8B-B14F-4D97-AF65-F5344CB8AC3E}">
        <p14:creationId xmlns:p14="http://schemas.microsoft.com/office/powerpoint/2010/main" val="7600837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Design Limiting Properties</a:t>
            </a:r>
            <a:endParaRPr lang="en-GB" dirty="0"/>
          </a:p>
        </p:txBody>
      </p:sp>
      <p:sp>
        <p:nvSpPr>
          <p:cNvPr id="3" name="TextBox 2"/>
          <p:cNvSpPr txBox="1"/>
          <p:nvPr/>
        </p:nvSpPr>
        <p:spPr>
          <a:xfrm>
            <a:off x="1319645" y="2213264"/>
            <a:ext cx="9590810" cy="3139321"/>
          </a:xfrm>
          <a:prstGeom prst="rect">
            <a:avLst/>
          </a:prstGeom>
          <a:noFill/>
        </p:spPr>
        <p:txBody>
          <a:bodyPr wrap="square" rtlCol="0">
            <a:spAutoFit/>
          </a:bodyPr>
          <a:lstStyle/>
          <a:p>
            <a:r>
              <a:rPr lang="en-GB" dirty="0" smtClean="0"/>
              <a:t>The performance of a component is limited by certain of the properties of the materials of which it is made.</a:t>
            </a:r>
          </a:p>
          <a:p>
            <a:r>
              <a:rPr lang="en-GB" dirty="0" smtClean="0"/>
              <a:t>The values of design limiting properties must meet targets for performance. </a:t>
            </a:r>
            <a:r>
              <a:rPr lang="en-GB" dirty="0" err="1" smtClean="0"/>
              <a:t>Eg</a:t>
            </a:r>
            <a:r>
              <a:rPr lang="en-GB" dirty="0" smtClean="0"/>
              <a:t> for an aeroplane, stiffness, strength and toughness are design limiting, if any one of them are too low the plane won’t fly.</a:t>
            </a:r>
          </a:p>
          <a:p>
            <a:r>
              <a:rPr lang="en-GB" dirty="0" smtClean="0"/>
              <a:t>In the design of power transmission electrical resistivity is design limiting. In the design of a camera lens it is optical quality and refractive index.</a:t>
            </a:r>
          </a:p>
          <a:p>
            <a:r>
              <a:rPr lang="en-GB" dirty="0" smtClean="0"/>
              <a:t>Processes too have properties.</a:t>
            </a:r>
          </a:p>
          <a:p>
            <a:r>
              <a:rPr lang="en-GB" dirty="0" smtClean="0"/>
              <a:t>Engineering design depends on materials that are shaped joined and finished by processes. Design requirements define the performance required of the materials. A material is chosen because it has properties that meet the targets and is compatible with the processes.</a:t>
            </a:r>
            <a:endParaRPr lang="en-GB" dirty="0"/>
          </a:p>
        </p:txBody>
      </p:sp>
    </p:spTree>
    <p:extLst>
      <p:ext uri="{BB962C8B-B14F-4D97-AF65-F5344CB8AC3E}">
        <p14:creationId xmlns:p14="http://schemas.microsoft.com/office/powerpoint/2010/main" val="25485745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br>
              <a:rPr lang="en-GB" dirty="0" smtClean="0"/>
            </a:br>
            <a:endParaRPr lang="en-GB" dirty="0"/>
          </a:p>
        </p:txBody>
      </p:sp>
      <p:sp>
        <p:nvSpPr>
          <p:cNvPr id="3" name="TextBox 2"/>
          <p:cNvSpPr txBox="1"/>
          <p:nvPr/>
        </p:nvSpPr>
        <p:spPr>
          <a:xfrm>
            <a:off x="358678" y="1446645"/>
            <a:ext cx="10783455" cy="3416320"/>
          </a:xfrm>
          <a:prstGeom prst="rect">
            <a:avLst/>
          </a:prstGeom>
          <a:noFill/>
        </p:spPr>
        <p:txBody>
          <a:bodyPr wrap="square" rtlCol="0">
            <a:spAutoFit/>
          </a:bodyPr>
          <a:lstStyle/>
          <a:p>
            <a:pPr marL="342900" indent="-342900">
              <a:buFont typeface="+mj-lt"/>
              <a:buAutoNum type="arabicPeriod"/>
            </a:pPr>
            <a:r>
              <a:rPr lang="en-GB" dirty="0" smtClean="0"/>
              <a:t>What are the units for the properties listed?</a:t>
            </a:r>
          </a:p>
          <a:p>
            <a:pPr marL="342900" indent="-342900">
              <a:buFont typeface="+mj-lt"/>
              <a:buAutoNum type="arabicPeriod"/>
            </a:pPr>
            <a:r>
              <a:rPr lang="en-GB" dirty="0" smtClean="0"/>
              <a:t>What is a design-limiting property?</a:t>
            </a:r>
          </a:p>
          <a:p>
            <a:pPr marL="342900" indent="-342900">
              <a:buFont typeface="+mj-lt"/>
              <a:buAutoNum type="arabicPeriod"/>
            </a:pPr>
            <a:r>
              <a:rPr lang="en-GB" dirty="0" smtClean="0"/>
              <a:t>Research the history and uses of either tin, glass, cement, titanium or carbon fibre</a:t>
            </a:r>
          </a:p>
          <a:p>
            <a:pPr marL="342900" indent="-342900">
              <a:buFont typeface="+mj-lt"/>
              <a:buAutoNum type="arabicPeriod"/>
            </a:pPr>
            <a:r>
              <a:rPr lang="en-GB" dirty="0" smtClean="0"/>
              <a:t>There have been many attempts to manufacture a plastic bicycle. All have been too flexible. Which design-limiting property is insufficiently large?</a:t>
            </a:r>
          </a:p>
          <a:p>
            <a:pPr marL="342900" indent="-342900">
              <a:buFont typeface="+mj-lt"/>
              <a:buAutoNum type="arabicPeriod"/>
            </a:pPr>
            <a:r>
              <a:rPr lang="en-GB" dirty="0" smtClean="0"/>
              <a:t>What are the design limiting properties for the material for the blade of a knife that will be used to gut fish?</a:t>
            </a:r>
          </a:p>
          <a:p>
            <a:pPr marL="342900" indent="-342900">
              <a:buFont typeface="+mj-lt"/>
              <a:buAutoNum type="arabicPeriod"/>
            </a:pPr>
            <a:r>
              <a:rPr lang="en-GB" dirty="0" smtClean="0"/>
              <a:t>What are the design limiting properties for the material of an oven glove?</a:t>
            </a:r>
          </a:p>
          <a:p>
            <a:pPr marL="342900" indent="-342900">
              <a:buFont typeface="+mj-lt"/>
              <a:buAutoNum type="arabicPeriod"/>
            </a:pPr>
            <a:r>
              <a:rPr lang="en-GB"/>
              <a:t>What are the design limiting properties for the material of </a:t>
            </a:r>
            <a:r>
              <a:rPr lang="en-GB"/>
              <a:t>an </a:t>
            </a:r>
            <a:r>
              <a:rPr lang="en-GB" smtClean="0"/>
              <a:t>electric </a:t>
            </a:r>
            <a:r>
              <a:rPr lang="en-GB" dirty="0" smtClean="0"/>
              <a:t>lamp filament?</a:t>
            </a:r>
          </a:p>
          <a:p>
            <a:pPr marL="342900" indent="-342900">
              <a:buFont typeface="+mj-lt"/>
              <a:buAutoNum type="arabicPeriod"/>
            </a:pPr>
            <a:r>
              <a:rPr lang="en-GB" dirty="0" smtClean="0"/>
              <a:t>A material is needed for a tube to carry fuel from the fuel tank to the carburettor of a motor mower. The design requires that the tube can bend</a:t>
            </a:r>
          </a:p>
          <a:p>
            <a:pPr marL="342900" indent="-342900">
              <a:buFont typeface="+mj-lt"/>
              <a:buAutoNum type="arabicPeriod"/>
            </a:pPr>
            <a:endParaRPr lang="en-GB" dirty="0" smtClean="0"/>
          </a:p>
          <a:p>
            <a:pPr marL="342900" indent="-342900">
              <a:buFont typeface="+mj-lt"/>
              <a:buAutoNum type="arabicPeriod"/>
            </a:pPr>
            <a:endParaRPr lang="en-GB" dirty="0"/>
          </a:p>
        </p:txBody>
      </p:sp>
    </p:spTree>
    <p:extLst>
      <p:ext uri="{BB962C8B-B14F-4D97-AF65-F5344CB8AC3E}">
        <p14:creationId xmlns:p14="http://schemas.microsoft.com/office/powerpoint/2010/main" val="11924520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1754737" y="2298700"/>
            <a:ext cx="8682526" cy="2260600"/>
          </a:xfrm>
          <a:prstGeom prst="rect">
            <a:avLst/>
          </a:prstGeom>
        </p:spPr>
      </p:pic>
    </p:spTree>
    <p:extLst>
      <p:ext uri="{BB962C8B-B14F-4D97-AF65-F5344CB8AC3E}">
        <p14:creationId xmlns:p14="http://schemas.microsoft.com/office/powerpoint/2010/main" val="22686670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2046693" y="1117600"/>
            <a:ext cx="8098614" cy="4622800"/>
          </a:xfrm>
          <a:prstGeom prst="rect">
            <a:avLst/>
          </a:prstGeom>
        </p:spPr>
      </p:pic>
    </p:spTree>
    <p:extLst>
      <p:ext uri="{BB962C8B-B14F-4D97-AF65-F5344CB8AC3E}">
        <p14:creationId xmlns:p14="http://schemas.microsoft.com/office/powerpoint/2010/main" val="22715471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1200" dirty="0" smtClean="0"/>
              <a:t/>
            </a:r>
            <a:br>
              <a:rPr lang="en-GB" sz="1200" dirty="0" smtClean="0"/>
            </a:br>
            <a:r>
              <a:rPr lang="en-GB" sz="1200" dirty="0" smtClean="0"/>
              <a:t>Materials : Engineering, Science, Processing and Design</a:t>
            </a:r>
            <a:br>
              <a:rPr lang="en-GB" sz="1200" dirty="0" smtClean="0"/>
            </a:br>
            <a:r>
              <a:rPr lang="en-GB" sz="1200" dirty="0" smtClean="0"/>
              <a:t>by  Michael Ashby, , Hugh </a:t>
            </a:r>
            <a:r>
              <a:rPr lang="en-GB" sz="1200" dirty="0" err="1" smtClean="0"/>
              <a:t>Shercliff</a:t>
            </a:r>
            <a:r>
              <a:rPr lang="en-GB" sz="1200" dirty="0" smtClean="0"/>
              <a:t>, , and David </a:t>
            </a:r>
            <a:r>
              <a:rPr lang="en-GB" sz="1200" dirty="0" err="1" smtClean="0"/>
              <a:t>Cebon</a:t>
            </a:r>
            <a:r>
              <a:rPr lang="en-GB" sz="1200" dirty="0" smtClean="0"/>
              <a:t> </a:t>
            </a:r>
            <a:br>
              <a:rPr lang="en-GB" sz="1200" dirty="0" smtClean="0"/>
            </a:br>
            <a:r>
              <a:rPr lang="en-GB" sz="1200" dirty="0" smtClean="0"/>
              <a:t/>
            </a:r>
            <a:br>
              <a:rPr lang="en-GB" sz="1200" dirty="0" smtClean="0"/>
            </a:br>
            <a:r>
              <a:rPr lang="en-GB" sz="1200" dirty="0" smtClean="0"/>
              <a:t>Publisher Elsevier Science &amp; Technology</a:t>
            </a:r>
            <a:br>
              <a:rPr lang="en-GB" sz="1200" dirty="0" smtClean="0"/>
            </a:br>
            <a:r>
              <a:rPr lang="en-GB" sz="1200" dirty="0" smtClean="0"/>
              <a:t/>
            </a:r>
            <a:br>
              <a:rPr lang="en-GB" sz="1200" dirty="0" smtClean="0"/>
            </a:br>
            <a:r>
              <a:rPr lang="en-GB" sz="1200" dirty="0" smtClean="0"/>
              <a:t>Date 2007-02-13</a:t>
            </a:r>
            <a:endParaRPr lang="en-GB" sz="1200" dirty="0"/>
          </a:p>
        </p:txBody>
      </p:sp>
    </p:spTree>
    <p:extLst>
      <p:ext uri="{BB962C8B-B14F-4D97-AF65-F5344CB8AC3E}">
        <p14:creationId xmlns:p14="http://schemas.microsoft.com/office/powerpoint/2010/main" val="1800346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TotalTime>
  <Words>1702</Words>
  <Application>Microsoft Office PowerPoint</Application>
  <PresentationFormat>Widescreen</PresentationFormat>
  <Paragraphs>96</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Material Properties</vt:lpstr>
      <vt:lpstr>PowerPoint Presentation</vt:lpstr>
      <vt:lpstr>PowerPoint Presentation</vt:lpstr>
      <vt:lpstr>Mechanical Properties</vt:lpstr>
      <vt:lpstr>Fracture Toughness</vt:lpstr>
      <vt:lpstr>Density (mass per unit volume)</vt:lpstr>
      <vt:lpstr>Thermal Properties</vt:lpstr>
      <vt:lpstr>PowerPoint Presentation</vt:lpstr>
      <vt:lpstr>Thermal Properties</vt:lpstr>
      <vt:lpstr>Electrical, Magnetic and Optical Properties</vt:lpstr>
      <vt:lpstr>The Dielectric Constant</vt:lpstr>
      <vt:lpstr>Magnetism</vt:lpstr>
      <vt:lpstr>Chemical Properties</vt:lpstr>
      <vt:lpstr>Design Limiting Properties</vt:lpstr>
      <vt:lpstr>Questions </vt:lpstr>
      <vt:lpstr>PowerPoint Presentation</vt:lpstr>
      <vt:lpstr>PowerPoint Presentation</vt:lpstr>
      <vt:lpstr> Materials : Engineering, Science, Processing and Design by  Michael Ashby, , Hugh Shercliff, , and David Cebon   Publisher Elsevier Science &amp; Technology  Date 2007-02-13</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Alexander</dc:creator>
  <cp:lastModifiedBy>Rachel Alexander</cp:lastModifiedBy>
  <cp:revision>23</cp:revision>
  <dcterms:created xsi:type="dcterms:W3CDTF">2019-02-11T15:37:11Z</dcterms:created>
  <dcterms:modified xsi:type="dcterms:W3CDTF">2019-02-12T14:49:17Z</dcterms:modified>
</cp:coreProperties>
</file>